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35"/>
  </p:notesMasterIdLst>
  <p:sldIdLst>
    <p:sldId id="256" r:id="rId2"/>
    <p:sldId id="258" r:id="rId3"/>
    <p:sldId id="257" r:id="rId4"/>
    <p:sldId id="261" r:id="rId5"/>
    <p:sldId id="259" r:id="rId6"/>
    <p:sldId id="260" r:id="rId7"/>
    <p:sldId id="262" r:id="rId8"/>
    <p:sldId id="263" r:id="rId9"/>
    <p:sldId id="264" r:id="rId10"/>
    <p:sldId id="265" r:id="rId11"/>
    <p:sldId id="266" r:id="rId12"/>
    <p:sldId id="267" r:id="rId13"/>
    <p:sldId id="268" r:id="rId14"/>
    <p:sldId id="269" r:id="rId15"/>
    <p:sldId id="276" r:id="rId16"/>
    <p:sldId id="270" r:id="rId17"/>
    <p:sldId id="273" r:id="rId18"/>
    <p:sldId id="271" r:id="rId19"/>
    <p:sldId id="272" r:id="rId20"/>
    <p:sldId id="274" r:id="rId21"/>
    <p:sldId id="275"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43ECB5-BEA7-4E5F-AE62-345F2A4499B6}" type="doc">
      <dgm:prSet loTypeId="urn:microsoft.com/office/officeart/2005/8/layout/hProcess7#1" loCatId="list" qsTypeId="urn:microsoft.com/office/officeart/2005/8/quickstyle/simple1" qsCatId="simple" csTypeId="urn:microsoft.com/office/officeart/2005/8/colors/colorful5" csCatId="colorful" phldr="1"/>
      <dgm:spPr/>
      <dgm:t>
        <a:bodyPr/>
        <a:lstStyle/>
        <a:p>
          <a:pPr rtl="1"/>
          <a:endParaRPr lang="he-IL"/>
        </a:p>
      </dgm:t>
    </dgm:pt>
    <dgm:pt modelId="{C3F6A69C-F6CF-4DA2-86D7-57A11D29492C}">
      <dgm:prSet phldrT="[Text]"/>
      <dgm:spPr>
        <a:xfrm>
          <a:off x="399" y="235218"/>
          <a:ext cx="1717756" cy="2061307"/>
        </a:xfrm>
        <a:prstGeom prst="roundRect">
          <a:avLst>
            <a:gd name="adj" fmla="val 5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1"/>
          <a:r>
            <a:rPr lang="he-IL" dirty="0" smtClean="0">
              <a:solidFill>
                <a:sysClr val="window" lastClr="FFFFFF"/>
              </a:solidFill>
              <a:latin typeface="Calibri"/>
              <a:ea typeface="+mn-ea"/>
              <a:cs typeface="Arial"/>
            </a:rPr>
            <a:t>3</a:t>
          </a:r>
          <a:endParaRPr lang="he-IL" dirty="0">
            <a:solidFill>
              <a:sysClr val="window" lastClr="FFFFFF"/>
            </a:solidFill>
            <a:latin typeface="Calibri"/>
            <a:ea typeface="+mn-ea"/>
            <a:cs typeface="Arial"/>
          </a:endParaRPr>
        </a:p>
      </dgm:t>
    </dgm:pt>
    <dgm:pt modelId="{63921D96-03A5-4380-8989-7CB88AF36363}" type="parTrans" cxnId="{462B2DE0-66FE-4784-A39F-3D989FBDB119}">
      <dgm:prSet/>
      <dgm:spPr/>
      <dgm:t>
        <a:bodyPr/>
        <a:lstStyle/>
        <a:p>
          <a:pPr rtl="1"/>
          <a:endParaRPr lang="he-IL"/>
        </a:p>
      </dgm:t>
    </dgm:pt>
    <dgm:pt modelId="{4A5DF5B0-518A-464E-A3BF-BC385A465740}" type="sibTrans" cxnId="{462B2DE0-66FE-4784-A39F-3D989FBDB119}">
      <dgm:prSet/>
      <dgm:spPr/>
      <dgm:t>
        <a:bodyPr/>
        <a:lstStyle/>
        <a:p>
          <a:pPr rtl="1"/>
          <a:endParaRPr lang="he-IL"/>
        </a:p>
      </dgm:t>
    </dgm:pt>
    <dgm:pt modelId="{08D39504-2657-41BA-BE55-C8E9562D7A04}">
      <dgm:prSet phldrT="[Text]"/>
      <dgm:spPr>
        <a:xfrm>
          <a:off x="343950" y="235218"/>
          <a:ext cx="1279728" cy="2061307"/>
        </a:xfrm>
        <a:prstGeom prst="rect">
          <a:avLst/>
        </a:prstGeom>
        <a:noFill/>
        <a:ln w="25400" cap="flat" cmpd="sng" algn="ctr">
          <a:noFill/>
          <a:prstDash val="solid"/>
        </a:ln>
        <a:effectLst/>
        <a:sp3d/>
      </dgm:spPr>
      <dgm:t>
        <a:bodyPr/>
        <a:lstStyle/>
        <a:p>
          <a:pPr algn="ctr" rtl="1"/>
          <a:r>
            <a:rPr lang="he-IL" dirty="0" smtClean="0">
              <a:solidFill>
                <a:srgbClr val="4F81BD"/>
              </a:solidFill>
              <a:latin typeface="Aharoni" pitchFamily="2" charset="-79"/>
              <a:ea typeface="+mn-ea"/>
              <a:cs typeface="Aharoni" pitchFamily="2" charset="-79"/>
            </a:rPr>
            <a:t>כבוד הנובע מהתנהגותו של האדם אל אחרים: </a:t>
          </a:r>
        </a:p>
        <a:p>
          <a:pPr algn="ctr" rtl="1"/>
          <a:r>
            <a:rPr lang="he-IL" b="1" u="sng" dirty="0" smtClean="0">
              <a:solidFill>
                <a:srgbClr val="4F81BD"/>
              </a:solidFill>
              <a:latin typeface="Aharoni" pitchFamily="2" charset="-79"/>
              <a:ea typeface="+mn-ea"/>
              <a:cs typeface="Aharoni" pitchFamily="2" charset="-79"/>
            </a:rPr>
            <a:t>כבוד לזכויות של האחר</a:t>
          </a:r>
          <a:endParaRPr lang="he-IL" b="1" u="sng" dirty="0">
            <a:solidFill>
              <a:srgbClr val="4F81BD"/>
            </a:solidFill>
            <a:latin typeface="Aharoni" pitchFamily="2" charset="-79"/>
            <a:ea typeface="+mn-ea"/>
            <a:cs typeface="Aharoni" pitchFamily="2" charset="-79"/>
          </a:endParaRPr>
        </a:p>
      </dgm:t>
    </dgm:pt>
    <dgm:pt modelId="{AFF2401E-B5AF-4DDE-9998-2BAC1484C560}" type="parTrans" cxnId="{760F9EA6-8A21-4F66-93B3-B9F5B3F752CA}">
      <dgm:prSet/>
      <dgm:spPr/>
      <dgm:t>
        <a:bodyPr/>
        <a:lstStyle/>
        <a:p>
          <a:pPr rtl="1"/>
          <a:endParaRPr lang="he-IL"/>
        </a:p>
      </dgm:t>
    </dgm:pt>
    <dgm:pt modelId="{5C7E89ED-7B16-4F28-A991-04F7688F5D13}" type="sibTrans" cxnId="{760F9EA6-8A21-4F66-93B3-B9F5B3F752CA}">
      <dgm:prSet/>
      <dgm:spPr/>
      <dgm:t>
        <a:bodyPr/>
        <a:lstStyle/>
        <a:p>
          <a:pPr rtl="1"/>
          <a:endParaRPr lang="he-IL"/>
        </a:p>
      </dgm:t>
    </dgm:pt>
    <dgm:pt modelId="{BE87FA85-8F06-44DD-98B5-0B9445680005}">
      <dgm:prSet phldrT="[Text]"/>
      <dgm:spPr>
        <a:xfrm>
          <a:off x="1682237" y="252987"/>
          <a:ext cx="1717756" cy="2061307"/>
        </a:xfrm>
        <a:prstGeom prst="roundRect">
          <a:avLst>
            <a:gd name="adj" fmla="val 5000"/>
          </a:avLst>
        </a:prstGeom>
        <a:solidFill>
          <a:srgbClr val="4BACC6">
            <a:hueOff val="-4966938"/>
            <a:satOff val="19906"/>
            <a:lumOff val="4314"/>
            <a:alphaOff val="0"/>
          </a:srgbClr>
        </a:solidFill>
        <a:ln w="25400" cap="flat" cmpd="sng" algn="ctr">
          <a:solidFill>
            <a:sysClr val="window" lastClr="FFFFFF">
              <a:hueOff val="0"/>
              <a:satOff val="0"/>
              <a:lumOff val="0"/>
              <a:alphaOff val="0"/>
            </a:sysClr>
          </a:solidFill>
          <a:prstDash val="solid"/>
        </a:ln>
        <a:effectLst/>
      </dgm:spPr>
      <dgm:t>
        <a:bodyPr/>
        <a:lstStyle/>
        <a:p>
          <a:pPr rtl="1"/>
          <a:r>
            <a:rPr lang="he-IL" dirty="0" smtClean="0">
              <a:solidFill>
                <a:sysClr val="window" lastClr="FFFFFF"/>
              </a:solidFill>
              <a:latin typeface="Calibri"/>
              <a:ea typeface="+mn-ea"/>
              <a:cs typeface="Arial"/>
            </a:rPr>
            <a:t>2</a:t>
          </a:r>
          <a:endParaRPr lang="he-IL" dirty="0">
            <a:solidFill>
              <a:sysClr val="window" lastClr="FFFFFF"/>
            </a:solidFill>
            <a:latin typeface="Calibri"/>
            <a:ea typeface="+mn-ea"/>
            <a:cs typeface="Arial"/>
          </a:endParaRPr>
        </a:p>
      </dgm:t>
    </dgm:pt>
    <dgm:pt modelId="{279139A4-D7E5-44EA-A1BD-781A54B564A1}" type="parTrans" cxnId="{622B002F-52FD-4650-8353-01AA080CF6EC}">
      <dgm:prSet/>
      <dgm:spPr/>
      <dgm:t>
        <a:bodyPr/>
        <a:lstStyle/>
        <a:p>
          <a:pPr rtl="1"/>
          <a:endParaRPr lang="he-IL"/>
        </a:p>
      </dgm:t>
    </dgm:pt>
    <dgm:pt modelId="{9846AC4B-67F0-41A4-B569-04E745940D59}" type="sibTrans" cxnId="{622B002F-52FD-4650-8353-01AA080CF6EC}">
      <dgm:prSet/>
      <dgm:spPr/>
      <dgm:t>
        <a:bodyPr/>
        <a:lstStyle/>
        <a:p>
          <a:pPr rtl="1"/>
          <a:endParaRPr lang="he-IL"/>
        </a:p>
      </dgm:t>
    </dgm:pt>
    <dgm:pt modelId="{C138E98A-582E-421B-8C93-2391EC8A843E}">
      <dgm:prSet phldrT="[Text]"/>
      <dgm:spPr>
        <a:xfrm>
          <a:off x="2025788" y="252987"/>
          <a:ext cx="1279728" cy="2061307"/>
        </a:xfrm>
        <a:prstGeom prst="rect">
          <a:avLst/>
        </a:prstGeom>
        <a:noFill/>
        <a:ln w="25400" cap="flat" cmpd="sng" algn="ctr">
          <a:noFill/>
          <a:prstDash val="solid"/>
        </a:ln>
        <a:effectLst/>
        <a:sp3d/>
      </dgm:spPr>
      <dgm:t>
        <a:bodyPr/>
        <a:lstStyle/>
        <a:p>
          <a:pPr algn="ctr" rtl="1"/>
          <a:r>
            <a:rPr lang="he-IL" dirty="0" smtClean="0">
              <a:solidFill>
                <a:srgbClr val="4F81BD"/>
              </a:solidFill>
              <a:latin typeface="Aharoni" pitchFamily="2" charset="-79"/>
              <a:ea typeface="+mn-ea"/>
              <a:cs typeface="Aharoni" pitchFamily="2" charset="-79"/>
            </a:rPr>
            <a:t>כבוד המבוסס על האדם יכולותייו וכישוריו- </a:t>
          </a:r>
          <a:r>
            <a:rPr lang="he-IL" b="1" u="sng" dirty="0" smtClean="0">
              <a:solidFill>
                <a:srgbClr val="4F81BD"/>
              </a:solidFill>
              <a:latin typeface="Aharoni" pitchFamily="2" charset="-79"/>
              <a:ea typeface="+mn-ea"/>
              <a:cs typeface="Aharoni" pitchFamily="2" charset="-79"/>
            </a:rPr>
            <a:t>הכבוד הסגולי</a:t>
          </a:r>
          <a:endParaRPr lang="he-IL" b="1" u="sng" dirty="0">
            <a:solidFill>
              <a:srgbClr val="4F81BD"/>
            </a:solidFill>
            <a:latin typeface="Aharoni" pitchFamily="2" charset="-79"/>
            <a:ea typeface="+mn-ea"/>
            <a:cs typeface="Aharoni" pitchFamily="2" charset="-79"/>
          </a:endParaRPr>
        </a:p>
      </dgm:t>
    </dgm:pt>
    <dgm:pt modelId="{85B4C12A-B11A-41F2-9F11-0BE19E1A3E6A}" type="parTrans" cxnId="{B5200AB7-8F4D-4A14-8C9A-AD59EA183D9E}">
      <dgm:prSet/>
      <dgm:spPr/>
      <dgm:t>
        <a:bodyPr/>
        <a:lstStyle/>
        <a:p>
          <a:pPr rtl="1"/>
          <a:endParaRPr lang="he-IL"/>
        </a:p>
      </dgm:t>
    </dgm:pt>
    <dgm:pt modelId="{563862EC-A3E7-40BC-8B04-EFAEDACF0E3D}" type="sibTrans" cxnId="{B5200AB7-8F4D-4A14-8C9A-AD59EA183D9E}">
      <dgm:prSet/>
      <dgm:spPr/>
      <dgm:t>
        <a:bodyPr/>
        <a:lstStyle/>
        <a:p>
          <a:pPr rtl="1"/>
          <a:endParaRPr lang="he-IL"/>
        </a:p>
      </dgm:t>
    </dgm:pt>
    <dgm:pt modelId="{7F7DBC1C-3B97-4B22-9A76-AC196C40EB20}">
      <dgm:prSet phldrT="[Text]"/>
      <dgm:spPr>
        <a:xfrm>
          <a:off x="3393191" y="252987"/>
          <a:ext cx="1717756" cy="2061307"/>
        </a:xfrm>
        <a:prstGeom prst="roundRect">
          <a:avLst>
            <a:gd name="adj" fmla="val 5000"/>
          </a:avLst>
        </a:prstGeo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dgm:spPr>
      <dgm:t>
        <a:bodyPr/>
        <a:lstStyle/>
        <a:p>
          <a:pPr rtl="1"/>
          <a:r>
            <a:rPr lang="he-IL" dirty="0" smtClean="0">
              <a:solidFill>
                <a:sysClr val="window" lastClr="FFFFFF"/>
              </a:solidFill>
              <a:latin typeface="Calibri"/>
              <a:ea typeface="+mn-ea"/>
              <a:cs typeface="Arial"/>
            </a:rPr>
            <a:t>1</a:t>
          </a:r>
          <a:endParaRPr lang="he-IL" dirty="0">
            <a:solidFill>
              <a:sysClr val="window" lastClr="FFFFFF"/>
            </a:solidFill>
            <a:latin typeface="Calibri"/>
            <a:ea typeface="+mn-ea"/>
            <a:cs typeface="Arial"/>
          </a:endParaRPr>
        </a:p>
      </dgm:t>
    </dgm:pt>
    <dgm:pt modelId="{9D7D10DF-EBDC-443C-B09C-4B4850BB288B}" type="parTrans" cxnId="{2755FB89-0F8E-427F-B4AB-28B99193B5D1}">
      <dgm:prSet/>
      <dgm:spPr/>
      <dgm:t>
        <a:bodyPr/>
        <a:lstStyle/>
        <a:p>
          <a:pPr rtl="1"/>
          <a:endParaRPr lang="he-IL"/>
        </a:p>
      </dgm:t>
    </dgm:pt>
    <dgm:pt modelId="{9D3F7359-D838-4DD8-8B1C-06E09DD360C1}" type="sibTrans" cxnId="{2755FB89-0F8E-427F-B4AB-28B99193B5D1}">
      <dgm:prSet/>
      <dgm:spPr/>
      <dgm:t>
        <a:bodyPr/>
        <a:lstStyle/>
        <a:p>
          <a:pPr rtl="1"/>
          <a:endParaRPr lang="he-IL"/>
        </a:p>
      </dgm:t>
    </dgm:pt>
    <dgm:pt modelId="{AC0C5A3C-E5F5-49E8-8180-2726FCBEE37A}">
      <dgm:prSet phldrT="[Text]"/>
      <dgm:spPr>
        <a:xfrm>
          <a:off x="3736742" y="252987"/>
          <a:ext cx="1279728" cy="2061307"/>
        </a:xfrm>
        <a:prstGeom prst="rect">
          <a:avLst/>
        </a:prstGeom>
        <a:noFill/>
        <a:ln w="25400" cap="flat" cmpd="sng" algn="ctr">
          <a:noFill/>
          <a:prstDash val="solid"/>
        </a:ln>
        <a:effectLst/>
        <a:sp3d/>
      </dgm:spPr>
      <dgm:t>
        <a:bodyPr/>
        <a:lstStyle/>
        <a:p>
          <a:pPr rtl="1"/>
          <a:r>
            <a:rPr lang="he-IL" dirty="0" smtClean="0">
              <a:solidFill>
                <a:srgbClr val="4F81BD"/>
              </a:solidFill>
              <a:latin typeface="Aharoni" pitchFamily="2" charset="-79"/>
              <a:ea typeface="+mn-ea"/>
              <a:cs typeface="Aharoni" pitchFamily="2" charset="-79"/>
            </a:rPr>
            <a:t>כבוד המבוסס על תפקיד וסמכות- </a:t>
          </a:r>
        </a:p>
        <a:p>
          <a:pPr rtl="1"/>
          <a:r>
            <a:rPr lang="he-IL" b="1" u="sng" dirty="0" smtClean="0">
              <a:solidFill>
                <a:srgbClr val="4F81BD"/>
              </a:solidFill>
              <a:latin typeface="Aharoni" pitchFamily="2" charset="-79"/>
              <a:ea typeface="+mn-ea"/>
              <a:cs typeface="Aharoni" pitchFamily="2" charset="-79"/>
            </a:rPr>
            <a:t>הדרת כבוד</a:t>
          </a:r>
          <a:endParaRPr lang="he-IL" b="1" u="sng" dirty="0">
            <a:solidFill>
              <a:srgbClr val="4F81BD"/>
            </a:solidFill>
            <a:latin typeface="Aharoni" pitchFamily="2" charset="-79"/>
            <a:ea typeface="+mn-ea"/>
            <a:cs typeface="Aharoni" pitchFamily="2" charset="-79"/>
          </a:endParaRPr>
        </a:p>
      </dgm:t>
    </dgm:pt>
    <dgm:pt modelId="{83711C64-D86A-45B2-A6EC-ACF7D7AE9716}" type="parTrans" cxnId="{744DF32E-45D7-451A-9C27-ADEFE24E63AD}">
      <dgm:prSet/>
      <dgm:spPr/>
      <dgm:t>
        <a:bodyPr/>
        <a:lstStyle/>
        <a:p>
          <a:pPr rtl="1"/>
          <a:endParaRPr lang="he-IL"/>
        </a:p>
      </dgm:t>
    </dgm:pt>
    <dgm:pt modelId="{46B94839-9D31-4A21-92D3-F83C1B32B7BB}" type="sibTrans" cxnId="{744DF32E-45D7-451A-9C27-ADEFE24E63AD}">
      <dgm:prSet/>
      <dgm:spPr/>
      <dgm:t>
        <a:bodyPr/>
        <a:lstStyle/>
        <a:p>
          <a:pPr rtl="1"/>
          <a:endParaRPr lang="he-IL"/>
        </a:p>
      </dgm:t>
    </dgm:pt>
    <dgm:pt modelId="{8104402E-D644-41F2-9525-379723421A01}" type="pres">
      <dgm:prSet presAssocID="{8C43ECB5-BEA7-4E5F-AE62-345F2A4499B6}" presName="Name0" presStyleCnt="0">
        <dgm:presLayoutVars>
          <dgm:dir/>
          <dgm:animLvl val="lvl"/>
          <dgm:resizeHandles val="exact"/>
        </dgm:presLayoutVars>
      </dgm:prSet>
      <dgm:spPr/>
      <dgm:t>
        <a:bodyPr/>
        <a:lstStyle/>
        <a:p>
          <a:pPr rtl="1"/>
          <a:endParaRPr lang="he-IL"/>
        </a:p>
      </dgm:t>
    </dgm:pt>
    <dgm:pt modelId="{FD17EEA6-23D8-4DBD-B8F2-0B9B73DC48CA}" type="pres">
      <dgm:prSet presAssocID="{C3F6A69C-F6CF-4DA2-86D7-57A11D29492C}" presName="compositeNode" presStyleCnt="0">
        <dgm:presLayoutVars>
          <dgm:bulletEnabled val="1"/>
        </dgm:presLayoutVars>
      </dgm:prSet>
      <dgm:spPr/>
      <dgm:t>
        <a:bodyPr/>
        <a:lstStyle/>
        <a:p>
          <a:pPr rtl="1"/>
          <a:endParaRPr lang="he-IL"/>
        </a:p>
      </dgm:t>
    </dgm:pt>
    <dgm:pt modelId="{98681274-9082-42A7-B996-15EA36B845A6}" type="pres">
      <dgm:prSet presAssocID="{C3F6A69C-F6CF-4DA2-86D7-57A11D29492C}" presName="bgRect" presStyleLbl="node1" presStyleIdx="0" presStyleCnt="3"/>
      <dgm:spPr/>
      <dgm:t>
        <a:bodyPr/>
        <a:lstStyle/>
        <a:p>
          <a:pPr rtl="1"/>
          <a:endParaRPr lang="he-IL"/>
        </a:p>
      </dgm:t>
    </dgm:pt>
    <dgm:pt modelId="{C738AFCB-CD81-40C2-9386-3E7D193B441E}" type="pres">
      <dgm:prSet presAssocID="{C3F6A69C-F6CF-4DA2-86D7-57A11D29492C}" presName="parentNode" presStyleLbl="node1" presStyleIdx="0" presStyleCnt="3">
        <dgm:presLayoutVars>
          <dgm:chMax val="0"/>
          <dgm:bulletEnabled val="1"/>
        </dgm:presLayoutVars>
      </dgm:prSet>
      <dgm:spPr/>
      <dgm:t>
        <a:bodyPr/>
        <a:lstStyle/>
        <a:p>
          <a:pPr rtl="1"/>
          <a:endParaRPr lang="he-IL"/>
        </a:p>
      </dgm:t>
    </dgm:pt>
    <dgm:pt modelId="{8259765B-13E2-4412-A244-81543CC36345}" type="pres">
      <dgm:prSet presAssocID="{C3F6A69C-F6CF-4DA2-86D7-57A11D29492C}" presName="childNode" presStyleLbl="node1" presStyleIdx="0" presStyleCnt="3">
        <dgm:presLayoutVars>
          <dgm:bulletEnabled val="1"/>
        </dgm:presLayoutVars>
      </dgm:prSet>
      <dgm:spPr/>
      <dgm:t>
        <a:bodyPr/>
        <a:lstStyle/>
        <a:p>
          <a:pPr rtl="1"/>
          <a:endParaRPr lang="he-IL"/>
        </a:p>
      </dgm:t>
    </dgm:pt>
    <dgm:pt modelId="{CB97CD94-E41D-4F88-A588-A7D3D3C8DDFF}" type="pres">
      <dgm:prSet presAssocID="{4A5DF5B0-518A-464E-A3BF-BC385A465740}" presName="hSp" presStyleCnt="0"/>
      <dgm:spPr/>
      <dgm:t>
        <a:bodyPr/>
        <a:lstStyle/>
        <a:p>
          <a:pPr rtl="1"/>
          <a:endParaRPr lang="he-IL"/>
        </a:p>
      </dgm:t>
    </dgm:pt>
    <dgm:pt modelId="{4DA5E2AF-148C-4B2E-9AC1-BA7FA6AF5627}" type="pres">
      <dgm:prSet presAssocID="{4A5DF5B0-518A-464E-A3BF-BC385A465740}" presName="vProcSp" presStyleCnt="0"/>
      <dgm:spPr/>
      <dgm:t>
        <a:bodyPr/>
        <a:lstStyle/>
        <a:p>
          <a:pPr rtl="1"/>
          <a:endParaRPr lang="he-IL"/>
        </a:p>
      </dgm:t>
    </dgm:pt>
    <dgm:pt modelId="{FE2DE555-8014-4F1D-827B-8689A7D8DC56}" type="pres">
      <dgm:prSet presAssocID="{4A5DF5B0-518A-464E-A3BF-BC385A465740}" presName="vSp1" presStyleCnt="0"/>
      <dgm:spPr/>
      <dgm:t>
        <a:bodyPr/>
        <a:lstStyle/>
        <a:p>
          <a:pPr rtl="1"/>
          <a:endParaRPr lang="he-IL"/>
        </a:p>
      </dgm:t>
    </dgm:pt>
    <dgm:pt modelId="{88AA12E9-8EC6-4ADE-A770-77434A0C447C}" type="pres">
      <dgm:prSet presAssocID="{4A5DF5B0-518A-464E-A3BF-BC385A465740}" presName="simulatedConn" presStyleLbl="solidFgAcc1" presStyleIdx="0" presStyleCnt="2" custLinFactNeighborX="5137" custLinFactNeighborY="15896"/>
      <dgm:spPr>
        <a:xfrm rot="5400000">
          <a:off x="1648609" y="1896268"/>
          <a:ext cx="302983" cy="257663"/>
        </a:xfrm>
        <a:prstGeom prst="leftArrow">
          <a:avLst/>
        </a:prstGeom>
        <a:solidFill>
          <a:sysClr val="window" lastClr="FFFFFF">
            <a:hueOff val="0"/>
            <a:satOff val="0"/>
            <a:lumOff val="0"/>
            <a:alphaOff val="0"/>
          </a:sysClr>
        </a:solidFill>
        <a:ln w="25400" cap="flat" cmpd="sng" algn="ctr">
          <a:solidFill>
            <a:srgbClr val="4BACC6">
              <a:hueOff val="0"/>
              <a:satOff val="0"/>
              <a:lumOff val="0"/>
              <a:alphaOff val="0"/>
            </a:srgbClr>
          </a:solidFill>
          <a:prstDash val="solid"/>
        </a:ln>
        <a:effectLst/>
      </dgm:spPr>
      <dgm:t>
        <a:bodyPr/>
        <a:lstStyle/>
        <a:p>
          <a:pPr rtl="1"/>
          <a:endParaRPr lang="he-IL"/>
        </a:p>
      </dgm:t>
    </dgm:pt>
    <dgm:pt modelId="{50291152-49E4-4348-B855-BF077E20F796}" type="pres">
      <dgm:prSet presAssocID="{4A5DF5B0-518A-464E-A3BF-BC385A465740}" presName="vSp2" presStyleCnt="0"/>
      <dgm:spPr/>
      <dgm:t>
        <a:bodyPr/>
        <a:lstStyle/>
        <a:p>
          <a:pPr rtl="1"/>
          <a:endParaRPr lang="he-IL"/>
        </a:p>
      </dgm:t>
    </dgm:pt>
    <dgm:pt modelId="{818DCF87-6AE6-4340-AE88-E1CE0C1E3CE8}" type="pres">
      <dgm:prSet presAssocID="{4A5DF5B0-518A-464E-A3BF-BC385A465740}" presName="sibTrans" presStyleCnt="0"/>
      <dgm:spPr/>
      <dgm:t>
        <a:bodyPr/>
        <a:lstStyle/>
        <a:p>
          <a:pPr rtl="1"/>
          <a:endParaRPr lang="he-IL"/>
        </a:p>
      </dgm:t>
    </dgm:pt>
    <dgm:pt modelId="{BFBC5A23-F9A4-47E0-8F54-37455C9B8B03}" type="pres">
      <dgm:prSet presAssocID="{BE87FA85-8F06-44DD-98B5-0B9445680005}" presName="compositeNode" presStyleCnt="0">
        <dgm:presLayoutVars>
          <dgm:bulletEnabled val="1"/>
        </dgm:presLayoutVars>
      </dgm:prSet>
      <dgm:spPr/>
      <dgm:t>
        <a:bodyPr/>
        <a:lstStyle/>
        <a:p>
          <a:pPr rtl="1"/>
          <a:endParaRPr lang="he-IL"/>
        </a:p>
      </dgm:t>
    </dgm:pt>
    <dgm:pt modelId="{0A6CA9D8-73AF-47EB-A3E7-C6CC6CF643AB}" type="pres">
      <dgm:prSet presAssocID="{BE87FA85-8F06-44DD-98B5-0B9445680005}" presName="bgRect" presStyleLbl="node1" presStyleIdx="1" presStyleCnt="3" custLinFactNeighborX="-5591" custLinFactNeighborY="862"/>
      <dgm:spPr/>
      <dgm:t>
        <a:bodyPr/>
        <a:lstStyle/>
        <a:p>
          <a:pPr rtl="1"/>
          <a:endParaRPr lang="he-IL"/>
        </a:p>
      </dgm:t>
    </dgm:pt>
    <dgm:pt modelId="{7F2CE56C-922D-4155-8F69-0B64E3841DF5}" type="pres">
      <dgm:prSet presAssocID="{BE87FA85-8F06-44DD-98B5-0B9445680005}" presName="parentNode" presStyleLbl="node1" presStyleIdx="1" presStyleCnt="3">
        <dgm:presLayoutVars>
          <dgm:chMax val="0"/>
          <dgm:bulletEnabled val="1"/>
        </dgm:presLayoutVars>
      </dgm:prSet>
      <dgm:spPr/>
      <dgm:t>
        <a:bodyPr/>
        <a:lstStyle/>
        <a:p>
          <a:pPr rtl="1"/>
          <a:endParaRPr lang="he-IL"/>
        </a:p>
      </dgm:t>
    </dgm:pt>
    <dgm:pt modelId="{1C4796F4-F964-433C-B744-B05F424799CC}" type="pres">
      <dgm:prSet presAssocID="{BE87FA85-8F06-44DD-98B5-0B9445680005}" presName="childNode" presStyleLbl="node1" presStyleIdx="1" presStyleCnt="3">
        <dgm:presLayoutVars>
          <dgm:bulletEnabled val="1"/>
        </dgm:presLayoutVars>
      </dgm:prSet>
      <dgm:spPr/>
      <dgm:t>
        <a:bodyPr/>
        <a:lstStyle/>
        <a:p>
          <a:pPr rtl="1"/>
          <a:endParaRPr lang="he-IL"/>
        </a:p>
      </dgm:t>
    </dgm:pt>
    <dgm:pt modelId="{D09D7329-1D7D-430F-A3BD-DD24A60C7CB6}" type="pres">
      <dgm:prSet presAssocID="{9846AC4B-67F0-41A4-B569-04E745940D59}" presName="hSp" presStyleCnt="0"/>
      <dgm:spPr/>
      <dgm:t>
        <a:bodyPr/>
        <a:lstStyle/>
        <a:p>
          <a:pPr rtl="1"/>
          <a:endParaRPr lang="he-IL"/>
        </a:p>
      </dgm:t>
    </dgm:pt>
    <dgm:pt modelId="{06911E4D-4303-4E5F-917A-D513AB6D06AD}" type="pres">
      <dgm:prSet presAssocID="{9846AC4B-67F0-41A4-B569-04E745940D59}" presName="vProcSp" presStyleCnt="0"/>
      <dgm:spPr/>
      <dgm:t>
        <a:bodyPr/>
        <a:lstStyle/>
        <a:p>
          <a:pPr rtl="1"/>
          <a:endParaRPr lang="he-IL"/>
        </a:p>
      </dgm:t>
    </dgm:pt>
    <dgm:pt modelId="{59363DC1-812B-489C-BA92-B86BF10F0CA0}" type="pres">
      <dgm:prSet presAssocID="{9846AC4B-67F0-41A4-B569-04E745940D59}" presName="vSp1" presStyleCnt="0"/>
      <dgm:spPr/>
      <dgm:t>
        <a:bodyPr/>
        <a:lstStyle/>
        <a:p>
          <a:pPr rtl="1"/>
          <a:endParaRPr lang="he-IL"/>
        </a:p>
      </dgm:t>
    </dgm:pt>
    <dgm:pt modelId="{01E1CA5B-2A36-4434-B100-CEFCD2EF9F07}" type="pres">
      <dgm:prSet presAssocID="{9846AC4B-67F0-41A4-B569-04E745940D59}" presName="simulatedConn" presStyleLbl="solidFgAcc1" presStyleIdx="1" presStyleCnt="2"/>
      <dgm:spPr>
        <a:xfrm rot="5400000">
          <a:off x="3413251" y="1873792"/>
          <a:ext cx="302983" cy="257663"/>
        </a:xfrm>
        <a:prstGeom prst="leftArrow">
          <a:avLst/>
        </a:prstGeom>
        <a:solidFill>
          <a:sysClr val="window" lastClr="FFFFFF">
            <a:hueOff val="0"/>
            <a:satOff val="0"/>
            <a:lumOff val="0"/>
            <a:alphaOff val="0"/>
          </a:sysClr>
        </a:solidFill>
        <a:ln w="25400" cap="flat" cmpd="sng" algn="ctr">
          <a:solidFill>
            <a:srgbClr val="4BACC6">
              <a:hueOff val="-9933876"/>
              <a:satOff val="39811"/>
              <a:lumOff val="8628"/>
              <a:alphaOff val="0"/>
            </a:srgbClr>
          </a:solidFill>
          <a:prstDash val="solid"/>
        </a:ln>
        <a:effectLst/>
      </dgm:spPr>
      <dgm:t>
        <a:bodyPr/>
        <a:lstStyle/>
        <a:p>
          <a:pPr rtl="1"/>
          <a:endParaRPr lang="he-IL"/>
        </a:p>
      </dgm:t>
    </dgm:pt>
    <dgm:pt modelId="{C60981C9-8064-4F64-A14F-A7966C19AAAA}" type="pres">
      <dgm:prSet presAssocID="{9846AC4B-67F0-41A4-B569-04E745940D59}" presName="vSp2" presStyleCnt="0"/>
      <dgm:spPr/>
      <dgm:t>
        <a:bodyPr/>
        <a:lstStyle/>
        <a:p>
          <a:pPr rtl="1"/>
          <a:endParaRPr lang="he-IL"/>
        </a:p>
      </dgm:t>
    </dgm:pt>
    <dgm:pt modelId="{304BC6F5-AA25-415A-9011-21737B4AF55E}" type="pres">
      <dgm:prSet presAssocID="{9846AC4B-67F0-41A4-B569-04E745940D59}" presName="sibTrans" presStyleCnt="0"/>
      <dgm:spPr/>
      <dgm:t>
        <a:bodyPr/>
        <a:lstStyle/>
        <a:p>
          <a:pPr rtl="1"/>
          <a:endParaRPr lang="he-IL"/>
        </a:p>
      </dgm:t>
    </dgm:pt>
    <dgm:pt modelId="{90AD03B2-03BF-4F05-85B7-9DB94978E945}" type="pres">
      <dgm:prSet presAssocID="{7F7DBC1C-3B97-4B22-9A76-AC196C40EB20}" presName="compositeNode" presStyleCnt="0">
        <dgm:presLayoutVars>
          <dgm:bulletEnabled val="1"/>
        </dgm:presLayoutVars>
      </dgm:prSet>
      <dgm:spPr/>
      <dgm:t>
        <a:bodyPr/>
        <a:lstStyle/>
        <a:p>
          <a:pPr rtl="1"/>
          <a:endParaRPr lang="he-IL"/>
        </a:p>
      </dgm:t>
    </dgm:pt>
    <dgm:pt modelId="{B93B185F-086C-4867-AA38-9BB9411ECE4C}" type="pres">
      <dgm:prSet presAssocID="{7F7DBC1C-3B97-4B22-9A76-AC196C40EB20}" presName="bgRect" presStyleLbl="node1" presStyleIdx="2" presStyleCnt="3" custLinFactNeighborX="-9487" custLinFactNeighborY="862"/>
      <dgm:spPr/>
      <dgm:t>
        <a:bodyPr/>
        <a:lstStyle/>
        <a:p>
          <a:pPr rtl="1"/>
          <a:endParaRPr lang="he-IL"/>
        </a:p>
      </dgm:t>
    </dgm:pt>
    <dgm:pt modelId="{A5840F0C-923D-4FCA-94FF-DCB11D7A3605}" type="pres">
      <dgm:prSet presAssocID="{7F7DBC1C-3B97-4B22-9A76-AC196C40EB20}" presName="parentNode" presStyleLbl="node1" presStyleIdx="2" presStyleCnt="3">
        <dgm:presLayoutVars>
          <dgm:chMax val="0"/>
          <dgm:bulletEnabled val="1"/>
        </dgm:presLayoutVars>
      </dgm:prSet>
      <dgm:spPr/>
      <dgm:t>
        <a:bodyPr/>
        <a:lstStyle/>
        <a:p>
          <a:pPr rtl="1"/>
          <a:endParaRPr lang="he-IL"/>
        </a:p>
      </dgm:t>
    </dgm:pt>
    <dgm:pt modelId="{ACB4DDCB-738D-4DF2-A0C1-D33BB49B7D2A}" type="pres">
      <dgm:prSet presAssocID="{7F7DBC1C-3B97-4B22-9A76-AC196C40EB20}" presName="childNode" presStyleLbl="node1" presStyleIdx="2" presStyleCnt="3">
        <dgm:presLayoutVars>
          <dgm:bulletEnabled val="1"/>
        </dgm:presLayoutVars>
      </dgm:prSet>
      <dgm:spPr/>
      <dgm:t>
        <a:bodyPr/>
        <a:lstStyle/>
        <a:p>
          <a:pPr rtl="1"/>
          <a:endParaRPr lang="he-IL"/>
        </a:p>
      </dgm:t>
    </dgm:pt>
  </dgm:ptLst>
  <dgm:cxnLst>
    <dgm:cxn modelId="{A192709A-CB8F-49E6-8E30-CD335D5FBF1E}" type="presOf" srcId="{8C43ECB5-BEA7-4E5F-AE62-345F2A4499B6}" destId="{8104402E-D644-41F2-9525-379723421A01}" srcOrd="0" destOrd="0" presId="urn:microsoft.com/office/officeart/2005/8/layout/hProcess7#1"/>
    <dgm:cxn modelId="{B5200AB7-8F4D-4A14-8C9A-AD59EA183D9E}" srcId="{BE87FA85-8F06-44DD-98B5-0B9445680005}" destId="{C138E98A-582E-421B-8C93-2391EC8A843E}" srcOrd="0" destOrd="0" parTransId="{85B4C12A-B11A-41F2-9F11-0BE19E1A3E6A}" sibTransId="{563862EC-A3E7-40BC-8B04-EFAEDACF0E3D}"/>
    <dgm:cxn modelId="{462B2DE0-66FE-4784-A39F-3D989FBDB119}" srcId="{8C43ECB5-BEA7-4E5F-AE62-345F2A4499B6}" destId="{C3F6A69C-F6CF-4DA2-86D7-57A11D29492C}" srcOrd="0" destOrd="0" parTransId="{63921D96-03A5-4380-8989-7CB88AF36363}" sibTransId="{4A5DF5B0-518A-464E-A3BF-BC385A465740}"/>
    <dgm:cxn modelId="{E75D27B8-4E33-40AE-8D3B-F7B498BE2965}" type="presOf" srcId="{C138E98A-582E-421B-8C93-2391EC8A843E}" destId="{1C4796F4-F964-433C-B744-B05F424799CC}" srcOrd="0" destOrd="0" presId="urn:microsoft.com/office/officeart/2005/8/layout/hProcess7#1"/>
    <dgm:cxn modelId="{96E816EC-D9D8-4E19-8DB7-BA44DE77911E}" type="presOf" srcId="{C3F6A69C-F6CF-4DA2-86D7-57A11D29492C}" destId="{98681274-9082-42A7-B996-15EA36B845A6}" srcOrd="0" destOrd="0" presId="urn:microsoft.com/office/officeart/2005/8/layout/hProcess7#1"/>
    <dgm:cxn modelId="{E32214DE-416D-4F1E-A12B-A290A39D5314}" type="presOf" srcId="{7F7DBC1C-3B97-4B22-9A76-AC196C40EB20}" destId="{B93B185F-086C-4867-AA38-9BB9411ECE4C}" srcOrd="0" destOrd="0" presId="urn:microsoft.com/office/officeart/2005/8/layout/hProcess7#1"/>
    <dgm:cxn modelId="{2755FB89-0F8E-427F-B4AB-28B99193B5D1}" srcId="{8C43ECB5-BEA7-4E5F-AE62-345F2A4499B6}" destId="{7F7DBC1C-3B97-4B22-9A76-AC196C40EB20}" srcOrd="2" destOrd="0" parTransId="{9D7D10DF-EBDC-443C-B09C-4B4850BB288B}" sibTransId="{9D3F7359-D838-4DD8-8B1C-06E09DD360C1}"/>
    <dgm:cxn modelId="{744DF32E-45D7-451A-9C27-ADEFE24E63AD}" srcId="{7F7DBC1C-3B97-4B22-9A76-AC196C40EB20}" destId="{AC0C5A3C-E5F5-49E8-8180-2726FCBEE37A}" srcOrd="0" destOrd="0" parTransId="{83711C64-D86A-45B2-A6EC-ACF7D7AE9716}" sibTransId="{46B94839-9D31-4A21-92D3-F83C1B32B7BB}"/>
    <dgm:cxn modelId="{46C5E14F-CFE7-4049-AEDC-F8D9EB4220DA}" type="presOf" srcId="{C3F6A69C-F6CF-4DA2-86D7-57A11D29492C}" destId="{C738AFCB-CD81-40C2-9386-3E7D193B441E}" srcOrd="1" destOrd="0" presId="urn:microsoft.com/office/officeart/2005/8/layout/hProcess7#1"/>
    <dgm:cxn modelId="{795A56A4-F76D-4F52-8CDB-1A67D1C18AD4}" type="presOf" srcId="{BE87FA85-8F06-44DD-98B5-0B9445680005}" destId="{7F2CE56C-922D-4155-8F69-0B64E3841DF5}" srcOrd="1" destOrd="0" presId="urn:microsoft.com/office/officeart/2005/8/layout/hProcess7#1"/>
    <dgm:cxn modelId="{9FF848EF-F9E9-4582-B9D8-770CABD573B0}" type="presOf" srcId="{BE87FA85-8F06-44DD-98B5-0B9445680005}" destId="{0A6CA9D8-73AF-47EB-A3E7-C6CC6CF643AB}" srcOrd="0" destOrd="0" presId="urn:microsoft.com/office/officeart/2005/8/layout/hProcess7#1"/>
    <dgm:cxn modelId="{065463F3-5463-4FFE-A3B3-885B50462D5A}" type="presOf" srcId="{08D39504-2657-41BA-BE55-C8E9562D7A04}" destId="{8259765B-13E2-4412-A244-81543CC36345}" srcOrd="0" destOrd="0" presId="urn:microsoft.com/office/officeart/2005/8/layout/hProcess7#1"/>
    <dgm:cxn modelId="{622B002F-52FD-4650-8353-01AA080CF6EC}" srcId="{8C43ECB5-BEA7-4E5F-AE62-345F2A4499B6}" destId="{BE87FA85-8F06-44DD-98B5-0B9445680005}" srcOrd="1" destOrd="0" parTransId="{279139A4-D7E5-44EA-A1BD-781A54B564A1}" sibTransId="{9846AC4B-67F0-41A4-B569-04E745940D59}"/>
    <dgm:cxn modelId="{4A9D1BB9-F2F7-4146-985E-8B8829C0F596}" type="presOf" srcId="{7F7DBC1C-3B97-4B22-9A76-AC196C40EB20}" destId="{A5840F0C-923D-4FCA-94FF-DCB11D7A3605}" srcOrd="1" destOrd="0" presId="urn:microsoft.com/office/officeart/2005/8/layout/hProcess7#1"/>
    <dgm:cxn modelId="{760F9EA6-8A21-4F66-93B3-B9F5B3F752CA}" srcId="{C3F6A69C-F6CF-4DA2-86D7-57A11D29492C}" destId="{08D39504-2657-41BA-BE55-C8E9562D7A04}" srcOrd="0" destOrd="0" parTransId="{AFF2401E-B5AF-4DDE-9998-2BAC1484C560}" sibTransId="{5C7E89ED-7B16-4F28-A991-04F7688F5D13}"/>
    <dgm:cxn modelId="{0A6F714B-B71A-4928-BD36-E245EA657316}" type="presOf" srcId="{AC0C5A3C-E5F5-49E8-8180-2726FCBEE37A}" destId="{ACB4DDCB-738D-4DF2-A0C1-D33BB49B7D2A}" srcOrd="0" destOrd="0" presId="urn:microsoft.com/office/officeart/2005/8/layout/hProcess7#1"/>
    <dgm:cxn modelId="{B14358F1-880D-4933-8490-914D9F96BB51}" type="presParOf" srcId="{8104402E-D644-41F2-9525-379723421A01}" destId="{FD17EEA6-23D8-4DBD-B8F2-0B9B73DC48CA}" srcOrd="0" destOrd="0" presId="urn:microsoft.com/office/officeart/2005/8/layout/hProcess7#1"/>
    <dgm:cxn modelId="{00686042-088E-45D3-A61E-CAC3829C16CD}" type="presParOf" srcId="{FD17EEA6-23D8-4DBD-B8F2-0B9B73DC48CA}" destId="{98681274-9082-42A7-B996-15EA36B845A6}" srcOrd="0" destOrd="0" presId="urn:microsoft.com/office/officeart/2005/8/layout/hProcess7#1"/>
    <dgm:cxn modelId="{C76DA9A6-DB0D-409D-BD13-227BE305A5A1}" type="presParOf" srcId="{FD17EEA6-23D8-4DBD-B8F2-0B9B73DC48CA}" destId="{C738AFCB-CD81-40C2-9386-3E7D193B441E}" srcOrd="1" destOrd="0" presId="urn:microsoft.com/office/officeart/2005/8/layout/hProcess7#1"/>
    <dgm:cxn modelId="{DB891637-95C7-42FA-8F77-D75202BB58DB}" type="presParOf" srcId="{FD17EEA6-23D8-4DBD-B8F2-0B9B73DC48CA}" destId="{8259765B-13E2-4412-A244-81543CC36345}" srcOrd="2" destOrd="0" presId="urn:microsoft.com/office/officeart/2005/8/layout/hProcess7#1"/>
    <dgm:cxn modelId="{F909BFC3-F6C8-445E-9DBD-CAF643FCB063}" type="presParOf" srcId="{8104402E-D644-41F2-9525-379723421A01}" destId="{CB97CD94-E41D-4F88-A588-A7D3D3C8DDFF}" srcOrd="1" destOrd="0" presId="urn:microsoft.com/office/officeart/2005/8/layout/hProcess7#1"/>
    <dgm:cxn modelId="{BC85AF1F-B1A9-42DF-9EBF-3C86DC0B70A1}" type="presParOf" srcId="{8104402E-D644-41F2-9525-379723421A01}" destId="{4DA5E2AF-148C-4B2E-9AC1-BA7FA6AF5627}" srcOrd="2" destOrd="0" presId="urn:microsoft.com/office/officeart/2005/8/layout/hProcess7#1"/>
    <dgm:cxn modelId="{20E3C459-1BF0-406D-ACD3-14291664C75F}" type="presParOf" srcId="{4DA5E2AF-148C-4B2E-9AC1-BA7FA6AF5627}" destId="{FE2DE555-8014-4F1D-827B-8689A7D8DC56}" srcOrd="0" destOrd="0" presId="urn:microsoft.com/office/officeart/2005/8/layout/hProcess7#1"/>
    <dgm:cxn modelId="{5E977E79-08D1-4EE7-A8E9-886858C242CC}" type="presParOf" srcId="{4DA5E2AF-148C-4B2E-9AC1-BA7FA6AF5627}" destId="{88AA12E9-8EC6-4ADE-A770-77434A0C447C}" srcOrd="1" destOrd="0" presId="urn:microsoft.com/office/officeart/2005/8/layout/hProcess7#1"/>
    <dgm:cxn modelId="{28D28A59-D133-4597-9BCB-AA838613DBB0}" type="presParOf" srcId="{4DA5E2AF-148C-4B2E-9AC1-BA7FA6AF5627}" destId="{50291152-49E4-4348-B855-BF077E20F796}" srcOrd="2" destOrd="0" presId="urn:microsoft.com/office/officeart/2005/8/layout/hProcess7#1"/>
    <dgm:cxn modelId="{585934F4-BE6E-4018-93C2-E8389CF84DDE}" type="presParOf" srcId="{8104402E-D644-41F2-9525-379723421A01}" destId="{818DCF87-6AE6-4340-AE88-E1CE0C1E3CE8}" srcOrd="3" destOrd="0" presId="urn:microsoft.com/office/officeart/2005/8/layout/hProcess7#1"/>
    <dgm:cxn modelId="{73DFE244-5949-4C90-A2F5-2C1D459A45B5}" type="presParOf" srcId="{8104402E-D644-41F2-9525-379723421A01}" destId="{BFBC5A23-F9A4-47E0-8F54-37455C9B8B03}" srcOrd="4" destOrd="0" presId="urn:microsoft.com/office/officeart/2005/8/layout/hProcess7#1"/>
    <dgm:cxn modelId="{BC77C5C8-B7B0-4928-8CC5-ACBBB3357164}" type="presParOf" srcId="{BFBC5A23-F9A4-47E0-8F54-37455C9B8B03}" destId="{0A6CA9D8-73AF-47EB-A3E7-C6CC6CF643AB}" srcOrd="0" destOrd="0" presId="urn:microsoft.com/office/officeart/2005/8/layout/hProcess7#1"/>
    <dgm:cxn modelId="{D6881EA1-1411-4BC9-BE18-ACB24B95FBF3}" type="presParOf" srcId="{BFBC5A23-F9A4-47E0-8F54-37455C9B8B03}" destId="{7F2CE56C-922D-4155-8F69-0B64E3841DF5}" srcOrd="1" destOrd="0" presId="urn:microsoft.com/office/officeart/2005/8/layout/hProcess7#1"/>
    <dgm:cxn modelId="{63BB6579-7377-49E3-AF1A-ABEA56B3B169}" type="presParOf" srcId="{BFBC5A23-F9A4-47E0-8F54-37455C9B8B03}" destId="{1C4796F4-F964-433C-B744-B05F424799CC}" srcOrd="2" destOrd="0" presId="urn:microsoft.com/office/officeart/2005/8/layout/hProcess7#1"/>
    <dgm:cxn modelId="{C21A0258-403B-4570-BBA9-B16165BA855F}" type="presParOf" srcId="{8104402E-D644-41F2-9525-379723421A01}" destId="{D09D7329-1D7D-430F-A3BD-DD24A60C7CB6}" srcOrd="5" destOrd="0" presId="urn:microsoft.com/office/officeart/2005/8/layout/hProcess7#1"/>
    <dgm:cxn modelId="{8E013B7D-ACE6-4F43-AA1F-4CAEF805AFE6}" type="presParOf" srcId="{8104402E-D644-41F2-9525-379723421A01}" destId="{06911E4D-4303-4E5F-917A-D513AB6D06AD}" srcOrd="6" destOrd="0" presId="urn:microsoft.com/office/officeart/2005/8/layout/hProcess7#1"/>
    <dgm:cxn modelId="{3C3F0450-A198-4C30-B2CE-77AFE8BC729E}" type="presParOf" srcId="{06911E4D-4303-4E5F-917A-D513AB6D06AD}" destId="{59363DC1-812B-489C-BA92-B86BF10F0CA0}" srcOrd="0" destOrd="0" presId="urn:microsoft.com/office/officeart/2005/8/layout/hProcess7#1"/>
    <dgm:cxn modelId="{EEBFF20F-CC64-418B-A68A-0737DF760E25}" type="presParOf" srcId="{06911E4D-4303-4E5F-917A-D513AB6D06AD}" destId="{01E1CA5B-2A36-4434-B100-CEFCD2EF9F07}" srcOrd="1" destOrd="0" presId="urn:microsoft.com/office/officeart/2005/8/layout/hProcess7#1"/>
    <dgm:cxn modelId="{616B2829-1DAB-4CD9-ACC7-D43A82BFFF53}" type="presParOf" srcId="{06911E4D-4303-4E5F-917A-D513AB6D06AD}" destId="{C60981C9-8064-4F64-A14F-A7966C19AAAA}" srcOrd="2" destOrd="0" presId="urn:microsoft.com/office/officeart/2005/8/layout/hProcess7#1"/>
    <dgm:cxn modelId="{3675FB68-648E-4550-8E70-25A2ABF70415}" type="presParOf" srcId="{8104402E-D644-41F2-9525-379723421A01}" destId="{304BC6F5-AA25-415A-9011-21737B4AF55E}" srcOrd="7" destOrd="0" presId="urn:microsoft.com/office/officeart/2005/8/layout/hProcess7#1"/>
    <dgm:cxn modelId="{E4898531-126D-4BB0-9012-E025ED656FC8}" type="presParOf" srcId="{8104402E-D644-41F2-9525-379723421A01}" destId="{90AD03B2-03BF-4F05-85B7-9DB94978E945}" srcOrd="8" destOrd="0" presId="urn:microsoft.com/office/officeart/2005/8/layout/hProcess7#1"/>
    <dgm:cxn modelId="{ADFED43A-2DC7-42F7-B092-E12DDA63441A}" type="presParOf" srcId="{90AD03B2-03BF-4F05-85B7-9DB94978E945}" destId="{B93B185F-086C-4867-AA38-9BB9411ECE4C}" srcOrd="0" destOrd="0" presId="urn:microsoft.com/office/officeart/2005/8/layout/hProcess7#1"/>
    <dgm:cxn modelId="{048051BC-C895-4127-B83A-AE4A663AC10C}" type="presParOf" srcId="{90AD03B2-03BF-4F05-85B7-9DB94978E945}" destId="{A5840F0C-923D-4FCA-94FF-DCB11D7A3605}" srcOrd="1" destOrd="0" presId="urn:microsoft.com/office/officeart/2005/8/layout/hProcess7#1"/>
    <dgm:cxn modelId="{4679E98F-A9DE-462E-8362-A1E05EADCBF1}" type="presParOf" srcId="{90AD03B2-03BF-4F05-85B7-9DB94978E945}" destId="{ACB4DDCB-738D-4DF2-A0C1-D33BB49B7D2A}"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81274-9082-42A7-B996-15EA36B845A6}">
      <dsp:nvSpPr>
        <dsp:cNvPr id="0" name=""/>
        <dsp:cNvSpPr/>
      </dsp:nvSpPr>
      <dsp:spPr>
        <a:xfrm>
          <a:off x="534" y="0"/>
          <a:ext cx="2298278" cy="2664295"/>
        </a:xfrm>
        <a:prstGeom prst="roundRect">
          <a:avLst>
            <a:gd name="adj" fmla="val 5000"/>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rtl="1">
            <a:lnSpc>
              <a:spcPct val="90000"/>
            </a:lnSpc>
            <a:spcBef>
              <a:spcPct val="0"/>
            </a:spcBef>
            <a:spcAft>
              <a:spcPct val="35000"/>
            </a:spcAft>
          </a:pPr>
          <a:r>
            <a:rPr lang="he-IL" sz="2600" kern="1200" dirty="0" smtClean="0">
              <a:solidFill>
                <a:sysClr val="window" lastClr="FFFFFF"/>
              </a:solidFill>
              <a:latin typeface="Calibri"/>
              <a:ea typeface="+mn-ea"/>
              <a:cs typeface="Arial"/>
            </a:rPr>
            <a:t>3</a:t>
          </a:r>
          <a:endParaRPr lang="he-IL" sz="2600" kern="1200" dirty="0">
            <a:solidFill>
              <a:sysClr val="window" lastClr="FFFFFF"/>
            </a:solidFill>
            <a:latin typeface="Calibri"/>
            <a:ea typeface="+mn-ea"/>
            <a:cs typeface="Arial"/>
          </a:endParaRPr>
        </a:p>
      </dsp:txBody>
      <dsp:txXfrm rot="16200000">
        <a:off x="-855268" y="869264"/>
        <a:ext cx="2171260" cy="446193"/>
      </dsp:txXfrm>
    </dsp:sp>
    <dsp:sp modelId="{8259765B-13E2-4412-A244-81543CC36345}">
      <dsp:nvSpPr>
        <dsp:cNvPr id="0" name=""/>
        <dsp:cNvSpPr/>
      </dsp:nvSpPr>
      <dsp:spPr>
        <a:xfrm>
          <a:off x="460189" y="0"/>
          <a:ext cx="1712217" cy="26642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6299" rIns="0" bIns="0" numCol="1" spcCol="1270" anchor="t" anchorCtr="0">
          <a:noAutofit/>
        </a:bodyPr>
        <a:lstStyle/>
        <a:p>
          <a:pPr lvl="0" algn="ctr" defTabSz="1377950" rtl="1">
            <a:lnSpc>
              <a:spcPct val="90000"/>
            </a:lnSpc>
            <a:spcBef>
              <a:spcPct val="0"/>
            </a:spcBef>
            <a:spcAft>
              <a:spcPct val="35000"/>
            </a:spcAft>
          </a:pPr>
          <a:r>
            <a:rPr lang="he-IL" sz="3100" kern="1200" dirty="0" smtClean="0">
              <a:solidFill>
                <a:srgbClr val="4F81BD"/>
              </a:solidFill>
              <a:latin typeface="Aharoni" pitchFamily="2" charset="-79"/>
              <a:ea typeface="+mn-ea"/>
              <a:cs typeface="Aharoni" pitchFamily="2" charset="-79"/>
            </a:rPr>
            <a:t>כבוד הנובע מהתנהגותו של האדם אל אחרים: </a:t>
          </a:r>
        </a:p>
        <a:p>
          <a:pPr lvl="0" algn="ctr" defTabSz="1377950" rtl="1">
            <a:lnSpc>
              <a:spcPct val="90000"/>
            </a:lnSpc>
            <a:spcBef>
              <a:spcPct val="0"/>
            </a:spcBef>
            <a:spcAft>
              <a:spcPct val="35000"/>
            </a:spcAft>
          </a:pPr>
          <a:r>
            <a:rPr lang="he-IL" sz="3100" b="1" u="sng" kern="1200" dirty="0" smtClean="0">
              <a:solidFill>
                <a:srgbClr val="4F81BD"/>
              </a:solidFill>
              <a:latin typeface="Aharoni" pitchFamily="2" charset="-79"/>
              <a:ea typeface="+mn-ea"/>
              <a:cs typeface="Aharoni" pitchFamily="2" charset="-79"/>
            </a:rPr>
            <a:t>כבוד לזכויות של האחר</a:t>
          </a:r>
          <a:endParaRPr lang="he-IL" sz="3100" b="1" u="sng" kern="1200" dirty="0">
            <a:solidFill>
              <a:srgbClr val="4F81BD"/>
            </a:solidFill>
            <a:latin typeface="Aharoni" pitchFamily="2" charset="-79"/>
            <a:ea typeface="+mn-ea"/>
            <a:cs typeface="Aharoni" pitchFamily="2" charset="-79"/>
          </a:endParaRPr>
        </a:p>
      </dsp:txBody>
      <dsp:txXfrm>
        <a:off x="460189" y="0"/>
        <a:ext cx="1712217" cy="2664295"/>
      </dsp:txXfrm>
    </dsp:sp>
    <dsp:sp modelId="{0A6CA9D8-73AF-47EB-A3E7-C6CC6CF643AB}">
      <dsp:nvSpPr>
        <dsp:cNvPr id="0" name=""/>
        <dsp:cNvSpPr/>
      </dsp:nvSpPr>
      <dsp:spPr>
        <a:xfrm>
          <a:off x="2250755" y="0"/>
          <a:ext cx="2298278" cy="2664295"/>
        </a:xfrm>
        <a:prstGeom prst="roundRect">
          <a:avLst>
            <a:gd name="adj" fmla="val 5000"/>
          </a:avLst>
        </a:prstGeom>
        <a:solidFill>
          <a:srgbClr val="4BACC6">
            <a:hueOff val="-4966938"/>
            <a:satOff val="19906"/>
            <a:lumOff val="4314"/>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rtl="1">
            <a:lnSpc>
              <a:spcPct val="90000"/>
            </a:lnSpc>
            <a:spcBef>
              <a:spcPct val="0"/>
            </a:spcBef>
            <a:spcAft>
              <a:spcPct val="35000"/>
            </a:spcAft>
          </a:pPr>
          <a:r>
            <a:rPr lang="he-IL" sz="2600" kern="1200" dirty="0" smtClean="0">
              <a:solidFill>
                <a:sysClr val="window" lastClr="FFFFFF"/>
              </a:solidFill>
              <a:latin typeface="Calibri"/>
              <a:ea typeface="+mn-ea"/>
              <a:cs typeface="Arial"/>
            </a:rPr>
            <a:t>2</a:t>
          </a:r>
          <a:endParaRPr lang="he-IL" sz="2600" kern="1200" dirty="0">
            <a:solidFill>
              <a:sysClr val="window" lastClr="FFFFFF"/>
            </a:solidFill>
            <a:latin typeface="Calibri"/>
            <a:ea typeface="+mn-ea"/>
            <a:cs typeface="Arial"/>
          </a:endParaRPr>
        </a:p>
      </dsp:txBody>
      <dsp:txXfrm rot="16200000">
        <a:off x="1394953" y="869264"/>
        <a:ext cx="2171260" cy="446193"/>
      </dsp:txXfrm>
    </dsp:sp>
    <dsp:sp modelId="{88AA12E9-8EC6-4ADE-A770-77434A0C447C}">
      <dsp:nvSpPr>
        <dsp:cNvPr id="0" name=""/>
        <dsp:cNvSpPr/>
      </dsp:nvSpPr>
      <dsp:spPr>
        <a:xfrm rot="5400000">
          <a:off x="2212565" y="2142048"/>
          <a:ext cx="391775" cy="344741"/>
        </a:xfrm>
        <a:prstGeom prst="leftArrow">
          <a:avLst/>
        </a:prstGeom>
        <a:solidFill>
          <a:sysClr val="window" lastClr="FFFFFF">
            <a:hueOff val="0"/>
            <a:satOff val="0"/>
            <a:lumOff val="0"/>
            <a:alphaOff val="0"/>
          </a:sysClr>
        </a:solidFill>
        <a:ln w="25400" cap="flat" cmpd="sng" algn="ctr">
          <a:solidFill>
            <a:srgbClr val="4BACC6">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1C4796F4-F964-433C-B744-B05F424799CC}">
      <dsp:nvSpPr>
        <dsp:cNvPr id="0" name=""/>
        <dsp:cNvSpPr/>
      </dsp:nvSpPr>
      <dsp:spPr>
        <a:xfrm>
          <a:off x="2710411" y="0"/>
          <a:ext cx="1712217" cy="26642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6299" rIns="0" bIns="0" numCol="1" spcCol="1270" anchor="t" anchorCtr="0">
          <a:noAutofit/>
        </a:bodyPr>
        <a:lstStyle/>
        <a:p>
          <a:pPr lvl="0" algn="ctr" defTabSz="1377950" rtl="1">
            <a:lnSpc>
              <a:spcPct val="90000"/>
            </a:lnSpc>
            <a:spcBef>
              <a:spcPct val="0"/>
            </a:spcBef>
            <a:spcAft>
              <a:spcPct val="35000"/>
            </a:spcAft>
          </a:pPr>
          <a:r>
            <a:rPr lang="he-IL" sz="3100" kern="1200" dirty="0" smtClean="0">
              <a:solidFill>
                <a:srgbClr val="4F81BD"/>
              </a:solidFill>
              <a:latin typeface="Aharoni" pitchFamily="2" charset="-79"/>
              <a:ea typeface="+mn-ea"/>
              <a:cs typeface="Aharoni" pitchFamily="2" charset="-79"/>
            </a:rPr>
            <a:t>כבוד המבוסס על האדם יכולותייו וכישוריו- </a:t>
          </a:r>
          <a:r>
            <a:rPr lang="he-IL" sz="3100" b="1" u="sng" kern="1200" dirty="0" smtClean="0">
              <a:solidFill>
                <a:srgbClr val="4F81BD"/>
              </a:solidFill>
              <a:latin typeface="Aharoni" pitchFamily="2" charset="-79"/>
              <a:ea typeface="+mn-ea"/>
              <a:cs typeface="Aharoni" pitchFamily="2" charset="-79"/>
            </a:rPr>
            <a:t>הכבוד הסגולי</a:t>
          </a:r>
          <a:endParaRPr lang="he-IL" sz="3100" b="1" u="sng" kern="1200" dirty="0">
            <a:solidFill>
              <a:srgbClr val="4F81BD"/>
            </a:solidFill>
            <a:latin typeface="Aharoni" pitchFamily="2" charset="-79"/>
            <a:ea typeface="+mn-ea"/>
            <a:cs typeface="Aharoni" pitchFamily="2" charset="-79"/>
          </a:endParaRPr>
        </a:p>
      </dsp:txBody>
      <dsp:txXfrm>
        <a:off x="2710411" y="0"/>
        <a:ext cx="1712217" cy="2664295"/>
      </dsp:txXfrm>
    </dsp:sp>
    <dsp:sp modelId="{B93B185F-086C-4867-AA38-9BB9411ECE4C}">
      <dsp:nvSpPr>
        <dsp:cNvPr id="0" name=""/>
        <dsp:cNvSpPr/>
      </dsp:nvSpPr>
      <dsp:spPr>
        <a:xfrm>
          <a:off x="4539933" y="0"/>
          <a:ext cx="2298278" cy="2664295"/>
        </a:xfrm>
        <a:prstGeom prst="roundRect">
          <a:avLst>
            <a:gd name="adj" fmla="val 5000"/>
          </a:avLst>
        </a:prstGeom>
        <a:solidFill>
          <a:srgbClr val="4BACC6">
            <a:hueOff val="-9933876"/>
            <a:satOff val="39811"/>
            <a:lumOff val="8628"/>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rtl="1">
            <a:lnSpc>
              <a:spcPct val="90000"/>
            </a:lnSpc>
            <a:spcBef>
              <a:spcPct val="0"/>
            </a:spcBef>
            <a:spcAft>
              <a:spcPct val="35000"/>
            </a:spcAft>
          </a:pPr>
          <a:r>
            <a:rPr lang="he-IL" sz="2600" kern="1200" dirty="0" smtClean="0">
              <a:solidFill>
                <a:sysClr val="window" lastClr="FFFFFF"/>
              </a:solidFill>
              <a:latin typeface="Calibri"/>
              <a:ea typeface="+mn-ea"/>
              <a:cs typeface="Arial"/>
            </a:rPr>
            <a:t>1</a:t>
          </a:r>
          <a:endParaRPr lang="he-IL" sz="2600" kern="1200" dirty="0">
            <a:solidFill>
              <a:sysClr val="window" lastClr="FFFFFF"/>
            </a:solidFill>
            <a:latin typeface="Calibri"/>
            <a:ea typeface="+mn-ea"/>
            <a:cs typeface="Arial"/>
          </a:endParaRPr>
        </a:p>
      </dsp:txBody>
      <dsp:txXfrm rot="16200000">
        <a:off x="3684130" y="869264"/>
        <a:ext cx="2171260" cy="446193"/>
      </dsp:txXfrm>
    </dsp:sp>
    <dsp:sp modelId="{01E1CA5B-2A36-4434-B100-CEFCD2EF9F07}">
      <dsp:nvSpPr>
        <dsp:cNvPr id="0" name=""/>
        <dsp:cNvSpPr/>
      </dsp:nvSpPr>
      <dsp:spPr>
        <a:xfrm rot="5400000">
          <a:off x="4573574" y="2112986"/>
          <a:ext cx="391775" cy="344741"/>
        </a:xfrm>
        <a:prstGeom prst="leftArrow">
          <a:avLst/>
        </a:prstGeom>
        <a:solidFill>
          <a:sysClr val="window" lastClr="FFFFFF">
            <a:hueOff val="0"/>
            <a:satOff val="0"/>
            <a:lumOff val="0"/>
            <a:alphaOff val="0"/>
          </a:sysClr>
        </a:solidFill>
        <a:ln w="25400" cap="flat" cmpd="sng" algn="ctr">
          <a:solidFill>
            <a:srgbClr val="4BACC6">
              <a:hueOff val="-9933876"/>
              <a:satOff val="39811"/>
              <a:lumOff val="8628"/>
              <a:alphaOff val="0"/>
            </a:srgbClr>
          </a:solidFill>
          <a:prstDash val="solid"/>
        </a:ln>
        <a:effectLst/>
      </dsp:spPr>
      <dsp:style>
        <a:lnRef idx="2">
          <a:scrgbClr r="0" g="0" b="0"/>
        </a:lnRef>
        <a:fillRef idx="1">
          <a:scrgbClr r="0" g="0" b="0"/>
        </a:fillRef>
        <a:effectRef idx="0">
          <a:scrgbClr r="0" g="0" b="0"/>
        </a:effectRef>
        <a:fontRef idx="minor"/>
      </dsp:style>
    </dsp:sp>
    <dsp:sp modelId="{ACB4DDCB-738D-4DF2-A0C1-D33BB49B7D2A}">
      <dsp:nvSpPr>
        <dsp:cNvPr id="0" name=""/>
        <dsp:cNvSpPr/>
      </dsp:nvSpPr>
      <dsp:spPr>
        <a:xfrm>
          <a:off x="4999589" y="0"/>
          <a:ext cx="1712217" cy="26642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6299" rIns="0" bIns="0" numCol="1" spcCol="1270" anchor="t" anchorCtr="0">
          <a:noAutofit/>
        </a:bodyPr>
        <a:lstStyle/>
        <a:p>
          <a:pPr lvl="0" algn="r" defTabSz="1377950" rtl="1">
            <a:lnSpc>
              <a:spcPct val="90000"/>
            </a:lnSpc>
            <a:spcBef>
              <a:spcPct val="0"/>
            </a:spcBef>
            <a:spcAft>
              <a:spcPct val="35000"/>
            </a:spcAft>
          </a:pPr>
          <a:r>
            <a:rPr lang="he-IL" sz="3100" kern="1200" dirty="0" smtClean="0">
              <a:solidFill>
                <a:srgbClr val="4F81BD"/>
              </a:solidFill>
              <a:latin typeface="Aharoni" pitchFamily="2" charset="-79"/>
              <a:ea typeface="+mn-ea"/>
              <a:cs typeface="Aharoni" pitchFamily="2" charset="-79"/>
            </a:rPr>
            <a:t>כבוד המבוסס על תפקיד וסמכות- </a:t>
          </a:r>
        </a:p>
        <a:p>
          <a:pPr lvl="0" algn="r" defTabSz="1377950" rtl="1">
            <a:lnSpc>
              <a:spcPct val="90000"/>
            </a:lnSpc>
            <a:spcBef>
              <a:spcPct val="0"/>
            </a:spcBef>
            <a:spcAft>
              <a:spcPct val="35000"/>
            </a:spcAft>
          </a:pPr>
          <a:r>
            <a:rPr lang="he-IL" sz="3100" b="1" u="sng" kern="1200" dirty="0" smtClean="0">
              <a:solidFill>
                <a:srgbClr val="4F81BD"/>
              </a:solidFill>
              <a:latin typeface="Aharoni" pitchFamily="2" charset="-79"/>
              <a:ea typeface="+mn-ea"/>
              <a:cs typeface="Aharoni" pitchFamily="2" charset="-79"/>
            </a:rPr>
            <a:t>הדרת כבוד</a:t>
          </a:r>
          <a:endParaRPr lang="he-IL" sz="3100" b="1" u="sng" kern="1200" dirty="0">
            <a:solidFill>
              <a:srgbClr val="4F81BD"/>
            </a:solidFill>
            <a:latin typeface="Aharoni" pitchFamily="2" charset="-79"/>
            <a:ea typeface="+mn-ea"/>
            <a:cs typeface="Aharoni" pitchFamily="2" charset="-79"/>
          </a:endParaRPr>
        </a:p>
      </dsp:txBody>
      <dsp:txXfrm>
        <a:off x="4999589" y="0"/>
        <a:ext cx="1712217" cy="266429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BFF196C-91B1-4C77-817B-FCE7C7B9421E}" type="datetimeFigureOut">
              <a:rPr lang="he-IL" smtClean="0"/>
              <a:t>ט'/אב/תשע"ח</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4A6E069-034F-4687-B6DA-E473C1836DB6}" type="slidenum">
              <a:rPr lang="he-IL" smtClean="0"/>
              <a:t>‹#›</a:t>
            </a:fld>
            <a:endParaRPr lang="he-IL"/>
          </a:p>
        </p:txBody>
      </p:sp>
    </p:spTree>
    <p:extLst>
      <p:ext uri="{BB962C8B-B14F-4D97-AF65-F5344CB8AC3E}">
        <p14:creationId xmlns:p14="http://schemas.microsoft.com/office/powerpoint/2010/main" val="366458538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24A6E069-034F-4687-B6DA-E473C1836DB6}" type="slidenum">
              <a:rPr lang="he-IL" smtClean="0"/>
              <a:t>5</a:t>
            </a:fld>
            <a:endParaRPr lang="he-IL"/>
          </a:p>
        </p:txBody>
      </p:sp>
    </p:spTree>
    <p:extLst>
      <p:ext uri="{BB962C8B-B14F-4D97-AF65-F5344CB8AC3E}">
        <p14:creationId xmlns:p14="http://schemas.microsoft.com/office/powerpoint/2010/main" val="281942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14" name="כותרת 13"/>
          <p:cNvSpPr>
            <a:spLocks noGrp="1"/>
          </p:cNvSpPr>
          <p:nvPr>
            <p:ph type="ctrTitle"/>
          </p:nvPr>
        </p:nvSpPr>
        <p:spPr>
          <a:xfrm>
            <a:off x="1432560" y="359898"/>
            <a:ext cx="7406640" cy="1472184"/>
          </a:xfrm>
        </p:spPr>
        <p:txBody>
          <a:bodyPr anchor="b"/>
          <a:lstStyle>
            <a:lvl1pPr algn="l">
              <a:defRPr/>
            </a:lvl1pPr>
            <a:extLst/>
          </a:lstStyle>
          <a:p>
            <a:r>
              <a:rPr kumimoji="0" lang="he-IL" smtClean="0"/>
              <a:t>לחץ כדי לערוך סגנון כותרת של תבנית בסיס</a:t>
            </a:r>
            <a:endParaRPr kumimoji="0" lang="en-US"/>
          </a:p>
        </p:txBody>
      </p:sp>
      <p:sp>
        <p:nvSpPr>
          <p:cNvPr id="22" name="כותרת משנה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e-IL" smtClean="0"/>
              <a:t>לחץ כדי לערוך סגנון כותרת משנה של תבנית בסיס</a:t>
            </a:r>
            <a:endParaRPr kumimoji="0" lang="en-US"/>
          </a:p>
        </p:txBody>
      </p:sp>
      <p:sp>
        <p:nvSpPr>
          <p:cNvPr id="7" name="מציין מיקום של תאריך 6"/>
          <p:cNvSpPr>
            <a:spLocks noGrp="1"/>
          </p:cNvSpPr>
          <p:nvPr>
            <p:ph type="dt" sz="half" idx="10"/>
          </p:nvPr>
        </p:nvSpPr>
        <p:spPr/>
        <p:txBody>
          <a:bodyPr/>
          <a:lstStyle/>
          <a:p>
            <a:fld id="{A495CC2B-75B7-46C2-BC8A-78200BDEE1A0}" type="datetimeFigureOut">
              <a:rPr lang="he-IL" smtClean="0"/>
              <a:t>ט'/אב/תשע"ח</a:t>
            </a:fld>
            <a:endParaRPr lang="he-IL"/>
          </a:p>
        </p:txBody>
      </p:sp>
      <p:sp>
        <p:nvSpPr>
          <p:cNvPr id="20" name="מציין מיקום של כותרת תחתונה 19"/>
          <p:cNvSpPr>
            <a:spLocks noGrp="1"/>
          </p:cNvSpPr>
          <p:nvPr>
            <p:ph type="ftr" sz="quarter" idx="11"/>
          </p:nvPr>
        </p:nvSpPr>
        <p:spPr/>
        <p:txBody>
          <a:bodyPr/>
          <a:lstStyle/>
          <a:p>
            <a:endParaRPr lang="he-IL"/>
          </a:p>
        </p:txBody>
      </p:sp>
      <p:sp>
        <p:nvSpPr>
          <p:cNvPr id="10" name="מציין מיקום של מספר שקופית 9"/>
          <p:cNvSpPr>
            <a:spLocks noGrp="1"/>
          </p:cNvSpPr>
          <p:nvPr>
            <p:ph type="sldNum" sz="quarter" idx="12"/>
          </p:nvPr>
        </p:nvSpPr>
        <p:spPr/>
        <p:txBody>
          <a:bodyPr/>
          <a:lstStyle/>
          <a:p>
            <a:fld id="{8B18086E-8685-4902-99F4-55D7A8DB8E82}" type="slidenum">
              <a:rPr lang="he-IL" smtClean="0"/>
              <a:t>‹#›</a:t>
            </a:fld>
            <a:endParaRPr lang="he-IL"/>
          </a:p>
        </p:txBody>
      </p:sp>
      <p:sp>
        <p:nvSpPr>
          <p:cNvPr id="8" name="אליפסה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אליפסה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A495CC2B-75B7-46C2-BC8A-78200BDEE1A0}" type="datetimeFigureOut">
              <a:rPr lang="he-IL" smtClean="0"/>
              <a:t>ט'/אב/תשע"ח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B18086E-8685-4902-99F4-55D7A8DB8E82}"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858000" y="274639"/>
            <a:ext cx="1828800" cy="5851525"/>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1143000" y="274640"/>
            <a:ext cx="5562600" cy="5851525"/>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A495CC2B-75B7-46C2-BC8A-78200BDEE1A0}" type="datetimeFigureOut">
              <a:rPr lang="he-IL" smtClean="0"/>
              <a:t>ט'/אב/תשע"ח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B18086E-8685-4902-99F4-55D7A8DB8E82}"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idx="1"/>
          </p:nvPr>
        </p:nvSpPr>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A495CC2B-75B7-46C2-BC8A-78200BDEE1A0}" type="datetimeFigureOut">
              <a:rPr lang="he-IL" smtClean="0"/>
              <a:t>ט'/אב/תשע"ח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B18086E-8685-4902-99F4-55D7A8DB8E82}"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7" name="מלבן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כותרת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A495CC2B-75B7-46C2-BC8A-78200BDEE1A0}" type="datetimeFigureOut">
              <a:rPr lang="he-IL" smtClean="0"/>
              <a:t>ט'/אב/תשע"ח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B18086E-8685-4902-99F4-55D7A8DB8E82}" type="slidenum">
              <a:rPr lang="he-IL" smtClean="0"/>
              <a:t>‹#›</a:t>
            </a:fld>
            <a:endParaRPr lang="he-IL"/>
          </a:p>
        </p:txBody>
      </p:sp>
      <p:sp>
        <p:nvSpPr>
          <p:cNvPr id="10" name="מלבן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אליפסה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אליפסה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1435608" y="274320"/>
            <a:ext cx="7498080" cy="1143000"/>
          </a:xfrm>
        </p:spPr>
        <p:txBody>
          <a:bodyPr/>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p>
            <a:fld id="{A495CC2B-75B7-46C2-BC8A-78200BDEE1A0}" type="datetimeFigureOut">
              <a:rPr lang="he-IL" smtClean="0"/>
              <a:t>ט'/אב/תשע"ח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B18086E-8685-4902-99F4-55D7A8DB8E82}"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5" name="מציין מיקום תוכן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מציין מיקום תוכן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0"/>
          </p:nvPr>
        </p:nvSpPr>
        <p:spPr/>
        <p:txBody>
          <a:bodyPr/>
          <a:lstStyle/>
          <a:p>
            <a:fld id="{A495CC2B-75B7-46C2-BC8A-78200BDEE1A0}" type="datetimeFigureOut">
              <a:rPr lang="he-IL" smtClean="0"/>
              <a:t>ט'/אב/תשע"ח</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8B18086E-8685-4902-99F4-55D7A8DB8E82}"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435608" y="274320"/>
            <a:ext cx="7498080" cy="1143000"/>
          </a:xfrm>
        </p:spPr>
        <p:txBody>
          <a:bodyPr anchor="ctr"/>
          <a:lstStyle/>
          <a:p>
            <a:r>
              <a:rPr kumimoji="0" lang="he-IL" smtClean="0"/>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p>
            <a:fld id="{A495CC2B-75B7-46C2-BC8A-78200BDEE1A0}" type="datetimeFigureOut">
              <a:rPr lang="he-IL" smtClean="0"/>
              <a:t>ט'/אב/תשע"ח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8B18086E-8685-4902-99F4-55D7A8DB8E82}"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מלבן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מציין מיקום של תאריך 1"/>
          <p:cNvSpPr>
            <a:spLocks noGrp="1"/>
          </p:cNvSpPr>
          <p:nvPr>
            <p:ph type="dt" sz="half" idx="10"/>
          </p:nvPr>
        </p:nvSpPr>
        <p:spPr/>
        <p:txBody>
          <a:bodyPr/>
          <a:lstStyle/>
          <a:p>
            <a:fld id="{A495CC2B-75B7-46C2-BC8A-78200BDEE1A0}" type="datetimeFigureOut">
              <a:rPr lang="he-IL" smtClean="0"/>
              <a:t>ט'/אב/תשע"ח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8B18086E-8685-4902-99F4-55D7A8DB8E82}" type="slidenum">
              <a:rPr lang="he-IL" smtClean="0"/>
              <a:t>‹#›</a:t>
            </a:fld>
            <a:endParaRPr lang="he-IL"/>
          </a:p>
        </p:txBody>
      </p:sp>
      <p:sp>
        <p:nvSpPr>
          <p:cNvPr id="6" name="מלבן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p>
            <a:fld id="{A495CC2B-75B7-46C2-BC8A-78200BDEE1A0}" type="datetimeFigureOut">
              <a:rPr lang="he-IL" smtClean="0"/>
              <a:t>ט'/אב/תשע"ח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B18086E-8685-4902-99F4-55D7A8DB8E82}" type="slidenum">
              <a:rPr lang="he-IL" smtClean="0"/>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he-IL" smtClean="0"/>
              <a:t>לחץ כדי לערוך סגנון כותרת של תבנית בסיס</a:t>
            </a:r>
            <a:endParaRPr kumimoji="0" lang="en-US"/>
          </a:p>
        </p:txBody>
      </p:sp>
      <p:sp>
        <p:nvSpPr>
          <p:cNvPr id="5" name="מציין מיקום של תאריך 4"/>
          <p:cNvSpPr>
            <a:spLocks noGrp="1"/>
          </p:cNvSpPr>
          <p:nvPr>
            <p:ph type="dt" sz="half" idx="10"/>
          </p:nvPr>
        </p:nvSpPr>
        <p:spPr/>
        <p:txBody>
          <a:bodyPr/>
          <a:lstStyle/>
          <a:p>
            <a:fld id="{A495CC2B-75B7-46C2-BC8A-78200BDEE1A0}" type="datetimeFigureOut">
              <a:rPr lang="he-IL" smtClean="0"/>
              <a:t>ט'/אב/תשע"ח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B18086E-8685-4902-99F4-55D7A8DB8E82}" type="slidenum">
              <a:rPr lang="he-IL" smtClean="0"/>
              <a:t>‹#›</a:t>
            </a:fld>
            <a:endParaRPr lang="he-IL"/>
          </a:p>
        </p:txBody>
      </p:sp>
      <p:sp>
        <p:nvSpPr>
          <p:cNvPr id="8" name="מלבן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מציין מיקום של תמונה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he-IL" smtClean="0"/>
              <a:t>לחץ על הסמל כדי להוסיף תמונה</a:t>
            </a:r>
            <a:endParaRPr kumimoji="0" lang="en-US" dirty="0"/>
          </a:p>
        </p:txBody>
      </p:sp>
      <p:sp>
        <p:nvSpPr>
          <p:cNvPr id="9" name="תרשים זרימה: תהליך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תרשים זרימה: תהליך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מציין מיקום טקסט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he-IL" smtClean="0"/>
              <a:t>לחץ כדי לערוך סגנונות טקסט של תבנית בסיס</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עוגה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אליפסה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טבעת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מלבן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מציין מיקום של כותרת 4"/>
          <p:cNvSpPr>
            <a:spLocks noGrp="1"/>
          </p:cNvSpPr>
          <p:nvPr>
            <p:ph type="title"/>
          </p:nvPr>
        </p:nvSpPr>
        <p:spPr>
          <a:xfrm>
            <a:off x="1435608" y="274638"/>
            <a:ext cx="7498080" cy="1143000"/>
          </a:xfrm>
          <a:prstGeom prst="rect">
            <a:avLst/>
          </a:prstGeom>
        </p:spPr>
        <p:txBody>
          <a:bodyPr anchor="ctr">
            <a:normAutofit/>
          </a:bodyPr>
          <a:lstStyle/>
          <a:p>
            <a:r>
              <a:rPr kumimoji="0" lang="he-IL" smtClean="0"/>
              <a:t>לחץ כדי לערוך סגנון כותרת של תבנית בסיס</a:t>
            </a:r>
            <a:endParaRPr kumimoji="0" lang="en-US"/>
          </a:p>
        </p:txBody>
      </p:sp>
      <p:sp>
        <p:nvSpPr>
          <p:cNvPr id="9" name="מציין מיקום טקסט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24" name="מציין מיקום של תאריך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495CC2B-75B7-46C2-BC8A-78200BDEE1A0}" type="datetimeFigureOut">
              <a:rPr lang="he-IL" smtClean="0"/>
              <a:t>ט'/אב/תשע"ח</a:t>
            </a:fld>
            <a:endParaRPr lang="he-IL"/>
          </a:p>
        </p:txBody>
      </p:sp>
      <p:sp>
        <p:nvSpPr>
          <p:cNvPr id="10" name="מציין מיקום של כותרת תחתונה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he-IL"/>
          </a:p>
        </p:txBody>
      </p:sp>
      <p:sp>
        <p:nvSpPr>
          <p:cNvPr id="22" name="מציין מיקום של מספר שקופית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B18086E-8685-4902-99F4-55D7A8DB8E82}" type="slidenum">
              <a:rPr lang="he-IL" smtClean="0"/>
              <a:t>‹#›</a:t>
            </a:fld>
            <a:endParaRPr lang="he-IL"/>
          </a:p>
        </p:txBody>
      </p:sp>
      <p:sp>
        <p:nvSpPr>
          <p:cNvPr id="15" name="מלבן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dk2gfaWaCxM" TargetMode="External"/><Relationship Id="rId2" Type="http://schemas.openxmlformats.org/officeDocument/2006/relationships/hyperlink" Target="https://www.youtube.com/watch?v=k2PJ6T7U2eU&amp;feature=youtu.be"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Rz-xsKZYnPw"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EZHwJ_2x51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watch?time_continue=1&amp;v=XucRn68tMQQ"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net.co.il/articles/0,7340,L-5065912,00.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youtube.com/watch?v=JmkqNEa1cy4"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QBaiXADQnD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eAcvYbk6Al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_r0cD5qu7_g" TargetMode="External"/><Relationship Id="rId2" Type="http://schemas.openxmlformats.org/officeDocument/2006/relationships/hyperlink" Target="https://www.youtube.com/watch?v=GEqDamgwAN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827584" y="1268760"/>
            <a:ext cx="7772400" cy="1470025"/>
          </a:xfrm>
        </p:spPr>
        <p:txBody>
          <a:bodyPr/>
          <a:lstStyle/>
          <a:p>
            <a:pPr algn="ctr"/>
            <a:r>
              <a:rPr lang="he-IL" dirty="0" smtClean="0"/>
              <a:t>זכויות אדם / זכיות טבעיות</a:t>
            </a:r>
            <a:endParaRPr lang="he-IL" dirty="0"/>
          </a:p>
        </p:txBody>
      </p:sp>
      <p:sp>
        <p:nvSpPr>
          <p:cNvPr id="3" name="כותרת משנה 2"/>
          <p:cNvSpPr>
            <a:spLocks noGrp="1"/>
          </p:cNvSpPr>
          <p:nvPr>
            <p:ph type="subTitle" idx="1"/>
          </p:nvPr>
        </p:nvSpPr>
        <p:spPr>
          <a:xfrm>
            <a:off x="1547664" y="2996952"/>
            <a:ext cx="6400800" cy="2376264"/>
          </a:xfrm>
        </p:spPr>
        <p:txBody>
          <a:bodyPr>
            <a:normAutofit/>
          </a:bodyPr>
          <a:lstStyle/>
          <a:p>
            <a:pPr lvl="0" algn="ctr"/>
            <a:r>
              <a:rPr lang="he-IL" b="1" dirty="0"/>
              <a:t>זכויות יסוד המוקנות לכל אדם באשר הוא </a:t>
            </a:r>
            <a:endParaRPr lang="he-IL" b="1" dirty="0" smtClean="0"/>
          </a:p>
          <a:p>
            <a:pPr lvl="0" algn="ctr"/>
            <a:r>
              <a:rPr lang="he-IL" b="1" dirty="0" smtClean="0"/>
              <a:t>אדם באשר </a:t>
            </a:r>
            <a:r>
              <a:rPr lang="he-IL" b="1" dirty="0"/>
              <a:t>הוא נברא בצלם אלוהים.</a:t>
            </a:r>
            <a:r>
              <a:rPr lang="he-IL" dirty="0"/>
              <a:t> </a:t>
            </a:r>
            <a:r>
              <a:rPr lang="he-IL" dirty="0" smtClean="0"/>
              <a:t> </a:t>
            </a:r>
          </a:p>
          <a:p>
            <a:pPr lvl="0"/>
            <a:endParaRPr lang="en-US" dirty="0"/>
          </a:p>
          <a:p>
            <a:pPr algn="ctr"/>
            <a:r>
              <a:rPr lang="he-IL" b="1" dirty="0"/>
              <a:t>אחריות השלטון לשמירה על </a:t>
            </a:r>
            <a:r>
              <a:rPr lang="he-IL" b="1" dirty="0" smtClean="0"/>
              <a:t>הזכויות הללו.</a:t>
            </a:r>
            <a:endParaRPr lang="he-IL" dirty="0"/>
          </a:p>
        </p:txBody>
      </p:sp>
      <p:sp>
        <p:nvSpPr>
          <p:cNvPr id="4" name="TextBox 3"/>
          <p:cNvSpPr txBox="1"/>
          <p:nvPr/>
        </p:nvSpPr>
        <p:spPr>
          <a:xfrm>
            <a:off x="6876256" y="908720"/>
            <a:ext cx="1296144" cy="369332"/>
          </a:xfrm>
          <a:prstGeom prst="rect">
            <a:avLst/>
          </a:prstGeom>
          <a:noFill/>
        </p:spPr>
        <p:txBody>
          <a:bodyPr wrap="square" rtlCol="1">
            <a:spAutoFit/>
          </a:bodyPr>
          <a:lstStyle/>
          <a:p>
            <a:r>
              <a:rPr lang="he-IL" dirty="0" smtClean="0"/>
              <a:t>בס"ד</a:t>
            </a:r>
            <a:endParaRPr lang="he-IL" dirty="0"/>
          </a:p>
        </p:txBody>
      </p:sp>
    </p:spTree>
    <p:extLst>
      <p:ext uri="{BB962C8B-B14F-4D97-AF65-F5344CB8AC3E}">
        <p14:creationId xmlns:p14="http://schemas.microsoft.com/office/powerpoint/2010/main" val="211731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542883" y="1318773"/>
            <a:ext cx="7200800" cy="4339650"/>
          </a:xfrm>
          <a:prstGeom prst="rect">
            <a:avLst/>
          </a:prstGeom>
        </p:spPr>
        <p:txBody>
          <a:bodyPr wrap="square">
            <a:spAutoFit/>
          </a:bodyPr>
          <a:lstStyle/>
          <a:p>
            <a:r>
              <a:rPr lang="he-IL" sz="3600" dirty="0"/>
              <a:t>הרכיבו משקפי </a:t>
            </a:r>
            <a:r>
              <a:rPr lang="he-IL" sz="6000" b="1" dirty="0" smtClean="0"/>
              <a:t>כבוד</a:t>
            </a:r>
          </a:p>
          <a:p>
            <a:r>
              <a:rPr lang="he-IL" sz="3600" b="1" dirty="0" smtClean="0"/>
              <a:t> </a:t>
            </a:r>
            <a:r>
              <a:rPr lang="he-IL" sz="3600" dirty="0"/>
              <a:t>וצפו </a:t>
            </a:r>
            <a:r>
              <a:rPr lang="he-IL" sz="3600" dirty="0">
                <a:hlinkClick r:id="rId2"/>
              </a:rPr>
              <a:t>בסרטון הבא</a:t>
            </a:r>
            <a:r>
              <a:rPr lang="he-IL" sz="3600" dirty="0"/>
              <a:t>, כשאתם מנסים לברר מהן המשמעויות השונות של </a:t>
            </a:r>
            <a:r>
              <a:rPr lang="he-IL" sz="3600" b="1" dirty="0"/>
              <a:t>כבוד</a:t>
            </a:r>
            <a:r>
              <a:rPr lang="he-IL" sz="3600" dirty="0" smtClean="0"/>
              <a:t>?</a:t>
            </a:r>
          </a:p>
          <a:p>
            <a:endParaRPr lang="he-IL" sz="3600" dirty="0"/>
          </a:p>
          <a:p>
            <a:endParaRPr lang="he-IL" sz="3600" dirty="0" smtClean="0"/>
          </a:p>
          <a:p>
            <a:r>
              <a:rPr lang="he-IL" sz="3600" dirty="0" err="1" smtClean="0"/>
              <a:t>האים</a:t>
            </a:r>
            <a:r>
              <a:rPr lang="he-IL" sz="3600" dirty="0" smtClean="0"/>
              <a:t> </a:t>
            </a:r>
            <a:r>
              <a:rPr lang="he-IL" sz="3600" dirty="0" smtClean="0">
                <a:hlinkClick r:id="rId3"/>
              </a:rPr>
              <a:t>בסרטון הבא </a:t>
            </a:r>
            <a:r>
              <a:rPr lang="he-IL" sz="3600" dirty="0" smtClean="0"/>
              <a:t>גם נפגע הזכות לכבוד ? מדוע?</a:t>
            </a:r>
            <a:endParaRPr lang="en-US" sz="36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2708" y="1010714"/>
            <a:ext cx="847725" cy="57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512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6600" b="1" dirty="0" smtClean="0"/>
              <a:t>כבוד</a:t>
            </a:r>
            <a:endParaRPr lang="he-IL" sz="6600" b="1" dirty="0"/>
          </a:p>
        </p:txBody>
      </p:sp>
      <p:sp>
        <p:nvSpPr>
          <p:cNvPr id="3" name="מציין מיקום תוכן 2"/>
          <p:cNvSpPr>
            <a:spLocks noGrp="1"/>
          </p:cNvSpPr>
          <p:nvPr>
            <p:ph idx="1"/>
          </p:nvPr>
        </p:nvSpPr>
        <p:spPr/>
        <p:txBody>
          <a:bodyPr>
            <a:normAutofit fontScale="85000" lnSpcReduction="20000"/>
          </a:bodyPr>
          <a:lstStyle/>
          <a:p>
            <a:pPr marL="630936" indent="-457200" algn="just">
              <a:lnSpc>
                <a:spcPct val="115000"/>
              </a:lnSpc>
              <a:buFont typeface="Wingdings" pitchFamily="2" charset="2"/>
              <a:buChar char="v"/>
            </a:pPr>
            <a:r>
              <a:rPr lang="he-IL" dirty="0">
                <a:latin typeface="Arial"/>
                <a:ea typeface="Calibri"/>
                <a:cs typeface="David"/>
              </a:rPr>
              <a:t>הכבוד הינו ערך יסוד אוניברסאלי, והוא נבחן ונמדד מדי יום ביחסם של בני אדם לזולתם</a:t>
            </a:r>
            <a:r>
              <a:rPr lang="he-IL" dirty="0" smtClean="0">
                <a:latin typeface="Arial"/>
                <a:ea typeface="Calibri"/>
                <a:cs typeface="David"/>
              </a:rPr>
              <a:t>.</a:t>
            </a:r>
          </a:p>
          <a:p>
            <a:pPr marL="173736" indent="0" algn="just">
              <a:lnSpc>
                <a:spcPct val="115000"/>
              </a:lnSpc>
              <a:buNone/>
            </a:pPr>
            <a:r>
              <a:rPr lang="he-IL" dirty="0">
                <a:latin typeface="Arial"/>
                <a:ea typeface="Calibri"/>
                <a:cs typeface="David"/>
              </a:rPr>
              <a:t/>
            </a:r>
            <a:br>
              <a:rPr lang="he-IL" dirty="0">
                <a:latin typeface="Arial"/>
                <a:ea typeface="Calibri"/>
                <a:cs typeface="David"/>
              </a:rPr>
            </a:br>
            <a:r>
              <a:rPr lang="he-IL" b="1" dirty="0">
                <a:latin typeface="Arial"/>
                <a:ea typeface="Calibri"/>
                <a:cs typeface="David"/>
              </a:rPr>
              <a:t>להתייחס לזולת בכבוד משמעו - לתת חשיבות לכל אדם באשר הוא ולהכיר בערכו מעצם היותו "אדם", ולא בשל מעמדו, תפקידו, הישגיו או קבוצת השתייכותו</a:t>
            </a:r>
            <a:r>
              <a:rPr lang="he-IL" b="1" dirty="0" smtClean="0">
                <a:latin typeface="Arial"/>
                <a:ea typeface="Calibri"/>
                <a:cs typeface="David"/>
              </a:rPr>
              <a:t>.</a:t>
            </a:r>
          </a:p>
          <a:p>
            <a:pPr marL="173736" indent="0" algn="just">
              <a:lnSpc>
                <a:spcPct val="115000"/>
              </a:lnSpc>
              <a:buNone/>
            </a:pPr>
            <a:endParaRPr lang="en-US" sz="2400" dirty="0">
              <a:latin typeface="Calibri"/>
              <a:ea typeface="Calibri"/>
              <a:cs typeface="Arial"/>
            </a:endParaRPr>
          </a:p>
          <a:p>
            <a:pPr marL="630936" indent="-457200" algn="just">
              <a:lnSpc>
                <a:spcPct val="115000"/>
              </a:lnSpc>
              <a:spcAft>
                <a:spcPts val="1000"/>
              </a:spcAft>
              <a:buFont typeface="Wingdings" pitchFamily="2" charset="2"/>
              <a:buChar char="v"/>
            </a:pPr>
            <a:r>
              <a:rPr lang="he-IL" dirty="0">
                <a:latin typeface="Arial"/>
                <a:ea typeface="Calibri"/>
                <a:cs typeface="David"/>
              </a:rPr>
              <a:t>משתמשים במילה כבוד לתיאור של דברים שונים: יחס של דרך ארץ כלפי אדם, שם טוב, יוקרה, תהילה, תחושת הערך העצמי שיש כלפי מישהו וערכו של האדם באשר הוא אדם </a:t>
            </a:r>
            <a:r>
              <a:rPr lang="he-IL" dirty="0" smtClean="0">
                <a:latin typeface="Arial"/>
                <a:ea typeface="Calibri"/>
                <a:cs typeface="David"/>
              </a:rPr>
              <a:t>.</a:t>
            </a:r>
            <a:endParaRPr lang="en-US" sz="2400" dirty="0">
              <a:latin typeface="Calibri"/>
              <a:ea typeface="Calibri"/>
              <a:cs typeface="Arial"/>
            </a:endParaRPr>
          </a:p>
          <a:p>
            <a:endParaRPr lang="he-IL" dirty="0"/>
          </a:p>
        </p:txBody>
      </p:sp>
    </p:spTree>
    <p:extLst>
      <p:ext uri="{BB962C8B-B14F-4D97-AF65-F5344CB8AC3E}">
        <p14:creationId xmlns:p14="http://schemas.microsoft.com/office/powerpoint/2010/main" val="2080477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p:cNvGraphicFramePr/>
          <p:nvPr>
            <p:extLst>
              <p:ext uri="{D42A27DB-BD31-4B8C-83A1-F6EECF244321}">
                <p14:modId xmlns:p14="http://schemas.microsoft.com/office/powerpoint/2010/main" val="4000865198"/>
              </p:ext>
            </p:extLst>
          </p:nvPr>
        </p:nvGraphicFramePr>
        <p:xfrm>
          <a:off x="1619672" y="692696"/>
          <a:ext cx="7056784"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מלבן 4"/>
          <p:cNvSpPr/>
          <p:nvPr/>
        </p:nvSpPr>
        <p:spPr>
          <a:xfrm>
            <a:off x="6300192" y="3696433"/>
            <a:ext cx="2051720" cy="1477328"/>
          </a:xfrm>
          <a:prstGeom prst="rect">
            <a:avLst/>
          </a:prstGeom>
        </p:spPr>
        <p:txBody>
          <a:bodyPr wrap="square">
            <a:spAutoFit/>
          </a:bodyPr>
          <a:lstStyle/>
          <a:p>
            <a:r>
              <a:rPr lang="he-IL" b="1" dirty="0"/>
              <a:t>כבוד מתוך </a:t>
            </a:r>
            <a:r>
              <a:rPr lang="he-IL" b="1" u="sng" dirty="0"/>
              <a:t>משהו חיצוני</a:t>
            </a:r>
            <a:r>
              <a:rPr lang="he-IL" b="1" dirty="0"/>
              <a:t>, סמכות או מתוך כוח. כבוד לרב, למורה ואפילו לראש ארגון פשע.</a:t>
            </a:r>
          </a:p>
        </p:txBody>
      </p:sp>
      <p:sp>
        <p:nvSpPr>
          <p:cNvPr id="6" name="מלבן 5"/>
          <p:cNvSpPr/>
          <p:nvPr/>
        </p:nvSpPr>
        <p:spPr>
          <a:xfrm>
            <a:off x="3923928" y="3696433"/>
            <a:ext cx="2016224" cy="1200329"/>
          </a:xfrm>
          <a:prstGeom prst="rect">
            <a:avLst/>
          </a:prstGeom>
        </p:spPr>
        <p:txBody>
          <a:bodyPr wrap="square">
            <a:spAutoFit/>
          </a:bodyPr>
          <a:lstStyle/>
          <a:p>
            <a:pPr lvl="0"/>
            <a:r>
              <a:rPr lang="he-IL" b="1" dirty="0"/>
              <a:t>כבוד המגיע </a:t>
            </a:r>
            <a:r>
              <a:rPr lang="he-IL" b="1" u="sng" dirty="0"/>
              <a:t>מתוך האדם </a:t>
            </a:r>
            <a:r>
              <a:rPr lang="he-IL" b="1" dirty="0"/>
              <a:t>– תכונותיו הטובות, מעלותיו, כאינדיבידואל</a:t>
            </a:r>
            <a:r>
              <a:rPr lang="he-IL" dirty="0"/>
              <a:t>.</a:t>
            </a:r>
            <a:endParaRPr lang="en-US" dirty="0"/>
          </a:p>
        </p:txBody>
      </p:sp>
      <p:sp>
        <p:nvSpPr>
          <p:cNvPr id="7" name="מלבן 6"/>
          <p:cNvSpPr/>
          <p:nvPr/>
        </p:nvSpPr>
        <p:spPr>
          <a:xfrm>
            <a:off x="1835696" y="3762692"/>
            <a:ext cx="1808728" cy="923330"/>
          </a:xfrm>
          <a:prstGeom prst="rect">
            <a:avLst/>
          </a:prstGeom>
        </p:spPr>
        <p:txBody>
          <a:bodyPr wrap="square">
            <a:spAutoFit/>
          </a:bodyPr>
          <a:lstStyle/>
          <a:p>
            <a:r>
              <a:rPr lang="he-IL" b="1" dirty="0"/>
              <a:t>הכבוד שאנו </a:t>
            </a:r>
            <a:r>
              <a:rPr lang="he-IL" b="1" u="sng" dirty="0"/>
              <a:t>שואפים לחנך </a:t>
            </a:r>
            <a:r>
              <a:rPr lang="he-IL" b="1" dirty="0"/>
              <a:t>אליו- כבוד לאחר.</a:t>
            </a:r>
          </a:p>
        </p:txBody>
      </p:sp>
    </p:spTree>
    <p:extLst>
      <p:ext uri="{BB962C8B-B14F-4D97-AF65-F5344CB8AC3E}">
        <p14:creationId xmlns:p14="http://schemas.microsoft.com/office/powerpoint/2010/main" val="4239570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5400" dirty="0">
                <a:effectLst/>
              </a:rPr>
              <a:t>הזכות ל</a:t>
            </a:r>
            <a:r>
              <a:rPr lang="he-IL" sz="5400" b="1" dirty="0">
                <a:effectLst/>
              </a:rPr>
              <a:t>כבוד</a:t>
            </a:r>
            <a:endParaRPr lang="he-IL" sz="5400" dirty="0"/>
          </a:p>
        </p:txBody>
      </p:sp>
      <p:sp>
        <p:nvSpPr>
          <p:cNvPr id="3" name="מציין מיקום תוכן 2"/>
          <p:cNvSpPr>
            <a:spLocks noGrp="1"/>
          </p:cNvSpPr>
          <p:nvPr>
            <p:ph idx="1"/>
          </p:nvPr>
        </p:nvSpPr>
        <p:spPr>
          <a:xfrm>
            <a:off x="1435608" y="1447800"/>
            <a:ext cx="7528880" cy="4861520"/>
          </a:xfrm>
        </p:spPr>
        <p:txBody>
          <a:bodyPr>
            <a:normAutofit fontScale="92500" lnSpcReduction="10000"/>
          </a:bodyPr>
          <a:lstStyle/>
          <a:p>
            <a:pPr marL="82296" indent="0" algn="ctr">
              <a:buNone/>
            </a:pPr>
            <a:r>
              <a:rPr lang="he-IL" dirty="0" smtClean="0"/>
              <a:t>זכותו </a:t>
            </a:r>
            <a:r>
              <a:rPr lang="he-IL" dirty="0"/>
              <a:t>של כל אדם  שלא להיות נתון ליחס </a:t>
            </a:r>
            <a:r>
              <a:rPr lang="he-IL" dirty="0" smtClean="0"/>
              <a:t>        משפיל</a:t>
            </a:r>
            <a:r>
              <a:rPr lang="he-IL" dirty="0"/>
              <a:t>/ ליחס מזלזל/ ליחס מבזה/ ליחס </a:t>
            </a:r>
            <a:r>
              <a:rPr lang="he-IL" dirty="0" smtClean="0"/>
              <a:t>פוגעני</a:t>
            </a:r>
          </a:p>
          <a:p>
            <a:pPr marL="82296" indent="0" algn="ctr">
              <a:buNone/>
            </a:pPr>
            <a:endParaRPr lang="he-IL" dirty="0" smtClean="0"/>
          </a:p>
          <a:p>
            <a:pPr marL="82296" indent="0">
              <a:buNone/>
            </a:pPr>
            <a:r>
              <a:rPr lang="he-IL" b="1" u="sng" dirty="0">
                <a:latin typeface="David" pitchFamily="34" charset="-79"/>
                <a:cs typeface="David" pitchFamily="34" charset="-79"/>
              </a:rPr>
              <a:t>הזכות לשם </a:t>
            </a:r>
            <a:r>
              <a:rPr lang="he-IL" b="1" u="sng" dirty="0" smtClean="0">
                <a:latin typeface="David" pitchFamily="34" charset="-79"/>
                <a:cs typeface="David" pitchFamily="34" charset="-79"/>
              </a:rPr>
              <a:t>טוב</a:t>
            </a:r>
          </a:p>
          <a:p>
            <a:pPr marL="82296" indent="0">
              <a:buNone/>
            </a:pPr>
            <a:r>
              <a:rPr lang="he-IL" dirty="0">
                <a:solidFill>
                  <a:srgbClr val="000000"/>
                </a:solidFill>
                <a:ea typeface="Calibri"/>
                <a:cs typeface="Times New Roman"/>
              </a:rPr>
              <a:t>זכותו של כל אדם  שאף אחד לא יפרסמם אודותיו מידע שיקרי שלילי </a:t>
            </a:r>
            <a:r>
              <a:rPr lang="he-IL" dirty="0" smtClean="0">
                <a:solidFill>
                  <a:srgbClr val="000000"/>
                </a:solidFill>
                <a:ea typeface="Calibri"/>
                <a:cs typeface="Times New Roman"/>
              </a:rPr>
              <a:t>.</a:t>
            </a:r>
          </a:p>
          <a:p>
            <a:pPr marL="82296" indent="0">
              <a:buNone/>
            </a:pPr>
            <a:endParaRPr lang="he-IL" dirty="0" smtClean="0">
              <a:solidFill>
                <a:srgbClr val="000000"/>
              </a:solidFill>
              <a:ea typeface="Calibri"/>
              <a:cs typeface="Times New Roman"/>
            </a:endParaRPr>
          </a:p>
          <a:p>
            <a:pPr marL="82296" indent="0">
              <a:buNone/>
            </a:pPr>
            <a:r>
              <a:rPr lang="he-IL" b="1" u="sng" dirty="0">
                <a:latin typeface="David" pitchFamily="34" charset="-79"/>
                <a:cs typeface="David" pitchFamily="34" charset="-79"/>
              </a:rPr>
              <a:t>הזכות </a:t>
            </a:r>
            <a:r>
              <a:rPr lang="he-IL" b="1" u="sng" dirty="0" smtClean="0">
                <a:latin typeface="David" pitchFamily="34" charset="-79"/>
                <a:cs typeface="David" pitchFamily="34" charset="-79"/>
              </a:rPr>
              <a:t>לפרטיות</a:t>
            </a:r>
          </a:p>
          <a:p>
            <a:pPr marL="82296" indent="0">
              <a:buNone/>
            </a:pPr>
            <a:r>
              <a:rPr lang="he-IL" dirty="0">
                <a:solidFill>
                  <a:srgbClr val="000000"/>
                </a:solidFill>
                <a:ea typeface="Calibri"/>
                <a:cs typeface="Times New Roman"/>
              </a:rPr>
              <a:t>זכותו של כל אדם  שאף אחד לא יחשוף / יחדור לחייו, לגופו, לחפציו ללא הסכמתו</a:t>
            </a:r>
            <a:endParaRPr lang="he-IL" b="1" u="sng" dirty="0"/>
          </a:p>
        </p:txBody>
      </p:sp>
      <p:sp>
        <p:nvSpPr>
          <p:cNvPr id="4" name="מלבן מעוגל 3"/>
          <p:cNvSpPr/>
          <p:nvPr/>
        </p:nvSpPr>
        <p:spPr>
          <a:xfrm>
            <a:off x="1331640" y="476672"/>
            <a:ext cx="7632848" cy="5976664"/>
          </a:xfrm>
          <a:prstGeom prst="roundRect">
            <a:avLst/>
          </a:prstGeom>
          <a:no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532758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מעוגל 3"/>
          <p:cNvSpPr/>
          <p:nvPr/>
        </p:nvSpPr>
        <p:spPr>
          <a:xfrm>
            <a:off x="6228183" y="614731"/>
            <a:ext cx="2687613" cy="3456385"/>
          </a:xfrm>
          <a:prstGeom prst="roundRect">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ctr">
              <a:lnSpc>
                <a:spcPct val="107000"/>
              </a:lnSpc>
              <a:spcAft>
                <a:spcPts val="800"/>
              </a:spcAft>
            </a:pPr>
            <a:r>
              <a:rPr lang="he-IL" sz="1100" b="1" dirty="0">
                <a:effectLst>
                  <a:outerShdw blurRad="12700" dist="38100" dir="2700000" algn="tl">
                    <a:schemeClr val="accent5">
                      <a:lumMod val="60000"/>
                      <a:lumOff val="40000"/>
                    </a:schemeClr>
                  </a:outerShdw>
                </a:effectLst>
              </a:rPr>
              <a:t>חג האהבה- יום ולנטיין - 14/2</a:t>
            </a:r>
            <a:endParaRPr lang="he-IL" sz="1100" b="1" dirty="0" smtClean="0">
              <a:effectLst/>
              <a:latin typeface="Calibri"/>
              <a:ea typeface="Calibri"/>
              <a:cs typeface="Arial"/>
            </a:endParaRPr>
          </a:p>
          <a:p>
            <a:pPr algn="ctr" rtl="1">
              <a:lnSpc>
                <a:spcPct val="107000"/>
              </a:lnSpc>
              <a:spcAft>
                <a:spcPts val="800"/>
              </a:spcAft>
            </a:pPr>
            <a:r>
              <a:rPr lang="he-IL" sz="1100" b="1" dirty="0" smtClean="0">
                <a:effectLst/>
                <a:latin typeface="Calibri"/>
                <a:ea typeface="Calibri"/>
                <a:cs typeface="Arial"/>
              </a:rPr>
              <a:t>המקור </a:t>
            </a:r>
            <a:r>
              <a:rPr lang="he-IL" sz="1100" b="1" dirty="0">
                <a:effectLst/>
                <a:latin typeface="Calibri"/>
                <a:ea typeface="Calibri"/>
                <a:cs typeface="Arial"/>
              </a:rPr>
              <a:t>של היום של ולנטיין</a:t>
            </a:r>
            <a:r>
              <a:rPr lang="en-US" sz="1100" dirty="0">
                <a:effectLst/>
                <a:latin typeface="Calibri"/>
                <a:ea typeface="Calibri"/>
                <a:cs typeface="Arial"/>
              </a:rPr>
              <a:t/>
            </a:r>
            <a:br>
              <a:rPr lang="en-US" sz="1100" dirty="0">
                <a:effectLst/>
                <a:latin typeface="Calibri"/>
                <a:ea typeface="Calibri"/>
                <a:cs typeface="Arial"/>
              </a:rPr>
            </a:br>
            <a:r>
              <a:rPr lang="he-IL" sz="1100" dirty="0">
                <a:effectLst/>
                <a:latin typeface="Calibri"/>
                <a:ea typeface="Calibri"/>
                <a:cs typeface="Arial"/>
              </a:rPr>
              <a:t>יש כמה גרסאות על המקור של החג הזה, אבל הגרסה המקובלת ביותר היא זאת שמספרת על ימיו של הקיסר </a:t>
            </a:r>
            <a:r>
              <a:rPr lang="he-IL" sz="1100" dirty="0" err="1">
                <a:effectLst/>
                <a:latin typeface="Calibri"/>
                <a:ea typeface="Calibri"/>
                <a:cs typeface="Arial"/>
              </a:rPr>
              <a:t>קלאודיוס</a:t>
            </a:r>
            <a:r>
              <a:rPr lang="he-IL" sz="1100" dirty="0">
                <a:effectLst/>
                <a:latin typeface="Calibri"/>
                <a:ea typeface="Calibri"/>
                <a:cs typeface="Arial"/>
              </a:rPr>
              <a:t> השני, בשנת 270 לספירה. </a:t>
            </a:r>
            <a:r>
              <a:rPr lang="he-IL" sz="1100" dirty="0" err="1">
                <a:effectLst/>
                <a:latin typeface="Calibri"/>
                <a:ea typeface="Calibri"/>
                <a:cs typeface="Arial"/>
              </a:rPr>
              <a:t>קלאודיוס</a:t>
            </a:r>
            <a:r>
              <a:rPr lang="he-IL" sz="1100" dirty="0">
                <a:effectLst/>
                <a:latin typeface="Calibri"/>
                <a:ea typeface="Calibri"/>
                <a:cs typeface="Arial"/>
              </a:rPr>
              <a:t> האכזר אסר על אנשיו להתחתן בימי המלחמה כי האמין שהם חזקים ומסוגלים להילחם יותר טוב כשהם רווקים. </a:t>
            </a:r>
            <a:endParaRPr lang="en-US" sz="1100" dirty="0">
              <a:effectLst/>
              <a:latin typeface="Calibri"/>
              <a:ea typeface="Calibri"/>
              <a:cs typeface="Arial"/>
            </a:endParaRPr>
          </a:p>
          <a:p>
            <a:pPr algn="ctr" rtl="1">
              <a:lnSpc>
                <a:spcPct val="107000"/>
              </a:lnSpc>
              <a:spcAft>
                <a:spcPts val="800"/>
              </a:spcAft>
            </a:pPr>
            <a:r>
              <a:rPr lang="he-IL" sz="1100" dirty="0">
                <a:effectLst/>
                <a:latin typeface="Calibri"/>
                <a:ea typeface="Calibri"/>
                <a:cs typeface="Arial"/>
              </a:rPr>
              <a:t>הבישוף ולנטיין חתר נגדו והשיא בסתר זוגות מאוהבים. הוא נתפס ונכלא וב-14 בפברואר הוצא להורג. לפני שמת כתב מהכלא מכתב לבתו וחתם במילים "שלך, ולנטיין". מאז הפך ולנטיין לסמל של האוהבים ויום הוצאתו להורג לחג האהבה של הנוצרים</a:t>
            </a:r>
            <a:r>
              <a:rPr lang="en-US" sz="1100" dirty="0">
                <a:effectLst/>
                <a:latin typeface="Calibri"/>
                <a:ea typeface="Calibri"/>
                <a:cs typeface="Arial"/>
              </a:rPr>
              <a:t>.</a:t>
            </a:r>
          </a:p>
        </p:txBody>
      </p:sp>
      <p:sp>
        <p:nvSpPr>
          <p:cNvPr id="5" name="מלבן מעוגל 4"/>
          <p:cNvSpPr/>
          <p:nvPr/>
        </p:nvSpPr>
        <p:spPr>
          <a:xfrm>
            <a:off x="732258" y="836712"/>
            <a:ext cx="5495925" cy="5704706"/>
          </a:xfrm>
          <a:prstGeom prst="roundRect">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endParaRPr lang="he-IL" sz="1100" dirty="0" smtClean="0">
              <a:effectLst/>
              <a:latin typeface="Calibri"/>
              <a:ea typeface="Calibri"/>
              <a:cs typeface="Arial"/>
            </a:endParaRPr>
          </a:p>
          <a:p>
            <a:pPr algn="ctr">
              <a:lnSpc>
                <a:spcPct val="107000"/>
              </a:lnSpc>
              <a:spcAft>
                <a:spcPts val="800"/>
              </a:spcAft>
            </a:pPr>
            <a:r>
              <a:rPr lang="he-IL" sz="1100" b="1" dirty="0">
                <a:effectLst>
                  <a:outerShdw blurRad="12700" dist="38100" dir="2700000" algn="tl">
                    <a:schemeClr val="accent5">
                      <a:lumMod val="60000"/>
                      <a:lumOff val="40000"/>
                    </a:schemeClr>
                  </a:outerShdw>
                </a:effectLst>
              </a:rPr>
              <a:t>יום הרוח האנושית- 17 בפברואר</a:t>
            </a:r>
            <a:endParaRPr lang="en-US" sz="1100" dirty="0"/>
          </a:p>
          <a:p>
            <a:pPr algn="ctr" rtl="1">
              <a:lnSpc>
                <a:spcPct val="107000"/>
              </a:lnSpc>
              <a:spcAft>
                <a:spcPts val="800"/>
              </a:spcAft>
            </a:pPr>
            <a:r>
              <a:rPr lang="he-IL" sz="1100" dirty="0" smtClean="0">
                <a:effectLst/>
                <a:latin typeface="Calibri"/>
                <a:ea typeface="Calibri"/>
                <a:cs typeface="Arial"/>
              </a:rPr>
              <a:t>יום </a:t>
            </a:r>
            <a:r>
              <a:rPr lang="he-IL" sz="1100" dirty="0">
                <a:effectLst/>
                <a:latin typeface="Calibri"/>
                <a:ea typeface="Calibri"/>
                <a:cs typeface="Arial"/>
              </a:rPr>
              <a:t>הרוח האנושית נחגג ברחבי העולם </a:t>
            </a:r>
            <a:r>
              <a:rPr lang="he-IL" sz="1100" b="1" dirty="0">
                <a:effectLst/>
                <a:latin typeface="Calibri"/>
                <a:ea typeface="Calibri"/>
                <a:cs typeface="Arial"/>
              </a:rPr>
              <a:t>כיום הוקרה למחשבה החופשית ולעוצמתה של הרוח האנושית</a:t>
            </a:r>
            <a:r>
              <a:rPr lang="he-IL" sz="1100" dirty="0">
                <a:effectLst/>
                <a:latin typeface="Calibri"/>
                <a:ea typeface="Calibri"/>
                <a:cs typeface="Arial"/>
              </a:rPr>
              <a:t>, לזכרו של </a:t>
            </a:r>
            <a:r>
              <a:rPr lang="he-IL" sz="1100" b="1" dirty="0">
                <a:effectLst/>
                <a:latin typeface="Calibri"/>
                <a:ea typeface="Calibri"/>
                <a:cs typeface="Arial"/>
              </a:rPr>
              <a:t>הפילוסוף </a:t>
            </a:r>
            <a:r>
              <a:rPr lang="he-IL" sz="1100" b="1" dirty="0" err="1">
                <a:effectLst/>
                <a:latin typeface="Calibri"/>
                <a:ea typeface="Calibri"/>
                <a:cs typeface="Arial"/>
              </a:rPr>
              <a:t>ג'ורדנו</a:t>
            </a:r>
            <a:r>
              <a:rPr lang="he-IL" sz="1100" b="1" dirty="0">
                <a:effectLst/>
                <a:latin typeface="Calibri"/>
                <a:ea typeface="Calibri"/>
                <a:cs typeface="Arial"/>
              </a:rPr>
              <a:t> ברונו</a:t>
            </a:r>
            <a:r>
              <a:rPr lang="he-IL" sz="1100" dirty="0">
                <a:effectLst/>
                <a:latin typeface="Calibri"/>
                <a:ea typeface="Calibri"/>
                <a:cs typeface="Arial"/>
              </a:rPr>
              <a:t>, שהוצא להורג בשריפה על המוקד בתאריך 17 בפברואר 1600, בגלל שהציג אמונות הנוגדות את רוח הכנסייה הקתולית באותה תקופה</a:t>
            </a:r>
            <a:r>
              <a:rPr lang="en-US" sz="1100" dirty="0">
                <a:effectLst/>
                <a:latin typeface="Calibri"/>
                <a:ea typeface="Calibri"/>
                <a:cs typeface="Arial"/>
              </a:rPr>
              <a:t>.</a:t>
            </a:r>
            <a:br>
              <a:rPr lang="en-US" sz="1100" dirty="0">
                <a:effectLst/>
                <a:latin typeface="Calibri"/>
                <a:ea typeface="Calibri"/>
                <a:cs typeface="Arial"/>
              </a:rPr>
            </a:br>
            <a:r>
              <a:rPr lang="he-IL" sz="1100" dirty="0" err="1">
                <a:effectLst/>
                <a:latin typeface="Calibri"/>
                <a:ea typeface="Calibri"/>
                <a:cs typeface="Arial"/>
              </a:rPr>
              <a:t>ג'ורדנו</a:t>
            </a:r>
            <a:r>
              <a:rPr lang="he-IL" sz="1100" dirty="0">
                <a:effectLst/>
                <a:latin typeface="Calibri"/>
                <a:ea typeface="Calibri"/>
                <a:cs typeface="Arial"/>
              </a:rPr>
              <a:t> ברונו היה מדען, פילוסוף ואסטרונום שנולד בשנת 1548 בדרום איטליה בתקופת הרנסנס</a:t>
            </a:r>
            <a:r>
              <a:rPr lang="en-US" sz="1100" dirty="0">
                <a:effectLst/>
                <a:latin typeface="Calibri"/>
                <a:ea typeface="Calibri"/>
                <a:cs typeface="Arial"/>
              </a:rPr>
              <a:t>.</a:t>
            </a:r>
            <a:br>
              <a:rPr lang="en-US" sz="1100" dirty="0">
                <a:effectLst/>
                <a:latin typeface="Calibri"/>
                <a:ea typeface="Calibri"/>
                <a:cs typeface="Arial"/>
              </a:rPr>
            </a:br>
            <a:r>
              <a:rPr lang="he-IL" sz="1100" dirty="0">
                <a:effectLst/>
                <a:latin typeface="Calibri"/>
                <a:ea typeface="Calibri"/>
                <a:cs typeface="Arial"/>
              </a:rPr>
              <a:t>כשנולד נקרא </a:t>
            </a:r>
            <a:r>
              <a:rPr lang="he-IL" sz="1100" dirty="0" err="1">
                <a:effectLst/>
                <a:latin typeface="Calibri"/>
                <a:ea typeface="Calibri"/>
                <a:cs typeface="Arial"/>
              </a:rPr>
              <a:t>פיליפו</a:t>
            </a:r>
            <a:r>
              <a:rPr lang="he-IL" sz="1100" dirty="0">
                <a:effectLst/>
                <a:latin typeface="Calibri"/>
                <a:ea typeface="Calibri"/>
                <a:cs typeface="Arial"/>
              </a:rPr>
              <a:t>, אך כשהתבגר והיה בן 17, הוא החליט להפוך לנזיר דומיניקני והמסטר שלו במנזר נתן לו שם חדש: </a:t>
            </a:r>
            <a:r>
              <a:rPr lang="he-IL" sz="1100" dirty="0" err="1">
                <a:effectLst/>
                <a:latin typeface="Calibri"/>
                <a:ea typeface="Calibri"/>
                <a:cs typeface="Arial"/>
              </a:rPr>
              <a:t>ג'ורדנו</a:t>
            </a:r>
            <a:r>
              <a:rPr lang="he-IL" sz="1100" dirty="0">
                <a:effectLst/>
                <a:latin typeface="Calibri"/>
                <a:ea typeface="Calibri"/>
                <a:cs typeface="Arial"/>
              </a:rPr>
              <a:t>, על שם נהר הירדן שזורם תמיד, כמו מחשבותיו של </a:t>
            </a:r>
            <a:r>
              <a:rPr lang="he-IL" sz="1100" dirty="0" err="1">
                <a:effectLst/>
                <a:latin typeface="Calibri"/>
                <a:ea typeface="Calibri"/>
                <a:cs typeface="Arial"/>
              </a:rPr>
              <a:t>פיליפו</a:t>
            </a:r>
            <a:r>
              <a:rPr lang="he-IL" sz="1100" dirty="0">
                <a:effectLst/>
                <a:latin typeface="Calibri"/>
                <a:ea typeface="Calibri"/>
                <a:cs typeface="Arial"/>
              </a:rPr>
              <a:t>. בשנת 1572 הוא הוסמך לכמורה</a:t>
            </a:r>
            <a:r>
              <a:rPr lang="en-US" sz="1100" dirty="0">
                <a:effectLst/>
                <a:latin typeface="Calibri"/>
                <a:ea typeface="Calibri"/>
                <a:cs typeface="Arial"/>
              </a:rPr>
              <a:t>.</a:t>
            </a:r>
            <a:br>
              <a:rPr lang="en-US" sz="1100" dirty="0">
                <a:effectLst/>
                <a:latin typeface="Calibri"/>
                <a:ea typeface="Calibri"/>
                <a:cs typeface="Arial"/>
              </a:rPr>
            </a:br>
            <a:r>
              <a:rPr lang="he-IL" sz="1100" dirty="0">
                <a:effectLst/>
                <a:latin typeface="Calibri"/>
                <a:ea typeface="Calibri"/>
                <a:cs typeface="Arial"/>
              </a:rPr>
              <a:t>ברונו היה אדם למדן וסקרן מאד, שקרא אינספור ספרים וכתבים. הוא התעניין בפילוסופיה, בזיכרון ובמיתולוגיה המצרית והושפע מאד מרעיונותיו של הפילוסוף היווני אפלטון והאסטרונום המתמטיקאי הפולני </a:t>
            </a:r>
            <a:r>
              <a:rPr lang="he-IL" sz="1100" dirty="0" err="1">
                <a:effectLst/>
                <a:latin typeface="Calibri"/>
                <a:ea typeface="Calibri"/>
                <a:cs typeface="Arial"/>
              </a:rPr>
              <a:t>קופרניקוס</a:t>
            </a:r>
            <a:r>
              <a:rPr lang="he-IL" sz="1100" dirty="0">
                <a:effectLst/>
                <a:latin typeface="Calibri"/>
                <a:ea typeface="Calibri"/>
                <a:cs typeface="Arial"/>
              </a:rPr>
              <a:t>. ההתעניינות במדע שלו לא התקבלה יפה בקרב המסדר הדומיניקני באותה תקופה והוא נאלץ לעזוב את איטליה כדי לברוח מפני האינקוויזיציה, המוסד הקתולי שרדף, עינה והוציא להורג את כל מי שנחשב למתנגד לדת</a:t>
            </a:r>
            <a:r>
              <a:rPr lang="en-US" sz="1100" dirty="0">
                <a:effectLst/>
                <a:latin typeface="Calibri"/>
                <a:ea typeface="Calibri"/>
                <a:cs typeface="Arial"/>
              </a:rPr>
              <a:t>.</a:t>
            </a:r>
            <a:br>
              <a:rPr lang="en-US" sz="1100" dirty="0">
                <a:effectLst/>
                <a:latin typeface="Calibri"/>
                <a:ea typeface="Calibri"/>
                <a:cs typeface="Arial"/>
              </a:rPr>
            </a:br>
            <a:r>
              <a:rPr lang="he-IL" sz="1100" dirty="0">
                <a:effectLst/>
                <a:latin typeface="Calibri"/>
                <a:ea typeface="Calibri"/>
                <a:cs typeface="Arial"/>
              </a:rPr>
              <a:t>ברונו נדד באירופה והצליח ללמד פילוסופיה ולכתוב ספרים על רעיונותיו החדשים, כשכל פעם הוא מוצא אנשים שנתנו לו הגנה מפני הכנסייה הקתולית כמו מלך צרפת, אנרי השלישי</a:t>
            </a:r>
            <a:r>
              <a:rPr lang="en-US" sz="1100" dirty="0">
                <a:effectLst/>
                <a:latin typeface="Calibri"/>
                <a:ea typeface="Calibri"/>
                <a:cs typeface="Arial"/>
              </a:rPr>
              <a:t>.</a:t>
            </a:r>
          </a:p>
          <a:p>
            <a:pPr algn="ctr" rtl="1">
              <a:lnSpc>
                <a:spcPct val="107000"/>
              </a:lnSpc>
              <a:spcAft>
                <a:spcPts val="800"/>
              </a:spcAft>
            </a:pPr>
            <a:r>
              <a:rPr lang="he-IL" sz="1100" dirty="0">
                <a:effectLst/>
                <a:latin typeface="Calibri"/>
                <a:ea typeface="Calibri"/>
                <a:cs typeface="Arial"/>
              </a:rPr>
              <a:t>ב-22 במאי 1592 נעצר ברונו ונשלח </a:t>
            </a:r>
            <a:r>
              <a:rPr lang="he-IL" sz="1100" dirty="0" err="1">
                <a:effectLst/>
                <a:latin typeface="Calibri"/>
                <a:ea typeface="Calibri"/>
                <a:cs typeface="Arial"/>
              </a:rPr>
              <a:t>להשפט</a:t>
            </a:r>
            <a:r>
              <a:rPr lang="he-IL" sz="1100" dirty="0">
                <a:effectLst/>
                <a:latin typeface="Calibri"/>
                <a:ea typeface="Calibri"/>
                <a:cs typeface="Arial"/>
              </a:rPr>
              <a:t> ברומא</a:t>
            </a:r>
            <a:r>
              <a:rPr lang="en-US" sz="1100" dirty="0">
                <a:effectLst/>
                <a:latin typeface="Calibri"/>
                <a:ea typeface="Calibri"/>
                <a:cs typeface="Arial"/>
              </a:rPr>
              <a:t>.</a:t>
            </a:r>
          </a:p>
          <a:p>
            <a:pPr algn="ctr" rtl="1">
              <a:lnSpc>
                <a:spcPct val="107000"/>
              </a:lnSpc>
              <a:spcAft>
                <a:spcPts val="800"/>
              </a:spcAft>
            </a:pPr>
            <a:r>
              <a:rPr lang="he-IL" sz="1100" dirty="0">
                <a:effectLst/>
                <a:latin typeface="Calibri"/>
                <a:ea typeface="Calibri"/>
                <a:cs typeface="Arial"/>
              </a:rPr>
              <a:t>במשך שש שנים היה ברונו כלוא. האינקוויזיציה דרשה ממנו להכחיש באופן מלא את רעיונותיו אך הוא סירב. הוא הוכרז ככופר והועלה לשריפה על המוקד ב-17 בפברואר 1600 </a:t>
            </a:r>
            <a:r>
              <a:rPr lang="he-IL" sz="1100" dirty="0" err="1">
                <a:effectLst/>
                <a:latin typeface="Calibri"/>
                <a:ea typeface="Calibri"/>
                <a:cs typeface="Arial"/>
              </a:rPr>
              <a:t>בקמפו</a:t>
            </a:r>
            <a:r>
              <a:rPr lang="he-IL" sz="1100" dirty="0">
                <a:effectLst/>
                <a:latin typeface="Calibri"/>
                <a:ea typeface="Calibri"/>
                <a:cs typeface="Arial"/>
              </a:rPr>
              <a:t> די </a:t>
            </a:r>
            <a:r>
              <a:rPr lang="he-IL" sz="1100" dirty="0" err="1">
                <a:effectLst/>
                <a:latin typeface="Calibri"/>
                <a:ea typeface="Calibri"/>
                <a:cs typeface="Arial"/>
              </a:rPr>
              <a:t>פיורי</a:t>
            </a:r>
            <a:r>
              <a:rPr lang="he-IL" sz="1100" dirty="0">
                <a:effectLst/>
                <a:latin typeface="Calibri"/>
                <a:ea typeface="Calibri"/>
                <a:cs typeface="Arial"/>
              </a:rPr>
              <a:t> שברומא. כדי למנוע ממנו להמשיך לדבר, </a:t>
            </a:r>
            <a:r>
              <a:rPr lang="he-IL" sz="1100" dirty="0" err="1">
                <a:effectLst/>
                <a:latin typeface="Calibri"/>
                <a:ea typeface="Calibri"/>
                <a:cs typeface="Arial"/>
              </a:rPr>
              <a:t>האינקויזיטורים</a:t>
            </a:r>
            <a:r>
              <a:rPr lang="he-IL" sz="1100" dirty="0">
                <a:effectLst/>
                <a:latin typeface="Calibri"/>
                <a:ea typeface="Calibri"/>
                <a:cs typeface="Arial"/>
              </a:rPr>
              <a:t> </a:t>
            </a:r>
            <a:r>
              <a:rPr lang="he-IL" sz="1100" dirty="0" err="1">
                <a:effectLst/>
                <a:latin typeface="Calibri"/>
                <a:ea typeface="Calibri"/>
                <a:cs typeface="Arial"/>
              </a:rPr>
              <a:t>מיסמרו</a:t>
            </a:r>
            <a:r>
              <a:rPr lang="he-IL" sz="1100" dirty="0">
                <a:effectLst/>
                <a:latin typeface="Calibri"/>
                <a:ea typeface="Calibri"/>
                <a:cs typeface="Arial"/>
              </a:rPr>
              <a:t> את לשונו ללסת שלו. כדי להקל על ייסוריו בעת ההוצאה להורג, קשרו לצווארו שקית אבקת שריפה בעת שהעלו אותו למוקד</a:t>
            </a:r>
            <a:r>
              <a:rPr lang="en-US" sz="1100" dirty="0">
                <a:effectLst/>
                <a:latin typeface="Calibri"/>
                <a:ea typeface="Calibri"/>
                <a:cs typeface="Arial"/>
              </a:rPr>
              <a:t>.  </a:t>
            </a:r>
            <a:br>
              <a:rPr lang="en-US" sz="1100" dirty="0">
                <a:effectLst/>
                <a:latin typeface="Calibri"/>
                <a:ea typeface="Calibri"/>
                <a:cs typeface="Arial"/>
              </a:rPr>
            </a:br>
            <a:r>
              <a:rPr lang="he-IL" sz="1100" dirty="0" err="1">
                <a:effectLst/>
                <a:latin typeface="Calibri"/>
                <a:ea typeface="Calibri"/>
                <a:cs typeface="Arial"/>
              </a:rPr>
              <a:t>ג'ורדנו</a:t>
            </a:r>
            <a:r>
              <a:rPr lang="he-IL" sz="1100" dirty="0">
                <a:effectLst/>
                <a:latin typeface="Calibri"/>
                <a:ea typeface="Calibri"/>
                <a:cs typeface="Arial"/>
              </a:rPr>
              <a:t> ברונו נחשב לאדם הראשון שהוצא להורג על ידי הדת, בשם המדע. הוא נחשב ל"מרטיר" (קדוש מעונה) הראשון, שהיה מוכן למות למען אמונתו במדע</a:t>
            </a:r>
            <a:r>
              <a:rPr lang="en-US" sz="1100" dirty="0">
                <a:effectLst/>
                <a:latin typeface="Calibri"/>
                <a:ea typeface="Calibri"/>
                <a:cs typeface="Arial"/>
              </a:rPr>
              <a:t>.</a:t>
            </a:r>
            <a:br>
              <a:rPr lang="en-US" sz="1100" dirty="0">
                <a:effectLst/>
                <a:latin typeface="Calibri"/>
                <a:ea typeface="Calibri"/>
                <a:cs typeface="Arial"/>
              </a:rPr>
            </a:br>
            <a:r>
              <a:rPr lang="en-US" sz="1100" dirty="0">
                <a:effectLst/>
                <a:latin typeface="Calibri"/>
                <a:ea typeface="Calibri"/>
                <a:cs typeface="Arial"/>
              </a:rPr>
              <a:t> </a:t>
            </a:r>
          </a:p>
          <a:p>
            <a:pPr algn="ctr" rtl="1">
              <a:lnSpc>
                <a:spcPct val="107000"/>
              </a:lnSpc>
              <a:spcAft>
                <a:spcPts val="800"/>
              </a:spcAft>
            </a:pPr>
            <a:r>
              <a:rPr lang="he-IL" sz="1100" dirty="0">
                <a:effectLst/>
                <a:latin typeface="Calibri"/>
                <a:ea typeface="Calibri"/>
                <a:cs typeface="Arial"/>
              </a:rPr>
              <a:t> </a:t>
            </a:r>
            <a:endParaRPr lang="en-US" sz="1100" dirty="0">
              <a:effectLst/>
              <a:latin typeface="Calibri"/>
              <a:ea typeface="Calibri"/>
              <a:cs typeface="Arial"/>
            </a:endParaRPr>
          </a:p>
          <a:p>
            <a:pPr algn="ctr" rtl="1">
              <a:lnSpc>
                <a:spcPct val="107000"/>
              </a:lnSpc>
              <a:spcAft>
                <a:spcPts val="800"/>
              </a:spcAft>
            </a:pPr>
            <a:r>
              <a:rPr lang="en-US" sz="1100" dirty="0">
                <a:effectLst/>
                <a:latin typeface="Calibri"/>
                <a:ea typeface="Calibri"/>
                <a:cs typeface="Arial"/>
              </a:rPr>
              <a:t> </a:t>
            </a:r>
          </a:p>
        </p:txBody>
      </p:sp>
      <p:sp>
        <p:nvSpPr>
          <p:cNvPr id="6" name="מלבן 5"/>
          <p:cNvSpPr/>
          <p:nvPr/>
        </p:nvSpPr>
        <p:spPr>
          <a:xfrm>
            <a:off x="6444208" y="4653136"/>
            <a:ext cx="2471588" cy="1200329"/>
          </a:xfrm>
          <a:prstGeom prst="rect">
            <a:avLst/>
          </a:prstGeom>
        </p:spPr>
        <p:txBody>
          <a:bodyPr wrap="square">
            <a:spAutoFit/>
          </a:bodyPr>
          <a:lstStyle/>
          <a:p>
            <a:pPr lvl="0"/>
            <a:r>
              <a:rPr lang="he-IL" b="1" dirty="0"/>
              <a:t>מה משותף לשתי הדמויות הללו (הפילוסוף </a:t>
            </a:r>
            <a:r>
              <a:rPr lang="he-IL" b="1" dirty="0" err="1"/>
              <a:t>ג'ורדנו</a:t>
            </a:r>
            <a:r>
              <a:rPr lang="he-IL" b="1" dirty="0"/>
              <a:t> ברונו,</a:t>
            </a:r>
            <a:r>
              <a:rPr lang="he-IL" dirty="0"/>
              <a:t> </a:t>
            </a:r>
            <a:r>
              <a:rPr lang="he-IL" b="1" dirty="0"/>
              <a:t>הבישוף ולנטיין )  ?</a:t>
            </a:r>
            <a:endParaRPr lang="en-US" dirty="0"/>
          </a:p>
        </p:txBody>
      </p:sp>
    </p:spTree>
    <p:extLst>
      <p:ext uri="{BB962C8B-B14F-4D97-AF65-F5344CB8AC3E}">
        <p14:creationId xmlns:p14="http://schemas.microsoft.com/office/powerpoint/2010/main" val="28897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187624" y="980728"/>
            <a:ext cx="7416824" cy="3970318"/>
          </a:xfrm>
          <a:prstGeom prst="rect">
            <a:avLst/>
          </a:prstGeom>
        </p:spPr>
        <p:txBody>
          <a:bodyPr wrap="square">
            <a:spAutoFit/>
          </a:bodyPr>
          <a:lstStyle/>
          <a:p>
            <a:pPr lvl="0"/>
            <a:r>
              <a:rPr lang="he-IL" sz="2800" b="1" dirty="0">
                <a:effectLst>
                  <a:outerShdw blurRad="12700" dist="38100" dir="2700000" algn="tl">
                    <a:schemeClr val="accent5">
                      <a:lumMod val="60000"/>
                      <a:lumOff val="40000"/>
                    </a:schemeClr>
                  </a:outerShdw>
                </a:effectLst>
              </a:rPr>
              <a:t>שתי דמויות מההיסטוריה שבחרו בחרות</a:t>
            </a:r>
            <a:endParaRPr lang="en-US" sz="2800" dirty="0"/>
          </a:p>
          <a:p>
            <a:r>
              <a:rPr lang="he-IL" sz="2800" b="1" dirty="0">
                <a:effectLst>
                  <a:outerShdw blurRad="12700" dist="38100" dir="2700000" algn="tl">
                    <a:schemeClr val="accent5">
                      <a:lumMod val="60000"/>
                      <a:lumOff val="40000"/>
                    </a:schemeClr>
                  </a:outerShdw>
                </a:effectLst>
              </a:rPr>
              <a:t>שלא היו מוכנים שישללו את חירות </a:t>
            </a:r>
            <a:r>
              <a:rPr lang="he-IL" sz="2800" b="1" dirty="0" smtClean="0">
                <a:effectLst>
                  <a:outerShdw blurRad="12700" dist="38100" dir="2700000" algn="tl">
                    <a:schemeClr val="accent5">
                      <a:lumMod val="60000"/>
                      <a:lumOff val="40000"/>
                    </a:schemeClr>
                  </a:outerShdw>
                </a:effectLst>
              </a:rPr>
              <a:t>שלהם </a:t>
            </a:r>
          </a:p>
          <a:p>
            <a:r>
              <a:rPr lang="he-IL" sz="2800" b="1" dirty="0" smtClean="0">
                <a:effectLst>
                  <a:outerShdw blurRad="12700" dist="38100" dir="2700000" algn="tl">
                    <a:schemeClr val="accent5">
                      <a:lumMod val="60000"/>
                      <a:lumOff val="40000"/>
                    </a:schemeClr>
                  </a:outerShdw>
                </a:effectLst>
              </a:rPr>
              <a:t>על </a:t>
            </a:r>
            <a:r>
              <a:rPr lang="he-IL" sz="2800" b="1" dirty="0">
                <a:effectLst>
                  <a:outerShdw blurRad="12700" dist="38100" dir="2700000" algn="tl">
                    <a:schemeClr val="accent5">
                      <a:lumMod val="60000"/>
                      <a:lumOff val="40000"/>
                    </a:schemeClr>
                  </a:outerShdw>
                </a:effectLst>
              </a:rPr>
              <a:t>ידי מעצר או על ידי הגבלת חופש המחשבה והפעולה </a:t>
            </a:r>
            <a:r>
              <a:rPr lang="he-IL" sz="2800" b="1" dirty="0" smtClean="0">
                <a:effectLst>
                  <a:outerShdw blurRad="12700" dist="38100" dir="2700000" algn="tl">
                    <a:schemeClr val="accent5">
                      <a:lumMod val="60000"/>
                      <a:lumOff val="40000"/>
                    </a:schemeClr>
                  </a:outerShdw>
                </a:effectLst>
              </a:rPr>
              <a:t>שלהם:</a:t>
            </a:r>
          </a:p>
          <a:p>
            <a:endParaRPr lang="en-US" sz="2800" dirty="0"/>
          </a:p>
          <a:p>
            <a:r>
              <a:rPr lang="he-IL" sz="2800" b="1" dirty="0">
                <a:effectLst>
                  <a:outerShdw blurRad="12700" dist="38100" dir="2700000" algn="tl">
                    <a:schemeClr val="accent5">
                      <a:lumMod val="60000"/>
                      <a:lumOff val="40000"/>
                    </a:schemeClr>
                  </a:outerShdw>
                </a:effectLst>
              </a:rPr>
              <a:t>האחד לחתן אחרים למרות שאסרו זאת </a:t>
            </a:r>
            <a:endParaRPr lang="he-IL" sz="2800" b="1" dirty="0" smtClean="0">
              <a:effectLst>
                <a:outerShdw blurRad="12700" dist="38100" dir="2700000" algn="tl">
                  <a:schemeClr val="accent5">
                    <a:lumMod val="60000"/>
                    <a:lumOff val="40000"/>
                  </a:schemeClr>
                </a:outerShdw>
              </a:effectLst>
            </a:endParaRPr>
          </a:p>
          <a:p>
            <a:endParaRPr lang="en-US" sz="2800" dirty="0"/>
          </a:p>
          <a:p>
            <a:r>
              <a:rPr lang="he-IL" sz="2800" b="1" dirty="0">
                <a:effectLst>
                  <a:outerShdw blurRad="12700" dist="38100" dir="2700000" algn="tl">
                    <a:schemeClr val="accent5">
                      <a:lumMod val="60000"/>
                      <a:lumOff val="40000"/>
                    </a:schemeClr>
                  </a:outerShdw>
                </a:effectLst>
              </a:rPr>
              <a:t>והאחר בחר בחופש המחשבה למרות שידע שהוא מסכן את חייו.</a:t>
            </a:r>
            <a:endParaRPr lang="en-US" sz="2800" dirty="0"/>
          </a:p>
        </p:txBody>
      </p:sp>
    </p:spTree>
    <p:extLst>
      <p:ext uri="{BB962C8B-B14F-4D97-AF65-F5344CB8AC3E}">
        <p14:creationId xmlns:p14="http://schemas.microsoft.com/office/powerpoint/2010/main" val="3883944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מעוגל 3"/>
          <p:cNvSpPr/>
          <p:nvPr/>
        </p:nvSpPr>
        <p:spPr>
          <a:xfrm>
            <a:off x="2771800" y="131552"/>
            <a:ext cx="6153150" cy="3600400"/>
          </a:xfrm>
          <a:prstGeom prst="roundRect">
            <a:avLst/>
          </a:prstGeom>
          <a:solidFill>
            <a:sysClr val="window" lastClr="FFFFFF"/>
          </a:solidFill>
          <a:ln w="25400" cap="flat" cmpd="sng" algn="ctr">
            <a:solidFill>
              <a:srgbClr val="8064A2"/>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he-IL" sz="1100" b="1" u="none" strike="noStrike" dirty="0">
                <a:effectLst/>
                <a:latin typeface="Calibri"/>
                <a:ea typeface="Calibri"/>
                <a:cs typeface="Arial"/>
              </a:rPr>
              <a:t> </a:t>
            </a:r>
            <a:endParaRPr lang="en-US" sz="1100" dirty="0">
              <a:effectLst/>
              <a:latin typeface="Calibri"/>
              <a:ea typeface="Calibri"/>
              <a:cs typeface="Arial"/>
            </a:endParaRPr>
          </a:p>
          <a:p>
            <a:pPr algn="ctr" rtl="1">
              <a:lnSpc>
                <a:spcPct val="107000"/>
              </a:lnSpc>
              <a:spcAft>
                <a:spcPts val="800"/>
              </a:spcAft>
            </a:pPr>
            <a:endParaRPr lang="he-IL" sz="1100" b="1" u="sng" dirty="0" smtClean="0">
              <a:effectLst/>
              <a:latin typeface="Calibri"/>
              <a:ea typeface="Calibri"/>
              <a:cs typeface="Arial"/>
            </a:endParaRPr>
          </a:p>
          <a:p>
            <a:pPr algn="ctr" rtl="1">
              <a:lnSpc>
                <a:spcPct val="107000"/>
              </a:lnSpc>
              <a:spcAft>
                <a:spcPts val="800"/>
              </a:spcAft>
            </a:pPr>
            <a:endParaRPr lang="he-IL" sz="1100" b="1" u="sng" dirty="0" smtClean="0">
              <a:effectLst/>
              <a:latin typeface="Calibri"/>
              <a:ea typeface="Calibri"/>
              <a:cs typeface="Arial"/>
            </a:endParaRPr>
          </a:p>
          <a:p>
            <a:pPr algn="ctr">
              <a:lnSpc>
                <a:spcPct val="107000"/>
              </a:lnSpc>
              <a:spcAft>
                <a:spcPts val="800"/>
              </a:spcAft>
            </a:pPr>
            <a:r>
              <a:rPr lang="he-IL" sz="1100" dirty="0">
                <a:latin typeface="Calibri"/>
                <a:ea typeface="Calibri"/>
              </a:rPr>
              <a:t>לפניכם סיפור של ילד מסוים עליכם לחשוב מה קרה לילד הזה כשהוא גדל והפך לאדם בוגר.</a:t>
            </a:r>
            <a:endParaRPr lang="en-US" sz="1100" dirty="0">
              <a:latin typeface="Calibri"/>
              <a:ea typeface="Calibri"/>
              <a:cs typeface="Arial"/>
            </a:endParaRPr>
          </a:p>
          <a:p>
            <a:pPr algn="ctr" rtl="1">
              <a:lnSpc>
                <a:spcPct val="107000"/>
              </a:lnSpc>
              <a:spcAft>
                <a:spcPts val="800"/>
              </a:spcAft>
            </a:pPr>
            <a:endParaRPr lang="he-IL" sz="1100" b="1" u="sng" dirty="0">
              <a:latin typeface="Calibri"/>
              <a:ea typeface="Calibri"/>
              <a:cs typeface="Arial"/>
            </a:endParaRPr>
          </a:p>
          <a:p>
            <a:pPr algn="ctr" rtl="1">
              <a:lnSpc>
                <a:spcPct val="107000"/>
              </a:lnSpc>
              <a:spcAft>
                <a:spcPts val="800"/>
              </a:spcAft>
            </a:pPr>
            <a:r>
              <a:rPr lang="he-IL" sz="1100" b="1" u="sng" dirty="0" smtClean="0">
                <a:effectLst/>
                <a:latin typeface="Calibri"/>
                <a:ea typeface="Calibri"/>
                <a:cs typeface="Arial"/>
              </a:rPr>
              <a:t>סיפורו </a:t>
            </a:r>
            <a:r>
              <a:rPr lang="he-IL" sz="1100" b="1" u="sng" dirty="0">
                <a:effectLst/>
                <a:latin typeface="Calibri"/>
                <a:ea typeface="Calibri"/>
                <a:cs typeface="Arial"/>
              </a:rPr>
              <a:t>של רחמים</a:t>
            </a:r>
            <a:endParaRPr lang="en-US" sz="1100" dirty="0">
              <a:effectLst/>
              <a:latin typeface="Calibri"/>
              <a:ea typeface="Calibri"/>
              <a:cs typeface="Arial"/>
            </a:endParaRPr>
          </a:p>
          <a:p>
            <a:pPr algn="ctr" rtl="1">
              <a:lnSpc>
                <a:spcPct val="107000"/>
              </a:lnSpc>
              <a:spcAft>
                <a:spcPts val="800"/>
              </a:spcAft>
            </a:pPr>
            <a:r>
              <a:rPr lang="he-IL" sz="1100" dirty="0">
                <a:effectLst/>
                <a:latin typeface="Calibri"/>
                <a:ea typeface="Calibri"/>
                <a:cs typeface="Arial"/>
              </a:rPr>
              <a:t>רחמים נולד למשפחה שמוצאה מטורקיה. אמו הייתה עקרת בית וגידלה את רחמים וחמשת אחיו.</a:t>
            </a:r>
            <a:endParaRPr lang="en-US" sz="1100" dirty="0">
              <a:effectLst/>
              <a:latin typeface="Calibri"/>
              <a:ea typeface="Calibri"/>
              <a:cs typeface="Arial"/>
            </a:endParaRPr>
          </a:p>
          <a:p>
            <a:pPr algn="ctr" rtl="1">
              <a:lnSpc>
                <a:spcPct val="107000"/>
              </a:lnSpc>
              <a:spcAft>
                <a:spcPts val="800"/>
              </a:spcAft>
            </a:pPr>
            <a:r>
              <a:rPr lang="he-IL" sz="1100" dirty="0">
                <a:effectLst/>
                <a:latin typeface="Calibri"/>
                <a:ea typeface="Calibri"/>
                <a:cs typeface="Arial"/>
              </a:rPr>
              <a:t>עקב הדיסלקציה שממנה סבל, הושאר רחמים בכיתה ד' שנה נוספת. כאשר נכשל במבחן הסקר בסוף</a:t>
            </a:r>
            <a:endParaRPr lang="en-US" sz="1100" dirty="0">
              <a:effectLst/>
              <a:latin typeface="Calibri"/>
              <a:ea typeface="Calibri"/>
              <a:cs typeface="Arial"/>
            </a:endParaRPr>
          </a:p>
          <a:p>
            <a:pPr algn="ctr" rtl="1">
              <a:lnSpc>
                <a:spcPct val="107000"/>
              </a:lnSpc>
              <a:spcAft>
                <a:spcPts val="800"/>
              </a:spcAft>
            </a:pPr>
            <a:r>
              <a:rPr lang="he-IL" sz="1100" dirty="0">
                <a:effectLst/>
                <a:latin typeface="Calibri"/>
                <a:ea typeface="Calibri"/>
                <a:cs typeface="Arial"/>
              </a:rPr>
              <a:t>כיתה ח' עבר לבית ספר מקצועי, שבמסגרתו החל לעבוד בגיל 14 עבור העירייה בתפעול מריצות</a:t>
            </a:r>
            <a:endParaRPr lang="en-US" sz="1100" dirty="0">
              <a:effectLst/>
              <a:latin typeface="Calibri"/>
              <a:ea typeface="Calibri"/>
              <a:cs typeface="Arial"/>
            </a:endParaRPr>
          </a:p>
          <a:p>
            <a:pPr algn="ctr" rtl="1">
              <a:lnSpc>
                <a:spcPct val="107000"/>
              </a:lnSpc>
              <a:spcAft>
                <a:spcPts val="800"/>
              </a:spcAft>
            </a:pPr>
            <a:r>
              <a:rPr lang="he-IL" sz="1100" dirty="0">
                <a:effectLst/>
                <a:latin typeface="Calibri"/>
                <a:ea typeface="Calibri"/>
                <a:cs typeface="Arial"/>
              </a:rPr>
              <a:t>בעיר העתיקה של ירושלים.</a:t>
            </a:r>
            <a:endParaRPr lang="en-US" sz="1100" dirty="0">
              <a:effectLst/>
              <a:latin typeface="Calibri"/>
              <a:ea typeface="Calibri"/>
              <a:cs typeface="Arial"/>
            </a:endParaRPr>
          </a:p>
          <a:p>
            <a:pPr algn="ctr" rtl="1">
              <a:lnSpc>
                <a:spcPct val="107000"/>
              </a:lnSpc>
              <a:spcAft>
                <a:spcPts val="800"/>
              </a:spcAft>
            </a:pPr>
            <a:r>
              <a:rPr lang="he-IL" sz="1100" dirty="0">
                <a:effectLst/>
                <a:latin typeface="Calibri"/>
                <a:ea typeface="Calibri"/>
                <a:cs typeface="Arial"/>
              </a:rPr>
              <a:t> </a:t>
            </a:r>
            <a:endParaRPr lang="en-US" sz="1100" dirty="0">
              <a:effectLst/>
              <a:latin typeface="Calibri"/>
              <a:ea typeface="Calibri"/>
              <a:cs typeface="Arial"/>
            </a:endParaRPr>
          </a:p>
          <a:p>
            <a:pPr algn="r" rtl="1">
              <a:lnSpc>
                <a:spcPct val="107000"/>
              </a:lnSpc>
              <a:spcAft>
                <a:spcPts val="800"/>
              </a:spcAft>
            </a:pPr>
            <a:r>
              <a:rPr lang="he-IL" sz="1100" u="sng" dirty="0">
                <a:effectLst/>
                <a:latin typeface="Calibri"/>
                <a:ea typeface="Calibri"/>
                <a:cs typeface="Arial"/>
              </a:rPr>
              <a:t>חשבו:</a:t>
            </a:r>
            <a:endParaRPr lang="en-US" sz="1100" dirty="0">
              <a:effectLst/>
              <a:latin typeface="Calibri"/>
              <a:ea typeface="Calibri"/>
              <a:cs typeface="Arial"/>
            </a:endParaRPr>
          </a:p>
          <a:p>
            <a:pPr algn="r" rtl="1">
              <a:lnSpc>
                <a:spcPct val="107000"/>
              </a:lnSpc>
              <a:spcAft>
                <a:spcPts val="800"/>
              </a:spcAft>
            </a:pPr>
            <a:r>
              <a:rPr lang="he-IL" sz="1100" dirty="0">
                <a:effectLst/>
                <a:latin typeface="Calibri"/>
                <a:ea typeface="Calibri"/>
                <a:cs typeface="Arial"/>
              </a:rPr>
              <a:t> כאדם בוגר, איפה הוא גר? בבמה הוא עובד? כמה ילדים יש לו? איזו השכלה יש לו? כמה הוא משתכר?</a:t>
            </a:r>
            <a:endParaRPr lang="en-US" sz="1100" dirty="0">
              <a:effectLst/>
              <a:latin typeface="Calibri"/>
              <a:ea typeface="Calibri"/>
              <a:cs typeface="Arial"/>
            </a:endParaRPr>
          </a:p>
          <a:p>
            <a:pPr algn="ctr" rtl="1">
              <a:lnSpc>
                <a:spcPct val="107000"/>
              </a:lnSpc>
              <a:spcAft>
                <a:spcPts val="800"/>
              </a:spcAft>
            </a:pPr>
            <a:r>
              <a:rPr lang="he-IL" sz="1100" dirty="0">
                <a:effectLst/>
                <a:latin typeface="Calibri"/>
                <a:ea typeface="Calibri"/>
                <a:cs typeface="Arial"/>
              </a:rPr>
              <a:t> </a:t>
            </a:r>
            <a:endParaRPr lang="en-US" sz="1100" dirty="0">
              <a:effectLst/>
              <a:latin typeface="Calibri"/>
              <a:ea typeface="Calibri"/>
              <a:cs typeface="Arial"/>
            </a:endParaRPr>
          </a:p>
          <a:p>
            <a:pPr algn="ctr" rtl="1">
              <a:lnSpc>
                <a:spcPct val="107000"/>
              </a:lnSpc>
              <a:spcAft>
                <a:spcPts val="800"/>
              </a:spcAft>
            </a:pPr>
            <a:r>
              <a:rPr lang="he-IL" sz="1100" dirty="0">
                <a:effectLst/>
                <a:latin typeface="Calibri"/>
                <a:ea typeface="Calibri"/>
                <a:cs typeface="Arial"/>
              </a:rPr>
              <a:t> </a:t>
            </a:r>
            <a:endParaRPr lang="en-US" sz="1100" dirty="0">
              <a:effectLst/>
              <a:latin typeface="Calibri"/>
              <a:ea typeface="Calibri"/>
              <a:cs typeface="Arial"/>
            </a:endParaRPr>
          </a:p>
          <a:p>
            <a:pPr algn="ctr" rtl="1">
              <a:lnSpc>
                <a:spcPct val="107000"/>
              </a:lnSpc>
              <a:spcAft>
                <a:spcPts val="800"/>
              </a:spcAft>
            </a:pPr>
            <a:r>
              <a:rPr lang="he-IL" sz="1100" dirty="0">
                <a:effectLst/>
                <a:latin typeface="Calibri"/>
                <a:ea typeface="Calibri"/>
                <a:cs typeface="Arial"/>
              </a:rPr>
              <a:t> </a:t>
            </a:r>
            <a:endParaRPr lang="en-US" sz="1100" dirty="0">
              <a:effectLst/>
              <a:latin typeface="Calibri"/>
              <a:ea typeface="Calibri"/>
              <a:cs typeface="Arial"/>
            </a:endParaRPr>
          </a:p>
          <a:p>
            <a:pPr algn="ctr" rtl="1">
              <a:lnSpc>
                <a:spcPct val="107000"/>
              </a:lnSpc>
              <a:spcAft>
                <a:spcPts val="800"/>
              </a:spcAft>
            </a:pPr>
            <a:r>
              <a:rPr lang="he-IL" sz="1100" dirty="0">
                <a:effectLst/>
                <a:latin typeface="Calibri"/>
                <a:ea typeface="Calibri"/>
                <a:cs typeface="Arial"/>
              </a:rPr>
              <a:t> </a:t>
            </a:r>
            <a:endParaRPr lang="en-US" sz="1100" dirty="0">
              <a:effectLst/>
              <a:latin typeface="Calibri"/>
              <a:ea typeface="Calibri"/>
              <a:cs typeface="Arial"/>
            </a:endParaRPr>
          </a:p>
          <a:p>
            <a:pPr algn="ctr" rtl="1">
              <a:lnSpc>
                <a:spcPct val="107000"/>
              </a:lnSpc>
              <a:spcAft>
                <a:spcPts val="800"/>
              </a:spcAft>
            </a:pPr>
            <a:r>
              <a:rPr lang="en-US" sz="1100" dirty="0">
                <a:effectLst/>
                <a:latin typeface="Calibri"/>
                <a:ea typeface="Calibri"/>
                <a:cs typeface="Arial"/>
              </a:rPr>
              <a:t> </a:t>
            </a:r>
          </a:p>
        </p:txBody>
      </p:sp>
      <p:sp>
        <p:nvSpPr>
          <p:cNvPr id="5" name="מלבן מעוגל 4"/>
          <p:cNvSpPr/>
          <p:nvPr/>
        </p:nvSpPr>
        <p:spPr>
          <a:xfrm>
            <a:off x="1403648" y="3861048"/>
            <a:ext cx="5943600" cy="2756979"/>
          </a:xfrm>
          <a:prstGeom prst="roundRect">
            <a:avLst/>
          </a:prstGeom>
          <a:solidFill>
            <a:sysClr val="window" lastClr="FFFFFF"/>
          </a:solidFill>
          <a:ln w="25400" cap="flat" cmpd="sng" algn="ctr">
            <a:solidFill>
              <a:srgbClr val="8064A2"/>
            </a:solid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r" rtl="1">
              <a:lnSpc>
                <a:spcPct val="107000"/>
              </a:lnSpc>
              <a:spcAft>
                <a:spcPts val="800"/>
              </a:spcAft>
            </a:pPr>
            <a:r>
              <a:rPr lang="he-IL" sz="1100">
                <a:effectLst/>
                <a:latin typeface="Calibri"/>
                <a:ea typeface="Calibri"/>
                <a:cs typeface="Arial"/>
              </a:rPr>
              <a:t>לפניכם סיפור של ילד מסוים עליכם לחשוב מה קרה לילד הזה כשהוא גדל והפך לאדם בוגר.</a:t>
            </a:r>
            <a:endParaRPr lang="en-US" sz="1100">
              <a:effectLst/>
              <a:latin typeface="Calibri"/>
              <a:ea typeface="Calibri"/>
              <a:cs typeface="Arial"/>
            </a:endParaRPr>
          </a:p>
          <a:p>
            <a:pPr algn="ctr" rtl="1">
              <a:lnSpc>
                <a:spcPct val="107000"/>
              </a:lnSpc>
              <a:spcAft>
                <a:spcPts val="800"/>
              </a:spcAft>
            </a:pPr>
            <a:r>
              <a:rPr lang="he-IL" sz="1100" b="1" u="none" strike="noStrike">
                <a:effectLst/>
                <a:latin typeface="Calibri"/>
                <a:ea typeface="Calibri"/>
                <a:cs typeface="Arial"/>
              </a:rPr>
              <a:t> </a:t>
            </a:r>
            <a:endParaRPr lang="en-US" sz="1100">
              <a:effectLst/>
              <a:latin typeface="Calibri"/>
              <a:ea typeface="Calibri"/>
              <a:cs typeface="Arial"/>
            </a:endParaRPr>
          </a:p>
          <a:p>
            <a:pPr algn="ctr" rtl="1">
              <a:lnSpc>
                <a:spcPct val="107000"/>
              </a:lnSpc>
              <a:spcAft>
                <a:spcPts val="800"/>
              </a:spcAft>
            </a:pPr>
            <a:r>
              <a:rPr lang="he-IL" sz="1100" b="1" u="sng">
                <a:effectLst/>
                <a:latin typeface="Calibri"/>
                <a:ea typeface="Calibri"/>
                <a:cs typeface="Arial"/>
              </a:rPr>
              <a:t>סיפורו של אלי </a:t>
            </a:r>
            <a:endParaRPr lang="en-US" sz="1100">
              <a:effectLst/>
              <a:latin typeface="Calibri"/>
              <a:ea typeface="Calibri"/>
              <a:cs typeface="Arial"/>
            </a:endParaRPr>
          </a:p>
          <a:p>
            <a:pPr algn="r" rtl="1">
              <a:lnSpc>
                <a:spcPct val="107000"/>
              </a:lnSpc>
              <a:spcAft>
                <a:spcPts val="800"/>
              </a:spcAft>
            </a:pPr>
            <a:r>
              <a:rPr lang="he-IL" sz="1100">
                <a:effectLst/>
                <a:latin typeface="Calibri"/>
                <a:ea typeface="Calibri"/>
                <a:cs typeface="Arial"/>
              </a:rPr>
              <a:t>כילד אלי לא דיבר עד גיל 4 ,בבית הספר המורה שלו אמר שלא ייצא ממנו שום דבר ובתחילת דרכו כאדם בוגר כשלא מצא עבודה אמר "אני מהווה רק נטל על בני משפחתי, עדיף היה שלא הייתי נולד" </a:t>
            </a:r>
            <a:endParaRPr lang="en-US" sz="1100">
              <a:effectLst/>
              <a:latin typeface="Calibri"/>
              <a:ea typeface="Calibri"/>
              <a:cs typeface="Arial"/>
            </a:endParaRPr>
          </a:p>
          <a:p>
            <a:pPr algn="r" rtl="1">
              <a:lnSpc>
                <a:spcPct val="107000"/>
              </a:lnSpc>
              <a:spcAft>
                <a:spcPts val="800"/>
              </a:spcAft>
            </a:pPr>
            <a:r>
              <a:rPr lang="he-IL" sz="1100" u="none" strike="noStrike">
                <a:effectLst/>
                <a:latin typeface="Calibri"/>
                <a:ea typeface="Calibri"/>
                <a:cs typeface="Arial"/>
              </a:rPr>
              <a:t> </a:t>
            </a:r>
            <a:endParaRPr lang="en-US" sz="1100">
              <a:effectLst/>
              <a:latin typeface="Calibri"/>
              <a:ea typeface="Calibri"/>
              <a:cs typeface="Arial"/>
            </a:endParaRPr>
          </a:p>
          <a:p>
            <a:pPr algn="r" rtl="1">
              <a:lnSpc>
                <a:spcPct val="107000"/>
              </a:lnSpc>
              <a:spcAft>
                <a:spcPts val="800"/>
              </a:spcAft>
            </a:pPr>
            <a:r>
              <a:rPr lang="he-IL" sz="1100" u="sng">
                <a:effectLst/>
                <a:latin typeface="Calibri"/>
                <a:ea typeface="Calibri"/>
                <a:cs typeface="Arial"/>
              </a:rPr>
              <a:t>חשבו:</a:t>
            </a:r>
            <a:endParaRPr lang="en-US" sz="1100">
              <a:effectLst/>
              <a:latin typeface="Calibri"/>
              <a:ea typeface="Calibri"/>
              <a:cs typeface="Arial"/>
            </a:endParaRPr>
          </a:p>
          <a:p>
            <a:pPr algn="r" rtl="1">
              <a:lnSpc>
                <a:spcPct val="107000"/>
              </a:lnSpc>
              <a:spcAft>
                <a:spcPts val="800"/>
              </a:spcAft>
            </a:pPr>
            <a:r>
              <a:rPr lang="he-IL" sz="1100">
                <a:effectLst/>
                <a:latin typeface="Calibri"/>
                <a:ea typeface="Calibri"/>
                <a:cs typeface="Arial"/>
              </a:rPr>
              <a:t> כאדם בוגר, איפה הוא גר? בבמה הוא עובד? כמה ילדים יש לו? איזו השכלה יש לו? כמה הוא משתכר?</a:t>
            </a:r>
            <a:endParaRPr lang="en-US" sz="1100">
              <a:effectLst/>
              <a:latin typeface="Calibri"/>
              <a:ea typeface="Calibri"/>
              <a:cs typeface="Arial"/>
            </a:endParaRPr>
          </a:p>
          <a:p>
            <a:pPr algn="ctr" rtl="1">
              <a:lnSpc>
                <a:spcPct val="107000"/>
              </a:lnSpc>
              <a:spcAft>
                <a:spcPts val="800"/>
              </a:spcAft>
            </a:pPr>
            <a:r>
              <a:rPr lang="en-US" sz="1100">
                <a:effectLst/>
                <a:latin typeface="Calibri"/>
                <a:ea typeface="Calibri"/>
                <a:cs typeface="Arial"/>
              </a:rPr>
              <a:t> </a:t>
            </a:r>
          </a:p>
        </p:txBody>
      </p:sp>
    </p:spTree>
    <p:extLst>
      <p:ext uri="{BB962C8B-B14F-4D97-AF65-F5344CB8AC3E}">
        <p14:creationId xmlns:p14="http://schemas.microsoft.com/office/powerpoint/2010/main" val="3156127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259632" y="764704"/>
            <a:ext cx="7498080" cy="4800600"/>
          </a:xfrm>
        </p:spPr>
        <p:txBody>
          <a:bodyPr>
            <a:normAutofit fontScale="85000" lnSpcReduction="10000"/>
          </a:bodyPr>
          <a:lstStyle/>
          <a:p>
            <a:pPr marL="342900" lvl="0" indent="-342900">
              <a:lnSpc>
                <a:spcPct val="150000"/>
              </a:lnSpc>
              <a:buFont typeface="Wingdings"/>
              <a:buChar char=""/>
            </a:pPr>
            <a:r>
              <a:rPr lang="he-IL" b="1" dirty="0">
                <a:solidFill>
                  <a:srgbClr val="000000"/>
                </a:solidFill>
                <a:latin typeface="Calibri"/>
                <a:ea typeface="Calibri"/>
              </a:rPr>
              <a:t>רחמים הוא רמי </a:t>
            </a:r>
            <a:r>
              <a:rPr lang="he-IL" b="1" dirty="0" smtClean="0">
                <a:solidFill>
                  <a:srgbClr val="000000"/>
                </a:solidFill>
                <a:latin typeface="Calibri"/>
                <a:ea typeface="Calibri"/>
              </a:rPr>
              <a:t>לוי</a:t>
            </a:r>
            <a:endParaRPr lang="en-US" b="1" dirty="0" smtClean="0">
              <a:solidFill>
                <a:srgbClr val="000000"/>
              </a:solidFill>
              <a:latin typeface="Arial"/>
              <a:ea typeface="Calibri"/>
              <a:cs typeface="Arial"/>
            </a:endParaRPr>
          </a:p>
          <a:p>
            <a:pPr marL="0" lvl="0" indent="0">
              <a:lnSpc>
                <a:spcPct val="150000"/>
              </a:lnSpc>
              <a:buNone/>
            </a:pPr>
            <a:r>
              <a:rPr lang="he-IL" dirty="0" smtClean="0">
                <a:solidFill>
                  <a:srgbClr val="000000"/>
                </a:solidFill>
                <a:latin typeface="Calibri"/>
                <a:ea typeface="Calibri"/>
              </a:rPr>
              <a:t>בעל </a:t>
            </a:r>
            <a:r>
              <a:rPr lang="he-IL" dirty="0">
                <a:solidFill>
                  <a:srgbClr val="000000"/>
                </a:solidFill>
                <a:latin typeface="Calibri"/>
                <a:ea typeface="Calibri"/>
              </a:rPr>
              <a:t>השליטה ברשת המרכולים</a:t>
            </a:r>
            <a:r>
              <a:rPr lang="en-US" dirty="0">
                <a:solidFill>
                  <a:srgbClr val="000000"/>
                </a:solidFill>
                <a:latin typeface="Arial"/>
                <a:ea typeface="Calibri"/>
                <a:cs typeface="Arial"/>
              </a:rPr>
              <a:t> "</a:t>
            </a:r>
            <a:r>
              <a:rPr lang="he-IL" dirty="0">
                <a:solidFill>
                  <a:srgbClr val="000000"/>
                </a:solidFill>
                <a:latin typeface="Calibri"/>
                <a:ea typeface="Calibri"/>
              </a:rPr>
              <a:t>רמי לוי שיווק השקמה</a:t>
            </a:r>
            <a:r>
              <a:rPr lang="en-US" dirty="0">
                <a:solidFill>
                  <a:srgbClr val="000000"/>
                </a:solidFill>
                <a:latin typeface="Arial"/>
                <a:ea typeface="Calibri"/>
                <a:cs typeface="Arial"/>
              </a:rPr>
              <a:t>" </a:t>
            </a:r>
            <a:r>
              <a:rPr lang="he-IL" dirty="0">
                <a:solidFill>
                  <a:srgbClr val="000000"/>
                </a:solidFill>
                <a:latin typeface="Calibri"/>
                <a:ea typeface="Calibri"/>
              </a:rPr>
              <a:t>וברשת הסלולרית הווירטואלית רמי לוי תקשורת</a:t>
            </a:r>
            <a:r>
              <a:rPr lang="en-US" dirty="0" smtClean="0">
                <a:solidFill>
                  <a:srgbClr val="000000"/>
                </a:solidFill>
                <a:latin typeface="Arial"/>
                <a:ea typeface="Calibri"/>
                <a:cs typeface="Arial"/>
              </a:rPr>
              <a:t>.</a:t>
            </a:r>
            <a:endParaRPr lang="he-IL" dirty="0" smtClean="0">
              <a:solidFill>
                <a:srgbClr val="000000"/>
              </a:solidFill>
              <a:latin typeface="Arial"/>
              <a:ea typeface="Calibri"/>
              <a:cs typeface="Arial"/>
            </a:endParaRPr>
          </a:p>
          <a:p>
            <a:pPr marL="342900" lvl="0" indent="-342900">
              <a:lnSpc>
                <a:spcPct val="150000"/>
              </a:lnSpc>
              <a:buFont typeface="Wingdings"/>
              <a:buChar char=""/>
            </a:pPr>
            <a:endParaRPr lang="en-US" sz="2000" dirty="0">
              <a:latin typeface="Calibri"/>
              <a:ea typeface="Calibri"/>
              <a:cs typeface="Arial"/>
            </a:endParaRPr>
          </a:p>
          <a:p>
            <a:pPr marL="342900" lvl="0" indent="-342900">
              <a:lnSpc>
                <a:spcPct val="150000"/>
              </a:lnSpc>
              <a:spcAft>
                <a:spcPts val="800"/>
              </a:spcAft>
              <a:buFont typeface="Wingdings"/>
              <a:buChar char=""/>
            </a:pPr>
            <a:r>
              <a:rPr lang="he-IL" b="1" dirty="0">
                <a:solidFill>
                  <a:srgbClr val="000000"/>
                </a:solidFill>
                <a:latin typeface="Calibri"/>
                <a:ea typeface="Calibri"/>
              </a:rPr>
              <a:t>אלי הוא אלברט איינשטיין</a:t>
            </a:r>
            <a:r>
              <a:rPr lang="en-US" dirty="0">
                <a:solidFill>
                  <a:srgbClr val="000000"/>
                </a:solidFill>
                <a:latin typeface="Arial"/>
                <a:ea typeface="Calibri"/>
                <a:cs typeface="Arial"/>
              </a:rPr>
              <a:t> </a:t>
            </a:r>
            <a:endParaRPr lang="en-US" dirty="0" smtClean="0">
              <a:solidFill>
                <a:srgbClr val="000000"/>
              </a:solidFill>
              <a:latin typeface="Arial"/>
              <a:ea typeface="Calibri"/>
              <a:cs typeface="Arial"/>
            </a:endParaRPr>
          </a:p>
          <a:p>
            <a:pPr marL="0" lvl="0" indent="0">
              <a:lnSpc>
                <a:spcPct val="150000"/>
              </a:lnSpc>
              <a:spcAft>
                <a:spcPts val="800"/>
              </a:spcAft>
              <a:buNone/>
            </a:pPr>
            <a:r>
              <a:rPr lang="en-US" dirty="0" smtClean="0">
                <a:solidFill>
                  <a:srgbClr val="000000"/>
                </a:solidFill>
                <a:latin typeface="Arial"/>
                <a:ea typeface="Calibri"/>
                <a:cs typeface="Arial"/>
              </a:rPr>
              <a:t> </a:t>
            </a:r>
            <a:r>
              <a:rPr lang="he-IL" dirty="0">
                <a:solidFill>
                  <a:srgbClr val="000000"/>
                </a:solidFill>
                <a:latin typeface="Calibri"/>
                <a:ea typeface="Calibri"/>
              </a:rPr>
              <a:t>גדול הפיזיקאים בכל הזמנים</a:t>
            </a:r>
            <a:r>
              <a:rPr lang="en-US" dirty="0">
                <a:solidFill>
                  <a:srgbClr val="000000"/>
                </a:solidFill>
                <a:latin typeface="Arial"/>
                <a:ea typeface="Calibri"/>
                <a:cs typeface="Arial"/>
              </a:rPr>
              <a:t>, </a:t>
            </a:r>
            <a:r>
              <a:rPr lang="he-IL" dirty="0">
                <a:solidFill>
                  <a:srgbClr val="000000"/>
                </a:solidFill>
                <a:latin typeface="Calibri"/>
                <a:ea typeface="Calibri"/>
              </a:rPr>
              <a:t>ממציא תורת היחסות וזוכה פרס נובל</a:t>
            </a:r>
            <a:r>
              <a:rPr lang="en-US" dirty="0">
                <a:solidFill>
                  <a:srgbClr val="000000"/>
                </a:solidFill>
                <a:latin typeface="Arial"/>
                <a:ea typeface="Calibri"/>
                <a:cs typeface="Arial"/>
              </a:rPr>
              <a:t>.</a:t>
            </a:r>
            <a:endParaRPr lang="en-US" sz="2000" dirty="0">
              <a:latin typeface="Calibri"/>
              <a:ea typeface="Calibri"/>
              <a:cs typeface="Arial"/>
            </a:endParaRPr>
          </a:p>
          <a:p>
            <a:pPr marL="82296" indent="0">
              <a:buNone/>
            </a:pPr>
            <a:endParaRPr lang="he-IL" dirty="0"/>
          </a:p>
        </p:txBody>
      </p:sp>
    </p:spTree>
    <p:extLst>
      <p:ext uri="{BB962C8B-B14F-4D97-AF65-F5344CB8AC3E}">
        <p14:creationId xmlns:p14="http://schemas.microsoft.com/office/powerpoint/2010/main" val="643977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קבוצה 2"/>
          <p:cNvGrpSpPr/>
          <p:nvPr/>
        </p:nvGrpSpPr>
        <p:grpSpPr>
          <a:xfrm>
            <a:off x="4499993" y="1238150"/>
            <a:ext cx="4536504" cy="5253094"/>
            <a:chOff x="0" y="0"/>
            <a:chExt cx="6067425" cy="5410200"/>
          </a:xfrm>
        </p:grpSpPr>
        <p:grpSp>
          <p:nvGrpSpPr>
            <p:cNvPr id="4" name="קבוצה 3"/>
            <p:cNvGrpSpPr/>
            <p:nvPr/>
          </p:nvGrpSpPr>
          <p:grpSpPr>
            <a:xfrm>
              <a:off x="0" y="0"/>
              <a:ext cx="6067425" cy="5410200"/>
              <a:chOff x="0" y="0"/>
              <a:chExt cx="6067425" cy="4200525"/>
            </a:xfrm>
          </p:grpSpPr>
          <p:sp>
            <p:nvSpPr>
              <p:cNvPr id="6" name="מלבן מעוגל 5"/>
              <p:cNvSpPr/>
              <p:nvPr/>
            </p:nvSpPr>
            <p:spPr>
              <a:xfrm>
                <a:off x="0" y="0"/>
                <a:ext cx="6067425" cy="4200525"/>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he-IL"/>
              </a:p>
            </p:txBody>
          </p:sp>
          <p:pic>
            <p:nvPicPr>
              <p:cNvPr id="7" name="תמונה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 y="695157"/>
                <a:ext cx="5133975" cy="3410118"/>
              </a:xfrm>
              <a:prstGeom prst="rect">
                <a:avLst/>
              </a:prstGeom>
              <a:noFill/>
              <a:ln>
                <a:noFill/>
              </a:ln>
            </p:spPr>
          </p:pic>
        </p:grpSp>
        <p:sp>
          <p:nvSpPr>
            <p:cNvPr id="5" name="תיבת טקסט 2"/>
            <p:cNvSpPr txBox="1">
              <a:spLocks noChangeArrowheads="1"/>
            </p:cNvSpPr>
            <p:nvPr/>
          </p:nvSpPr>
          <p:spPr bwMode="auto">
            <a:xfrm flipH="1">
              <a:off x="1181100" y="371475"/>
              <a:ext cx="4495800" cy="77018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r" rtl="1">
                <a:lnSpc>
                  <a:spcPct val="107000"/>
                </a:lnSpc>
                <a:spcAft>
                  <a:spcPts val="800"/>
                </a:spcAft>
              </a:pPr>
              <a:r>
                <a:rPr lang="he-IL" sz="1100">
                  <a:effectLst/>
                  <a:latin typeface="Calibri"/>
                  <a:ea typeface="Calibri"/>
                  <a:cs typeface="Arial"/>
                </a:rPr>
                <a:t>קראו את הקטע הבא</a:t>
              </a:r>
              <a:endParaRPr lang="en-US" sz="1100">
                <a:effectLst/>
                <a:latin typeface="Calibri"/>
                <a:ea typeface="Calibri"/>
                <a:cs typeface="Arial"/>
              </a:endParaRPr>
            </a:p>
            <a:p>
              <a:pPr algn="r" rtl="1">
                <a:lnSpc>
                  <a:spcPct val="107000"/>
                </a:lnSpc>
                <a:spcAft>
                  <a:spcPts val="800"/>
                </a:spcAft>
              </a:pPr>
              <a:r>
                <a:rPr lang="he-IL" sz="1100">
                  <a:effectLst/>
                  <a:latin typeface="Calibri"/>
                  <a:ea typeface="Calibri"/>
                  <a:cs typeface="Arial"/>
                </a:rPr>
                <a:t>  והכינו את הצגתו בקצרה בפני כל תלמידי הכיתה.</a:t>
              </a:r>
              <a:endParaRPr lang="en-US" sz="1100">
                <a:effectLst/>
                <a:latin typeface="Calibri"/>
                <a:ea typeface="Calibri"/>
                <a:cs typeface="Arial"/>
              </a:endParaRPr>
            </a:p>
            <a:p>
              <a:pPr algn="r" rtl="1">
                <a:lnSpc>
                  <a:spcPct val="107000"/>
                </a:lnSpc>
                <a:spcAft>
                  <a:spcPts val="800"/>
                </a:spcAft>
              </a:pPr>
              <a:r>
                <a:rPr lang="he-IL" sz="1100">
                  <a:effectLst/>
                  <a:latin typeface="Calibri"/>
                  <a:ea typeface="Calibri"/>
                  <a:cs typeface="Arial"/>
                </a:rPr>
                <a:t> </a:t>
              </a:r>
              <a:endParaRPr lang="en-US" sz="1100">
                <a:effectLst/>
                <a:latin typeface="Calibri"/>
                <a:ea typeface="Calibri"/>
                <a:cs typeface="Arial"/>
              </a:endParaRPr>
            </a:p>
          </p:txBody>
        </p:sp>
      </p:grpSp>
      <p:grpSp>
        <p:nvGrpSpPr>
          <p:cNvPr id="8" name="קבוצה 7"/>
          <p:cNvGrpSpPr/>
          <p:nvPr/>
        </p:nvGrpSpPr>
        <p:grpSpPr>
          <a:xfrm>
            <a:off x="305001" y="1309644"/>
            <a:ext cx="4123776" cy="5181600"/>
            <a:chOff x="0" y="0"/>
            <a:chExt cx="5857875" cy="4567583"/>
          </a:xfrm>
        </p:grpSpPr>
        <p:sp>
          <p:nvSpPr>
            <p:cNvPr id="9" name="מלבן מעוגל 8"/>
            <p:cNvSpPr/>
            <p:nvPr/>
          </p:nvSpPr>
          <p:spPr>
            <a:xfrm>
              <a:off x="0" y="0"/>
              <a:ext cx="5857875" cy="4567583"/>
            </a:xfrm>
            <a:prstGeom prst="roundRect">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endParaRPr lang="he-IL"/>
            </a:p>
          </p:txBody>
        </p:sp>
        <p:pic>
          <p:nvPicPr>
            <p:cNvPr id="10" name="תמונה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 y="747269"/>
              <a:ext cx="5172075" cy="3602009"/>
            </a:xfrm>
            <a:prstGeom prst="rect">
              <a:avLst/>
            </a:prstGeom>
            <a:noFill/>
            <a:ln>
              <a:noFill/>
            </a:ln>
          </p:spPr>
        </p:pic>
        <p:sp>
          <p:nvSpPr>
            <p:cNvPr id="11" name="תיבת טקסט 2"/>
            <p:cNvSpPr txBox="1">
              <a:spLocks noChangeArrowheads="1"/>
            </p:cNvSpPr>
            <p:nvPr/>
          </p:nvSpPr>
          <p:spPr bwMode="auto">
            <a:xfrm flipH="1">
              <a:off x="733425" y="228600"/>
              <a:ext cx="4495800" cy="7143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r" rtl="1">
                <a:lnSpc>
                  <a:spcPct val="107000"/>
                </a:lnSpc>
                <a:spcAft>
                  <a:spcPts val="800"/>
                </a:spcAft>
              </a:pPr>
              <a:r>
                <a:rPr lang="he-IL" sz="1100">
                  <a:effectLst/>
                  <a:latin typeface="Calibri"/>
                  <a:ea typeface="Calibri"/>
                  <a:cs typeface="Arial"/>
                </a:rPr>
                <a:t>קראו את הקטע הבא</a:t>
              </a:r>
              <a:endParaRPr lang="en-US" sz="1100">
                <a:effectLst/>
                <a:latin typeface="Calibri"/>
                <a:ea typeface="Calibri"/>
                <a:cs typeface="Arial"/>
              </a:endParaRPr>
            </a:p>
            <a:p>
              <a:pPr algn="r" rtl="1">
                <a:lnSpc>
                  <a:spcPct val="107000"/>
                </a:lnSpc>
                <a:spcAft>
                  <a:spcPts val="800"/>
                </a:spcAft>
              </a:pPr>
              <a:r>
                <a:rPr lang="he-IL" sz="1100">
                  <a:effectLst/>
                  <a:latin typeface="Calibri"/>
                  <a:ea typeface="Calibri"/>
                  <a:cs typeface="Arial"/>
                </a:rPr>
                <a:t>  והכינו את הצגתו בקצרה בפני כל תלמידי הכיתה.</a:t>
              </a:r>
              <a:endParaRPr lang="en-US" sz="1100">
                <a:effectLst/>
                <a:latin typeface="Calibri"/>
                <a:ea typeface="Calibri"/>
                <a:cs typeface="Arial"/>
              </a:endParaRPr>
            </a:p>
            <a:p>
              <a:pPr algn="r" rtl="1">
                <a:lnSpc>
                  <a:spcPct val="107000"/>
                </a:lnSpc>
                <a:spcAft>
                  <a:spcPts val="800"/>
                </a:spcAft>
              </a:pPr>
              <a:r>
                <a:rPr lang="he-IL" sz="1100">
                  <a:effectLst/>
                  <a:latin typeface="Calibri"/>
                  <a:ea typeface="Calibri"/>
                  <a:cs typeface="Arial"/>
                </a:rPr>
                <a:t> </a:t>
              </a:r>
              <a:endParaRPr lang="en-US" sz="1100">
                <a:effectLst/>
                <a:latin typeface="Calibri"/>
                <a:ea typeface="Calibri"/>
                <a:cs typeface="Arial"/>
              </a:endParaRPr>
            </a:p>
          </p:txBody>
        </p:sp>
      </p:grpSp>
      <p:sp>
        <p:nvSpPr>
          <p:cNvPr id="2" name="מלבן 1"/>
          <p:cNvSpPr/>
          <p:nvPr/>
        </p:nvSpPr>
        <p:spPr>
          <a:xfrm>
            <a:off x="1235687" y="227378"/>
            <a:ext cx="7535124" cy="923330"/>
          </a:xfrm>
          <a:prstGeom prst="rect">
            <a:avLst/>
          </a:prstGeom>
        </p:spPr>
        <p:txBody>
          <a:bodyPr wrap="square">
            <a:spAutoFit/>
          </a:bodyPr>
          <a:lstStyle/>
          <a:p>
            <a:r>
              <a:rPr lang="he-IL" b="1" dirty="0"/>
              <a:t>סיפור חיים של אדם אשר זכה ב"אות השוויון", שהוא אות</a:t>
            </a:r>
          </a:p>
          <a:p>
            <a:r>
              <a:rPr lang="he-IL" b="1" dirty="0"/>
              <a:t>המוענק על ידי ועדה ציבורית של משרד המשפטים למספר אנשים שנולדו או פיתחו מגבלה פיסית/נפשית במהלך חייהם והתמודדו עמה באופן מעורר הערצה.</a:t>
            </a:r>
          </a:p>
        </p:txBody>
      </p:sp>
    </p:spTree>
    <p:extLst>
      <p:ext uri="{BB962C8B-B14F-4D97-AF65-F5344CB8AC3E}">
        <p14:creationId xmlns:p14="http://schemas.microsoft.com/office/powerpoint/2010/main" val="3685435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9652" y="188640"/>
            <a:ext cx="7344816"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1907704" y="1916832"/>
            <a:ext cx="6408712" cy="3484095"/>
          </a:xfrm>
          <a:prstGeom prst="rect">
            <a:avLst/>
          </a:prstGeom>
        </p:spPr>
        <p:txBody>
          <a:bodyPr wrap="square">
            <a:spAutoFit/>
          </a:bodyPr>
          <a:lstStyle/>
          <a:p>
            <a:pPr marL="457200" algn="ctr">
              <a:lnSpc>
                <a:spcPct val="107000"/>
              </a:lnSpc>
            </a:pPr>
            <a:r>
              <a:rPr lang="he-IL" sz="4400" b="1" dirty="0">
                <a:solidFill>
                  <a:schemeClr val="accent5"/>
                </a:solidFill>
                <a:latin typeface="Calibri"/>
                <a:ea typeface="Calibri"/>
              </a:rPr>
              <a:t>הזכות לחירות (חופש)</a:t>
            </a:r>
            <a:endParaRPr lang="en-US" sz="4400" dirty="0">
              <a:solidFill>
                <a:schemeClr val="accent5"/>
              </a:solidFill>
              <a:latin typeface="Calibri"/>
              <a:ea typeface="Calibri"/>
              <a:cs typeface="Arial"/>
            </a:endParaRPr>
          </a:p>
          <a:p>
            <a:pPr marL="457200">
              <a:lnSpc>
                <a:spcPct val="107000"/>
              </a:lnSpc>
            </a:pPr>
            <a:r>
              <a:rPr lang="en-US" dirty="0">
                <a:latin typeface="Calibri"/>
                <a:ea typeface="Calibri"/>
                <a:cs typeface="Arial"/>
              </a:rPr>
              <a:t> </a:t>
            </a:r>
            <a:endParaRPr lang="en-US" sz="1200" dirty="0">
              <a:latin typeface="Calibri"/>
              <a:ea typeface="Calibri"/>
              <a:cs typeface="Arial"/>
            </a:endParaRPr>
          </a:p>
          <a:p>
            <a:pPr marL="342900" lvl="0" indent="-342900">
              <a:lnSpc>
                <a:spcPct val="107000"/>
              </a:lnSpc>
              <a:buFont typeface="Wingdings"/>
              <a:buChar char=""/>
            </a:pPr>
            <a:r>
              <a:rPr lang="he-IL" dirty="0">
                <a:latin typeface="Calibri"/>
                <a:ea typeface="Calibri"/>
              </a:rPr>
              <a:t>לכל אדם זכות לחיות/ להחליט/ לעשות/ לפעול/ להימנע מפעולה/ לבחור/ לעצב את אישיותו על פי רצונו החופשי . (היבט חיובי )</a:t>
            </a:r>
            <a:endParaRPr lang="en-US" dirty="0">
              <a:latin typeface="Calibri"/>
              <a:ea typeface="Calibri"/>
              <a:cs typeface="Arial"/>
            </a:endParaRPr>
          </a:p>
          <a:p>
            <a:pPr marL="457200">
              <a:lnSpc>
                <a:spcPct val="107000"/>
              </a:lnSpc>
            </a:pPr>
            <a:r>
              <a:rPr lang="en-US" dirty="0">
                <a:latin typeface="Calibri"/>
                <a:ea typeface="Calibri"/>
                <a:cs typeface="Arial"/>
              </a:rPr>
              <a:t> </a:t>
            </a:r>
          </a:p>
          <a:p>
            <a:pPr marL="342900" lvl="0" indent="-342900">
              <a:lnSpc>
                <a:spcPct val="107000"/>
              </a:lnSpc>
              <a:buFont typeface="Wingdings"/>
              <a:buChar char=""/>
            </a:pPr>
            <a:r>
              <a:rPr lang="he-IL" dirty="0">
                <a:latin typeface="Calibri"/>
                <a:ea typeface="Calibri"/>
              </a:rPr>
              <a:t>אין לשלול את חירותו של אדם על ידי מעצר או על ידי הגבלת חופש המחשבה והפעולה שלו . (היבט שלילי )</a:t>
            </a:r>
            <a:endParaRPr lang="en-US" dirty="0">
              <a:latin typeface="Calibri"/>
              <a:ea typeface="Calibri"/>
              <a:cs typeface="Arial"/>
            </a:endParaRPr>
          </a:p>
          <a:p>
            <a:pPr marL="457200">
              <a:lnSpc>
                <a:spcPct val="107000"/>
              </a:lnSpc>
            </a:pPr>
            <a:r>
              <a:rPr lang="he-IL" dirty="0">
                <a:latin typeface="Calibri"/>
                <a:ea typeface="Calibri"/>
              </a:rPr>
              <a:t> </a:t>
            </a:r>
            <a:endParaRPr lang="en-US" dirty="0">
              <a:latin typeface="Calibri"/>
              <a:ea typeface="Calibri"/>
              <a:cs typeface="Arial"/>
            </a:endParaRPr>
          </a:p>
          <a:p>
            <a:pPr marL="342900" lvl="0" indent="-342900">
              <a:lnSpc>
                <a:spcPct val="107000"/>
              </a:lnSpc>
              <a:spcAft>
                <a:spcPts val="800"/>
              </a:spcAft>
              <a:buFont typeface="Wingdings"/>
              <a:buChar char=""/>
            </a:pPr>
            <a:r>
              <a:rPr lang="he-IL" dirty="0">
                <a:latin typeface="Calibri"/>
                <a:ea typeface="Calibri"/>
              </a:rPr>
              <a:t>מן הזכות לחירות נגזרות שורה של חירויות (חופש הביטוי, חופש המחשבה והמצפון, חופש התנועה, חופש העיסוק, חופש דת)</a:t>
            </a:r>
            <a:endParaRPr lang="en-US" dirty="0">
              <a:effectLst/>
              <a:latin typeface="Calibri"/>
              <a:ea typeface="Calibri"/>
              <a:cs typeface="Arial"/>
            </a:endParaRPr>
          </a:p>
        </p:txBody>
      </p:sp>
      <p:sp>
        <p:nvSpPr>
          <p:cNvPr id="5" name="מלבן מעוגל 4"/>
          <p:cNvSpPr/>
          <p:nvPr/>
        </p:nvSpPr>
        <p:spPr>
          <a:xfrm>
            <a:off x="1439652" y="1772816"/>
            <a:ext cx="7344816" cy="4752528"/>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669529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err="1" smtClean="0"/>
              <a:t>חש"ה</a:t>
            </a:r>
            <a:r>
              <a:rPr lang="he-IL" dirty="0" smtClean="0"/>
              <a:t>    כח"ק</a:t>
            </a:r>
            <a:endParaRPr lang="he-IL" dirty="0"/>
          </a:p>
        </p:txBody>
      </p:sp>
      <p:sp>
        <p:nvSpPr>
          <p:cNvPr id="3" name="מציין מיקום תוכן 2"/>
          <p:cNvSpPr>
            <a:spLocks noGrp="1"/>
          </p:cNvSpPr>
          <p:nvPr>
            <p:ph idx="1"/>
          </p:nvPr>
        </p:nvSpPr>
        <p:spPr/>
        <p:txBody>
          <a:bodyPr>
            <a:normAutofit fontScale="92500" lnSpcReduction="20000"/>
          </a:bodyPr>
          <a:lstStyle/>
          <a:p>
            <a:pPr marL="82296" indent="0">
              <a:buNone/>
            </a:pPr>
            <a:r>
              <a:rPr lang="he-IL" sz="5400" b="1" dirty="0" smtClean="0"/>
              <a:t>ח</a:t>
            </a:r>
            <a:r>
              <a:rPr lang="he-IL" dirty="0" smtClean="0"/>
              <a:t>יים ובטחון</a:t>
            </a:r>
          </a:p>
          <a:p>
            <a:pPr marL="82296" indent="0">
              <a:buNone/>
            </a:pPr>
            <a:r>
              <a:rPr lang="he-IL" sz="5400" b="1" dirty="0" err="1" smtClean="0"/>
              <a:t>ש</a:t>
            </a:r>
            <a:r>
              <a:rPr lang="he-IL" dirty="0" err="1" smtClean="0"/>
              <a:t>יוויון</a:t>
            </a:r>
            <a:endParaRPr lang="he-IL" dirty="0" smtClean="0"/>
          </a:p>
          <a:p>
            <a:pPr marL="82296" indent="0">
              <a:buNone/>
            </a:pPr>
            <a:r>
              <a:rPr lang="he-IL" sz="5400" b="1" dirty="0" smtClean="0"/>
              <a:t>ה</a:t>
            </a:r>
            <a:r>
              <a:rPr lang="he-IL" dirty="0" smtClean="0"/>
              <a:t>ליך (משפטי ) הוגן</a:t>
            </a:r>
          </a:p>
          <a:p>
            <a:pPr marL="82296" indent="0">
              <a:buNone/>
            </a:pPr>
            <a:endParaRPr lang="he-IL" dirty="0"/>
          </a:p>
          <a:p>
            <a:pPr marL="82296" indent="0">
              <a:buNone/>
            </a:pPr>
            <a:r>
              <a:rPr lang="he-IL" sz="5400" b="1" dirty="0" smtClean="0"/>
              <a:t>כ</a:t>
            </a:r>
            <a:r>
              <a:rPr lang="he-IL" dirty="0" smtClean="0"/>
              <a:t>בוד</a:t>
            </a:r>
          </a:p>
          <a:p>
            <a:pPr marL="82296" indent="0">
              <a:buNone/>
            </a:pPr>
            <a:r>
              <a:rPr lang="he-IL" sz="5800" b="1" dirty="0" smtClean="0"/>
              <a:t>ח</a:t>
            </a:r>
            <a:r>
              <a:rPr lang="he-IL" dirty="0" smtClean="0"/>
              <a:t>רות ( חופש )</a:t>
            </a:r>
          </a:p>
          <a:p>
            <a:pPr marL="82296" indent="0">
              <a:buNone/>
            </a:pPr>
            <a:r>
              <a:rPr lang="he-IL" sz="5800" b="1" dirty="0" smtClean="0"/>
              <a:t>ק</a:t>
            </a:r>
            <a:r>
              <a:rPr lang="he-IL" dirty="0" smtClean="0"/>
              <a:t>ניין </a:t>
            </a:r>
            <a:endParaRPr lang="he-IL" dirty="0"/>
          </a:p>
        </p:txBody>
      </p:sp>
    </p:spTree>
    <p:extLst>
      <p:ext uri="{BB962C8B-B14F-4D97-AF65-F5344CB8AC3E}">
        <p14:creationId xmlns:p14="http://schemas.microsoft.com/office/powerpoint/2010/main" val="1266081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31640" y="548680"/>
            <a:ext cx="7498080" cy="1143000"/>
          </a:xfrm>
        </p:spPr>
        <p:txBody>
          <a:bodyPr>
            <a:normAutofit fontScale="90000"/>
          </a:bodyPr>
          <a:lstStyle/>
          <a:p>
            <a:pPr algn="ctr">
              <a:lnSpc>
                <a:spcPct val="107000"/>
              </a:lnSpc>
              <a:spcAft>
                <a:spcPts val="800"/>
              </a:spcAft>
            </a:pPr>
            <a:r>
              <a:rPr lang="he-IL" sz="4400" dirty="0">
                <a:solidFill>
                  <a:schemeClr val="accent6"/>
                </a:solidFill>
                <a:effectLst/>
                <a:latin typeface="Calibri"/>
                <a:ea typeface="Calibri"/>
              </a:rPr>
              <a:t>מן הזכות לחירות נגזרות שורה של חירויות:</a:t>
            </a:r>
            <a:r>
              <a:rPr lang="en-US" sz="3200" dirty="0">
                <a:effectLst/>
                <a:latin typeface="Calibri"/>
                <a:ea typeface="Calibri"/>
                <a:cs typeface="Arial"/>
              </a:rPr>
              <a:t/>
            </a:r>
            <a:br>
              <a:rPr lang="en-US" sz="3200" dirty="0">
                <a:effectLst/>
                <a:latin typeface="Calibri"/>
                <a:ea typeface="Calibri"/>
                <a:cs typeface="Arial"/>
              </a:rPr>
            </a:br>
            <a:endParaRPr lang="he-IL" dirty="0"/>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656566840"/>
              </p:ext>
            </p:extLst>
          </p:nvPr>
        </p:nvGraphicFramePr>
        <p:xfrm>
          <a:off x="1547664" y="1556792"/>
          <a:ext cx="6984775" cy="4796359"/>
        </p:xfrm>
        <a:graphic>
          <a:graphicData uri="http://schemas.openxmlformats.org/drawingml/2006/table">
            <a:tbl>
              <a:tblPr bandRow="1">
                <a:tableStyleId>{5C22544A-7EE6-4342-B048-85BDC9FD1C3A}</a:tableStyleId>
              </a:tblPr>
              <a:tblGrid>
                <a:gridCol w="1684643">
                  <a:extLst>
                    <a:ext uri="{9D8B030D-6E8A-4147-A177-3AD203B41FA5}">
                      <a16:colId xmlns:a16="http://schemas.microsoft.com/office/drawing/2014/main" val="20000"/>
                    </a:ext>
                  </a:extLst>
                </a:gridCol>
                <a:gridCol w="5300132">
                  <a:extLst>
                    <a:ext uri="{9D8B030D-6E8A-4147-A177-3AD203B41FA5}">
                      <a16:colId xmlns:a16="http://schemas.microsoft.com/office/drawing/2014/main" val="20001"/>
                    </a:ext>
                  </a:extLst>
                </a:gridCol>
              </a:tblGrid>
              <a:tr h="1088612">
                <a:tc>
                  <a:txBody>
                    <a:bodyPr/>
                    <a:lstStyle/>
                    <a:p>
                      <a:pPr marL="159385" rtl="1">
                        <a:lnSpc>
                          <a:spcPct val="115000"/>
                        </a:lnSpc>
                        <a:spcAft>
                          <a:spcPts val="0"/>
                        </a:spcAft>
                      </a:pPr>
                      <a:endParaRPr lang="he-IL" sz="1600" dirty="0" smtClean="0">
                        <a:effectLst/>
                      </a:endParaRPr>
                    </a:p>
                    <a:p>
                      <a:pPr marL="159385" rtl="1">
                        <a:lnSpc>
                          <a:spcPct val="115000"/>
                        </a:lnSpc>
                        <a:spcAft>
                          <a:spcPts val="0"/>
                        </a:spcAft>
                      </a:pPr>
                      <a:r>
                        <a:rPr lang="he-IL" sz="1600" dirty="0" smtClean="0">
                          <a:effectLst/>
                        </a:rPr>
                        <a:t>חופש </a:t>
                      </a:r>
                      <a:r>
                        <a:rPr lang="he-IL" sz="1600" dirty="0">
                          <a:effectLst/>
                        </a:rPr>
                        <a:t>הביטוי</a:t>
                      </a:r>
                      <a:endParaRPr lang="en-US" sz="1600" dirty="0">
                        <a:effectLst/>
                        <a:latin typeface="Calibri"/>
                      </a:endParaRPr>
                    </a:p>
                  </a:txBody>
                  <a:tcPr marL="76200" marR="76200" marT="0" marB="0"/>
                </a:tc>
                <a:tc>
                  <a:txBody>
                    <a:bodyPr/>
                    <a:lstStyle/>
                    <a:p>
                      <a:pPr marL="342900" lvl="0" indent="-342900" algn="r" rtl="1">
                        <a:lnSpc>
                          <a:spcPct val="115000"/>
                        </a:lnSpc>
                        <a:spcAft>
                          <a:spcPts val="0"/>
                        </a:spcAft>
                        <a:buFont typeface="Wingdings"/>
                        <a:buChar char=""/>
                      </a:pPr>
                      <a:r>
                        <a:rPr lang="he-IL" sz="1600" dirty="0">
                          <a:effectLst/>
                        </a:rPr>
                        <a:t>לכל אדם זכות לבטא/ להפיץ את עמדותיו/ דעותיו/ אמונותיו </a:t>
                      </a:r>
                      <a:endParaRPr lang="en-US" sz="1600" dirty="0">
                        <a:effectLst/>
                      </a:endParaRPr>
                    </a:p>
                    <a:p>
                      <a:pPr marL="342900" lvl="0" indent="-342900" algn="r" rtl="1">
                        <a:lnSpc>
                          <a:spcPct val="115000"/>
                        </a:lnSpc>
                        <a:spcAft>
                          <a:spcPts val="0"/>
                        </a:spcAft>
                        <a:buFont typeface="Wingdings"/>
                        <a:buChar char=""/>
                      </a:pPr>
                      <a:r>
                        <a:rPr lang="he-IL" sz="1600" dirty="0">
                          <a:effectLst/>
                        </a:rPr>
                        <a:t>בכל דרך (לבוש, פולחן, תקשורת, אמנות, בדיבור, בכתב וכו') ובפומבי/ בגלוי </a:t>
                      </a:r>
                      <a:endParaRPr lang="en-US" sz="1600" dirty="0">
                        <a:effectLst/>
                        <a:latin typeface="Calibri"/>
                        <a:ea typeface="Calibri"/>
                        <a:cs typeface="Arial"/>
                      </a:endParaRPr>
                    </a:p>
                  </a:txBody>
                  <a:tcPr marL="76200" marR="76200" marT="0" marB="0" anchor="b"/>
                </a:tc>
                <a:extLst>
                  <a:ext uri="{0D108BD9-81ED-4DB2-BD59-A6C34878D82A}">
                    <a16:rowId xmlns:a16="http://schemas.microsoft.com/office/drawing/2014/main" val="10000"/>
                  </a:ext>
                </a:extLst>
              </a:tr>
              <a:tr h="717792">
                <a:tc>
                  <a:txBody>
                    <a:bodyPr/>
                    <a:lstStyle/>
                    <a:p>
                      <a:pPr marL="159385" rtl="1">
                        <a:lnSpc>
                          <a:spcPct val="115000"/>
                        </a:lnSpc>
                        <a:spcAft>
                          <a:spcPts val="0"/>
                        </a:spcAft>
                      </a:pPr>
                      <a:r>
                        <a:rPr lang="he-IL" sz="1600" dirty="0">
                          <a:effectLst/>
                        </a:rPr>
                        <a:t>חופש המחשבה והמצפון</a:t>
                      </a:r>
                      <a:endParaRPr lang="en-US" sz="1600" dirty="0">
                        <a:effectLst/>
                        <a:latin typeface="Calibri"/>
                      </a:endParaRPr>
                    </a:p>
                  </a:txBody>
                  <a:tcPr marL="76200" marR="76200" marT="0" marB="0"/>
                </a:tc>
                <a:tc>
                  <a:txBody>
                    <a:bodyPr/>
                    <a:lstStyle/>
                    <a:p>
                      <a:pPr marL="342900" lvl="0" indent="-342900" algn="r" rtl="1">
                        <a:lnSpc>
                          <a:spcPct val="115000"/>
                        </a:lnSpc>
                        <a:spcAft>
                          <a:spcPts val="0"/>
                        </a:spcAft>
                        <a:buFont typeface="Wingdings"/>
                        <a:buChar char=""/>
                      </a:pPr>
                      <a:r>
                        <a:rPr lang="he-IL" sz="1600" dirty="0">
                          <a:effectLst/>
                        </a:rPr>
                        <a:t>לכל אדם זכות להחזיק בכל דעה/ מחשבה בכל נושא לפי בחירתו </a:t>
                      </a:r>
                      <a:endParaRPr lang="en-US" sz="1600" dirty="0">
                        <a:effectLst/>
                      </a:endParaRPr>
                    </a:p>
                    <a:p>
                      <a:pPr marL="342900" lvl="0" indent="-342900" algn="r" rtl="1">
                        <a:lnSpc>
                          <a:spcPct val="115000"/>
                        </a:lnSpc>
                        <a:spcAft>
                          <a:spcPts val="0"/>
                        </a:spcAft>
                        <a:buFont typeface="Wingdings"/>
                        <a:buChar char=""/>
                      </a:pPr>
                      <a:r>
                        <a:rPr lang="he-IL" sz="1600" dirty="0">
                          <a:effectLst/>
                        </a:rPr>
                        <a:t>לכל אדם זכות לפעול בהתאם למצפונו / לא לפעול בניגוד למצפונו</a:t>
                      </a:r>
                      <a:endParaRPr lang="en-US" sz="1600" dirty="0">
                        <a:effectLst/>
                        <a:latin typeface="Calibri"/>
                        <a:ea typeface="Calibri"/>
                        <a:cs typeface="Arial"/>
                      </a:endParaRPr>
                    </a:p>
                  </a:txBody>
                  <a:tcPr marL="76200" marR="76200" marT="0" marB="0" anchor="b"/>
                </a:tc>
                <a:extLst>
                  <a:ext uri="{0D108BD9-81ED-4DB2-BD59-A6C34878D82A}">
                    <a16:rowId xmlns:a16="http://schemas.microsoft.com/office/drawing/2014/main" val="10001"/>
                  </a:ext>
                </a:extLst>
              </a:tr>
              <a:tr h="717792">
                <a:tc>
                  <a:txBody>
                    <a:bodyPr/>
                    <a:lstStyle/>
                    <a:p>
                      <a:pPr marL="159385" rtl="1">
                        <a:lnSpc>
                          <a:spcPct val="115000"/>
                        </a:lnSpc>
                        <a:spcAft>
                          <a:spcPts val="0"/>
                        </a:spcAft>
                      </a:pPr>
                      <a:r>
                        <a:rPr lang="he-IL" sz="1600" dirty="0">
                          <a:effectLst/>
                        </a:rPr>
                        <a:t>חופש התנועה</a:t>
                      </a:r>
                      <a:endParaRPr lang="en-US" sz="1600" dirty="0">
                        <a:effectLst/>
                        <a:latin typeface="Calibri"/>
                      </a:endParaRPr>
                    </a:p>
                  </a:txBody>
                  <a:tcPr marL="76200" marR="76200" marT="0" marB="0"/>
                </a:tc>
                <a:tc>
                  <a:txBody>
                    <a:bodyPr/>
                    <a:lstStyle/>
                    <a:p>
                      <a:pPr marL="342900" lvl="0" indent="-342900" algn="r" rtl="1">
                        <a:lnSpc>
                          <a:spcPct val="115000"/>
                        </a:lnSpc>
                        <a:spcAft>
                          <a:spcPts val="0"/>
                        </a:spcAft>
                        <a:buFont typeface="Wingdings"/>
                        <a:buChar char=""/>
                      </a:pPr>
                      <a:r>
                        <a:rPr lang="he-IL" sz="1600" dirty="0">
                          <a:effectLst/>
                        </a:rPr>
                        <a:t>לכל אדם זכות לנוע כרצונו/ להימצא בכל מקום</a:t>
                      </a:r>
                      <a:endParaRPr lang="en-US" sz="1600" dirty="0">
                        <a:effectLst/>
                      </a:endParaRPr>
                    </a:p>
                    <a:p>
                      <a:pPr marL="342900" lvl="0" indent="-342900" algn="r" rtl="1">
                        <a:lnSpc>
                          <a:spcPct val="115000"/>
                        </a:lnSpc>
                        <a:spcAft>
                          <a:spcPts val="0"/>
                        </a:spcAft>
                        <a:buFont typeface="Wingdings"/>
                        <a:buChar char=""/>
                      </a:pPr>
                      <a:r>
                        <a:rPr lang="he-IL" sz="1600" dirty="0">
                          <a:effectLst/>
                        </a:rPr>
                        <a:t>(זכות הכניסה החופשית למדינה מוקנית לאזרחים בלבד)</a:t>
                      </a:r>
                      <a:endParaRPr lang="en-US" sz="1600" dirty="0">
                        <a:effectLst/>
                        <a:latin typeface="Calibri"/>
                        <a:ea typeface="Calibri"/>
                        <a:cs typeface="Arial"/>
                      </a:endParaRPr>
                    </a:p>
                  </a:txBody>
                  <a:tcPr marL="76200" marR="76200" marT="0" marB="0" anchor="b"/>
                </a:tc>
                <a:extLst>
                  <a:ext uri="{0D108BD9-81ED-4DB2-BD59-A6C34878D82A}">
                    <a16:rowId xmlns:a16="http://schemas.microsoft.com/office/drawing/2014/main" val="10002"/>
                  </a:ext>
                </a:extLst>
              </a:tr>
              <a:tr h="1089285">
                <a:tc>
                  <a:txBody>
                    <a:bodyPr/>
                    <a:lstStyle/>
                    <a:p>
                      <a:pPr marL="159385" rtl="1">
                        <a:lnSpc>
                          <a:spcPct val="115000"/>
                        </a:lnSpc>
                        <a:spcAft>
                          <a:spcPts val="0"/>
                        </a:spcAft>
                      </a:pPr>
                      <a:r>
                        <a:rPr lang="he-IL" sz="1600">
                          <a:effectLst/>
                        </a:rPr>
                        <a:t>חופש העיסוק</a:t>
                      </a:r>
                      <a:endParaRPr lang="en-US" sz="1600">
                        <a:effectLst/>
                        <a:latin typeface="Calibri"/>
                      </a:endParaRPr>
                    </a:p>
                  </a:txBody>
                  <a:tcPr marL="76200" marR="76200" marT="0" marB="0"/>
                </a:tc>
                <a:tc>
                  <a:txBody>
                    <a:bodyPr/>
                    <a:lstStyle/>
                    <a:p>
                      <a:pPr marL="342900" lvl="0" indent="-342900" algn="r" rtl="1">
                        <a:lnSpc>
                          <a:spcPct val="115000"/>
                        </a:lnSpc>
                        <a:spcAft>
                          <a:spcPts val="0"/>
                        </a:spcAft>
                        <a:buFont typeface="Wingdings"/>
                        <a:buChar char=""/>
                      </a:pPr>
                      <a:r>
                        <a:rPr lang="he-IL" sz="1600" dirty="0">
                          <a:effectLst/>
                        </a:rPr>
                        <a:t>לכל אדם זכות לעבוד בכל עבודה/ מקצוע / משלח יד (כפוף להכשרה נדרשת/ רישוי) </a:t>
                      </a:r>
                      <a:endParaRPr lang="en-US" sz="1600" dirty="0">
                        <a:effectLst/>
                      </a:endParaRPr>
                    </a:p>
                    <a:p>
                      <a:pPr algn="r" rtl="1">
                        <a:lnSpc>
                          <a:spcPct val="115000"/>
                        </a:lnSpc>
                        <a:spcAft>
                          <a:spcPts val="0"/>
                        </a:spcAft>
                      </a:pPr>
                      <a:r>
                        <a:rPr lang="en-US" sz="1600" dirty="0">
                          <a:effectLst/>
                        </a:rPr>
                        <a:t> </a:t>
                      </a:r>
                      <a:endParaRPr lang="en-US" sz="1600" dirty="0">
                        <a:effectLst/>
                        <a:latin typeface="Calibri"/>
                        <a:ea typeface="Calibri"/>
                        <a:cs typeface="Arial"/>
                      </a:endParaRPr>
                    </a:p>
                  </a:txBody>
                  <a:tcPr marL="76200" marR="76200" marT="0" marB="0" anchor="b"/>
                </a:tc>
                <a:extLst>
                  <a:ext uri="{0D108BD9-81ED-4DB2-BD59-A6C34878D82A}">
                    <a16:rowId xmlns:a16="http://schemas.microsoft.com/office/drawing/2014/main" val="10003"/>
                  </a:ext>
                </a:extLst>
              </a:tr>
              <a:tr h="779006">
                <a:tc>
                  <a:txBody>
                    <a:bodyPr/>
                    <a:lstStyle/>
                    <a:p>
                      <a:pPr marL="159385" rtl="1">
                        <a:lnSpc>
                          <a:spcPct val="115000"/>
                        </a:lnSpc>
                        <a:spcAft>
                          <a:spcPts val="0"/>
                        </a:spcAft>
                      </a:pPr>
                      <a:endParaRPr lang="he-IL" sz="1600" dirty="0" smtClean="0">
                        <a:effectLst/>
                      </a:endParaRPr>
                    </a:p>
                    <a:p>
                      <a:pPr marL="159385" rtl="1">
                        <a:lnSpc>
                          <a:spcPct val="115000"/>
                        </a:lnSpc>
                        <a:spcAft>
                          <a:spcPts val="0"/>
                        </a:spcAft>
                      </a:pPr>
                      <a:r>
                        <a:rPr lang="he-IL" sz="1600" dirty="0" smtClean="0">
                          <a:effectLst/>
                        </a:rPr>
                        <a:t>חופש </a:t>
                      </a:r>
                      <a:r>
                        <a:rPr lang="he-IL" sz="1600" dirty="0">
                          <a:effectLst/>
                        </a:rPr>
                        <a:t>הדת</a:t>
                      </a:r>
                      <a:endParaRPr lang="en-US" sz="1600" dirty="0">
                        <a:effectLst/>
                        <a:latin typeface="Calibri"/>
                      </a:endParaRPr>
                    </a:p>
                  </a:txBody>
                  <a:tcPr marL="76200" marR="76200" marT="0" marB="0"/>
                </a:tc>
                <a:tc>
                  <a:txBody>
                    <a:bodyPr/>
                    <a:lstStyle/>
                    <a:p>
                      <a:pPr marL="342900" lvl="0" indent="-342900" algn="r" rtl="1">
                        <a:lnSpc>
                          <a:spcPct val="115000"/>
                        </a:lnSpc>
                        <a:spcAft>
                          <a:spcPts val="0"/>
                        </a:spcAft>
                        <a:buFont typeface="Wingdings"/>
                        <a:buChar char=""/>
                      </a:pPr>
                      <a:r>
                        <a:rPr lang="he-IL" sz="1600" dirty="0">
                          <a:effectLst/>
                        </a:rPr>
                        <a:t>לכל אדם הזכות להחזיק בכל אמונה, להשתייך לכל קבוצה דתית, לקיים כל טקס, מנהג, או פולחן</a:t>
                      </a:r>
                      <a:endParaRPr lang="en-US" sz="1600" dirty="0">
                        <a:effectLst/>
                        <a:latin typeface="Calibri"/>
                        <a:ea typeface="Calibri"/>
                        <a:cs typeface="Arial"/>
                      </a:endParaRPr>
                    </a:p>
                  </a:txBody>
                  <a:tcPr marL="76200" marR="76200" marT="0"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27522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722" y="1297698"/>
            <a:ext cx="2064643" cy="1705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995" y="4904874"/>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2387" y="1617309"/>
            <a:ext cx="2397860" cy="1595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1668" y="4797152"/>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12" y="2957664"/>
            <a:ext cx="2622924" cy="161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מלבן 1"/>
          <p:cNvSpPr/>
          <p:nvPr/>
        </p:nvSpPr>
        <p:spPr>
          <a:xfrm>
            <a:off x="1689371" y="48425"/>
            <a:ext cx="6048672" cy="1288558"/>
          </a:xfrm>
          <a:prstGeom prst="rect">
            <a:avLst/>
          </a:prstGeom>
        </p:spPr>
        <p:txBody>
          <a:bodyPr wrap="square">
            <a:spAutoFit/>
          </a:bodyPr>
          <a:lstStyle/>
          <a:p>
            <a:pPr marL="82296" lvl="0" algn="ctr">
              <a:lnSpc>
                <a:spcPct val="115000"/>
              </a:lnSpc>
              <a:spcBef>
                <a:spcPts val="600"/>
              </a:spcBef>
              <a:spcAft>
                <a:spcPts val="1000"/>
              </a:spcAft>
              <a:buClr>
                <a:srgbClr val="3891A7"/>
              </a:buClr>
              <a:buSzPct val="80000"/>
            </a:pPr>
            <a:r>
              <a:rPr lang="he-IL" sz="2800" b="1" dirty="0" smtClean="0">
                <a:solidFill>
                  <a:prstClr val="black"/>
                </a:solidFill>
                <a:latin typeface="David" pitchFamily="34" charset="-79"/>
                <a:ea typeface="Calibri"/>
                <a:cs typeface="David" pitchFamily="34" charset="-79"/>
              </a:rPr>
              <a:t>מה משותף לכל התמונות ?</a:t>
            </a:r>
          </a:p>
          <a:p>
            <a:pPr marL="82296" lvl="0" algn="ctr">
              <a:lnSpc>
                <a:spcPct val="115000"/>
              </a:lnSpc>
              <a:spcBef>
                <a:spcPts val="600"/>
              </a:spcBef>
              <a:spcAft>
                <a:spcPts val="1000"/>
              </a:spcAft>
              <a:buClr>
                <a:srgbClr val="3891A7"/>
              </a:buClr>
              <a:buSzPct val="80000"/>
            </a:pPr>
            <a:r>
              <a:rPr lang="he-IL" sz="2800" b="1" dirty="0" smtClean="0">
                <a:solidFill>
                  <a:prstClr val="black"/>
                </a:solidFill>
                <a:latin typeface="David" pitchFamily="34" charset="-79"/>
                <a:ea typeface="Calibri"/>
                <a:cs typeface="David" pitchFamily="34" charset="-79"/>
              </a:rPr>
              <a:t>איזה זכות מוצגת בתמונות הבאות ?</a:t>
            </a:r>
            <a:endParaRPr lang="en-US" sz="2800" b="1" dirty="0">
              <a:solidFill>
                <a:prstClr val="black"/>
              </a:solidFill>
              <a:latin typeface="David" pitchFamily="34" charset="-79"/>
              <a:ea typeface="Calibri"/>
              <a:cs typeface="David" pitchFamily="34" charset="-79"/>
            </a:endParaRPr>
          </a:p>
        </p:txBody>
      </p:sp>
    </p:spTree>
    <p:extLst>
      <p:ext uri="{BB962C8B-B14F-4D97-AF65-F5344CB8AC3E}">
        <p14:creationId xmlns:p14="http://schemas.microsoft.com/office/powerpoint/2010/main" val="1879006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p:cNvGrpSpPr/>
          <p:nvPr/>
        </p:nvGrpSpPr>
        <p:grpSpPr>
          <a:xfrm>
            <a:off x="1154021" y="1394520"/>
            <a:ext cx="7674876" cy="3456384"/>
            <a:chOff x="683568" y="1340768"/>
            <a:chExt cx="7992888" cy="3456384"/>
          </a:xfrm>
        </p:grpSpPr>
        <p:sp>
          <p:nvSpPr>
            <p:cNvPr id="2" name="מלבן מעוגל 1"/>
            <p:cNvSpPr/>
            <p:nvPr/>
          </p:nvSpPr>
          <p:spPr>
            <a:xfrm>
              <a:off x="683568" y="1340768"/>
              <a:ext cx="7992888" cy="345638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לבן 2"/>
            <p:cNvSpPr/>
            <p:nvPr/>
          </p:nvSpPr>
          <p:spPr>
            <a:xfrm>
              <a:off x="868547" y="1844824"/>
              <a:ext cx="7578666" cy="2428357"/>
            </a:xfrm>
            <a:prstGeom prst="rect">
              <a:avLst/>
            </a:prstGeom>
          </p:spPr>
          <p:txBody>
            <a:bodyPr wrap="square">
              <a:spAutoFit/>
            </a:bodyPr>
            <a:lstStyle/>
            <a:p>
              <a:pPr lvl="0" algn="ctr">
                <a:lnSpc>
                  <a:spcPct val="115000"/>
                </a:lnSpc>
              </a:pPr>
              <a:r>
                <a:rPr lang="he-IL" sz="3600" b="1" dirty="0" smtClean="0">
                  <a:solidFill>
                    <a:schemeClr val="accent5"/>
                  </a:solidFill>
                </a:rPr>
                <a:t>חופש הביטוי</a:t>
              </a:r>
            </a:p>
            <a:p>
              <a:pPr lvl="0">
                <a:lnSpc>
                  <a:spcPct val="115000"/>
                </a:lnSpc>
              </a:pPr>
              <a:r>
                <a:rPr lang="he-IL" sz="2400" dirty="0" smtClean="0">
                  <a:solidFill>
                    <a:prstClr val="black"/>
                  </a:solidFill>
                </a:rPr>
                <a:t>לכל </a:t>
              </a:r>
              <a:r>
                <a:rPr lang="he-IL" sz="2400" dirty="0">
                  <a:solidFill>
                    <a:prstClr val="black"/>
                  </a:solidFill>
                </a:rPr>
                <a:t>אדם זכות לבטא/ להפיץ את עמדותיו/ דעותיו/ </a:t>
              </a:r>
              <a:r>
                <a:rPr lang="he-IL" sz="2400" dirty="0" smtClean="0">
                  <a:solidFill>
                    <a:prstClr val="black"/>
                  </a:solidFill>
                </a:rPr>
                <a:t>    אמונותיו / רגשותיו </a:t>
              </a:r>
              <a:endParaRPr lang="en-US" sz="2400" dirty="0">
                <a:solidFill>
                  <a:prstClr val="black"/>
                </a:solidFill>
              </a:endParaRPr>
            </a:p>
            <a:p>
              <a:pPr lvl="0">
                <a:lnSpc>
                  <a:spcPct val="115000"/>
                </a:lnSpc>
              </a:pPr>
              <a:r>
                <a:rPr lang="he-IL" sz="2400" dirty="0">
                  <a:solidFill>
                    <a:prstClr val="black"/>
                  </a:solidFill>
                </a:rPr>
                <a:t>בכל דרך (לבוש, פולחן, תקשורת, אמנות, בדיבור, </a:t>
              </a:r>
              <a:r>
                <a:rPr lang="he-IL" sz="2400" dirty="0" smtClean="0">
                  <a:solidFill>
                    <a:prstClr val="black"/>
                  </a:solidFill>
                </a:rPr>
                <a:t>בכתב) </a:t>
              </a:r>
            </a:p>
            <a:p>
              <a:pPr lvl="0">
                <a:lnSpc>
                  <a:spcPct val="115000"/>
                </a:lnSpc>
              </a:pPr>
              <a:r>
                <a:rPr lang="he-IL" sz="2400" dirty="0" smtClean="0">
                  <a:solidFill>
                    <a:prstClr val="black"/>
                  </a:solidFill>
                </a:rPr>
                <a:t>ובפומבי</a:t>
              </a:r>
              <a:r>
                <a:rPr lang="he-IL" sz="2400" dirty="0">
                  <a:solidFill>
                    <a:prstClr val="black"/>
                  </a:solidFill>
                </a:rPr>
                <a:t>/ בגלוי </a:t>
              </a:r>
              <a:endParaRPr lang="en-US" sz="2400" dirty="0">
                <a:solidFill>
                  <a:prstClr val="black"/>
                </a:solidFill>
                <a:latin typeface="Calibri"/>
                <a:ea typeface="Calibri"/>
                <a:cs typeface="Arial"/>
              </a:endParaRPr>
            </a:p>
          </p:txBody>
        </p:sp>
      </p:grpSp>
    </p:spTree>
    <p:extLst>
      <p:ext uri="{BB962C8B-B14F-4D97-AF65-F5344CB8AC3E}">
        <p14:creationId xmlns:p14="http://schemas.microsoft.com/office/powerpoint/2010/main" val="1930212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538028" y="188640"/>
            <a:ext cx="5292080" cy="1288558"/>
          </a:xfrm>
          <a:prstGeom prst="rect">
            <a:avLst/>
          </a:prstGeom>
        </p:spPr>
        <p:txBody>
          <a:bodyPr wrap="square">
            <a:spAutoFit/>
          </a:bodyPr>
          <a:lstStyle/>
          <a:p>
            <a:pPr marL="82296" lvl="0" algn="ctr">
              <a:lnSpc>
                <a:spcPct val="115000"/>
              </a:lnSpc>
              <a:spcBef>
                <a:spcPts val="600"/>
              </a:spcBef>
              <a:spcAft>
                <a:spcPts val="1000"/>
              </a:spcAft>
              <a:buClr>
                <a:srgbClr val="3891A7"/>
              </a:buClr>
              <a:buSzPct val="80000"/>
            </a:pPr>
            <a:r>
              <a:rPr lang="he-IL" sz="2800" b="1" dirty="0">
                <a:solidFill>
                  <a:prstClr val="black"/>
                </a:solidFill>
                <a:latin typeface="David" pitchFamily="34" charset="-79"/>
                <a:ea typeface="Calibri"/>
                <a:cs typeface="David" pitchFamily="34" charset="-79"/>
              </a:rPr>
              <a:t>מה משותף </a:t>
            </a:r>
            <a:r>
              <a:rPr lang="he-IL" sz="2800" b="1" dirty="0" smtClean="0">
                <a:solidFill>
                  <a:prstClr val="black"/>
                </a:solidFill>
                <a:latin typeface="David" pitchFamily="34" charset="-79"/>
                <a:ea typeface="Calibri"/>
                <a:cs typeface="David" pitchFamily="34" charset="-79"/>
              </a:rPr>
              <a:t>למילים הבאות ?</a:t>
            </a:r>
            <a:endParaRPr lang="he-IL" sz="2800" b="1" dirty="0">
              <a:solidFill>
                <a:prstClr val="black"/>
              </a:solidFill>
              <a:latin typeface="David" pitchFamily="34" charset="-79"/>
              <a:ea typeface="Calibri"/>
              <a:cs typeface="David" pitchFamily="34" charset="-79"/>
            </a:endParaRPr>
          </a:p>
          <a:p>
            <a:pPr marL="82296" lvl="0" algn="ctr">
              <a:lnSpc>
                <a:spcPct val="115000"/>
              </a:lnSpc>
              <a:spcBef>
                <a:spcPts val="600"/>
              </a:spcBef>
              <a:spcAft>
                <a:spcPts val="1000"/>
              </a:spcAft>
              <a:buClr>
                <a:srgbClr val="3891A7"/>
              </a:buClr>
              <a:buSzPct val="80000"/>
            </a:pPr>
            <a:r>
              <a:rPr lang="he-IL" sz="2800" b="1" dirty="0">
                <a:solidFill>
                  <a:prstClr val="black"/>
                </a:solidFill>
                <a:latin typeface="David" pitchFamily="34" charset="-79"/>
                <a:ea typeface="Calibri"/>
                <a:cs typeface="David" pitchFamily="34" charset="-79"/>
              </a:rPr>
              <a:t>איזה זכות </a:t>
            </a:r>
            <a:r>
              <a:rPr lang="he-IL" sz="2800" b="1" dirty="0" smtClean="0">
                <a:solidFill>
                  <a:prstClr val="black"/>
                </a:solidFill>
                <a:latin typeface="David" pitchFamily="34" charset="-79"/>
                <a:ea typeface="Calibri"/>
                <a:cs typeface="David" pitchFamily="34" charset="-79"/>
              </a:rPr>
              <a:t>המילים הללו מבטאות ?</a:t>
            </a:r>
            <a:endParaRPr lang="en-US" sz="2800" b="1" dirty="0">
              <a:solidFill>
                <a:prstClr val="black"/>
              </a:solidFill>
              <a:latin typeface="David" pitchFamily="34" charset="-79"/>
              <a:ea typeface="Calibri"/>
              <a:cs typeface="David" pitchFamily="34" charset="-79"/>
            </a:endParaRPr>
          </a:p>
        </p:txBody>
      </p:sp>
      <p:sp>
        <p:nvSpPr>
          <p:cNvPr id="3" name="TextBox 2"/>
          <p:cNvSpPr txBox="1"/>
          <p:nvPr/>
        </p:nvSpPr>
        <p:spPr>
          <a:xfrm>
            <a:off x="1245746" y="1628800"/>
            <a:ext cx="7416824" cy="4832092"/>
          </a:xfrm>
          <a:prstGeom prst="rect">
            <a:avLst/>
          </a:prstGeom>
          <a:noFill/>
        </p:spPr>
        <p:txBody>
          <a:bodyPr wrap="square" rtlCol="1">
            <a:spAutoFit/>
          </a:bodyPr>
          <a:lstStyle/>
          <a:p>
            <a:r>
              <a:rPr lang="he-IL" sz="2800" dirty="0" smtClean="0">
                <a:solidFill>
                  <a:srgbClr val="C00000"/>
                </a:solidFill>
              </a:rPr>
              <a:t>בנאי            </a:t>
            </a:r>
            <a:r>
              <a:rPr lang="he-IL" sz="2800" dirty="0" smtClean="0">
                <a:solidFill>
                  <a:srgbClr val="7030A0"/>
                </a:solidFill>
              </a:rPr>
              <a:t>נגר                          </a:t>
            </a:r>
            <a:r>
              <a:rPr lang="he-IL" sz="2800" dirty="0" smtClean="0">
                <a:solidFill>
                  <a:srgbClr val="FFC000"/>
                </a:solidFill>
              </a:rPr>
              <a:t>עובד סוציאלי </a:t>
            </a:r>
          </a:p>
          <a:p>
            <a:endParaRPr lang="he-IL" sz="2800" dirty="0" smtClean="0">
              <a:solidFill>
                <a:srgbClr val="7030A0"/>
              </a:solidFill>
            </a:endParaRPr>
          </a:p>
          <a:p>
            <a:r>
              <a:rPr lang="he-IL" sz="2800" dirty="0" smtClean="0">
                <a:solidFill>
                  <a:srgbClr val="92D050"/>
                </a:solidFill>
              </a:rPr>
              <a:t>      הנדסאי                   </a:t>
            </a:r>
            <a:r>
              <a:rPr lang="he-IL" sz="2800" dirty="0" smtClean="0">
                <a:solidFill>
                  <a:srgbClr val="00B0F0"/>
                </a:solidFill>
              </a:rPr>
              <a:t> מורה          </a:t>
            </a:r>
            <a:r>
              <a:rPr lang="he-IL" sz="2800" dirty="0" smtClean="0">
                <a:solidFill>
                  <a:srgbClr val="C00000"/>
                </a:solidFill>
              </a:rPr>
              <a:t>מאבטח</a:t>
            </a:r>
          </a:p>
          <a:p>
            <a:endParaRPr lang="he-IL" sz="2800" dirty="0">
              <a:solidFill>
                <a:srgbClr val="7030A0"/>
              </a:solidFill>
            </a:endParaRPr>
          </a:p>
          <a:p>
            <a:r>
              <a:rPr lang="he-IL" sz="2800" dirty="0" smtClean="0">
                <a:solidFill>
                  <a:srgbClr val="7030A0"/>
                </a:solidFill>
              </a:rPr>
              <a:t>       סופר         </a:t>
            </a:r>
            <a:r>
              <a:rPr lang="he-IL" sz="2800" dirty="0" smtClean="0">
                <a:solidFill>
                  <a:srgbClr val="002060"/>
                </a:solidFill>
              </a:rPr>
              <a:t>חשמלאי </a:t>
            </a:r>
            <a:r>
              <a:rPr lang="he-IL" sz="2800" dirty="0" smtClean="0">
                <a:solidFill>
                  <a:srgbClr val="7030A0"/>
                </a:solidFill>
              </a:rPr>
              <a:t>                           </a:t>
            </a:r>
            <a:r>
              <a:rPr lang="he-IL" sz="2800" dirty="0" smtClean="0">
                <a:solidFill>
                  <a:srgbClr val="00B0F0"/>
                </a:solidFill>
              </a:rPr>
              <a:t>צלם</a:t>
            </a:r>
          </a:p>
          <a:p>
            <a:endParaRPr lang="he-IL" sz="2800" dirty="0">
              <a:solidFill>
                <a:srgbClr val="7030A0"/>
              </a:solidFill>
            </a:endParaRPr>
          </a:p>
          <a:p>
            <a:r>
              <a:rPr lang="he-IL" sz="2800" dirty="0" smtClean="0">
                <a:solidFill>
                  <a:srgbClr val="C00000"/>
                </a:solidFill>
              </a:rPr>
              <a:t>מכונאי </a:t>
            </a:r>
            <a:r>
              <a:rPr lang="he-IL" sz="2800" dirty="0" smtClean="0">
                <a:solidFill>
                  <a:srgbClr val="7030A0"/>
                </a:solidFill>
              </a:rPr>
              <a:t>                  </a:t>
            </a:r>
            <a:r>
              <a:rPr lang="he-IL" sz="2800" dirty="0" smtClean="0">
                <a:solidFill>
                  <a:srgbClr val="92D050"/>
                </a:solidFill>
              </a:rPr>
              <a:t>אינסטלטור</a:t>
            </a:r>
            <a:r>
              <a:rPr lang="he-IL" sz="2800" dirty="0" smtClean="0">
                <a:solidFill>
                  <a:srgbClr val="7030A0"/>
                </a:solidFill>
              </a:rPr>
              <a:t>           מנהל</a:t>
            </a:r>
          </a:p>
          <a:p>
            <a:endParaRPr lang="he-IL" sz="2800" dirty="0" smtClean="0">
              <a:solidFill>
                <a:srgbClr val="7030A0"/>
              </a:solidFill>
            </a:endParaRPr>
          </a:p>
          <a:p>
            <a:r>
              <a:rPr lang="he-IL" sz="2800" dirty="0" smtClean="0">
                <a:solidFill>
                  <a:srgbClr val="7030A0"/>
                </a:solidFill>
              </a:rPr>
              <a:t>         טכנאי                        </a:t>
            </a:r>
            <a:r>
              <a:rPr lang="he-IL" sz="2800" dirty="0" smtClean="0">
                <a:solidFill>
                  <a:srgbClr val="00B0F0"/>
                </a:solidFill>
              </a:rPr>
              <a:t> עיתונאי       </a:t>
            </a:r>
            <a:r>
              <a:rPr lang="he-IL" sz="2800" dirty="0" smtClean="0">
                <a:solidFill>
                  <a:srgbClr val="92D050"/>
                </a:solidFill>
              </a:rPr>
              <a:t>אדריכל</a:t>
            </a:r>
          </a:p>
          <a:p>
            <a:endParaRPr lang="he-IL" sz="2800" dirty="0">
              <a:solidFill>
                <a:srgbClr val="7030A0"/>
              </a:solidFill>
            </a:endParaRPr>
          </a:p>
          <a:p>
            <a:r>
              <a:rPr lang="he-IL" sz="2800" dirty="0" smtClean="0">
                <a:solidFill>
                  <a:srgbClr val="7030A0"/>
                </a:solidFill>
              </a:rPr>
              <a:t>                   </a:t>
            </a:r>
            <a:r>
              <a:rPr lang="he-IL" sz="2800" dirty="0" smtClean="0">
                <a:solidFill>
                  <a:srgbClr val="92D050"/>
                </a:solidFill>
              </a:rPr>
              <a:t> מהנדס                    </a:t>
            </a:r>
            <a:r>
              <a:rPr lang="he-IL" sz="2800" dirty="0" smtClean="0">
                <a:solidFill>
                  <a:srgbClr val="C00000"/>
                </a:solidFill>
              </a:rPr>
              <a:t>גנן </a:t>
            </a:r>
            <a:endParaRPr lang="he-IL" sz="2800" dirty="0">
              <a:solidFill>
                <a:srgbClr val="C00000"/>
              </a:solidFill>
            </a:endParaRPr>
          </a:p>
        </p:txBody>
      </p:sp>
    </p:spTree>
    <p:extLst>
      <p:ext uri="{BB962C8B-B14F-4D97-AF65-F5344CB8AC3E}">
        <p14:creationId xmlns:p14="http://schemas.microsoft.com/office/powerpoint/2010/main" val="268101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p:cNvGrpSpPr/>
          <p:nvPr/>
        </p:nvGrpSpPr>
        <p:grpSpPr>
          <a:xfrm>
            <a:off x="1154021" y="1394520"/>
            <a:ext cx="7674876" cy="3994242"/>
            <a:chOff x="683568" y="1340768"/>
            <a:chExt cx="7992888" cy="3994242"/>
          </a:xfrm>
        </p:grpSpPr>
        <p:sp>
          <p:nvSpPr>
            <p:cNvPr id="3" name="מלבן מעוגל 2"/>
            <p:cNvSpPr/>
            <p:nvPr/>
          </p:nvSpPr>
          <p:spPr>
            <a:xfrm>
              <a:off x="683568" y="1340768"/>
              <a:ext cx="7992888" cy="345638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943538" y="1844824"/>
              <a:ext cx="7503675" cy="3490186"/>
            </a:xfrm>
            <a:prstGeom prst="rect">
              <a:avLst/>
            </a:prstGeom>
          </p:spPr>
          <p:txBody>
            <a:bodyPr wrap="square">
              <a:spAutoFit/>
            </a:bodyPr>
            <a:lstStyle/>
            <a:p>
              <a:pPr lvl="0" algn="ctr">
                <a:lnSpc>
                  <a:spcPct val="115000"/>
                </a:lnSpc>
              </a:pPr>
              <a:r>
                <a:rPr lang="he-IL" sz="3600" b="1" dirty="0" smtClean="0">
                  <a:solidFill>
                    <a:schemeClr val="accent5"/>
                  </a:solidFill>
                </a:rPr>
                <a:t>חופש העיסוק</a:t>
              </a:r>
            </a:p>
            <a:p>
              <a:pPr algn="ctr">
                <a:lnSpc>
                  <a:spcPct val="115000"/>
                </a:lnSpc>
              </a:pPr>
              <a:r>
                <a:rPr lang="he-IL" sz="2800" dirty="0"/>
                <a:t>לכל אדם זכות לעבוד בכל עבודה/ מקצוע / משלח יד </a:t>
              </a:r>
              <a:endParaRPr lang="he-IL" sz="2800" dirty="0" smtClean="0"/>
            </a:p>
            <a:p>
              <a:pPr algn="ctr">
                <a:lnSpc>
                  <a:spcPct val="115000"/>
                </a:lnSpc>
              </a:pPr>
              <a:endParaRPr lang="he-IL" sz="2800" dirty="0" smtClean="0"/>
            </a:p>
            <a:p>
              <a:pPr algn="ctr">
                <a:lnSpc>
                  <a:spcPct val="115000"/>
                </a:lnSpc>
              </a:pPr>
              <a:r>
                <a:rPr lang="he-IL" sz="2800" dirty="0" smtClean="0"/>
                <a:t>(</a:t>
              </a:r>
              <a:r>
                <a:rPr lang="he-IL" sz="2800" dirty="0"/>
                <a:t>כפוף להכשרה נדרשת/ רישוי) </a:t>
              </a:r>
              <a:endParaRPr lang="en-US" sz="2800" dirty="0"/>
            </a:p>
            <a:p>
              <a:pPr lvl="0" algn="ctr">
                <a:lnSpc>
                  <a:spcPct val="115000"/>
                </a:lnSpc>
              </a:pPr>
              <a:endParaRPr lang="he-IL" sz="3600" b="1" dirty="0" smtClean="0">
                <a:solidFill>
                  <a:schemeClr val="accent5"/>
                </a:solidFill>
              </a:endParaRPr>
            </a:p>
            <a:p>
              <a:pPr lvl="0" algn="ctr">
                <a:lnSpc>
                  <a:spcPct val="115000"/>
                </a:lnSpc>
              </a:pPr>
              <a:endParaRPr lang="he-IL" sz="3600" b="1" dirty="0" smtClean="0">
                <a:solidFill>
                  <a:schemeClr val="accent5"/>
                </a:solidFill>
              </a:endParaRPr>
            </a:p>
          </p:txBody>
        </p:sp>
      </p:grpSp>
    </p:spTree>
    <p:extLst>
      <p:ext uri="{BB962C8B-B14F-4D97-AF65-F5344CB8AC3E}">
        <p14:creationId xmlns:p14="http://schemas.microsoft.com/office/powerpoint/2010/main" val="86317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267744" y="188640"/>
            <a:ext cx="5148064" cy="1288558"/>
          </a:xfrm>
          <a:prstGeom prst="rect">
            <a:avLst/>
          </a:prstGeom>
        </p:spPr>
        <p:txBody>
          <a:bodyPr wrap="square">
            <a:spAutoFit/>
          </a:bodyPr>
          <a:lstStyle/>
          <a:p>
            <a:pPr marL="82296" lvl="0" algn="ctr">
              <a:lnSpc>
                <a:spcPct val="115000"/>
              </a:lnSpc>
              <a:spcBef>
                <a:spcPts val="600"/>
              </a:spcBef>
              <a:spcAft>
                <a:spcPts val="1000"/>
              </a:spcAft>
              <a:buClr>
                <a:srgbClr val="3891A7"/>
              </a:buClr>
              <a:buSzPct val="80000"/>
            </a:pPr>
            <a:r>
              <a:rPr lang="he-IL" sz="2800" b="1" dirty="0">
                <a:solidFill>
                  <a:prstClr val="black"/>
                </a:solidFill>
                <a:latin typeface="David" pitchFamily="34" charset="-79"/>
                <a:ea typeface="Calibri"/>
                <a:cs typeface="David" pitchFamily="34" charset="-79"/>
              </a:rPr>
              <a:t>מה משותף לכל התמונות ?</a:t>
            </a:r>
          </a:p>
          <a:p>
            <a:pPr marL="82296" lvl="0" algn="ctr">
              <a:lnSpc>
                <a:spcPct val="115000"/>
              </a:lnSpc>
              <a:spcBef>
                <a:spcPts val="600"/>
              </a:spcBef>
              <a:spcAft>
                <a:spcPts val="1000"/>
              </a:spcAft>
              <a:buClr>
                <a:srgbClr val="3891A7"/>
              </a:buClr>
              <a:buSzPct val="80000"/>
            </a:pPr>
            <a:r>
              <a:rPr lang="he-IL" sz="2800" b="1" dirty="0">
                <a:solidFill>
                  <a:prstClr val="black"/>
                </a:solidFill>
                <a:latin typeface="David" pitchFamily="34" charset="-79"/>
                <a:ea typeface="Calibri"/>
                <a:cs typeface="David" pitchFamily="34" charset="-79"/>
              </a:rPr>
              <a:t>איזה זכות מוצגת בתמונות הבאות ?</a:t>
            </a:r>
            <a:endParaRPr lang="en-US" sz="2800" b="1" dirty="0">
              <a:solidFill>
                <a:prstClr val="black"/>
              </a:solidFill>
              <a:latin typeface="David" pitchFamily="34" charset="-79"/>
              <a:ea typeface="Calibri"/>
              <a:cs typeface="David" pitchFamily="34" charset="-79"/>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167" y="4005064"/>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47719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556792"/>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5276850"/>
            <a:ext cx="2295723"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0673" y="2648016"/>
            <a:ext cx="25431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7442" y="3708701"/>
            <a:ext cx="2380853" cy="141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2160" y="5276850"/>
            <a:ext cx="2400344" cy="1427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3388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p:cNvGrpSpPr/>
          <p:nvPr/>
        </p:nvGrpSpPr>
        <p:grpSpPr>
          <a:xfrm>
            <a:off x="1154021" y="1394520"/>
            <a:ext cx="8242515" cy="3994242"/>
            <a:chOff x="683568" y="1340768"/>
            <a:chExt cx="8321047" cy="3994242"/>
          </a:xfrm>
        </p:grpSpPr>
        <p:sp>
          <p:nvSpPr>
            <p:cNvPr id="3" name="מלבן מעוגל 2"/>
            <p:cNvSpPr/>
            <p:nvPr/>
          </p:nvSpPr>
          <p:spPr>
            <a:xfrm>
              <a:off x="683568" y="1340768"/>
              <a:ext cx="7992888" cy="345638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683569" y="1844824"/>
              <a:ext cx="8321046" cy="3490186"/>
            </a:xfrm>
            <a:prstGeom prst="rect">
              <a:avLst/>
            </a:prstGeom>
          </p:spPr>
          <p:txBody>
            <a:bodyPr wrap="square">
              <a:spAutoFit/>
            </a:bodyPr>
            <a:lstStyle/>
            <a:p>
              <a:pPr lvl="0" algn="ctr">
                <a:lnSpc>
                  <a:spcPct val="115000"/>
                </a:lnSpc>
              </a:pPr>
              <a:r>
                <a:rPr lang="he-IL" sz="3600" b="1" dirty="0" smtClean="0">
                  <a:solidFill>
                    <a:schemeClr val="accent5"/>
                  </a:solidFill>
                </a:rPr>
                <a:t>חופש התנועה</a:t>
              </a:r>
            </a:p>
            <a:p>
              <a:pPr algn="ctr">
                <a:lnSpc>
                  <a:spcPct val="115000"/>
                </a:lnSpc>
              </a:pPr>
              <a:r>
                <a:rPr lang="he-IL" sz="2800" dirty="0"/>
                <a:t>לכל אדם זכות לנוע כרצונו/ להימצא בכל </a:t>
              </a:r>
              <a:r>
                <a:rPr lang="he-IL" sz="2800" dirty="0" smtClean="0"/>
                <a:t>מקום</a:t>
              </a:r>
            </a:p>
            <a:p>
              <a:pPr algn="ctr">
                <a:lnSpc>
                  <a:spcPct val="115000"/>
                </a:lnSpc>
              </a:pPr>
              <a:endParaRPr lang="he-IL" sz="2800" dirty="0"/>
            </a:p>
            <a:p>
              <a:pPr algn="ctr">
                <a:lnSpc>
                  <a:spcPct val="115000"/>
                </a:lnSpc>
              </a:pPr>
              <a:r>
                <a:rPr lang="he-IL" sz="2800" dirty="0" smtClean="0"/>
                <a:t>  (</a:t>
              </a:r>
              <a:r>
                <a:rPr lang="he-IL" sz="2800" dirty="0"/>
                <a:t>זכות הכניסה החופשית למדינה מוקנית לאזרחים בלבד)</a:t>
              </a:r>
            </a:p>
            <a:p>
              <a:pPr lvl="0" algn="ctr">
                <a:lnSpc>
                  <a:spcPct val="115000"/>
                </a:lnSpc>
              </a:pPr>
              <a:endParaRPr lang="he-IL" sz="3600" b="1" dirty="0" smtClean="0">
                <a:solidFill>
                  <a:schemeClr val="accent5"/>
                </a:solidFill>
              </a:endParaRPr>
            </a:p>
            <a:p>
              <a:pPr lvl="0" algn="ctr">
                <a:lnSpc>
                  <a:spcPct val="115000"/>
                </a:lnSpc>
              </a:pPr>
              <a:endParaRPr lang="he-IL" sz="3600" b="1" dirty="0" smtClean="0">
                <a:solidFill>
                  <a:schemeClr val="accent5"/>
                </a:solidFill>
              </a:endParaRPr>
            </a:p>
          </p:txBody>
        </p:sp>
      </p:grpSp>
    </p:spTree>
    <p:extLst>
      <p:ext uri="{BB962C8B-B14F-4D97-AF65-F5344CB8AC3E}">
        <p14:creationId xmlns:p14="http://schemas.microsoft.com/office/powerpoint/2010/main" val="1403349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538028" y="188640"/>
            <a:ext cx="5292080" cy="1288558"/>
          </a:xfrm>
          <a:prstGeom prst="rect">
            <a:avLst/>
          </a:prstGeom>
        </p:spPr>
        <p:txBody>
          <a:bodyPr wrap="square">
            <a:spAutoFit/>
          </a:bodyPr>
          <a:lstStyle/>
          <a:p>
            <a:pPr marL="82296" lvl="0" algn="ctr">
              <a:lnSpc>
                <a:spcPct val="115000"/>
              </a:lnSpc>
              <a:spcBef>
                <a:spcPts val="600"/>
              </a:spcBef>
              <a:spcAft>
                <a:spcPts val="1000"/>
              </a:spcAft>
              <a:buClr>
                <a:srgbClr val="3891A7"/>
              </a:buClr>
              <a:buSzPct val="80000"/>
            </a:pPr>
            <a:r>
              <a:rPr lang="he-IL" sz="2800" b="1" dirty="0">
                <a:solidFill>
                  <a:prstClr val="black"/>
                </a:solidFill>
                <a:latin typeface="David" pitchFamily="34" charset="-79"/>
                <a:ea typeface="Calibri"/>
                <a:cs typeface="David" pitchFamily="34" charset="-79"/>
              </a:rPr>
              <a:t>מה משותף </a:t>
            </a:r>
            <a:r>
              <a:rPr lang="he-IL" sz="2800" b="1" dirty="0" smtClean="0">
                <a:solidFill>
                  <a:prstClr val="black"/>
                </a:solidFill>
                <a:latin typeface="David" pitchFamily="34" charset="-79"/>
                <a:ea typeface="Calibri"/>
                <a:cs typeface="David" pitchFamily="34" charset="-79"/>
              </a:rPr>
              <a:t>למילים הבאות ?</a:t>
            </a:r>
            <a:endParaRPr lang="he-IL" sz="2800" b="1" dirty="0">
              <a:solidFill>
                <a:prstClr val="black"/>
              </a:solidFill>
              <a:latin typeface="David" pitchFamily="34" charset="-79"/>
              <a:ea typeface="Calibri"/>
              <a:cs typeface="David" pitchFamily="34" charset="-79"/>
            </a:endParaRPr>
          </a:p>
          <a:p>
            <a:pPr marL="82296" lvl="0" algn="ctr">
              <a:lnSpc>
                <a:spcPct val="115000"/>
              </a:lnSpc>
              <a:spcBef>
                <a:spcPts val="600"/>
              </a:spcBef>
              <a:spcAft>
                <a:spcPts val="1000"/>
              </a:spcAft>
              <a:buClr>
                <a:srgbClr val="3891A7"/>
              </a:buClr>
              <a:buSzPct val="80000"/>
            </a:pPr>
            <a:r>
              <a:rPr lang="he-IL" sz="2800" b="1" dirty="0">
                <a:solidFill>
                  <a:prstClr val="black"/>
                </a:solidFill>
                <a:latin typeface="David" pitchFamily="34" charset="-79"/>
                <a:ea typeface="Calibri"/>
                <a:cs typeface="David" pitchFamily="34" charset="-79"/>
              </a:rPr>
              <a:t>איזה זכות </a:t>
            </a:r>
            <a:r>
              <a:rPr lang="he-IL" sz="2800" b="1" dirty="0" smtClean="0">
                <a:solidFill>
                  <a:prstClr val="black"/>
                </a:solidFill>
                <a:latin typeface="David" pitchFamily="34" charset="-79"/>
                <a:ea typeface="Calibri"/>
                <a:cs typeface="David" pitchFamily="34" charset="-79"/>
              </a:rPr>
              <a:t>המילים הללו מבטאות ?</a:t>
            </a:r>
            <a:endParaRPr lang="en-US" sz="2800" b="1" dirty="0">
              <a:solidFill>
                <a:prstClr val="black"/>
              </a:solidFill>
              <a:latin typeface="David" pitchFamily="34" charset="-79"/>
              <a:ea typeface="Calibri"/>
              <a:cs typeface="David" pitchFamily="34" charset="-79"/>
            </a:endParaRPr>
          </a:p>
        </p:txBody>
      </p:sp>
      <p:sp>
        <p:nvSpPr>
          <p:cNvPr id="3" name="TextBox 2"/>
          <p:cNvSpPr txBox="1"/>
          <p:nvPr/>
        </p:nvSpPr>
        <p:spPr>
          <a:xfrm>
            <a:off x="568616" y="1916832"/>
            <a:ext cx="8424936" cy="4401205"/>
          </a:xfrm>
          <a:prstGeom prst="rect">
            <a:avLst/>
          </a:prstGeom>
          <a:noFill/>
        </p:spPr>
        <p:txBody>
          <a:bodyPr wrap="square" rtlCol="1">
            <a:spAutoFit/>
          </a:bodyPr>
          <a:lstStyle/>
          <a:p>
            <a:r>
              <a:rPr lang="he-IL" sz="2800" dirty="0" smtClean="0">
                <a:solidFill>
                  <a:srgbClr val="002060"/>
                </a:solidFill>
              </a:rPr>
              <a:t>השקפת עולם</a:t>
            </a:r>
            <a:r>
              <a:rPr lang="he-IL" sz="2800" dirty="0" smtClean="0">
                <a:solidFill>
                  <a:srgbClr val="C00000"/>
                </a:solidFill>
              </a:rPr>
              <a:t>                                        מוסר</a:t>
            </a:r>
          </a:p>
          <a:p>
            <a:endParaRPr lang="he-IL" sz="2800" dirty="0">
              <a:solidFill>
                <a:srgbClr val="C00000"/>
              </a:solidFill>
            </a:endParaRPr>
          </a:p>
          <a:p>
            <a:endParaRPr lang="he-IL" sz="2800" dirty="0" smtClean="0">
              <a:solidFill>
                <a:srgbClr val="C00000"/>
              </a:solidFill>
            </a:endParaRPr>
          </a:p>
          <a:p>
            <a:r>
              <a:rPr lang="he-IL" sz="2800" dirty="0">
                <a:solidFill>
                  <a:srgbClr val="C00000"/>
                </a:solidFill>
              </a:rPr>
              <a:t> </a:t>
            </a:r>
            <a:r>
              <a:rPr lang="he-IL" sz="2800" dirty="0" smtClean="0">
                <a:solidFill>
                  <a:srgbClr val="C00000"/>
                </a:solidFill>
              </a:rPr>
              <a:t>  </a:t>
            </a:r>
            <a:r>
              <a:rPr lang="he-IL" sz="2800" dirty="0" smtClean="0">
                <a:solidFill>
                  <a:srgbClr val="002060"/>
                </a:solidFill>
              </a:rPr>
              <a:t>דעה </a:t>
            </a:r>
            <a:r>
              <a:rPr lang="he-IL" sz="2800" dirty="0" smtClean="0">
                <a:solidFill>
                  <a:srgbClr val="C00000"/>
                </a:solidFill>
              </a:rPr>
              <a:t>                               נטיית לב </a:t>
            </a:r>
          </a:p>
          <a:p>
            <a:endParaRPr lang="he-IL" sz="2800" dirty="0" smtClean="0">
              <a:solidFill>
                <a:srgbClr val="C00000"/>
              </a:solidFill>
            </a:endParaRPr>
          </a:p>
          <a:p>
            <a:r>
              <a:rPr lang="he-IL" sz="2800" dirty="0" smtClean="0">
                <a:solidFill>
                  <a:srgbClr val="C00000"/>
                </a:solidFill>
              </a:rPr>
              <a:t>                   פציפיסט </a:t>
            </a:r>
            <a:r>
              <a:rPr lang="he-IL" sz="1400" dirty="0" smtClean="0">
                <a:solidFill>
                  <a:srgbClr val="C00000"/>
                </a:solidFill>
              </a:rPr>
              <a:t>(=שוחר </a:t>
            </a:r>
            <a:r>
              <a:rPr lang="he-IL" sz="1400" dirty="0">
                <a:solidFill>
                  <a:srgbClr val="C00000"/>
                </a:solidFill>
              </a:rPr>
              <a:t>שלום, </a:t>
            </a:r>
            <a:r>
              <a:rPr lang="he-IL" sz="1400" dirty="0" smtClean="0">
                <a:solidFill>
                  <a:srgbClr val="C00000"/>
                </a:solidFill>
              </a:rPr>
              <a:t>כיום</a:t>
            </a:r>
            <a:r>
              <a:rPr lang="he-IL" sz="1400" dirty="0">
                <a:solidFill>
                  <a:srgbClr val="C00000"/>
                </a:solidFill>
              </a:rPr>
              <a:t>, בעיקר מי שמסרב להתגייס או מסרב לשאת </a:t>
            </a:r>
            <a:r>
              <a:rPr lang="he-IL" sz="1400" dirty="0" smtClean="0">
                <a:solidFill>
                  <a:srgbClr val="C00000"/>
                </a:solidFill>
              </a:rPr>
              <a:t>נשק)</a:t>
            </a:r>
            <a:endParaRPr lang="he-IL" sz="1400" dirty="0">
              <a:solidFill>
                <a:srgbClr val="C00000"/>
              </a:solidFill>
            </a:endParaRPr>
          </a:p>
          <a:p>
            <a:r>
              <a:rPr lang="he-IL" sz="2800" dirty="0">
                <a:solidFill>
                  <a:srgbClr val="C00000"/>
                </a:solidFill>
              </a:rPr>
              <a:t> </a:t>
            </a:r>
            <a:r>
              <a:rPr lang="he-IL" sz="2800" dirty="0" smtClean="0">
                <a:solidFill>
                  <a:srgbClr val="C00000"/>
                </a:solidFill>
              </a:rPr>
              <a:t>                                             </a:t>
            </a:r>
          </a:p>
          <a:p>
            <a:r>
              <a:rPr lang="he-IL" sz="2800" dirty="0">
                <a:solidFill>
                  <a:srgbClr val="C00000"/>
                </a:solidFill>
              </a:rPr>
              <a:t> </a:t>
            </a:r>
            <a:r>
              <a:rPr lang="he-IL" sz="2800" dirty="0" smtClean="0">
                <a:solidFill>
                  <a:srgbClr val="C00000"/>
                </a:solidFill>
              </a:rPr>
              <a:t>      </a:t>
            </a:r>
            <a:r>
              <a:rPr lang="he-IL" sz="2800" dirty="0" smtClean="0">
                <a:solidFill>
                  <a:srgbClr val="002060"/>
                </a:solidFill>
              </a:rPr>
              <a:t>פרשנות</a:t>
            </a:r>
            <a:r>
              <a:rPr lang="he-IL" sz="2800" dirty="0" smtClean="0">
                <a:solidFill>
                  <a:srgbClr val="C00000"/>
                </a:solidFill>
              </a:rPr>
              <a:t>                                                 טבעוני</a:t>
            </a:r>
          </a:p>
          <a:p>
            <a:endParaRPr lang="he-IL" sz="2800" dirty="0">
              <a:solidFill>
                <a:srgbClr val="C00000"/>
              </a:solidFill>
            </a:endParaRPr>
          </a:p>
          <a:p>
            <a:r>
              <a:rPr lang="he-IL" sz="2800" dirty="0" smtClean="0">
                <a:solidFill>
                  <a:srgbClr val="C00000"/>
                </a:solidFill>
              </a:rPr>
              <a:t>         </a:t>
            </a:r>
            <a:r>
              <a:rPr lang="he-IL" sz="2800" dirty="0" smtClean="0">
                <a:solidFill>
                  <a:srgbClr val="002060"/>
                </a:solidFill>
              </a:rPr>
              <a:t>עמדה  </a:t>
            </a:r>
            <a:r>
              <a:rPr lang="he-IL" sz="2800" dirty="0" smtClean="0">
                <a:solidFill>
                  <a:srgbClr val="C00000"/>
                </a:solidFill>
              </a:rPr>
              <a:t>                                   צמחוני </a:t>
            </a:r>
            <a:endParaRPr lang="he-IL" sz="2800" dirty="0">
              <a:solidFill>
                <a:srgbClr val="C00000"/>
              </a:solidFill>
            </a:endParaRPr>
          </a:p>
        </p:txBody>
      </p:sp>
    </p:spTree>
    <p:extLst>
      <p:ext uri="{BB962C8B-B14F-4D97-AF65-F5344CB8AC3E}">
        <p14:creationId xmlns:p14="http://schemas.microsoft.com/office/powerpoint/2010/main" val="1032127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מעוגל 1"/>
          <p:cNvSpPr/>
          <p:nvPr/>
        </p:nvSpPr>
        <p:spPr>
          <a:xfrm>
            <a:off x="1117329" y="1394520"/>
            <a:ext cx="7775151" cy="3834680"/>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לבן 2"/>
          <p:cNvSpPr/>
          <p:nvPr/>
        </p:nvSpPr>
        <p:spPr>
          <a:xfrm>
            <a:off x="2953475" y="1844824"/>
            <a:ext cx="3817712" cy="587853"/>
          </a:xfrm>
          <a:prstGeom prst="rect">
            <a:avLst/>
          </a:prstGeom>
        </p:spPr>
        <p:txBody>
          <a:bodyPr wrap="none">
            <a:spAutoFit/>
          </a:bodyPr>
          <a:lstStyle/>
          <a:p>
            <a:pPr marL="159385">
              <a:lnSpc>
                <a:spcPct val="115000"/>
              </a:lnSpc>
            </a:pPr>
            <a:r>
              <a:rPr lang="he-IL" sz="2800" b="1" dirty="0">
                <a:solidFill>
                  <a:schemeClr val="accent5"/>
                </a:solidFill>
              </a:rPr>
              <a:t>חופש המחשבה והמצפון</a:t>
            </a:r>
            <a:endParaRPr lang="en-US" sz="2800" b="1" dirty="0">
              <a:solidFill>
                <a:schemeClr val="accent5"/>
              </a:solidFill>
              <a:latin typeface="Calibri"/>
            </a:endParaRPr>
          </a:p>
        </p:txBody>
      </p:sp>
      <p:sp>
        <p:nvSpPr>
          <p:cNvPr id="4" name="מלבן 3"/>
          <p:cNvSpPr/>
          <p:nvPr/>
        </p:nvSpPr>
        <p:spPr>
          <a:xfrm>
            <a:off x="1259632" y="2745736"/>
            <a:ext cx="7632848" cy="3065455"/>
          </a:xfrm>
          <a:prstGeom prst="rect">
            <a:avLst/>
          </a:prstGeom>
        </p:spPr>
        <p:txBody>
          <a:bodyPr wrap="square">
            <a:spAutoFit/>
          </a:bodyPr>
          <a:lstStyle/>
          <a:p>
            <a:pPr marL="342900" lvl="0" indent="-342900">
              <a:lnSpc>
                <a:spcPct val="115000"/>
              </a:lnSpc>
              <a:buFont typeface="Wingdings"/>
              <a:buChar char=""/>
            </a:pPr>
            <a:r>
              <a:rPr lang="he-IL" sz="2400" dirty="0"/>
              <a:t>לכל אדם זכות להחזיק בכל דעה/ מחשבה בכל נושא לפי בחירתו </a:t>
            </a:r>
            <a:r>
              <a:rPr lang="he-IL" sz="2400" dirty="0" smtClean="0"/>
              <a:t>.</a:t>
            </a:r>
          </a:p>
          <a:p>
            <a:pPr lvl="0">
              <a:lnSpc>
                <a:spcPct val="115000"/>
              </a:lnSpc>
            </a:pPr>
            <a:endParaRPr lang="en-US" sz="2400" dirty="0"/>
          </a:p>
          <a:p>
            <a:pPr marL="342900" lvl="0" indent="-342900">
              <a:lnSpc>
                <a:spcPct val="115000"/>
              </a:lnSpc>
              <a:buFont typeface="Wingdings"/>
              <a:buChar char=""/>
            </a:pPr>
            <a:r>
              <a:rPr lang="he-IL" sz="2400" dirty="0"/>
              <a:t>לכל אדם זכות לפעול בהתאם למצפונו / לא לפעול בניגוד </a:t>
            </a:r>
            <a:r>
              <a:rPr lang="he-IL" sz="2400" dirty="0" smtClean="0"/>
              <a:t>למצפונו.</a:t>
            </a:r>
          </a:p>
          <a:p>
            <a:pPr lvl="0">
              <a:lnSpc>
                <a:spcPct val="115000"/>
              </a:lnSpc>
            </a:pPr>
            <a:endParaRPr lang="he-IL" sz="2400" dirty="0" smtClean="0"/>
          </a:p>
          <a:p>
            <a:pPr marL="342900" lvl="0" indent="-342900">
              <a:lnSpc>
                <a:spcPct val="115000"/>
              </a:lnSpc>
              <a:buFont typeface="Wingdings"/>
              <a:buChar char=""/>
            </a:pPr>
            <a:endParaRPr lang="en-US" sz="2400" dirty="0">
              <a:latin typeface="Calibri"/>
              <a:ea typeface="Calibri"/>
              <a:cs typeface="Arial"/>
            </a:endParaRPr>
          </a:p>
        </p:txBody>
      </p:sp>
    </p:spTree>
    <p:extLst>
      <p:ext uri="{BB962C8B-B14F-4D97-AF65-F5344CB8AC3E}">
        <p14:creationId xmlns:p14="http://schemas.microsoft.com/office/powerpoint/2010/main" val="5263541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538028" y="188640"/>
            <a:ext cx="5292080" cy="1288558"/>
          </a:xfrm>
          <a:prstGeom prst="rect">
            <a:avLst/>
          </a:prstGeom>
        </p:spPr>
        <p:txBody>
          <a:bodyPr wrap="square">
            <a:spAutoFit/>
          </a:bodyPr>
          <a:lstStyle/>
          <a:p>
            <a:pPr marL="82296" lvl="0" algn="ctr">
              <a:lnSpc>
                <a:spcPct val="115000"/>
              </a:lnSpc>
              <a:spcBef>
                <a:spcPts val="600"/>
              </a:spcBef>
              <a:spcAft>
                <a:spcPts val="1000"/>
              </a:spcAft>
              <a:buClr>
                <a:srgbClr val="3891A7"/>
              </a:buClr>
              <a:buSzPct val="80000"/>
            </a:pPr>
            <a:r>
              <a:rPr lang="he-IL" sz="2800" b="1" dirty="0">
                <a:solidFill>
                  <a:prstClr val="black"/>
                </a:solidFill>
                <a:latin typeface="David" pitchFamily="34" charset="-79"/>
                <a:ea typeface="Calibri"/>
                <a:cs typeface="David" pitchFamily="34" charset="-79"/>
              </a:rPr>
              <a:t>מה </a:t>
            </a:r>
            <a:r>
              <a:rPr lang="he-IL" sz="2800" b="1" dirty="0" smtClean="0">
                <a:solidFill>
                  <a:prstClr val="black"/>
                </a:solidFill>
                <a:latin typeface="David" pitchFamily="34" charset="-79"/>
                <a:ea typeface="Calibri"/>
                <a:cs typeface="David" pitchFamily="34" charset="-79"/>
              </a:rPr>
              <a:t>המכנה המשותף לקטעים הבאים?</a:t>
            </a:r>
            <a:endParaRPr lang="he-IL" sz="2800" b="1" dirty="0">
              <a:solidFill>
                <a:prstClr val="black"/>
              </a:solidFill>
              <a:latin typeface="David" pitchFamily="34" charset="-79"/>
              <a:ea typeface="Calibri"/>
              <a:cs typeface="David" pitchFamily="34" charset="-79"/>
            </a:endParaRPr>
          </a:p>
          <a:p>
            <a:pPr marL="82296" lvl="0" algn="ctr">
              <a:lnSpc>
                <a:spcPct val="115000"/>
              </a:lnSpc>
              <a:spcBef>
                <a:spcPts val="600"/>
              </a:spcBef>
              <a:spcAft>
                <a:spcPts val="1000"/>
              </a:spcAft>
              <a:buClr>
                <a:srgbClr val="3891A7"/>
              </a:buClr>
              <a:buSzPct val="80000"/>
            </a:pPr>
            <a:r>
              <a:rPr lang="he-IL" sz="2800" b="1" dirty="0">
                <a:solidFill>
                  <a:prstClr val="black"/>
                </a:solidFill>
                <a:latin typeface="David" pitchFamily="34" charset="-79"/>
                <a:ea typeface="Calibri"/>
                <a:cs typeface="David" pitchFamily="34" charset="-79"/>
              </a:rPr>
              <a:t>איזה זכות </a:t>
            </a:r>
            <a:r>
              <a:rPr lang="he-IL" sz="2800" b="1" dirty="0" smtClean="0">
                <a:solidFill>
                  <a:prstClr val="black"/>
                </a:solidFill>
                <a:latin typeface="David" pitchFamily="34" charset="-79"/>
                <a:ea typeface="Calibri"/>
                <a:cs typeface="David" pitchFamily="34" charset="-79"/>
              </a:rPr>
              <a:t>הם מבטאים ?</a:t>
            </a:r>
            <a:endParaRPr lang="en-US" sz="2800" b="1" dirty="0">
              <a:solidFill>
                <a:prstClr val="black"/>
              </a:solidFill>
              <a:latin typeface="David" pitchFamily="34" charset="-79"/>
              <a:ea typeface="Calibri"/>
              <a:cs typeface="David" pitchFamily="34" charset="-79"/>
            </a:endParaRPr>
          </a:p>
        </p:txBody>
      </p:sp>
      <p:grpSp>
        <p:nvGrpSpPr>
          <p:cNvPr id="20" name="קבוצה 19"/>
          <p:cNvGrpSpPr/>
          <p:nvPr/>
        </p:nvGrpSpPr>
        <p:grpSpPr>
          <a:xfrm>
            <a:off x="4432737" y="1477198"/>
            <a:ext cx="4392488" cy="2232248"/>
            <a:chOff x="4432737" y="1477198"/>
            <a:chExt cx="4392488" cy="2232248"/>
          </a:xfrm>
        </p:grpSpPr>
        <p:sp>
          <p:nvSpPr>
            <p:cNvPr id="3" name="TextBox 2"/>
            <p:cNvSpPr txBox="1"/>
            <p:nvPr/>
          </p:nvSpPr>
          <p:spPr>
            <a:xfrm>
              <a:off x="4594598" y="1685381"/>
              <a:ext cx="4211960" cy="1815882"/>
            </a:xfrm>
            <a:prstGeom prst="rect">
              <a:avLst/>
            </a:prstGeom>
            <a:noFill/>
          </p:spPr>
          <p:txBody>
            <a:bodyPr wrap="square" rtlCol="1">
              <a:spAutoFit/>
            </a:bodyPr>
            <a:lstStyle/>
            <a:p>
              <a:r>
                <a:rPr lang="he-IL" sz="1400" dirty="0" err="1"/>
                <a:t>לינדסי</a:t>
              </a:r>
              <a:r>
                <a:rPr lang="he-IL" sz="1400" dirty="0"/>
                <a:t> מילר </a:t>
              </a:r>
              <a:r>
                <a:rPr lang="he-IL" sz="1400" dirty="0" smtClean="0"/>
                <a:t>מאמינה ב</a:t>
              </a:r>
              <a:r>
                <a:rPr lang="he-IL" sz="1400" b="1" dirty="0" smtClean="0"/>
                <a:t>מפלצת </a:t>
              </a:r>
              <a:r>
                <a:rPr lang="he-IL" sz="1400" b="1" dirty="0"/>
                <a:t>הספגטי </a:t>
              </a:r>
              <a:r>
                <a:rPr lang="he-IL" sz="1400" b="1" dirty="0" smtClean="0"/>
                <a:t>המעופפת"</a:t>
              </a:r>
              <a:r>
                <a:rPr lang="en-US" sz="1400" dirty="0"/>
                <a:t>Flying </a:t>
              </a:r>
              <a:r>
                <a:rPr lang="en-US" sz="1400" dirty="0" smtClean="0"/>
                <a:t>Spaghetti </a:t>
              </a:r>
              <a:endParaRPr lang="he-IL" sz="1400" dirty="0"/>
            </a:p>
            <a:p>
              <a:r>
                <a:rPr lang="he-IL" sz="1400" dirty="0" smtClean="0"/>
                <a:t>היא התעקשה </a:t>
              </a:r>
              <a:r>
                <a:rPr lang="he-IL" sz="1400" dirty="0"/>
                <a:t>להצטלם לרישיון הנהיגה שלה עם </a:t>
              </a:r>
              <a:r>
                <a:rPr lang="he-IL" sz="1400" dirty="0" smtClean="0"/>
                <a:t>מסננת  </a:t>
              </a:r>
              <a:r>
                <a:rPr lang="he-IL" sz="1400" dirty="0"/>
                <a:t>ספגטי על הראש. </a:t>
              </a:r>
              <a:endParaRPr lang="he-IL" sz="1400" dirty="0" smtClean="0"/>
            </a:p>
            <a:p>
              <a:r>
                <a:rPr lang="en-US" sz="1400" dirty="0" smtClean="0"/>
                <a:t>monster    </a:t>
              </a:r>
              <a:r>
                <a:rPr lang="he-IL" sz="1400" dirty="0" smtClean="0"/>
                <a:t>היא </a:t>
              </a:r>
              <a:r>
                <a:rPr lang="he-IL" sz="1400" dirty="0"/>
                <a:t>האל שלה. </a:t>
              </a:r>
              <a:endParaRPr lang="he-IL" sz="1400" dirty="0" smtClean="0"/>
            </a:p>
            <a:p>
              <a:r>
                <a:rPr lang="he-IL" sz="1400" dirty="0" smtClean="0"/>
                <a:t>אמונה זו  נקראת גם </a:t>
              </a:r>
              <a:r>
                <a:rPr lang="he-IL" sz="1400" dirty="0" err="1" smtClean="0"/>
                <a:t>פסטפריאניזם</a:t>
              </a:r>
              <a:r>
                <a:rPr lang="he-IL" sz="1400" dirty="0" smtClean="0"/>
                <a:t>" ,</a:t>
              </a:r>
            </a:p>
            <a:p>
              <a:r>
                <a:rPr lang="he-IL" sz="1400" dirty="0" smtClean="0"/>
                <a:t>שילוב המילים "פסטה" </a:t>
              </a:r>
              <a:r>
                <a:rPr lang="he-IL" sz="1400" dirty="0" err="1" smtClean="0"/>
                <a:t>ו"ראסטפארי</a:t>
              </a:r>
              <a:r>
                <a:rPr lang="he-IL" sz="1400" dirty="0" smtClean="0"/>
                <a:t>" </a:t>
              </a:r>
            </a:p>
            <a:p>
              <a:r>
                <a:rPr lang="he-IL" sz="1400" dirty="0" smtClean="0"/>
                <a:t>ולעתים </a:t>
              </a:r>
              <a:r>
                <a:rPr lang="he-IL" sz="1400" dirty="0"/>
                <a:t>ידועה גם </a:t>
              </a:r>
              <a:r>
                <a:rPr lang="he-IL" sz="1400" dirty="0" err="1"/>
                <a:t>כ"נודליזם</a:t>
              </a:r>
              <a:r>
                <a:rPr lang="he-IL" sz="1400" dirty="0"/>
                <a:t>".</a:t>
              </a:r>
            </a:p>
          </p:txBody>
        </p:sp>
        <p:sp>
          <p:nvSpPr>
            <p:cNvPr id="4" name="מלבן מעוגל 3"/>
            <p:cNvSpPr/>
            <p:nvPr/>
          </p:nvSpPr>
          <p:spPr>
            <a:xfrm>
              <a:off x="4432737" y="1477198"/>
              <a:ext cx="4392488" cy="2232248"/>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6498" y="2669458"/>
              <a:ext cx="1152128" cy="74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קבוצה 22"/>
          <p:cNvGrpSpPr/>
          <p:nvPr/>
        </p:nvGrpSpPr>
        <p:grpSpPr>
          <a:xfrm>
            <a:off x="3635895" y="2497736"/>
            <a:ext cx="5281053" cy="3883592"/>
            <a:chOff x="3635895" y="2497736"/>
            <a:chExt cx="5281053" cy="3883592"/>
          </a:xfrm>
        </p:grpSpPr>
        <p:grpSp>
          <p:nvGrpSpPr>
            <p:cNvPr id="7" name="קבוצה 6"/>
            <p:cNvGrpSpPr/>
            <p:nvPr/>
          </p:nvGrpSpPr>
          <p:grpSpPr>
            <a:xfrm>
              <a:off x="3635895" y="2497736"/>
              <a:ext cx="5281053" cy="3883592"/>
              <a:chOff x="4672476" y="2053007"/>
              <a:chExt cx="8594148" cy="3883592"/>
            </a:xfrm>
          </p:grpSpPr>
          <p:sp>
            <p:nvSpPr>
              <p:cNvPr id="8" name="TextBox 7"/>
              <p:cNvSpPr txBox="1"/>
              <p:nvPr/>
            </p:nvSpPr>
            <p:spPr>
              <a:xfrm>
                <a:off x="4672476" y="2053007"/>
                <a:ext cx="4211960" cy="307777"/>
              </a:xfrm>
              <a:prstGeom prst="rect">
                <a:avLst/>
              </a:prstGeom>
              <a:noFill/>
            </p:spPr>
            <p:txBody>
              <a:bodyPr wrap="square" rtlCol="1">
                <a:spAutoFit/>
              </a:bodyPr>
              <a:lstStyle/>
              <a:p>
                <a:endParaRPr lang="he-IL" sz="1400" dirty="0"/>
              </a:p>
            </p:txBody>
          </p:sp>
          <p:sp>
            <p:nvSpPr>
              <p:cNvPr id="9" name="מלבן מעוגל 8"/>
              <p:cNvSpPr/>
              <p:nvPr/>
            </p:nvSpPr>
            <p:spPr>
              <a:xfrm>
                <a:off x="8070772" y="3560335"/>
                <a:ext cx="5195852" cy="2376264"/>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6" name="מלבן 5"/>
            <p:cNvSpPr/>
            <p:nvPr/>
          </p:nvSpPr>
          <p:spPr>
            <a:xfrm>
              <a:off x="5940152" y="4293096"/>
              <a:ext cx="2934133" cy="1477328"/>
            </a:xfrm>
            <a:prstGeom prst="rect">
              <a:avLst/>
            </a:prstGeom>
          </p:spPr>
          <p:txBody>
            <a:bodyPr wrap="square">
              <a:spAutoFit/>
            </a:bodyPr>
            <a:lstStyle/>
            <a:p>
              <a:r>
                <a:rPr lang="he-IL" dirty="0"/>
                <a:t>ל</a:t>
              </a:r>
              <a:r>
                <a:rPr lang="he-IL" b="1" dirty="0"/>
                <a:t>הינדואיזם</a:t>
              </a:r>
              <a:r>
                <a:rPr lang="he-IL" dirty="0"/>
                <a:t> תפיסה </a:t>
              </a:r>
              <a:r>
                <a:rPr lang="he-IL" dirty="0" smtClean="0"/>
                <a:t>רב-</a:t>
              </a:r>
              <a:r>
                <a:rPr lang="he-IL" dirty="0" err="1" smtClean="0"/>
                <a:t>אלית</a:t>
              </a:r>
              <a:endParaRPr lang="he-IL" dirty="0" smtClean="0"/>
            </a:p>
            <a:p>
              <a:r>
                <a:rPr lang="he-IL" dirty="0"/>
                <a:t>בין האלים הם ברהמה, </a:t>
              </a:r>
              <a:r>
                <a:rPr lang="he-IL" dirty="0" err="1" smtClean="0"/>
                <a:t>אינדרה</a:t>
              </a:r>
              <a:r>
                <a:rPr lang="he-IL" dirty="0"/>
                <a:t>, </a:t>
              </a:r>
              <a:r>
                <a:rPr lang="he-IL" dirty="0" err="1"/>
                <a:t>קאלי</a:t>
              </a:r>
              <a:r>
                <a:rPr lang="he-IL" dirty="0"/>
                <a:t> </a:t>
              </a:r>
              <a:r>
                <a:rPr lang="he-IL" dirty="0" smtClean="0"/>
                <a:t>והם </a:t>
              </a:r>
              <a:r>
                <a:rPr lang="he-IL" dirty="0"/>
                <a:t>מיוצגים על ידי דמויות במקדשים (</a:t>
              </a:r>
              <a:r>
                <a:rPr lang="en-US" dirty="0" err="1"/>
                <a:t>murti</a:t>
              </a:r>
              <a:r>
                <a:rPr lang="en-US" dirty="0" smtClean="0"/>
                <a:t>).</a:t>
              </a:r>
              <a:r>
                <a:rPr lang="he-IL" dirty="0" smtClean="0"/>
                <a:t>) הנמצאים בהודו .</a:t>
              </a:r>
              <a:endParaRPr lang="he-IL"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5656" y="5513890"/>
              <a:ext cx="977203" cy="733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קבוצה 20"/>
          <p:cNvGrpSpPr/>
          <p:nvPr/>
        </p:nvGrpSpPr>
        <p:grpSpPr>
          <a:xfrm>
            <a:off x="827584" y="1477198"/>
            <a:ext cx="3414406" cy="3031922"/>
            <a:chOff x="827584" y="1477198"/>
            <a:chExt cx="3414406" cy="3031922"/>
          </a:xfrm>
        </p:grpSpPr>
        <p:sp>
          <p:nvSpPr>
            <p:cNvPr id="13" name="מלבן 12"/>
            <p:cNvSpPr/>
            <p:nvPr/>
          </p:nvSpPr>
          <p:spPr>
            <a:xfrm>
              <a:off x="827584" y="1717801"/>
              <a:ext cx="3414406" cy="2585323"/>
            </a:xfrm>
            <a:prstGeom prst="rect">
              <a:avLst/>
            </a:prstGeom>
          </p:spPr>
          <p:txBody>
            <a:bodyPr wrap="square">
              <a:spAutoFit/>
            </a:bodyPr>
            <a:lstStyle/>
            <a:p>
              <a:r>
                <a:rPr lang="he-IL" b="1" dirty="0"/>
                <a:t>בודהיזם</a:t>
              </a:r>
              <a:r>
                <a:rPr lang="he-IL" dirty="0"/>
                <a:t> </a:t>
              </a:r>
              <a:r>
                <a:rPr lang="he-IL" dirty="0" smtClean="0"/>
                <a:t>משמעותה </a:t>
              </a:r>
              <a:r>
                <a:rPr lang="he-IL" dirty="0"/>
                <a:t>"הדרך", חוקי הטבע </a:t>
              </a:r>
              <a:r>
                <a:rPr lang="he-IL" dirty="0" smtClean="0"/>
                <a:t>המושתתים </a:t>
              </a:r>
              <a:r>
                <a:rPr lang="he-IL" dirty="0"/>
                <a:t>על </a:t>
              </a:r>
              <a:endParaRPr lang="he-IL" dirty="0" smtClean="0"/>
            </a:p>
            <a:p>
              <a:r>
                <a:rPr lang="he-IL" dirty="0" smtClean="0"/>
                <a:t>הדרכותיו </a:t>
              </a:r>
              <a:r>
                <a:rPr lang="he-IL" dirty="0"/>
                <a:t>של </a:t>
              </a:r>
              <a:r>
                <a:rPr lang="he-IL" dirty="0" err="1"/>
                <a:t>גאוטמה</a:t>
              </a:r>
              <a:r>
                <a:rPr lang="he-IL" dirty="0"/>
                <a:t> בודהה, </a:t>
              </a:r>
              <a:endParaRPr lang="he-IL" dirty="0" smtClean="0"/>
            </a:p>
            <a:p>
              <a:r>
                <a:rPr lang="he-IL" dirty="0" smtClean="0"/>
                <a:t>שחי </a:t>
              </a:r>
              <a:r>
                <a:rPr lang="he-IL" dirty="0"/>
                <a:t>ולימד בהודו במאה </a:t>
              </a:r>
              <a:endParaRPr lang="he-IL" dirty="0" smtClean="0"/>
            </a:p>
            <a:p>
              <a:r>
                <a:rPr lang="he-IL" dirty="0" smtClean="0"/>
                <a:t>החמישית </a:t>
              </a:r>
              <a:r>
                <a:rPr lang="he-IL" dirty="0"/>
                <a:t>או השישית </a:t>
              </a:r>
              <a:endParaRPr lang="he-IL" dirty="0" smtClean="0"/>
            </a:p>
            <a:p>
              <a:r>
                <a:rPr lang="he-IL" dirty="0" smtClean="0"/>
                <a:t>לפני </a:t>
              </a:r>
              <a:r>
                <a:rPr lang="he-IL" dirty="0"/>
                <a:t>הספירה, </a:t>
              </a:r>
              <a:endParaRPr lang="he-IL" dirty="0" smtClean="0"/>
            </a:p>
            <a:p>
              <a:r>
                <a:rPr lang="he-IL" dirty="0" smtClean="0"/>
                <a:t>כאשר </a:t>
              </a:r>
              <a:r>
                <a:rPr lang="he-IL" dirty="0"/>
                <a:t>מטרתם העיקרית </a:t>
              </a:r>
              <a:endParaRPr lang="he-IL" dirty="0" smtClean="0"/>
            </a:p>
            <a:p>
              <a:r>
                <a:rPr lang="he-IL" dirty="0" smtClean="0"/>
                <a:t>היא </a:t>
              </a:r>
              <a:r>
                <a:rPr lang="he-IL" dirty="0"/>
                <a:t>הפחתת </a:t>
              </a:r>
              <a:endParaRPr lang="he-IL" dirty="0" smtClean="0"/>
            </a:p>
            <a:p>
              <a:r>
                <a:rPr lang="he-IL" dirty="0" smtClean="0"/>
                <a:t>הסבל האנושי</a:t>
              </a:r>
              <a:endParaRPr lang="he-IL" dirty="0"/>
            </a:p>
          </p:txBody>
        </p:sp>
        <p:sp>
          <p:nvSpPr>
            <p:cNvPr id="14" name="מלבן מעוגל 13"/>
            <p:cNvSpPr/>
            <p:nvPr/>
          </p:nvSpPr>
          <p:spPr>
            <a:xfrm>
              <a:off x="1115616" y="1477198"/>
              <a:ext cx="3126373" cy="3031922"/>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6468" y="3337458"/>
              <a:ext cx="717643" cy="95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קבוצה 21"/>
          <p:cNvGrpSpPr/>
          <p:nvPr/>
        </p:nvGrpSpPr>
        <p:grpSpPr>
          <a:xfrm>
            <a:off x="1115616" y="4797152"/>
            <a:ext cx="4392488" cy="1651012"/>
            <a:chOff x="1115616" y="4797152"/>
            <a:chExt cx="4392488" cy="1651012"/>
          </a:xfrm>
        </p:grpSpPr>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5495664"/>
              <a:ext cx="952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קבוצה 18"/>
            <p:cNvGrpSpPr/>
            <p:nvPr/>
          </p:nvGrpSpPr>
          <p:grpSpPr>
            <a:xfrm>
              <a:off x="1115616" y="4797152"/>
              <a:ext cx="4392488" cy="1651012"/>
              <a:chOff x="1115616" y="4797152"/>
              <a:chExt cx="4392488" cy="1651012"/>
            </a:xfrm>
          </p:grpSpPr>
          <p:sp>
            <p:nvSpPr>
              <p:cNvPr id="17" name="מלבן 16"/>
              <p:cNvSpPr/>
              <p:nvPr/>
            </p:nvSpPr>
            <p:spPr>
              <a:xfrm>
                <a:off x="1512234" y="4913725"/>
                <a:ext cx="3726737" cy="1200329"/>
              </a:xfrm>
              <a:prstGeom prst="rect">
                <a:avLst/>
              </a:prstGeom>
            </p:spPr>
            <p:txBody>
              <a:bodyPr wrap="square">
                <a:spAutoFit/>
              </a:bodyPr>
              <a:lstStyle/>
              <a:p>
                <a:r>
                  <a:rPr lang="he-IL" dirty="0"/>
                  <a:t>כניעה מרצון, באופן מלא, לאל (אללה) כ</a:t>
                </a:r>
                <a:r>
                  <a:rPr lang="he-IL" b="1" dirty="0"/>
                  <a:t>אל יחיד </a:t>
                </a:r>
                <a:r>
                  <a:rPr lang="he-IL" dirty="0"/>
                  <a:t>שאין עובדים שום ישות אחרת מלבדו. </a:t>
                </a:r>
                <a:endParaRPr lang="he-IL" dirty="0" smtClean="0"/>
              </a:p>
              <a:p>
                <a:r>
                  <a:rPr lang="he-IL" dirty="0" smtClean="0"/>
                  <a:t>מבוססת </a:t>
                </a:r>
                <a:r>
                  <a:rPr lang="he-IL" dirty="0"/>
                  <a:t>על ספר הקוראן,</a:t>
                </a:r>
              </a:p>
            </p:txBody>
          </p:sp>
          <p:sp>
            <p:nvSpPr>
              <p:cNvPr id="18" name="מלבן מעוגל 17"/>
              <p:cNvSpPr/>
              <p:nvPr/>
            </p:nvSpPr>
            <p:spPr>
              <a:xfrm>
                <a:off x="1115616" y="4797152"/>
                <a:ext cx="4392488" cy="1651012"/>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spTree>
    <p:extLst>
      <p:ext uri="{BB962C8B-B14F-4D97-AF65-F5344CB8AC3E}">
        <p14:creationId xmlns:p14="http://schemas.microsoft.com/office/powerpoint/2010/main" val="2048218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259632" y="620688"/>
            <a:ext cx="7498080" cy="4800600"/>
          </a:xfrm>
        </p:spPr>
        <p:txBody>
          <a:bodyPr/>
          <a:lstStyle/>
          <a:p>
            <a:pPr marL="82296" indent="0">
              <a:lnSpc>
                <a:spcPct val="115000"/>
              </a:lnSpc>
              <a:spcAft>
                <a:spcPts val="1000"/>
              </a:spcAft>
              <a:buNone/>
            </a:pPr>
            <a:endParaRPr lang="he-IL" dirty="0" smtClean="0">
              <a:latin typeface="Calibri"/>
              <a:ea typeface="Calibri"/>
            </a:endParaRPr>
          </a:p>
          <a:p>
            <a:pPr marL="82296" indent="0" algn="ctr">
              <a:lnSpc>
                <a:spcPct val="115000"/>
              </a:lnSpc>
              <a:spcAft>
                <a:spcPts val="1000"/>
              </a:spcAft>
              <a:buNone/>
            </a:pPr>
            <a:r>
              <a:rPr lang="he-IL" dirty="0" smtClean="0">
                <a:latin typeface="Calibri"/>
                <a:ea typeface="Calibri"/>
              </a:rPr>
              <a:t>הקשב לשיר : </a:t>
            </a:r>
          </a:p>
          <a:p>
            <a:pPr marL="82296" indent="0" algn="ctr">
              <a:lnSpc>
                <a:spcPct val="115000"/>
              </a:lnSpc>
              <a:spcAft>
                <a:spcPts val="1000"/>
              </a:spcAft>
              <a:buNone/>
            </a:pPr>
            <a:r>
              <a:rPr lang="he-IL" dirty="0" smtClean="0">
                <a:latin typeface="Calibri"/>
                <a:ea typeface="Calibri"/>
                <a:hlinkClick r:id="rId2"/>
              </a:rPr>
              <a:t>הדג </a:t>
            </a:r>
            <a:r>
              <a:rPr lang="he-IL" dirty="0">
                <a:latin typeface="Calibri"/>
                <a:ea typeface="Calibri"/>
                <a:hlinkClick r:id="rId2"/>
              </a:rPr>
              <a:t>נחש – "עוד אח אחד"</a:t>
            </a:r>
            <a:endParaRPr lang="en-US" sz="2800" dirty="0">
              <a:latin typeface="Calibri"/>
              <a:ea typeface="Calibri"/>
              <a:cs typeface="Arial"/>
            </a:endParaRPr>
          </a:p>
          <a:p>
            <a:pPr marL="82296" indent="0" algn="ctr">
              <a:lnSpc>
                <a:spcPct val="115000"/>
              </a:lnSpc>
              <a:spcAft>
                <a:spcPts val="1000"/>
              </a:spcAft>
              <a:buNone/>
            </a:pPr>
            <a:endParaRPr lang="he-IL" dirty="0" smtClean="0">
              <a:latin typeface="Calibri"/>
              <a:ea typeface="Calibri"/>
            </a:endParaRPr>
          </a:p>
          <a:p>
            <a:pPr marL="82296" indent="0" algn="ctr">
              <a:lnSpc>
                <a:spcPct val="115000"/>
              </a:lnSpc>
              <a:spcAft>
                <a:spcPts val="1000"/>
              </a:spcAft>
              <a:buNone/>
            </a:pPr>
            <a:r>
              <a:rPr lang="he-IL" dirty="0" smtClean="0">
                <a:latin typeface="Calibri"/>
                <a:ea typeface="Calibri"/>
              </a:rPr>
              <a:t>ציין </a:t>
            </a:r>
            <a:r>
              <a:rPr lang="he-IL" dirty="0">
                <a:latin typeface="Calibri"/>
                <a:ea typeface="Calibri"/>
              </a:rPr>
              <a:t>זכות אדם שהסרטון עוסק בה.</a:t>
            </a:r>
            <a:endParaRPr lang="en-US" sz="2800" dirty="0">
              <a:latin typeface="Calibri"/>
              <a:ea typeface="Calibri"/>
              <a:cs typeface="Arial"/>
            </a:endParaRPr>
          </a:p>
          <a:p>
            <a:endParaRPr lang="he-IL" dirty="0"/>
          </a:p>
        </p:txBody>
      </p:sp>
    </p:spTree>
    <p:extLst>
      <p:ext uri="{BB962C8B-B14F-4D97-AF65-F5344CB8AC3E}">
        <p14:creationId xmlns:p14="http://schemas.microsoft.com/office/powerpoint/2010/main" val="2546953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מעוגל 1"/>
          <p:cNvSpPr/>
          <p:nvPr/>
        </p:nvSpPr>
        <p:spPr>
          <a:xfrm>
            <a:off x="1259632" y="905537"/>
            <a:ext cx="7632848" cy="4880725"/>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לבן 2"/>
          <p:cNvSpPr/>
          <p:nvPr/>
        </p:nvSpPr>
        <p:spPr>
          <a:xfrm>
            <a:off x="4073912" y="1340768"/>
            <a:ext cx="1868460" cy="555986"/>
          </a:xfrm>
          <a:prstGeom prst="rect">
            <a:avLst/>
          </a:prstGeom>
        </p:spPr>
        <p:txBody>
          <a:bodyPr wrap="none">
            <a:spAutoFit/>
          </a:bodyPr>
          <a:lstStyle/>
          <a:p>
            <a:pPr marL="159385" algn="ctr">
              <a:lnSpc>
                <a:spcPct val="115000"/>
              </a:lnSpc>
            </a:pPr>
            <a:r>
              <a:rPr lang="he-IL" sz="2800" b="1" dirty="0">
                <a:solidFill>
                  <a:schemeClr val="accent5"/>
                </a:solidFill>
              </a:rPr>
              <a:t>חופש </a:t>
            </a:r>
            <a:r>
              <a:rPr lang="he-IL" sz="2800" b="1" dirty="0" smtClean="0">
                <a:solidFill>
                  <a:schemeClr val="accent5"/>
                </a:solidFill>
              </a:rPr>
              <a:t> דת </a:t>
            </a:r>
            <a:endParaRPr lang="en-US" sz="2800" b="1" dirty="0">
              <a:solidFill>
                <a:schemeClr val="accent5"/>
              </a:solidFill>
              <a:latin typeface="Calibri"/>
            </a:endParaRPr>
          </a:p>
        </p:txBody>
      </p:sp>
      <p:sp>
        <p:nvSpPr>
          <p:cNvPr id="4" name="מלבן 3"/>
          <p:cNvSpPr/>
          <p:nvPr/>
        </p:nvSpPr>
        <p:spPr>
          <a:xfrm>
            <a:off x="1259632" y="2745736"/>
            <a:ext cx="7632848" cy="916854"/>
          </a:xfrm>
          <a:prstGeom prst="rect">
            <a:avLst/>
          </a:prstGeom>
        </p:spPr>
        <p:txBody>
          <a:bodyPr wrap="square">
            <a:spAutoFit/>
          </a:bodyPr>
          <a:lstStyle/>
          <a:p>
            <a:pPr lvl="0">
              <a:lnSpc>
                <a:spcPct val="115000"/>
              </a:lnSpc>
            </a:pPr>
            <a:endParaRPr lang="he-IL" sz="2400" dirty="0" smtClean="0"/>
          </a:p>
          <a:p>
            <a:pPr marL="342900" lvl="0" indent="-342900">
              <a:lnSpc>
                <a:spcPct val="115000"/>
              </a:lnSpc>
              <a:buFont typeface="Wingdings"/>
              <a:buChar char=""/>
            </a:pPr>
            <a:endParaRPr lang="en-US" sz="2400" dirty="0">
              <a:latin typeface="Calibri"/>
              <a:ea typeface="Calibri"/>
              <a:cs typeface="Arial"/>
            </a:endParaRPr>
          </a:p>
        </p:txBody>
      </p:sp>
      <p:sp>
        <p:nvSpPr>
          <p:cNvPr id="5" name="מלבן 4"/>
          <p:cNvSpPr/>
          <p:nvPr/>
        </p:nvSpPr>
        <p:spPr>
          <a:xfrm>
            <a:off x="1371738" y="2003834"/>
            <a:ext cx="7272808" cy="1200329"/>
          </a:xfrm>
          <a:prstGeom prst="rect">
            <a:avLst/>
          </a:prstGeom>
        </p:spPr>
        <p:txBody>
          <a:bodyPr wrap="square">
            <a:spAutoFit/>
          </a:bodyPr>
          <a:lstStyle/>
          <a:p>
            <a:r>
              <a:rPr lang="he-IL" sz="2400" dirty="0"/>
              <a:t>לכל אדם הזכות להחזיק בכל אמונה, להשתייך לכל קבוצה דתית, </a:t>
            </a:r>
            <a:r>
              <a:rPr lang="he-IL" sz="2400" dirty="0" smtClean="0"/>
              <a:t>לקיים </a:t>
            </a:r>
            <a:r>
              <a:rPr lang="he-IL" sz="2400" dirty="0"/>
              <a:t>כל טקס, מנהג, או </a:t>
            </a:r>
            <a:r>
              <a:rPr lang="he-IL" sz="2400" dirty="0" smtClean="0"/>
              <a:t>פולחן.</a:t>
            </a:r>
          </a:p>
          <a:p>
            <a:endParaRPr lang="he-IL" sz="2400" dirty="0"/>
          </a:p>
        </p:txBody>
      </p:sp>
      <p:sp>
        <p:nvSpPr>
          <p:cNvPr id="6" name="מלבן 5"/>
          <p:cNvSpPr/>
          <p:nvPr/>
        </p:nvSpPr>
        <p:spPr>
          <a:xfrm>
            <a:off x="3936194" y="3120903"/>
            <a:ext cx="2201243" cy="1083374"/>
          </a:xfrm>
          <a:prstGeom prst="rect">
            <a:avLst/>
          </a:prstGeom>
        </p:spPr>
        <p:txBody>
          <a:bodyPr wrap="square">
            <a:spAutoFit/>
          </a:bodyPr>
          <a:lstStyle/>
          <a:p>
            <a:pPr marL="159385" lvl="0">
              <a:lnSpc>
                <a:spcPct val="115000"/>
              </a:lnSpc>
            </a:pPr>
            <a:endParaRPr lang="he-IL" sz="2800" b="1" dirty="0" smtClean="0">
              <a:solidFill>
                <a:srgbClr val="964305"/>
              </a:solidFill>
            </a:endParaRPr>
          </a:p>
          <a:p>
            <a:pPr marL="159385" lvl="0">
              <a:lnSpc>
                <a:spcPct val="115000"/>
              </a:lnSpc>
            </a:pPr>
            <a:r>
              <a:rPr lang="he-IL" sz="2800" b="1" dirty="0" smtClean="0">
                <a:solidFill>
                  <a:srgbClr val="964305"/>
                </a:solidFill>
              </a:rPr>
              <a:t>חופש  מדת </a:t>
            </a:r>
            <a:endParaRPr lang="en-US" sz="2800" b="1" dirty="0">
              <a:solidFill>
                <a:srgbClr val="964305"/>
              </a:solidFill>
              <a:latin typeface="Calibri"/>
            </a:endParaRPr>
          </a:p>
        </p:txBody>
      </p:sp>
      <p:sp>
        <p:nvSpPr>
          <p:cNvPr id="7" name="מלבן 6"/>
          <p:cNvSpPr/>
          <p:nvPr/>
        </p:nvSpPr>
        <p:spPr>
          <a:xfrm>
            <a:off x="1425134" y="3951300"/>
            <a:ext cx="7223365" cy="1569660"/>
          </a:xfrm>
          <a:prstGeom prst="rect">
            <a:avLst/>
          </a:prstGeom>
        </p:spPr>
        <p:txBody>
          <a:bodyPr wrap="square">
            <a:spAutoFit/>
          </a:bodyPr>
          <a:lstStyle/>
          <a:p>
            <a:pPr algn="ctr"/>
            <a:r>
              <a:rPr lang="he-IL" sz="2400" dirty="0" smtClean="0"/>
              <a:t>                            </a:t>
            </a:r>
          </a:p>
          <a:p>
            <a:r>
              <a:rPr lang="he-IL" sz="2400" dirty="0" smtClean="0"/>
              <a:t>לכל </a:t>
            </a:r>
            <a:r>
              <a:rPr lang="he-IL" sz="2400" dirty="0"/>
              <a:t>אדם הזכות שלא להחזיק באמונה, לא להשתייך לקבוצה דתית, לא לסבול מכפיה או הטפה דתית, לא לקיים טקס או פולחן דתי בניגוד לרצונו</a:t>
            </a:r>
          </a:p>
        </p:txBody>
      </p:sp>
    </p:spTree>
    <p:extLst>
      <p:ext uri="{BB962C8B-B14F-4D97-AF65-F5344CB8AC3E}">
        <p14:creationId xmlns:p14="http://schemas.microsoft.com/office/powerpoint/2010/main" val="37592187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259632" y="1052736"/>
            <a:ext cx="7498080" cy="4800600"/>
          </a:xfrm>
        </p:spPr>
        <p:txBody>
          <a:bodyPr/>
          <a:lstStyle/>
          <a:p>
            <a:pPr marL="82296" indent="0">
              <a:lnSpc>
                <a:spcPct val="115000"/>
              </a:lnSpc>
              <a:spcAft>
                <a:spcPts val="1000"/>
              </a:spcAft>
              <a:buNone/>
            </a:pPr>
            <a:endParaRPr lang="he-IL" dirty="0" smtClean="0">
              <a:latin typeface="Calibri"/>
              <a:ea typeface="Calibri"/>
            </a:endParaRPr>
          </a:p>
          <a:p>
            <a:pPr marL="82296" indent="0" algn="ctr">
              <a:lnSpc>
                <a:spcPct val="115000"/>
              </a:lnSpc>
              <a:spcAft>
                <a:spcPts val="1000"/>
              </a:spcAft>
              <a:buNone/>
            </a:pPr>
            <a:r>
              <a:rPr lang="he-IL" dirty="0" smtClean="0">
                <a:latin typeface="Calibri"/>
                <a:ea typeface="Calibri"/>
              </a:rPr>
              <a:t>התבונן </a:t>
            </a:r>
            <a:r>
              <a:rPr lang="he-IL" dirty="0" smtClean="0">
                <a:latin typeface="Calibri"/>
                <a:ea typeface="Calibri"/>
                <a:hlinkClick r:id="rId2"/>
              </a:rPr>
              <a:t>בסרטון הבא</a:t>
            </a:r>
            <a:endParaRPr lang="en-US" sz="2800" dirty="0">
              <a:latin typeface="Calibri"/>
              <a:ea typeface="Calibri"/>
              <a:cs typeface="Arial"/>
            </a:endParaRPr>
          </a:p>
          <a:p>
            <a:pPr marL="82296" indent="0" algn="ctr">
              <a:lnSpc>
                <a:spcPct val="115000"/>
              </a:lnSpc>
              <a:spcAft>
                <a:spcPts val="1000"/>
              </a:spcAft>
              <a:buNone/>
            </a:pPr>
            <a:r>
              <a:rPr lang="he-IL" dirty="0" smtClean="0">
                <a:latin typeface="Calibri"/>
                <a:ea typeface="Calibri"/>
              </a:rPr>
              <a:t>ציין </a:t>
            </a:r>
            <a:r>
              <a:rPr lang="he-IL" dirty="0">
                <a:latin typeface="Calibri"/>
                <a:ea typeface="Calibri"/>
              </a:rPr>
              <a:t>זכות אדם שהסרטון עוסק בה</a:t>
            </a:r>
            <a:r>
              <a:rPr lang="he-IL" dirty="0" smtClean="0">
                <a:latin typeface="Calibri"/>
                <a:ea typeface="Calibri"/>
              </a:rPr>
              <a:t>.                 (התמקד במה הם נוגעים)</a:t>
            </a:r>
            <a:endParaRPr lang="he-IL" sz="2800" dirty="0" smtClean="0">
              <a:latin typeface="Calibri"/>
              <a:ea typeface="Calibri"/>
              <a:cs typeface="Arial"/>
            </a:endParaRPr>
          </a:p>
          <a:p>
            <a:pPr marL="82296" indent="0">
              <a:buNone/>
            </a:pPr>
            <a:endParaRPr lang="he-IL" dirty="0"/>
          </a:p>
        </p:txBody>
      </p:sp>
    </p:spTree>
    <p:extLst>
      <p:ext uri="{BB962C8B-B14F-4D97-AF65-F5344CB8AC3E}">
        <p14:creationId xmlns:p14="http://schemas.microsoft.com/office/powerpoint/2010/main" val="38063975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p:cNvGrpSpPr/>
          <p:nvPr/>
        </p:nvGrpSpPr>
        <p:grpSpPr>
          <a:xfrm>
            <a:off x="1154021" y="1394520"/>
            <a:ext cx="7674876" cy="4266728"/>
            <a:chOff x="683568" y="1340768"/>
            <a:chExt cx="7992888" cy="3456384"/>
          </a:xfrm>
        </p:grpSpPr>
        <p:sp>
          <p:nvSpPr>
            <p:cNvPr id="5" name="מלבן מעוגל 4"/>
            <p:cNvSpPr/>
            <p:nvPr/>
          </p:nvSpPr>
          <p:spPr>
            <a:xfrm>
              <a:off x="683568" y="1340768"/>
              <a:ext cx="7992888" cy="345638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943538" y="1530553"/>
              <a:ext cx="7503675" cy="1949444"/>
            </a:xfrm>
            <a:prstGeom prst="rect">
              <a:avLst/>
            </a:prstGeom>
          </p:spPr>
          <p:txBody>
            <a:bodyPr wrap="square">
              <a:spAutoFit/>
            </a:bodyPr>
            <a:lstStyle/>
            <a:p>
              <a:pPr lvl="0" algn="ctr">
                <a:lnSpc>
                  <a:spcPct val="115000"/>
                </a:lnSpc>
              </a:pPr>
              <a:r>
                <a:rPr lang="he-IL" sz="3600" b="1" dirty="0" smtClean="0">
                  <a:solidFill>
                    <a:schemeClr val="accent5"/>
                  </a:solidFill>
                </a:rPr>
                <a:t>זכות הקניין</a:t>
              </a:r>
            </a:p>
            <a:p>
              <a:pPr lvl="0" algn="ctr">
                <a:lnSpc>
                  <a:spcPct val="115000"/>
                </a:lnSpc>
              </a:pPr>
              <a:endParaRPr lang="he-IL" sz="3600" b="1" dirty="0" smtClean="0">
                <a:solidFill>
                  <a:schemeClr val="accent5"/>
                </a:solidFill>
              </a:endParaRPr>
            </a:p>
            <a:p>
              <a:pPr lvl="0" algn="ctr">
                <a:lnSpc>
                  <a:spcPct val="115000"/>
                </a:lnSpc>
              </a:pPr>
              <a:endParaRPr lang="he-IL" sz="3600" b="1" dirty="0" smtClean="0">
                <a:solidFill>
                  <a:schemeClr val="accent5"/>
                </a:solidFill>
              </a:endParaRPr>
            </a:p>
          </p:txBody>
        </p:sp>
      </p:grpSp>
      <p:sp>
        <p:nvSpPr>
          <p:cNvPr id="7" name="מלבן 6"/>
          <p:cNvSpPr/>
          <p:nvPr/>
        </p:nvSpPr>
        <p:spPr>
          <a:xfrm>
            <a:off x="1547664" y="2690336"/>
            <a:ext cx="6840760" cy="2308324"/>
          </a:xfrm>
          <a:prstGeom prst="rect">
            <a:avLst/>
          </a:prstGeom>
        </p:spPr>
        <p:txBody>
          <a:bodyPr wrap="square">
            <a:spAutoFit/>
          </a:bodyPr>
          <a:lstStyle/>
          <a:p>
            <a:pPr lvl="0"/>
            <a:r>
              <a:rPr lang="he-IL" sz="2400" dirty="0"/>
              <a:t>לכל אדם הזכות להחזיק ברכוש/ בדבר שיש לו ערך כלכלי ולעשות בו כרצונו ללא התערבותם של אחרים</a:t>
            </a:r>
            <a:r>
              <a:rPr lang="he-IL" sz="2400" dirty="0" smtClean="0"/>
              <a:t>.</a:t>
            </a:r>
          </a:p>
          <a:p>
            <a:pPr lvl="0"/>
            <a:endParaRPr lang="en-US" sz="2400" dirty="0"/>
          </a:p>
          <a:p>
            <a:pPr lvl="0"/>
            <a:r>
              <a:rPr lang="he-IL" sz="2400" dirty="0"/>
              <a:t>אין לפגוע </a:t>
            </a:r>
            <a:r>
              <a:rPr lang="he-IL" sz="2400" dirty="0" smtClean="0"/>
              <a:t>ברכושו של </a:t>
            </a:r>
            <a:r>
              <a:rPr lang="he-IL" sz="2400" dirty="0"/>
              <a:t>אדם </a:t>
            </a:r>
            <a:r>
              <a:rPr lang="he-IL" sz="2400" dirty="0" smtClean="0"/>
              <a:t>.</a:t>
            </a:r>
          </a:p>
          <a:p>
            <a:pPr lvl="0"/>
            <a:endParaRPr lang="en-US" sz="2400" dirty="0"/>
          </a:p>
          <a:p>
            <a:r>
              <a:rPr lang="he-IL" sz="2400" dirty="0"/>
              <a:t>יש  קנין חומרי וקנין </a:t>
            </a:r>
            <a:r>
              <a:rPr lang="he-IL" sz="2400" dirty="0" smtClean="0"/>
              <a:t>רוחני (המצאה , זכויות יוצרים).</a:t>
            </a:r>
            <a:endParaRPr lang="he-IL" sz="2400" dirty="0"/>
          </a:p>
        </p:txBody>
      </p:sp>
    </p:spTree>
    <p:extLst>
      <p:ext uri="{BB962C8B-B14F-4D97-AF65-F5344CB8AC3E}">
        <p14:creationId xmlns:p14="http://schemas.microsoft.com/office/powerpoint/2010/main" val="23272492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259632" y="620688"/>
            <a:ext cx="7498080" cy="936104"/>
          </a:xfrm>
        </p:spPr>
        <p:txBody>
          <a:bodyPr/>
          <a:lstStyle/>
          <a:p>
            <a:pPr marL="82296" indent="0">
              <a:buNone/>
            </a:pPr>
            <a:r>
              <a:rPr lang="he-IL" dirty="0" smtClean="0"/>
              <a:t>מה הקשר של </a:t>
            </a:r>
            <a:r>
              <a:rPr lang="he-IL" dirty="0" smtClean="0">
                <a:hlinkClick r:id="rId2"/>
              </a:rPr>
              <a:t>הסרטון הבא </a:t>
            </a:r>
            <a:r>
              <a:rPr lang="he-IL" dirty="0" smtClean="0"/>
              <a:t>לזכות לקניין?</a:t>
            </a:r>
            <a:endParaRPr lang="he-IL" dirty="0"/>
          </a:p>
        </p:txBody>
      </p:sp>
      <p:grpSp>
        <p:nvGrpSpPr>
          <p:cNvPr id="7" name="קבוצה 6"/>
          <p:cNvGrpSpPr/>
          <p:nvPr/>
        </p:nvGrpSpPr>
        <p:grpSpPr>
          <a:xfrm>
            <a:off x="1403648" y="2132856"/>
            <a:ext cx="7488832" cy="3240360"/>
            <a:chOff x="1403648" y="2132856"/>
            <a:chExt cx="7488832" cy="3240360"/>
          </a:xfrm>
        </p:grpSpPr>
        <p:grpSp>
          <p:nvGrpSpPr>
            <p:cNvPr id="6" name="קבוצה 5"/>
            <p:cNvGrpSpPr/>
            <p:nvPr/>
          </p:nvGrpSpPr>
          <p:grpSpPr>
            <a:xfrm>
              <a:off x="1403648" y="2132856"/>
              <a:ext cx="7488832" cy="3240360"/>
              <a:chOff x="1403648" y="2132856"/>
              <a:chExt cx="7488832" cy="3240360"/>
            </a:xfrm>
          </p:grpSpPr>
          <p:sp>
            <p:nvSpPr>
              <p:cNvPr id="4" name="מלבן 3"/>
              <p:cNvSpPr/>
              <p:nvPr/>
            </p:nvSpPr>
            <p:spPr>
              <a:xfrm>
                <a:off x="1403648" y="2564904"/>
                <a:ext cx="7200800" cy="1200329"/>
              </a:xfrm>
              <a:prstGeom prst="rect">
                <a:avLst/>
              </a:prstGeom>
            </p:spPr>
            <p:txBody>
              <a:bodyPr wrap="square">
                <a:spAutoFit/>
              </a:bodyPr>
              <a:lstStyle/>
              <a:p>
                <a:r>
                  <a:rPr lang="he-IL" sz="2400" dirty="0" smtClean="0"/>
                  <a:t>זכות </a:t>
                </a:r>
                <a:r>
                  <a:rPr lang="he-IL" sz="2400" dirty="0"/>
                  <a:t>יוצרים (באנגלית: </a:t>
                </a:r>
                <a:r>
                  <a:rPr lang="en-US" sz="2400" dirty="0"/>
                  <a:t>Copyright) </a:t>
                </a:r>
                <a:r>
                  <a:rPr lang="he-IL" sz="2400" dirty="0" smtClean="0"/>
                  <a:t>) </a:t>
                </a:r>
              </a:p>
              <a:p>
                <a:r>
                  <a:rPr lang="he-IL" sz="2400" dirty="0" smtClean="0"/>
                  <a:t>היא </a:t>
                </a:r>
                <a:r>
                  <a:rPr lang="he-IL" sz="2400" dirty="0"/>
                  <a:t>ההגנה שניתנת ליוצר או לבעלים של יצירה מפני שימוש בלתי מורשה ביצירה שהיא קניין רוחני שלו.</a:t>
                </a:r>
              </a:p>
            </p:txBody>
          </p:sp>
          <p:sp>
            <p:nvSpPr>
              <p:cNvPr id="5" name="מלבן מעוגל 4"/>
              <p:cNvSpPr/>
              <p:nvPr/>
            </p:nvSpPr>
            <p:spPr>
              <a:xfrm>
                <a:off x="1403648" y="2132856"/>
                <a:ext cx="7488832" cy="324036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3076" name="Picture 4" descr="https://upload.wikimedia.org/wikipedia/commons/thumb/b/b0/Copyright.svg/190px-Copyright.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429000"/>
              <a:ext cx="1809750" cy="18097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6229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55008" y="2204864"/>
            <a:ext cx="7498080" cy="1143000"/>
          </a:xfrm>
        </p:spPr>
        <p:txBody>
          <a:bodyPr/>
          <a:lstStyle/>
          <a:p>
            <a:pPr algn="ctr"/>
            <a:r>
              <a:rPr lang="he-IL" b="1" dirty="0" smtClean="0"/>
              <a:t>הזכות לחיים ובטחון</a:t>
            </a:r>
            <a:endParaRPr lang="he-IL" b="1" dirty="0"/>
          </a:p>
        </p:txBody>
      </p:sp>
      <p:sp>
        <p:nvSpPr>
          <p:cNvPr id="4" name="מלבן מעוגל 3"/>
          <p:cNvSpPr/>
          <p:nvPr/>
        </p:nvSpPr>
        <p:spPr>
          <a:xfrm>
            <a:off x="1547664" y="404664"/>
            <a:ext cx="7272808" cy="5976664"/>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1" anchor="ctr"/>
          <a:lstStyle/>
          <a:p>
            <a:pPr marL="571500" lvl="0" indent="-571500">
              <a:buFont typeface="Wingdings" pitchFamily="2" charset="2"/>
              <a:buChar char="v"/>
            </a:pPr>
            <a:endParaRPr lang="he-IL" sz="3600" b="1" dirty="0" smtClean="0"/>
          </a:p>
          <a:p>
            <a:pPr marL="571500" lvl="0" indent="-571500">
              <a:buFont typeface="Wingdings" pitchFamily="2" charset="2"/>
              <a:buChar char="v"/>
            </a:pPr>
            <a:endParaRPr lang="he-IL" sz="3600" b="1" dirty="0"/>
          </a:p>
          <a:p>
            <a:pPr marL="571500" lvl="0" indent="-571500">
              <a:buFont typeface="Wingdings" pitchFamily="2" charset="2"/>
              <a:buChar char="v"/>
            </a:pPr>
            <a:r>
              <a:rPr lang="he-IL" sz="3600" b="1" dirty="0" smtClean="0"/>
              <a:t>זכותו </a:t>
            </a:r>
            <a:r>
              <a:rPr lang="he-IL" sz="3600" b="1" dirty="0"/>
              <a:t>של כל אדם שאף אחד לא יפגע בחייו ובגופו </a:t>
            </a:r>
            <a:r>
              <a:rPr lang="he-IL" sz="3600" b="1" dirty="0" smtClean="0"/>
              <a:t>.</a:t>
            </a:r>
          </a:p>
          <a:p>
            <a:pPr lvl="0"/>
            <a:endParaRPr lang="en-US" sz="3600" b="1" dirty="0"/>
          </a:p>
          <a:p>
            <a:pPr marL="571500" indent="-571500">
              <a:buFont typeface="Wingdings" pitchFamily="2" charset="2"/>
              <a:buChar char="v"/>
            </a:pPr>
            <a:r>
              <a:rPr lang="he-IL" sz="3600" b="1" dirty="0"/>
              <a:t>חובת המדינה להגן על כל בני האדם החיים בשטחה מפני פגיעה בחייהם ובגופם בידי אחרים.</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6768" y="620688"/>
            <a:ext cx="50546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652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75656" y="332656"/>
            <a:ext cx="7498080" cy="1143000"/>
          </a:xfrm>
        </p:spPr>
        <p:txBody>
          <a:bodyPr>
            <a:normAutofit fontScale="90000"/>
          </a:bodyPr>
          <a:lstStyle/>
          <a:p>
            <a:pPr lvl="0" algn="ctr"/>
            <a:r>
              <a:rPr lang="he-IL" dirty="0" smtClean="0">
                <a:effectLst/>
              </a:rPr>
              <a:t>דילמות </a:t>
            </a:r>
            <a:r>
              <a:rPr lang="he-IL" dirty="0">
                <a:effectLst/>
              </a:rPr>
              <a:t>מוסריות הנוגעות </a:t>
            </a:r>
            <a:r>
              <a:rPr lang="he-IL" dirty="0" smtClean="0">
                <a:effectLst/>
              </a:rPr>
              <a:t/>
            </a:r>
            <a:br>
              <a:rPr lang="he-IL" dirty="0" smtClean="0">
                <a:effectLst/>
              </a:rPr>
            </a:br>
            <a:r>
              <a:rPr lang="he-IL" dirty="0" smtClean="0">
                <a:effectLst/>
              </a:rPr>
              <a:t>לזכות </a:t>
            </a:r>
            <a:r>
              <a:rPr lang="he-IL" dirty="0">
                <a:effectLst/>
              </a:rPr>
              <a:t>לחיים וביטחון</a:t>
            </a:r>
            <a:r>
              <a:rPr lang="en-US" dirty="0">
                <a:effectLst/>
              </a:rPr>
              <a:t/>
            </a:r>
            <a:br>
              <a:rPr lang="en-US" dirty="0">
                <a:effectLst/>
              </a:rPr>
            </a:br>
            <a:endParaRPr lang="he-IL" dirty="0"/>
          </a:p>
        </p:txBody>
      </p:sp>
      <p:sp>
        <p:nvSpPr>
          <p:cNvPr id="3" name="מציין מיקום תוכן 2"/>
          <p:cNvSpPr>
            <a:spLocks noGrp="1"/>
          </p:cNvSpPr>
          <p:nvPr>
            <p:ph idx="1"/>
          </p:nvPr>
        </p:nvSpPr>
        <p:spPr/>
        <p:txBody>
          <a:bodyPr/>
          <a:lstStyle/>
          <a:p>
            <a:pPr marL="82296" indent="0">
              <a:buNone/>
            </a:pPr>
            <a:r>
              <a:rPr lang="he-IL" sz="1800" dirty="0" smtClean="0">
                <a:hlinkClick r:id="rId3"/>
              </a:rPr>
              <a:t>חוק עונש מוות למחבלים</a:t>
            </a:r>
            <a:endParaRPr lang="he-IL" sz="1800" dirty="0" smtClean="0"/>
          </a:p>
          <a:p>
            <a:pPr marL="82296" indent="0">
              <a:buNone/>
            </a:pPr>
            <a:endParaRPr lang="he-IL" dirty="0" smtClean="0"/>
          </a:p>
          <a:p>
            <a:pPr marL="82296" indent="0">
              <a:buNone/>
            </a:pPr>
            <a:endParaRPr lang="he-IL" dirty="0"/>
          </a:p>
        </p:txBody>
      </p:sp>
      <p:sp>
        <p:nvSpPr>
          <p:cNvPr id="4" name="מלבן מעוגל 3"/>
          <p:cNvSpPr/>
          <p:nvPr/>
        </p:nvSpPr>
        <p:spPr>
          <a:xfrm>
            <a:off x="4576875" y="4005064"/>
            <a:ext cx="4289214" cy="2711610"/>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he-IL" b="1" dirty="0"/>
              <a:t>18 שנות מאסר נגזרו על תושב חיפה, שדקר למוות אדם בעקבות ריב כלבים </a:t>
            </a:r>
            <a:endParaRPr lang="en-US" b="1" dirty="0"/>
          </a:p>
          <a:p>
            <a:r>
              <a:rPr lang="he-IL" sz="1400" dirty="0"/>
              <a:t>בית המשפט קרא להילחם בתרבות הסכין "שהשתלטה על המדינה</a:t>
            </a:r>
            <a:r>
              <a:rPr lang="en-US" sz="1400" dirty="0"/>
              <a:t>"</a:t>
            </a:r>
            <a:r>
              <a:rPr lang="he-IL" sz="1400" dirty="0"/>
              <a:t>.</a:t>
            </a:r>
            <a:endParaRPr lang="en-US" sz="1400" dirty="0"/>
          </a:p>
          <a:p>
            <a:r>
              <a:rPr lang="he-IL" sz="1400" dirty="0"/>
              <a:t>בית המשפט המחוזי בחיפה גזר אתמול 18 שנות מאסר על ברק צרפתי, תושב חיפה שהורשע בהריגת אבינועם שושן בחוף בחיפה ב-2003 בעקבות ריב בין כלבים. "גם עונש של 20 שנה לא היה מספיק כדי לכפר על המעשה", קראו בני משפחתו של שושן לאחר הקראת גזר הדין. במקום התפתחו חילופי דברים קשים בין המשפחות, ומאבטחי בית המשפט נאלצו להוציא את בני משפחת שושן מיציאה צדדית על מנת למנוע עימות. </a:t>
            </a:r>
            <a:endParaRPr lang="en-US" sz="14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413756"/>
            <a:ext cx="5626029"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מלבן 5"/>
          <p:cNvSpPr/>
          <p:nvPr/>
        </p:nvSpPr>
        <p:spPr>
          <a:xfrm>
            <a:off x="1259632" y="4622205"/>
            <a:ext cx="2952328" cy="1754326"/>
          </a:xfrm>
          <a:prstGeom prst="rect">
            <a:avLst/>
          </a:prstGeom>
        </p:spPr>
        <p:txBody>
          <a:bodyPr wrap="square">
            <a:spAutoFit/>
          </a:bodyPr>
          <a:lstStyle/>
          <a:p>
            <a:pPr algn="ctr"/>
            <a:r>
              <a:rPr lang="he-IL" b="1" i="0" u="none" strike="noStrike" baseline="0" dirty="0" smtClean="0">
                <a:latin typeface="Yehuda CLM"/>
              </a:rPr>
              <a:t>כיצד לדעתכם הרופאים צריכים לנהוג במקרה שבו אדם מסרב לקבל טיפול רפואי שיכול להצילו ממוות?</a:t>
            </a:r>
          </a:p>
          <a:p>
            <a:endParaRPr lang="he-IL" b="1" i="0" u="none" strike="noStrike" baseline="0" dirty="0" smtClean="0">
              <a:latin typeface="Yehuda CLM"/>
            </a:endParaRPr>
          </a:p>
          <a:p>
            <a:pPr algn="ctr"/>
            <a:r>
              <a:rPr lang="he-IL" b="0" i="0" u="none" strike="noStrike" baseline="0" dirty="0" smtClean="0">
                <a:solidFill>
                  <a:srgbClr val="000000"/>
                </a:solidFill>
                <a:latin typeface="Yehuda CLM"/>
                <a:hlinkClick r:id="rId5"/>
              </a:rPr>
              <a:t>הרב ד"ר בני לאו</a:t>
            </a:r>
            <a:endParaRPr lang="he-IL" b="0" i="0" u="none" strike="noStrike" baseline="0" dirty="0" smtClean="0">
              <a:solidFill>
                <a:srgbClr val="000000"/>
              </a:solidFill>
              <a:latin typeface="Yehuda CLM"/>
            </a:endParaRPr>
          </a:p>
        </p:txBody>
      </p:sp>
    </p:spTree>
    <p:extLst>
      <p:ext uri="{BB962C8B-B14F-4D97-AF65-F5344CB8AC3E}">
        <p14:creationId xmlns:p14="http://schemas.microsoft.com/office/powerpoint/2010/main" val="140853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435608" y="548680"/>
            <a:ext cx="7498080" cy="5699720"/>
          </a:xfrm>
        </p:spPr>
        <p:txBody>
          <a:bodyPr/>
          <a:lstStyle/>
          <a:p>
            <a:pPr marL="82296" lvl="0" indent="0" algn="ctr">
              <a:lnSpc>
                <a:spcPct val="115000"/>
              </a:lnSpc>
              <a:spcAft>
                <a:spcPts val="1000"/>
              </a:spcAft>
              <a:buClr>
                <a:srgbClr val="3891A7"/>
              </a:buClr>
              <a:buNone/>
            </a:pPr>
            <a:r>
              <a:rPr lang="he-IL" dirty="0" smtClean="0">
                <a:solidFill>
                  <a:prstClr val="black"/>
                </a:solidFill>
                <a:latin typeface="Calibri"/>
                <a:ea typeface="Calibri"/>
              </a:rPr>
              <a:t>ציין זכות אדם שה</a:t>
            </a:r>
            <a:r>
              <a:rPr lang="he-IL" dirty="0" smtClean="0">
                <a:solidFill>
                  <a:prstClr val="black"/>
                </a:solidFill>
                <a:latin typeface="Calibri"/>
                <a:ea typeface="Calibri"/>
                <a:hlinkClick r:id="rId2"/>
              </a:rPr>
              <a:t>סרטון</a:t>
            </a:r>
            <a:r>
              <a:rPr lang="he-IL" dirty="0" smtClean="0">
                <a:solidFill>
                  <a:prstClr val="black"/>
                </a:solidFill>
                <a:latin typeface="Calibri"/>
                <a:ea typeface="Calibri"/>
              </a:rPr>
              <a:t> עוסק בה.</a:t>
            </a:r>
            <a:endParaRPr lang="en-US" sz="2800" dirty="0">
              <a:solidFill>
                <a:prstClr val="black"/>
              </a:solidFill>
              <a:latin typeface="Calibri"/>
              <a:ea typeface="Calibri"/>
              <a:cs typeface="Arial"/>
            </a:endParaRPr>
          </a:p>
          <a:p>
            <a:pPr marL="82296" indent="0">
              <a:buNone/>
            </a:pPr>
            <a:endParaRPr lang="he-IL" dirty="0"/>
          </a:p>
        </p:txBody>
      </p:sp>
      <p:sp>
        <p:nvSpPr>
          <p:cNvPr id="5" name="מלבן מעוגל 4"/>
          <p:cNvSpPr/>
          <p:nvPr/>
        </p:nvSpPr>
        <p:spPr>
          <a:xfrm>
            <a:off x="1403648" y="1268760"/>
            <a:ext cx="7432642" cy="4968552"/>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1" anchor="ctr"/>
          <a:lstStyle/>
          <a:p>
            <a:pPr lvl="0" algn="ctr"/>
            <a:r>
              <a:rPr lang="he-IL" sz="3600" b="1" dirty="0"/>
              <a:t>הזכות </a:t>
            </a:r>
            <a:r>
              <a:rPr lang="he-IL" sz="3600" b="1" dirty="0" smtClean="0"/>
              <a:t>לשוויון</a:t>
            </a:r>
          </a:p>
          <a:p>
            <a:pPr marL="571500" lvl="0" indent="-571500">
              <a:buFont typeface="Wingdings" pitchFamily="2" charset="2"/>
              <a:buChar char="v"/>
            </a:pPr>
            <a:r>
              <a:rPr lang="he-IL" sz="3600" dirty="0"/>
              <a:t>זכותו של כל אדם  באשר הוא אדם לקבל יחס שווה בפני החוק  ללא הבדל דת גזע לאום מין שפה מוצא, מראה חיצוני, מוגבלות מסוימת והשקפת עולם</a:t>
            </a:r>
            <a:r>
              <a:rPr lang="he-IL" sz="3600" dirty="0" smtClean="0"/>
              <a:t>.</a:t>
            </a:r>
          </a:p>
          <a:p>
            <a:pPr lvl="0"/>
            <a:endParaRPr lang="he-IL" sz="3600" dirty="0" smtClean="0"/>
          </a:p>
          <a:p>
            <a:pPr marL="571500" indent="-571500">
              <a:buFont typeface="Wingdings" pitchFamily="2" charset="2"/>
              <a:buChar char="v"/>
            </a:pPr>
            <a:r>
              <a:rPr lang="he-IL" sz="3600" dirty="0" smtClean="0"/>
              <a:t>אין </a:t>
            </a:r>
            <a:r>
              <a:rPr lang="he-IL" sz="3600" dirty="0"/>
              <a:t>להפלות אדם בשל זהותו, שיוכו סממן חיצוני או מגבלה כלשהי .</a:t>
            </a:r>
            <a:endParaRPr lang="he-IL" sz="3600" b="1" dirty="0"/>
          </a:p>
        </p:txBody>
      </p:sp>
    </p:spTree>
    <p:extLst>
      <p:ext uri="{BB962C8B-B14F-4D97-AF65-F5344CB8AC3E}">
        <p14:creationId xmlns:p14="http://schemas.microsoft.com/office/powerpoint/2010/main" val="23918335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691680" y="692696"/>
            <a:ext cx="6624736" cy="1569660"/>
          </a:xfrm>
          <a:prstGeom prst="rect">
            <a:avLst/>
          </a:prstGeom>
        </p:spPr>
        <p:txBody>
          <a:bodyPr wrap="square">
            <a:spAutoFit/>
          </a:bodyPr>
          <a:lstStyle/>
          <a:p>
            <a:pPr lvl="0" algn="ctr"/>
            <a:r>
              <a:rPr lang="he-IL" sz="2400" b="1" dirty="0"/>
              <a:t>אפליה פסולה</a:t>
            </a:r>
            <a:endParaRPr lang="he-IL" sz="2400" b="1" dirty="0" smtClean="0"/>
          </a:p>
          <a:p>
            <a:pPr marL="285750" lvl="0" indent="-285750">
              <a:buFont typeface="Wingdings" pitchFamily="2" charset="2"/>
              <a:buChar char="§"/>
            </a:pPr>
            <a:r>
              <a:rPr lang="he-IL" dirty="0" smtClean="0"/>
              <a:t>פגיעה </a:t>
            </a:r>
            <a:r>
              <a:rPr lang="he-IL" dirty="0"/>
              <a:t>בזכות לשוויון על ידי הענקת יחס שונה לבני אדם </a:t>
            </a:r>
            <a:endParaRPr lang="en-US" dirty="0"/>
          </a:p>
          <a:p>
            <a:r>
              <a:rPr lang="he-IL" b="1" dirty="0"/>
              <a:t>ללא סיבה מוצדקת</a:t>
            </a:r>
            <a:r>
              <a:rPr lang="he-IL" dirty="0"/>
              <a:t>, ובפרט בשל זהות, שיוך סממן חיצוני או מגבלה כלשהי (דת, גזע, מין, העדפה מינית, צבע עור, מוצא, מראה חיצוני, מוגבלות מסוימת)</a:t>
            </a:r>
          </a:p>
        </p:txBody>
      </p:sp>
      <p:graphicFrame>
        <p:nvGraphicFramePr>
          <p:cNvPr id="8" name="טבלה 7"/>
          <p:cNvGraphicFramePr>
            <a:graphicFrameLocks noGrp="1"/>
          </p:cNvGraphicFramePr>
          <p:nvPr>
            <p:extLst>
              <p:ext uri="{D42A27DB-BD31-4B8C-83A1-F6EECF244321}">
                <p14:modId xmlns:p14="http://schemas.microsoft.com/office/powerpoint/2010/main" val="1597728852"/>
              </p:ext>
            </p:extLst>
          </p:nvPr>
        </p:nvGraphicFramePr>
        <p:xfrm>
          <a:off x="1419466" y="3501008"/>
          <a:ext cx="7169163" cy="2663952"/>
        </p:xfrm>
        <a:graphic>
          <a:graphicData uri="http://schemas.openxmlformats.org/drawingml/2006/table">
            <a:tbl>
              <a:tblPr bandRow="1">
                <a:tableStyleId>{5C22544A-7EE6-4342-B048-85BDC9FD1C3A}</a:tableStyleId>
              </a:tblPr>
              <a:tblGrid>
                <a:gridCol w="1729114">
                  <a:extLst>
                    <a:ext uri="{9D8B030D-6E8A-4147-A177-3AD203B41FA5}">
                      <a16:colId xmlns:a16="http://schemas.microsoft.com/office/drawing/2014/main" val="20000"/>
                    </a:ext>
                  </a:extLst>
                </a:gridCol>
                <a:gridCol w="5440049">
                  <a:extLst>
                    <a:ext uri="{9D8B030D-6E8A-4147-A177-3AD203B41FA5}">
                      <a16:colId xmlns:a16="http://schemas.microsoft.com/office/drawing/2014/main" val="20001"/>
                    </a:ext>
                  </a:extLst>
                </a:gridCol>
              </a:tblGrid>
              <a:tr h="240776">
                <a:tc>
                  <a:txBody>
                    <a:bodyPr/>
                    <a:lstStyle/>
                    <a:p>
                      <a:pPr marL="159385" algn="r" rtl="1">
                        <a:lnSpc>
                          <a:spcPct val="115000"/>
                        </a:lnSpc>
                        <a:spcAft>
                          <a:spcPts val="0"/>
                        </a:spcAft>
                      </a:pPr>
                      <a:r>
                        <a:rPr lang="he-IL" sz="1000" dirty="0">
                          <a:effectLst/>
                        </a:rPr>
                        <a:t> </a:t>
                      </a:r>
                      <a:endParaRPr lang="en-US" sz="1100" dirty="0">
                        <a:solidFill>
                          <a:srgbClr val="000000"/>
                        </a:solidFill>
                        <a:effectLst/>
                        <a:latin typeface="Calibri"/>
                        <a:ea typeface="Calibri"/>
                        <a:cs typeface="Calibri"/>
                      </a:endParaRPr>
                    </a:p>
                  </a:txBody>
                  <a:tcPr marL="76200" marR="76200" marT="0" marB="0"/>
                </a:tc>
                <a:tc>
                  <a:txBody>
                    <a:bodyPr/>
                    <a:lstStyle/>
                    <a:p>
                      <a:pPr marL="228600" algn="ctr" rtl="1">
                        <a:lnSpc>
                          <a:spcPct val="115000"/>
                        </a:lnSpc>
                        <a:spcAft>
                          <a:spcPts val="0"/>
                        </a:spcAft>
                      </a:pPr>
                      <a:r>
                        <a:rPr lang="he-IL" sz="2400" b="1" u="sng" dirty="0">
                          <a:effectLst/>
                        </a:rPr>
                        <a:t>מדיניות</a:t>
                      </a:r>
                      <a:endParaRPr lang="en-US" sz="2400" b="1" dirty="0">
                        <a:solidFill>
                          <a:srgbClr val="000000"/>
                        </a:solidFill>
                        <a:effectLst/>
                        <a:latin typeface="Calibri"/>
                        <a:ea typeface="Calibri"/>
                        <a:cs typeface="Calibri"/>
                      </a:endParaRPr>
                    </a:p>
                  </a:txBody>
                  <a:tcPr marL="76200" marR="76200" marT="0" marB="0" anchor="b"/>
                </a:tc>
                <a:extLst>
                  <a:ext uri="{0D108BD9-81ED-4DB2-BD59-A6C34878D82A}">
                    <a16:rowId xmlns:a16="http://schemas.microsoft.com/office/drawing/2014/main" val="10000"/>
                  </a:ext>
                </a:extLst>
              </a:tr>
              <a:tr h="755991">
                <a:tc>
                  <a:txBody>
                    <a:bodyPr/>
                    <a:lstStyle/>
                    <a:p>
                      <a:pPr marL="159385" algn="r" rtl="1">
                        <a:lnSpc>
                          <a:spcPct val="115000"/>
                        </a:lnSpc>
                        <a:spcAft>
                          <a:spcPts val="0"/>
                        </a:spcAft>
                      </a:pPr>
                      <a:r>
                        <a:rPr lang="he-IL" sz="1000" dirty="0">
                          <a:effectLst/>
                        </a:rPr>
                        <a:t>מדיניות של </a:t>
                      </a:r>
                      <a:endParaRPr lang="he-IL" sz="1000" dirty="0" smtClean="0">
                        <a:effectLst/>
                      </a:endParaRPr>
                    </a:p>
                    <a:p>
                      <a:pPr marL="159385" algn="r" rtl="1">
                        <a:lnSpc>
                          <a:spcPct val="115000"/>
                        </a:lnSpc>
                        <a:spcAft>
                          <a:spcPts val="0"/>
                        </a:spcAft>
                      </a:pPr>
                      <a:r>
                        <a:rPr lang="he-IL" sz="1800" b="1" dirty="0" smtClean="0">
                          <a:effectLst/>
                        </a:rPr>
                        <a:t>הבחנה </a:t>
                      </a:r>
                      <a:r>
                        <a:rPr lang="he-IL" sz="1000" dirty="0">
                          <a:effectLst/>
                        </a:rPr>
                        <a:t>(מותרת)</a:t>
                      </a:r>
                      <a:endParaRPr lang="en-US" sz="1100" dirty="0">
                        <a:effectLst/>
                      </a:endParaRPr>
                    </a:p>
                    <a:p>
                      <a:pPr marL="159385" algn="r" rtl="1">
                        <a:lnSpc>
                          <a:spcPct val="115000"/>
                        </a:lnSpc>
                        <a:spcAft>
                          <a:spcPts val="0"/>
                        </a:spcAft>
                      </a:pPr>
                      <a:r>
                        <a:rPr lang="en-US" sz="1000" dirty="0">
                          <a:effectLst/>
                        </a:rPr>
                        <a:t> </a:t>
                      </a:r>
                      <a:endParaRPr lang="en-US" sz="1100" dirty="0">
                        <a:solidFill>
                          <a:srgbClr val="000000"/>
                        </a:solidFill>
                        <a:effectLst/>
                        <a:latin typeface="Calibri"/>
                        <a:ea typeface="Calibri"/>
                        <a:cs typeface="Calibri"/>
                      </a:endParaRPr>
                    </a:p>
                  </a:txBody>
                  <a:tcPr marL="76200" marR="76200" marT="0" marB="0"/>
                </a:tc>
                <a:tc>
                  <a:txBody>
                    <a:bodyPr/>
                    <a:lstStyle/>
                    <a:p>
                      <a:pPr marL="342900" lvl="0" indent="-342900" algn="r" rtl="1">
                        <a:lnSpc>
                          <a:spcPct val="115000"/>
                        </a:lnSpc>
                        <a:spcAft>
                          <a:spcPts val="0"/>
                        </a:spcAft>
                        <a:buFont typeface="Wingdings"/>
                        <a:buChar char=""/>
                      </a:pPr>
                      <a:r>
                        <a:rPr lang="he-IL" sz="1600" dirty="0">
                          <a:effectLst/>
                        </a:rPr>
                        <a:t>הענקת יחס שונה לבני אדם שונים כאשר </a:t>
                      </a:r>
                      <a:r>
                        <a:rPr lang="he-IL" sz="1600" b="1" dirty="0">
                          <a:effectLst/>
                        </a:rPr>
                        <a:t>השונות רלוונטית </a:t>
                      </a:r>
                      <a:r>
                        <a:rPr lang="he-IL" sz="1600" dirty="0" smtClean="0">
                          <a:effectLst/>
                        </a:rPr>
                        <a:t>(יש סיבה מוצדקת לשוני)</a:t>
                      </a:r>
                      <a:endParaRPr lang="en-US" sz="1600" dirty="0">
                        <a:effectLst/>
                      </a:endParaRPr>
                    </a:p>
                    <a:p>
                      <a:pPr marL="342900" lvl="0" indent="-342900" algn="r" rtl="1">
                        <a:lnSpc>
                          <a:spcPct val="115000"/>
                        </a:lnSpc>
                        <a:spcAft>
                          <a:spcPts val="0"/>
                        </a:spcAft>
                        <a:buFont typeface="Wingdings"/>
                        <a:buChar char=""/>
                      </a:pPr>
                      <a:r>
                        <a:rPr lang="he-IL" sz="1600" dirty="0">
                          <a:effectLst/>
                        </a:rPr>
                        <a:t>חוקים רבים מאד בכל דמוקרטיה מבוססים על הבחנה</a:t>
                      </a:r>
                      <a:endParaRPr lang="en-US" sz="1600" dirty="0">
                        <a:solidFill>
                          <a:srgbClr val="000000"/>
                        </a:solidFill>
                        <a:effectLst/>
                        <a:latin typeface="Calibri"/>
                        <a:ea typeface="Calibri"/>
                        <a:cs typeface="Calibri"/>
                      </a:endParaRPr>
                    </a:p>
                  </a:txBody>
                  <a:tcPr marL="76200" marR="76200" marT="0" marB="0" anchor="b"/>
                </a:tc>
                <a:extLst>
                  <a:ext uri="{0D108BD9-81ED-4DB2-BD59-A6C34878D82A}">
                    <a16:rowId xmlns:a16="http://schemas.microsoft.com/office/drawing/2014/main" val="10001"/>
                  </a:ext>
                </a:extLst>
              </a:tr>
              <a:tr h="1013365">
                <a:tc>
                  <a:txBody>
                    <a:bodyPr/>
                    <a:lstStyle/>
                    <a:p>
                      <a:pPr marL="159385" algn="r" rtl="1">
                        <a:lnSpc>
                          <a:spcPct val="115000"/>
                        </a:lnSpc>
                        <a:spcAft>
                          <a:spcPts val="0"/>
                        </a:spcAft>
                      </a:pPr>
                      <a:r>
                        <a:rPr lang="he-IL" sz="1000" dirty="0">
                          <a:effectLst/>
                        </a:rPr>
                        <a:t>מדיניות של </a:t>
                      </a:r>
                      <a:endParaRPr lang="he-IL" sz="1000" dirty="0" smtClean="0">
                        <a:effectLst/>
                      </a:endParaRPr>
                    </a:p>
                    <a:p>
                      <a:pPr marL="159385" algn="r" rtl="1">
                        <a:lnSpc>
                          <a:spcPct val="115000"/>
                        </a:lnSpc>
                        <a:spcAft>
                          <a:spcPts val="0"/>
                        </a:spcAft>
                      </a:pPr>
                      <a:r>
                        <a:rPr lang="he-IL" sz="1800" b="1" dirty="0" smtClean="0">
                          <a:effectLst/>
                        </a:rPr>
                        <a:t>העדפה </a:t>
                      </a:r>
                      <a:r>
                        <a:rPr lang="he-IL" sz="1800" b="1" dirty="0">
                          <a:effectLst/>
                        </a:rPr>
                        <a:t>מתקנת</a:t>
                      </a:r>
                      <a:endParaRPr lang="en-US" sz="1800" b="1" dirty="0">
                        <a:solidFill>
                          <a:srgbClr val="000000"/>
                        </a:solidFill>
                        <a:effectLst/>
                        <a:latin typeface="Calibri"/>
                        <a:ea typeface="Calibri"/>
                        <a:cs typeface="Calibri"/>
                      </a:endParaRPr>
                    </a:p>
                  </a:txBody>
                  <a:tcPr marL="76200" marR="76200" marT="0" marB="0"/>
                </a:tc>
                <a:tc>
                  <a:txBody>
                    <a:bodyPr/>
                    <a:lstStyle/>
                    <a:p>
                      <a:pPr marL="342900" lvl="0" indent="-342900" algn="r" rtl="1">
                        <a:lnSpc>
                          <a:spcPct val="115000"/>
                        </a:lnSpc>
                        <a:spcAft>
                          <a:spcPts val="0"/>
                        </a:spcAft>
                        <a:buFont typeface="Wingdings"/>
                        <a:buChar char=""/>
                      </a:pPr>
                      <a:r>
                        <a:rPr lang="he-IL" sz="1600" dirty="0">
                          <a:effectLst/>
                        </a:rPr>
                        <a:t>הענקת הטבה/העדפה לקבוצה/ לאוכלוסייה מקופחת/ מופלית/ חלשה</a:t>
                      </a:r>
                      <a:endParaRPr lang="en-US" sz="1600" dirty="0">
                        <a:effectLst/>
                      </a:endParaRPr>
                    </a:p>
                    <a:p>
                      <a:pPr marL="342900" lvl="0" indent="-342900" algn="r" rtl="1">
                        <a:lnSpc>
                          <a:spcPct val="115000"/>
                        </a:lnSpc>
                        <a:spcAft>
                          <a:spcPts val="0"/>
                        </a:spcAft>
                        <a:buFont typeface="Wingdings"/>
                        <a:buChar char=""/>
                      </a:pPr>
                      <a:r>
                        <a:rPr lang="he-IL" sz="1600" dirty="0">
                          <a:effectLst/>
                        </a:rPr>
                        <a:t>למשך זמן מסוים </a:t>
                      </a:r>
                      <a:endParaRPr lang="en-US" sz="1600" dirty="0">
                        <a:effectLst/>
                      </a:endParaRPr>
                    </a:p>
                    <a:p>
                      <a:pPr marL="342900" lvl="0" indent="-342900" algn="r" rtl="1">
                        <a:lnSpc>
                          <a:spcPct val="115000"/>
                        </a:lnSpc>
                        <a:spcAft>
                          <a:spcPts val="0"/>
                        </a:spcAft>
                        <a:buFont typeface="Wingdings"/>
                        <a:buChar char=""/>
                      </a:pPr>
                      <a:r>
                        <a:rPr lang="he-IL" sz="1600" dirty="0">
                          <a:effectLst/>
                        </a:rPr>
                        <a:t>במטרה צמצום פערים/ צמצום אי שוויון </a:t>
                      </a:r>
                      <a:endParaRPr lang="en-US" sz="1600" dirty="0">
                        <a:effectLst/>
                      </a:endParaRPr>
                    </a:p>
                    <a:p>
                      <a:pPr marL="457200" algn="r" rtl="1">
                        <a:lnSpc>
                          <a:spcPct val="115000"/>
                        </a:lnSpc>
                        <a:spcAft>
                          <a:spcPts val="0"/>
                        </a:spcAft>
                      </a:pPr>
                      <a:r>
                        <a:rPr lang="en-US" sz="1600" dirty="0">
                          <a:effectLst/>
                        </a:rPr>
                        <a:t> </a:t>
                      </a:r>
                      <a:endParaRPr lang="en-US" sz="1600" dirty="0">
                        <a:solidFill>
                          <a:srgbClr val="000000"/>
                        </a:solidFill>
                        <a:effectLst/>
                        <a:latin typeface="Calibri"/>
                        <a:ea typeface="Calibri"/>
                        <a:cs typeface="Calibri"/>
                      </a:endParaRPr>
                    </a:p>
                  </a:txBody>
                  <a:tcPr marL="76200" marR="76200" marT="0" marB="0" anchor="b"/>
                </a:tc>
                <a:extLst>
                  <a:ext uri="{0D108BD9-81ED-4DB2-BD59-A6C34878D82A}">
                    <a16:rowId xmlns:a16="http://schemas.microsoft.com/office/drawing/2014/main" val="10002"/>
                  </a:ext>
                </a:extLst>
              </a:tr>
            </a:tbl>
          </a:graphicData>
        </a:graphic>
      </p:graphicFrame>
      <p:sp>
        <p:nvSpPr>
          <p:cNvPr id="9" name="TextBox 8"/>
          <p:cNvSpPr txBox="1"/>
          <p:nvPr/>
        </p:nvSpPr>
        <p:spPr>
          <a:xfrm>
            <a:off x="2555776" y="2564904"/>
            <a:ext cx="5760640" cy="646331"/>
          </a:xfrm>
          <a:prstGeom prst="rect">
            <a:avLst/>
          </a:prstGeom>
          <a:noFill/>
        </p:spPr>
        <p:txBody>
          <a:bodyPr wrap="square" rtlCol="1">
            <a:spAutoFit/>
          </a:bodyPr>
          <a:lstStyle/>
          <a:p>
            <a:pPr algn="ctr"/>
            <a:r>
              <a:rPr lang="he-IL" dirty="0" smtClean="0">
                <a:hlinkClick r:id="rId2"/>
              </a:rPr>
              <a:t>ישנם מקרים בהם המדינה רוצה לקדם את הזכות לשיווין</a:t>
            </a:r>
            <a:r>
              <a:rPr lang="he-IL" dirty="0" smtClean="0"/>
              <a:t> </a:t>
            </a:r>
          </a:p>
          <a:p>
            <a:pPr algn="ctr"/>
            <a:r>
              <a:rPr lang="he-IL" dirty="0" smtClean="0"/>
              <a:t>לא מדובר באפליה אלא במדיניות </a:t>
            </a:r>
            <a:endParaRPr lang="he-IL" dirty="0"/>
          </a:p>
        </p:txBody>
      </p:sp>
    </p:spTree>
    <p:extLst>
      <p:ext uri="{BB962C8B-B14F-4D97-AF65-F5344CB8AC3E}">
        <p14:creationId xmlns:p14="http://schemas.microsoft.com/office/powerpoint/2010/main" val="313264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smtClean="0"/>
              <a:t>הזכות להליך (משפטי) הוגן</a:t>
            </a:r>
            <a:endParaRPr lang="he-IL" dirty="0"/>
          </a:p>
        </p:txBody>
      </p:sp>
      <p:sp>
        <p:nvSpPr>
          <p:cNvPr id="3" name="מציין מיקום תוכן 2"/>
          <p:cNvSpPr>
            <a:spLocks noGrp="1"/>
          </p:cNvSpPr>
          <p:nvPr>
            <p:ph idx="1"/>
          </p:nvPr>
        </p:nvSpPr>
        <p:spPr/>
        <p:txBody>
          <a:bodyPr/>
          <a:lstStyle/>
          <a:p>
            <a:pPr>
              <a:buFont typeface="Wingdings" pitchFamily="2" charset="2"/>
              <a:buChar char="Ø"/>
            </a:pPr>
            <a:r>
              <a:rPr lang="he-IL" dirty="0" smtClean="0"/>
              <a:t>צפה </a:t>
            </a:r>
            <a:r>
              <a:rPr lang="he-IL" dirty="0" smtClean="0">
                <a:hlinkClick r:id="rId2"/>
              </a:rPr>
              <a:t>בסרטון </a:t>
            </a:r>
            <a:endParaRPr lang="he-IL" dirty="0" smtClean="0"/>
          </a:p>
          <a:p>
            <a:pPr marL="82296" indent="0">
              <a:buNone/>
            </a:pPr>
            <a:r>
              <a:rPr lang="he-IL" dirty="0" smtClean="0"/>
              <a:t> </a:t>
            </a:r>
            <a:r>
              <a:rPr lang="he-IL" dirty="0" err="1" smtClean="0"/>
              <a:t>האים</a:t>
            </a:r>
            <a:r>
              <a:rPr lang="he-IL" dirty="0" smtClean="0"/>
              <a:t> המשפט הוגן?</a:t>
            </a:r>
          </a:p>
          <a:p>
            <a:pPr marL="82296" indent="0">
              <a:buNone/>
            </a:pPr>
            <a:endParaRPr lang="he-IL" dirty="0" smtClean="0"/>
          </a:p>
          <a:p>
            <a:pPr marL="82296" indent="0">
              <a:buNone/>
            </a:pPr>
            <a:endParaRPr lang="he-IL" dirty="0"/>
          </a:p>
          <a:p>
            <a:pPr>
              <a:buFont typeface="Wingdings" pitchFamily="2" charset="2"/>
              <a:buChar char="Ø"/>
            </a:pPr>
            <a:r>
              <a:rPr lang="he-IL" dirty="0" smtClean="0"/>
              <a:t>אדם החשוד בעברה על החוק , </a:t>
            </a:r>
            <a:r>
              <a:rPr lang="he-IL" dirty="0" err="1" smtClean="0"/>
              <a:t>האים</a:t>
            </a:r>
            <a:r>
              <a:rPr lang="he-IL" dirty="0" smtClean="0"/>
              <a:t> מגיעים לו זכויות ? </a:t>
            </a:r>
          </a:p>
          <a:p>
            <a:pPr marL="82296" indent="0">
              <a:buNone/>
            </a:pPr>
            <a:r>
              <a:rPr lang="he-IL" dirty="0"/>
              <a:t> </a:t>
            </a:r>
            <a:r>
              <a:rPr lang="he-IL" dirty="0" smtClean="0"/>
              <a:t>  </a:t>
            </a:r>
            <a:r>
              <a:rPr lang="he-IL" dirty="0" smtClean="0">
                <a:hlinkClick r:id="rId3"/>
              </a:rPr>
              <a:t>סרטון</a:t>
            </a:r>
            <a:endParaRPr lang="he-IL" dirty="0" smtClean="0"/>
          </a:p>
          <a:p>
            <a:pPr marL="82296" indent="0">
              <a:buNone/>
            </a:pPr>
            <a:endParaRPr lang="he-IL" dirty="0"/>
          </a:p>
          <a:p>
            <a:pPr marL="82296" indent="0">
              <a:buNone/>
            </a:pPr>
            <a:endParaRPr lang="he-IL" dirty="0" smtClean="0"/>
          </a:p>
          <a:p>
            <a:pPr marL="82296" indent="0">
              <a:buNone/>
            </a:pPr>
            <a:endParaRPr lang="he-IL" dirty="0" smtClean="0"/>
          </a:p>
          <a:p>
            <a:pPr marL="82296" indent="0">
              <a:buNone/>
            </a:pPr>
            <a:endParaRPr lang="he-IL" dirty="0"/>
          </a:p>
        </p:txBody>
      </p:sp>
    </p:spTree>
    <p:extLst>
      <p:ext uri="{BB962C8B-B14F-4D97-AF65-F5344CB8AC3E}">
        <p14:creationId xmlns:p14="http://schemas.microsoft.com/office/powerpoint/2010/main" val="139263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down)">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effectLst/>
              </a:rPr>
              <a:t>הזכות </a:t>
            </a:r>
            <a:r>
              <a:rPr lang="he-IL" b="1" dirty="0">
                <a:effectLst/>
              </a:rPr>
              <a:t>להליך הוגן</a:t>
            </a:r>
            <a:endParaRPr lang="he-IL" dirty="0"/>
          </a:p>
        </p:txBody>
      </p:sp>
      <p:sp>
        <p:nvSpPr>
          <p:cNvPr id="3" name="מציין מיקום תוכן 2"/>
          <p:cNvSpPr>
            <a:spLocks noGrp="1"/>
          </p:cNvSpPr>
          <p:nvPr>
            <p:ph idx="1"/>
          </p:nvPr>
        </p:nvSpPr>
        <p:spPr>
          <a:xfrm>
            <a:off x="1115616" y="1412776"/>
            <a:ext cx="7890080" cy="4800600"/>
          </a:xfrm>
        </p:spPr>
        <p:txBody>
          <a:bodyPr>
            <a:normAutofit fontScale="92500" lnSpcReduction="20000"/>
          </a:bodyPr>
          <a:lstStyle/>
          <a:p>
            <a:pPr>
              <a:buFont typeface="Wingdings" pitchFamily="2" charset="2"/>
              <a:buChar char="v"/>
            </a:pPr>
            <a:r>
              <a:rPr lang="he-IL" dirty="0" smtClean="0"/>
              <a:t>אדם </a:t>
            </a:r>
            <a:r>
              <a:rPr lang="he-IL" dirty="0"/>
              <a:t>חף מפשע עד שלא הוכחה אשמתו/ אדם זכאי כל עוד לא הורשע בדין </a:t>
            </a:r>
            <a:r>
              <a:rPr lang="he-IL" dirty="0" smtClean="0"/>
              <a:t>.</a:t>
            </a:r>
          </a:p>
          <a:p>
            <a:pPr marL="82296" indent="0">
              <a:buNone/>
            </a:pPr>
            <a:endParaRPr lang="he-IL" dirty="0"/>
          </a:p>
          <a:p>
            <a:pPr>
              <a:buFont typeface="Wingdings" pitchFamily="2" charset="2"/>
              <a:buChar char="v"/>
            </a:pPr>
            <a:r>
              <a:rPr lang="he-IL" dirty="0"/>
              <a:t>	כל אדם זכאי למשפט הוגן ופומבי </a:t>
            </a:r>
            <a:r>
              <a:rPr lang="he-IL" dirty="0" smtClean="0"/>
              <a:t>          </a:t>
            </a:r>
          </a:p>
          <a:p>
            <a:pPr marL="82296" indent="0">
              <a:buNone/>
            </a:pPr>
            <a:r>
              <a:rPr lang="he-IL" dirty="0"/>
              <a:t> </a:t>
            </a:r>
            <a:r>
              <a:rPr lang="he-IL" dirty="0" smtClean="0"/>
              <a:t>       (דלתיים פתוחות):</a:t>
            </a:r>
          </a:p>
          <a:p>
            <a:r>
              <a:rPr lang="he-IL" dirty="0" smtClean="0"/>
              <a:t>ייצוג </a:t>
            </a:r>
            <a:r>
              <a:rPr lang="he-IL" dirty="0"/>
              <a:t>ע"י </a:t>
            </a:r>
            <a:r>
              <a:rPr lang="he-IL" dirty="0" smtClean="0"/>
              <a:t>עו"ד</a:t>
            </a:r>
          </a:p>
          <a:p>
            <a:r>
              <a:rPr lang="he-IL" dirty="0" smtClean="0"/>
              <a:t>שופטים </a:t>
            </a:r>
            <a:r>
              <a:rPr lang="he-IL" dirty="0"/>
              <a:t>בלתי </a:t>
            </a:r>
            <a:r>
              <a:rPr lang="he-IL" dirty="0" smtClean="0"/>
              <a:t>תלויים (אובייקטיבים)</a:t>
            </a:r>
          </a:p>
          <a:p>
            <a:r>
              <a:rPr lang="he-IL" dirty="0" smtClean="0"/>
              <a:t> </a:t>
            </a:r>
            <a:r>
              <a:rPr lang="he-IL" dirty="0"/>
              <a:t>ענישה בהתאם לחוק </a:t>
            </a:r>
            <a:r>
              <a:rPr lang="he-IL" dirty="0" smtClean="0"/>
              <a:t>בלבד</a:t>
            </a:r>
          </a:p>
          <a:p>
            <a:r>
              <a:rPr lang="he-IL" dirty="0" smtClean="0"/>
              <a:t>זכאי </a:t>
            </a:r>
            <a:r>
              <a:rPr lang="he-IL" dirty="0"/>
              <a:t>לדעת במה הוא נאשם ולראות את הראיות </a:t>
            </a:r>
            <a:r>
              <a:rPr lang="he-IL" dirty="0" smtClean="0"/>
              <a:t>נגדו</a:t>
            </a:r>
          </a:p>
          <a:p>
            <a:r>
              <a:rPr lang="he-IL" dirty="0" smtClean="0"/>
              <a:t> </a:t>
            </a:r>
            <a:r>
              <a:rPr lang="he-IL" dirty="0"/>
              <a:t>זכאי לערער לערכאה גבוהה יותר </a:t>
            </a:r>
            <a:r>
              <a:rPr lang="he-IL" dirty="0" smtClean="0"/>
              <a:t>.</a:t>
            </a:r>
            <a:endParaRPr lang="he-IL" dirty="0"/>
          </a:p>
          <a:p>
            <a:pPr marL="82296" indent="0">
              <a:buNone/>
            </a:pPr>
            <a:endParaRPr lang="he-IL" dirty="0"/>
          </a:p>
        </p:txBody>
      </p:sp>
      <p:sp>
        <p:nvSpPr>
          <p:cNvPr id="4" name="מלבן מעוגל 3"/>
          <p:cNvSpPr/>
          <p:nvPr/>
        </p:nvSpPr>
        <p:spPr>
          <a:xfrm>
            <a:off x="1115616" y="116632"/>
            <a:ext cx="7848872" cy="6480720"/>
          </a:xfrm>
          <a:prstGeom prst="round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1987083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מפנה השמש">
  <a:themeElements>
    <a:clrScheme name="מפנה השמש">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מפנה השמש">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מפנה השמש">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2368</TotalTime>
  <Words>1439</Words>
  <Application>Microsoft Office PowerPoint</Application>
  <PresentationFormat>‫הצגה על המסך (4:3)</PresentationFormat>
  <Paragraphs>269</Paragraphs>
  <Slides>33</Slides>
  <Notes>1</Notes>
  <HiddenSlides>0</HiddenSlides>
  <MMClips>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33</vt:i4>
      </vt:variant>
    </vt:vector>
  </HeadingPairs>
  <TitlesOfParts>
    <vt:vector size="44" baseType="lpstr">
      <vt:lpstr>Aharoni</vt:lpstr>
      <vt:lpstr>Arial</vt:lpstr>
      <vt:lpstr>Calibri</vt:lpstr>
      <vt:lpstr>David</vt:lpstr>
      <vt:lpstr>Gill Sans MT</vt:lpstr>
      <vt:lpstr>Times New Roman</vt:lpstr>
      <vt:lpstr>Verdana</vt:lpstr>
      <vt:lpstr>Wingdings</vt:lpstr>
      <vt:lpstr>Wingdings 2</vt:lpstr>
      <vt:lpstr>Yehuda CLM</vt:lpstr>
      <vt:lpstr>מפנה השמש</vt:lpstr>
      <vt:lpstr>זכויות אדם / זכיות טבעיות</vt:lpstr>
      <vt:lpstr>חש"ה    כח"ק</vt:lpstr>
      <vt:lpstr>מצגת של PowerPoint‏</vt:lpstr>
      <vt:lpstr>הזכות לחיים ובטחון</vt:lpstr>
      <vt:lpstr>דילמות מוסריות הנוגעות  לזכות לחיים וביטחון </vt:lpstr>
      <vt:lpstr>מצגת של PowerPoint‏</vt:lpstr>
      <vt:lpstr>מצגת של PowerPoint‏</vt:lpstr>
      <vt:lpstr>הזכות להליך (משפטי) הוגן</vt:lpstr>
      <vt:lpstr>הזכות להליך הוגן</vt:lpstr>
      <vt:lpstr>מצגת של PowerPoint‏</vt:lpstr>
      <vt:lpstr>כבוד</vt:lpstr>
      <vt:lpstr>מצגת של PowerPoint‏</vt:lpstr>
      <vt:lpstr>הזכות לכבוד</vt:lpstr>
      <vt:lpstr>מצגת של PowerPoint‏</vt:lpstr>
      <vt:lpstr>מצגת של PowerPoint‏</vt:lpstr>
      <vt:lpstr>מצגת של PowerPoint‏</vt:lpstr>
      <vt:lpstr>מצגת של PowerPoint‏</vt:lpstr>
      <vt:lpstr>מצגת של PowerPoint‏</vt:lpstr>
      <vt:lpstr>מצגת של PowerPoint‏</vt:lpstr>
      <vt:lpstr>מן הזכות לחירות נגזרות שורה של חירויות: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זכויות אדם / זכיות טבעיות</dc:title>
  <dc:creator>b</dc:creator>
  <cp:lastModifiedBy>‏‏משתמש Windows</cp:lastModifiedBy>
  <cp:revision>68</cp:revision>
  <dcterms:created xsi:type="dcterms:W3CDTF">2018-01-04T08:27:17Z</dcterms:created>
  <dcterms:modified xsi:type="dcterms:W3CDTF">2018-07-21T08:51:52Z</dcterms:modified>
</cp:coreProperties>
</file>