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56" r:id="rId2"/>
    <p:sldId id="308" r:id="rId3"/>
    <p:sldId id="313" r:id="rId4"/>
    <p:sldId id="315" r:id="rId5"/>
    <p:sldId id="316" r:id="rId6"/>
    <p:sldId id="317" r:id="rId7"/>
    <p:sldId id="318" r:id="rId8"/>
    <p:sldId id="296" r:id="rId9"/>
    <p:sldId id="301" r:id="rId10"/>
    <p:sldId id="309" r:id="rId11"/>
    <p:sldId id="310" r:id="rId12"/>
    <p:sldId id="299" r:id="rId13"/>
    <p:sldId id="319" r:id="rId14"/>
    <p:sldId id="303"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21" autoAdjust="0"/>
    <p:restoredTop sz="94660"/>
  </p:normalViewPr>
  <p:slideViewPr>
    <p:cSldViewPr snapToGrid="0">
      <p:cViewPr varScale="1">
        <p:scale>
          <a:sx n="73" d="100"/>
          <a:sy n="73" d="100"/>
        </p:scale>
        <p:origin x="63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28DA38F-6F15-4AE6-8CEA-CD14A39CCA7C}" type="datetimeFigureOut">
              <a:rPr lang="he-IL" smtClean="0"/>
              <a:t>ל'/כסלו/תשע"ט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E64E713-054B-4EDA-8450-B1C71AA43776}" type="slidenum">
              <a:rPr lang="he-IL" smtClean="0"/>
              <a:t>‹#›</a:t>
            </a:fld>
            <a:endParaRPr lang="he-IL"/>
          </a:p>
        </p:txBody>
      </p:sp>
    </p:spTree>
    <p:extLst>
      <p:ext uri="{BB962C8B-B14F-4D97-AF65-F5344CB8AC3E}">
        <p14:creationId xmlns:p14="http://schemas.microsoft.com/office/powerpoint/2010/main" val="1247602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D308706C-CEC8-4295-B8CA-58D70FDD8248}" type="datetimeFigureOut">
              <a:rPr lang="he-IL" smtClean="0"/>
              <a:t>ל'/כסלו/תשע"ט</a:t>
            </a:fld>
            <a:endParaRPr lang="he-IL"/>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0401177F-CF53-43B4-BCCF-8C4585D1E375}" type="slidenum">
              <a:rPr lang="he-IL" smtClean="0"/>
              <a:t>‹#›</a:t>
            </a:fld>
            <a:endParaRPr lang="he-IL"/>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401177F-CF53-43B4-BCCF-8C4585D1E375}" type="slidenum">
              <a:rPr lang="he-IL" smtClean="0"/>
              <a:t>‹#›</a:t>
            </a:fld>
            <a:endParaRPr lang="he-IL"/>
          </a:p>
        </p:txBody>
      </p:sp>
      <p:sp>
        <p:nvSpPr>
          <p:cNvPr id="9" name="Content Placeholder 8"/>
          <p:cNvSpPr>
            <a:spLocks noGrp="1"/>
          </p:cNvSpPr>
          <p:nvPr>
            <p:ph sz="quarter" idx="13"/>
          </p:nvPr>
        </p:nvSpPr>
        <p:spPr>
          <a:xfrm>
            <a:off x="1389888" y="2313432"/>
            <a:ext cx="4559808"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7" name="Slide Number Placeholder 6"/>
          <p:cNvSpPr>
            <a:spLocks noGrp="1"/>
          </p:cNvSpPr>
          <p:nvPr>
            <p:ph type="sldNum" sz="quarter" idx="12"/>
          </p:nvPr>
        </p:nvSpPr>
        <p:spPr/>
        <p:txBody>
          <a:bodyPr/>
          <a:lstStyle/>
          <a:p>
            <a:fld id="{0401177F-CF53-43B4-BCCF-8C4585D1E375}" type="slidenum">
              <a:rPr lang="he-IL" smtClean="0"/>
              <a:t>‹#›</a:t>
            </a:fld>
            <a:endParaRPr lang="he-IL"/>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e-IL"/>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308706C-CEC8-4295-B8CA-58D70FDD8248}" type="datetimeFigureOut">
              <a:rPr lang="he-IL" smtClean="0"/>
              <a:t>ל'/כסלו/תשע"ט</a:t>
            </a:fld>
            <a:endParaRPr lang="he-IL"/>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0401177F-CF53-43B4-BCCF-8C4585D1E375}"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D308706C-CEC8-4295-B8CA-58D70FDD8248}" type="datetimeFigureOut">
              <a:rPr lang="he-IL" smtClean="0"/>
              <a:t>ל'/כסלו/תשע"ט</a:t>
            </a:fld>
            <a:endParaRPr lang="he-IL"/>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0401177F-CF53-43B4-BCCF-8C4585D1E375}"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ilatk@matnasim.org.i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2172" y="150684"/>
            <a:ext cx="10996545" cy="1352281"/>
          </a:xfrm>
        </p:spPr>
        <p:txBody>
          <a:bodyPr>
            <a:normAutofit fontScale="90000"/>
          </a:bodyPr>
          <a:lstStyle/>
          <a:p>
            <a:pPr algn="ctr"/>
            <a:r>
              <a:rPr lang="he-IL" sz="4400" b="1" dirty="0" smtClean="0">
                <a:solidFill>
                  <a:srgbClr val="C00000"/>
                </a:solidFill>
                <a:latin typeface="FrankRuehl" panose="020E0503060101010101" pitchFamily="34" charset="-79"/>
                <a:cs typeface="FrankRuehl" panose="020E0503060101010101" pitchFamily="34" charset="-79"/>
              </a:rPr>
              <a:t>למנחים ומנהלי </a:t>
            </a:r>
            <a:r>
              <a:rPr lang="he-IL" sz="4400" b="1" dirty="0" smtClean="0">
                <a:solidFill>
                  <a:srgbClr val="C00000"/>
                </a:solidFill>
                <a:latin typeface="FrankRuehl" panose="020E0503060101010101" pitchFamily="34" charset="-79"/>
                <a:cs typeface="FrankRuehl" panose="020E0503060101010101" pitchFamily="34" charset="-79"/>
              </a:rPr>
              <a:t>השכלה מפגש שיח ולמידה במחוזות תשע"ט</a:t>
            </a:r>
            <a:br>
              <a:rPr lang="he-IL" sz="4400" b="1" dirty="0" smtClean="0">
                <a:solidFill>
                  <a:srgbClr val="C00000"/>
                </a:solidFill>
                <a:latin typeface="FrankRuehl" panose="020E0503060101010101" pitchFamily="34" charset="-79"/>
                <a:cs typeface="FrankRuehl" panose="020E0503060101010101" pitchFamily="34" charset="-79"/>
              </a:rPr>
            </a:br>
            <a:r>
              <a:rPr lang="he-IL" sz="4400" b="1" dirty="0" smtClean="0">
                <a:solidFill>
                  <a:srgbClr val="C00000"/>
                </a:solidFill>
                <a:latin typeface="FrankRuehl" panose="020E0503060101010101" pitchFamily="34" charset="-79"/>
                <a:cs typeface="FrankRuehl" panose="020E0503060101010101" pitchFamily="34" charset="-79"/>
              </a:rPr>
              <a:t> 2018-2019 -  נושא אישי מסלול 12</a:t>
            </a:r>
            <a:endParaRPr lang="he-IL" sz="4400" b="1" dirty="0">
              <a:solidFill>
                <a:srgbClr val="C00000"/>
              </a:solidFill>
              <a:latin typeface="FrankRuehl" panose="020E0503060101010101" pitchFamily="34" charset="-79"/>
              <a:cs typeface="FrankRuehl" panose="020E0503060101010101" pitchFamily="34" charset="-79"/>
            </a:endParaRPr>
          </a:p>
        </p:txBody>
      </p:sp>
      <p:pic>
        <p:nvPicPr>
          <p:cNvPr id="4" name="תמונה 3"/>
          <p:cNvPicPr>
            <a:picLocks noChangeAspect="1"/>
          </p:cNvPicPr>
          <p:nvPr/>
        </p:nvPicPr>
        <p:blipFill>
          <a:blip r:embed="rId2"/>
          <a:stretch>
            <a:fillRect/>
          </a:stretch>
        </p:blipFill>
        <p:spPr>
          <a:xfrm>
            <a:off x="6336407" y="2876567"/>
            <a:ext cx="4520484" cy="2432438"/>
          </a:xfrm>
          <a:prstGeom prst="rect">
            <a:avLst/>
          </a:prstGeom>
          <a:ln>
            <a:noFill/>
          </a:ln>
          <a:effectLst>
            <a:softEdge rad="112500"/>
          </a:effectLst>
        </p:spPr>
      </p:pic>
      <p:sp>
        <p:nvSpPr>
          <p:cNvPr id="6" name="מלבן 5"/>
          <p:cNvSpPr/>
          <p:nvPr/>
        </p:nvSpPr>
        <p:spPr>
          <a:xfrm>
            <a:off x="480501" y="2195271"/>
            <a:ext cx="4812408" cy="461665"/>
          </a:xfrm>
          <a:prstGeom prst="rect">
            <a:avLst/>
          </a:prstGeom>
          <a:solidFill>
            <a:schemeClr val="accent2">
              <a:lumMod val="40000"/>
              <a:lumOff val="60000"/>
            </a:schemeClr>
          </a:solidFill>
        </p:spPr>
        <p:txBody>
          <a:bodyPr wrap="square">
            <a:spAutoFit/>
          </a:bodyPr>
          <a:lstStyle/>
          <a:p>
            <a:r>
              <a:rPr lang="he-IL" sz="2400" b="1" dirty="0">
                <a:latin typeface="Tahoma" panose="020B0604030504040204" pitchFamily="34" charset="0"/>
                <a:ea typeface="Tahoma" panose="020B0604030504040204" pitchFamily="34" charset="0"/>
                <a:cs typeface="Tahoma" panose="020B0604030504040204" pitchFamily="34" charset="0"/>
              </a:rPr>
              <a:t>השינוי הוא הדבר הקבוע </a:t>
            </a:r>
            <a:r>
              <a:rPr lang="he-IL" sz="2400" b="1" dirty="0" smtClean="0">
                <a:latin typeface="Tahoma" panose="020B0604030504040204" pitchFamily="34" charset="0"/>
                <a:ea typeface="Tahoma" panose="020B0604030504040204" pitchFamily="34" charset="0"/>
                <a:cs typeface="Tahoma" panose="020B0604030504040204" pitchFamily="34" charset="0"/>
              </a:rPr>
              <a:t>היחיד</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a:blip r:embed="rId3"/>
          <a:stretch>
            <a:fillRect/>
          </a:stretch>
        </p:blipFill>
        <p:spPr>
          <a:xfrm>
            <a:off x="652328" y="2876567"/>
            <a:ext cx="4468755" cy="2383832"/>
          </a:xfrm>
          <a:prstGeom prst="rect">
            <a:avLst/>
          </a:prstGeom>
        </p:spPr>
      </p:pic>
      <p:pic>
        <p:nvPicPr>
          <p:cNvPr id="7" name="תמונה 6"/>
          <p:cNvPicPr>
            <a:picLocks noChangeAspect="1"/>
          </p:cNvPicPr>
          <p:nvPr/>
        </p:nvPicPr>
        <p:blipFill>
          <a:blip r:embed="rId4"/>
          <a:stretch>
            <a:fillRect/>
          </a:stretch>
        </p:blipFill>
        <p:spPr>
          <a:xfrm>
            <a:off x="0" y="5699660"/>
            <a:ext cx="5773412" cy="1158340"/>
          </a:xfrm>
          <a:prstGeom prst="rect">
            <a:avLst/>
          </a:prstGeom>
        </p:spPr>
      </p:pic>
    </p:spTree>
    <p:extLst>
      <p:ext uri="{BB962C8B-B14F-4D97-AF65-F5344CB8AC3E}">
        <p14:creationId xmlns:p14="http://schemas.microsoft.com/office/powerpoint/2010/main" val="379482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43000" y="716216"/>
            <a:ext cx="10394577" cy="1607876"/>
          </a:xfrm>
          <a:prstGeom prst="rect">
            <a:avLst/>
          </a:prstGeom>
        </p:spPr>
        <p:txBody>
          <a:bodyPr wrap="square">
            <a:spAutoFit/>
          </a:bodyPr>
          <a:lstStyle/>
          <a:p>
            <a:pPr>
              <a:lnSpc>
                <a:spcPct val="107000"/>
              </a:lnSpc>
              <a:spcAft>
                <a:spcPts val="800"/>
              </a:spcAft>
            </a:pPr>
            <a:r>
              <a:rPr lang="he-IL" sz="2000" b="1" dirty="0">
                <a:latin typeface="Calibri" panose="020F0502020204030204" pitchFamily="34" charset="0"/>
                <a:ea typeface="Calibri" panose="020F0502020204030204" pitchFamily="34" charset="0"/>
                <a:cs typeface="David" panose="020E0502060401010101" pitchFamily="34" charset="-79"/>
              </a:rPr>
              <a:t>חלק ראשון: הערכה מעצבת של תהליך כתיבת העבודה והכנת התוצר  - מתבצע על ידי המורה והלומד</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בסיום כל שלב בתהליך כתיבת העבודה עליכם לבצע עצירה להערכה.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בחוברת המלווה את התוכנית תמצאו מחוון מפורט בסוף כל פרק (בהמשך של מסמך זה תמצאו טבלה מרכזת של המחוונים)</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מלבן 2"/>
          <p:cNvSpPr/>
          <p:nvPr/>
        </p:nvSpPr>
        <p:spPr>
          <a:xfrm>
            <a:off x="1143000" y="3204347"/>
            <a:ext cx="10394577" cy="3232936"/>
          </a:xfrm>
          <a:prstGeom prst="rect">
            <a:avLst/>
          </a:prstGeom>
        </p:spPr>
        <p:txBody>
          <a:bodyPr wrap="square">
            <a:spAutoFit/>
          </a:bodyPr>
          <a:lstStyle/>
          <a:p>
            <a:pPr>
              <a:lnSpc>
                <a:spcPct val="107000"/>
              </a:lnSpc>
              <a:spcAft>
                <a:spcPts val="800"/>
              </a:spcAft>
            </a:pPr>
            <a:r>
              <a:rPr lang="he-IL" sz="2000" b="1" u="sng" dirty="0">
                <a:latin typeface="Calibri" panose="020F0502020204030204" pitchFamily="34" charset="0"/>
                <a:ea typeface="Calibri" panose="020F0502020204030204" pitchFamily="34" charset="0"/>
                <a:cs typeface="David" panose="020E0502060401010101" pitchFamily="34" charset="-79"/>
              </a:rPr>
              <a:t>שלב ראשון: מחוון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בסוף כל צעד יבדקו התלמיד והמורה את הביצוע של התלמיד מול היעדים בעזרת מחוון.</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המחוון הינו רב ממדי, כלומר, מתייחס לכמה קריטריונים מהרבדים השונים, הנגזרים מהפעילות והמשימות של השלב בתהליך.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עליכם לבחון את ביצועו של התלמיד בהתאם לרמות הביצוע השונות.</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b="1" dirty="0">
                <a:latin typeface="Calibri" panose="020F0502020204030204" pitchFamily="34" charset="0"/>
                <a:ea typeface="Calibri" panose="020F0502020204030204" pitchFamily="34" charset="0"/>
                <a:cs typeface="David" panose="020E0502060401010101" pitchFamily="34" charset="-79"/>
              </a:rPr>
              <a:t>חשוב מאוד</a:t>
            </a:r>
            <a:r>
              <a:rPr lang="he-IL" sz="2000" dirty="0">
                <a:latin typeface="Calibri" panose="020F0502020204030204" pitchFamily="34" charset="0"/>
                <a:ea typeface="Calibri" panose="020F0502020204030204" pitchFamily="34" charset="0"/>
                <a:cs typeface="David" panose="020E0502060401010101" pitchFamily="34" charset="-79"/>
              </a:rPr>
              <a:t> בשלב הזה להעריך כל לומד ביחס לנקודת המוצא שלו ולא בהשוואה לתלמידים אחרים.  </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המורה והתלמיד יעריכו את פעולתו של התלמיד וישוחחו על כך. המורה לאחר השיחה יכתוב את ה"ציון" היחסי של חלק זה בטבלה מסכמת.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a:picLocks noChangeAspect="1"/>
          </p:cNvPicPr>
          <p:nvPr/>
        </p:nvPicPr>
        <p:blipFill>
          <a:blip r:embed="rId2"/>
          <a:stretch>
            <a:fillRect/>
          </a:stretch>
        </p:blipFill>
        <p:spPr>
          <a:xfrm>
            <a:off x="891244" y="2162596"/>
            <a:ext cx="2543175" cy="1800225"/>
          </a:xfrm>
          <a:prstGeom prst="rect">
            <a:avLst/>
          </a:prstGeom>
        </p:spPr>
      </p:pic>
    </p:spTree>
    <p:extLst>
      <p:ext uri="{BB962C8B-B14F-4D97-AF65-F5344CB8AC3E}">
        <p14:creationId xmlns:p14="http://schemas.microsoft.com/office/powerpoint/2010/main" val="77912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7730" y="579609"/>
            <a:ext cx="11285107" cy="3569182"/>
          </a:xfrm>
          <a:prstGeom prst="rect">
            <a:avLst/>
          </a:prstGeom>
        </p:spPr>
        <p:txBody>
          <a:bodyPr wrap="square">
            <a:spAutoFit/>
          </a:bodyPr>
          <a:lstStyle/>
          <a:p>
            <a:pPr>
              <a:lnSpc>
                <a:spcPct val="107000"/>
              </a:lnSpc>
              <a:spcAft>
                <a:spcPts val="800"/>
              </a:spcAft>
            </a:pPr>
            <a:r>
              <a:rPr lang="he-IL" sz="2000" b="1" dirty="0">
                <a:latin typeface="Calibri" panose="020F0502020204030204" pitchFamily="34" charset="0"/>
                <a:ea typeface="Calibri" panose="020F0502020204030204" pitchFamily="34" charset="0"/>
                <a:cs typeface="David" panose="020E0502060401010101" pitchFamily="34" charset="-79"/>
              </a:rPr>
              <a:t>חלק שני: הערכה מעצבת של העבודה הכתובה והתוצר  - תתבצע על ידי מעריך חיצוני</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לקראת הצגת העבודה הכתובה והתוצר על המורה להכין את הלומד. בצעד ה- 8  בחוברת תמצאו את המידע הדרוש.</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על המורה לעזור ללומד ולכוון אותו לבנות פרזנטציה להצגת המידע העיקרי שמופיע בעבודה הכתובה.</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ברמת התוכן - ראשי פרקים, דגשים מתוך הפרקים, אמצעי המחשה מתאימים כמו תמונות, סרטונים, גרפים, מפות וכדומה</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ברמת ההופעה - על המורה להדריך את הלומד כיצד לעמוד מול קהל (הופעה נאה, לבוש, עמידה, תנועות ידיים, שפת גוף, טון דיבור)</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000" dirty="0">
                <a:latin typeface="Calibri" panose="020F0502020204030204" pitchFamily="34" charset="0"/>
                <a:ea typeface="Calibri" panose="020F0502020204030204" pitchFamily="34" charset="0"/>
                <a:cs typeface="David" panose="020E0502060401010101" pitchFamily="34" charset="-79"/>
              </a:rPr>
              <a:t>ברמת התהליך – על המורה לסייע לתלמיד להציג את התהליך שעבר ( בעזרת כל המחוונים, </a:t>
            </a:r>
            <a:r>
              <a:rPr lang="he-IL" sz="2000" dirty="0" err="1">
                <a:latin typeface="Calibri" panose="020F0502020204030204" pitchFamily="34" charset="0"/>
                <a:ea typeface="Calibri" panose="020F0502020204030204" pitchFamily="34" charset="0"/>
                <a:cs typeface="David" panose="020E0502060401010101" pitchFamily="34" charset="-79"/>
              </a:rPr>
              <a:t>המשובים</a:t>
            </a:r>
            <a:r>
              <a:rPr lang="he-IL" sz="2000" dirty="0">
                <a:latin typeface="Calibri" panose="020F0502020204030204" pitchFamily="34" charset="0"/>
                <a:ea typeface="Calibri" panose="020F0502020204030204" pitchFamily="34" charset="0"/>
                <a:cs typeface="David" panose="020E0502060401010101" pitchFamily="34" charset="-79"/>
              </a:rPr>
              <a:t> והרפלקציות שנאספו לאורך התהליך)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טבלה 2"/>
          <p:cNvGraphicFramePr>
            <a:graphicFrameLocks noGrp="1"/>
          </p:cNvGraphicFramePr>
          <p:nvPr>
            <p:extLst>
              <p:ext uri="{D42A27DB-BD31-4B8C-83A1-F6EECF244321}">
                <p14:modId xmlns:p14="http://schemas.microsoft.com/office/powerpoint/2010/main" val="4006231137"/>
              </p:ext>
            </p:extLst>
          </p:nvPr>
        </p:nvGraphicFramePr>
        <p:xfrm>
          <a:off x="1523255" y="4322949"/>
          <a:ext cx="9676673" cy="1771890"/>
        </p:xfrm>
        <a:graphic>
          <a:graphicData uri="http://schemas.openxmlformats.org/drawingml/2006/table">
            <a:tbl>
              <a:tblPr rtl="1" firstRow="1" bandRow="1">
                <a:tableStyleId>{5C22544A-7EE6-4342-B048-85BDC9FD1C3A}</a:tableStyleId>
              </a:tblPr>
              <a:tblGrid>
                <a:gridCol w="2649202">
                  <a:extLst>
                    <a:ext uri="{9D8B030D-6E8A-4147-A177-3AD203B41FA5}">
                      <a16:colId xmlns:a16="http://schemas.microsoft.com/office/drawing/2014/main" val="20000"/>
                    </a:ext>
                  </a:extLst>
                </a:gridCol>
                <a:gridCol w="7027471">
                  <a:extLst>
                    <a:ext uri="{9D8B030D-6E8A-4147-A177-3AD203B41FA5}">
                      <a16:colId xmlns:a16="http://schemas.microsoft.com/office/drawing/2014/main" val="20001"/>
                    </a:ext>
                  </a:extLst>
                </a:gridCol>
              </a:tblGrid>
              <a:tr h="400290">
                <a:tc>
                  <a:txBody>
                    <a:bodyPr/>
                    <a:lstStyle/>
                    <a:p>
                      <a:pPr rtl="1"/>
                      <a:r>
                        <a:rPr lang="he-IL" b="1" dirty="0" smtClean="0">
                          <a:latin typeface="Tahoma" panose="020B0604030504040204" pitchFamily="34" charset="0"/>
                          <a:ea typeface="Tahoma" panose="020B0604030504040204" pitchFamily="34" charset="0"/>
                          <a:cs typeface="Tahoma" panose="020B0604030504040204" pitchFamily="34" charset="0"/>
                        </a:rPr>
                        <a:t>אחוז מהציון</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rtl="1"/>
                      <a:r>
                        <a:rPr lang="he-IL" b="1" dirty="0" smtClean="0">
                          <a:latin typeface="Tahoma" panose="020B0604030504040204" pitchFamily="34" charset="0"/>
                          <a:ea typeface="Tahoma" panose="020B0604030504040204" pitchFamily="34" charset="0"/>
                          <a:cs typeface="Tahoma" panose="020B0604030504040204" pitchFamily="34" charset="0"/>
                        </a:rPr>
                        <a:t>שלב</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323965">
                <a:tc>
                  <a:txBody>
                    <a:bodyPr/>
                    <a:lstStyle/>
                    <a:p>
                      <a:pPr rtl="1"/>
                      <a:r>
                        <a:rPr lang="he-IL" b="1" dirty="0" smtClean="0">
                          <a:latin typeface="Tahoma" panose="020B0604030504040204" pitchFamily="34" charset="0"/>
                          <a:ea typeface="Tahoma" panose="020B0604030504040204" pitchFamily="34" charset="0"/>
                          <a:cs typeface="Tahoma" panose="020B0604030504040204" pitchFamily="34" charset="0"/>
                        </a:rPr>
                        <a:t>60% (הערכת מורה)</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Tahoma" panose="020B0604030504040204" pitchFamily="34" charset="0"/>
                          <a:ea typeface="Tahoma" panose="020B0604030504040204" pitchFamily="34" charset="0"/>
                          <a:cs typeface="Tahoma" panose="020B0604030504040204" pitchFamily="34" charset="0"/>
                        </a:rPr>
                        <a:t>תהליך ועבודה מלווה תהליך + הכנת תוצר </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323965">
                <a:tc>
                  <a:txBody>
                    <a:bodyPr/>
                    <a:lstStyle/>
                    <a:p>
                      <a:pPr rtl="1"/>
                      <a:r>
                        <a:rPr lang="he-IL" b="1" baseline="0" dirty="0" smtClean="0">
                          <a:latin typeface="Tahoma" panose="020B0604030504040204" pitchFamily="34" charset="0"/>
                          <a:ea typeface="Tahoma" panose="020B0604030504040204" pitchFamily="34" charset="0"/>
                          <a:cs typeface="Tahoma" panose="020B0604030504040204" pitchFamily="34" charset="0"/>
                        </a:rPr>
                        <a:t>        </a:t>
                      </a:r>
                      <a:r>
                        <a:rPr lang="he-IL" b="1" dirty="0" smtClean="0">
                          <a:latin typeface="Tahoma" panose="020B0604030504040204" pitchFamily="34" charset="0"/>
                          <a:ea typeface="Tahoma" panose="020B0604030504040204" pitchFamily="34" charset="0"/>
                          <a:cs typeface="Tahoma" panose="020B0604030504040204" pitchFamily="34" charset="0"/>
                        </a:rPr>
                        <a:t> </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559172">
                <a:tc>
                  <a:txBody>
                    <a:bodyPr/>
                    <a:lstStyle/>
                    <a:p>
                      <a:pPr rtl="1"/>
                      <a:r>
                        <a:rPr lang="he-IL" b="1" dirty="0" smtClean="0">
                          <a:latin typeface="Tahoma" panose="020B0604030504040204" pitchFamily="34" charset="0"/>
                          <a:ea typeface="Tahoma" panose="020B0604030504040204" pitchFamily="34" charset="0"/>
                          <a:cs typeface="Tahoma" panose="020B0604030504040204" pitchFamily="34" charset="0"/>
                        </a:rPr>
                        <a:t>40% (הערכה חיצונית)</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Tahoma" panose="020B0604030504040204" pitchFamily="34" charset="0"/>
                          <a:ea typeface="Tahoma" panose="020B0604030504040204" pitchFamily="34" charset="0"/>
                          <a:cs typeface="Tahoma" panose="020B0604030504040204" pitchFamily="34" charset="0"/>
                        </a:rPr>
                        <a:t>פרזנטציה – הצגת התוצר והתהליך </a:t>
                      </a:r>
                    </a:p>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latin typeface="Tahoma" panose="020B0604030504040204" pitchFamily="34" charset="0"/>
                          <a:ea typeface="Tahoma" panose="020B0604030504040204" pitchFamily="34" charset="0"/>
                          <a:cs typeface="Tahoma" panose="020B0604030504040204" pitchFamily="34" charset="0"/>
                        </a:rPr>
                        <a:t>(הערכה:</a:t>
                      </a:r>
                      <a:r>
                        <a:rPr lang="en-US" b="1" dirty="0" smtClean="0">
                          <a:latin typeface="Tahoma" panose="020B0604030504040204" pitchFamily="34" charset="0"/>
                          <a:ea typeface="Tahoma" panose="020B0604030504040204" pitchFamily="34" charset="0"/>
                          <a:cs typeface="Tahoma" panose="020B0604030504040204" pitchFamily="34" charset="0"/>
                        </a:rPr>
                        <a:t> </a:t>
                      </a:r>
                      <a:r>
                        <a:rPr lang="he-IL" b="1" dirty="0" smtClean="0">
                          <a:latin typeface="Tahoma" panose="020B0604030504040204" pitchFamily="34" charset="0"/>
                          <a:ea typeface="Tahoma" panose="020B0604030504040204" pitchFamily="34" charset="0"/>
                          <a:cs typeface="Tahoma" panose="020B0604030504040204" pitchFamily="34" charset="0"/>
                        </a:rPr>
                        <a:t>מנחת השכלה ומנהלת השכלה)</a:t>
                      </a:r>
                      <a:endParaRPr lang="he-IL"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349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902571" y="673080"/>
            <a:ext cx="9366325" cy="972034"/>
          </a:xfrm>
        </p:spPr>
        <p:txBody>
          <a:bodyPr>
            <a:normAutofit fontScale="90000"/>
          </a:bodyPr>
          <a:lstStyle/>
          <a:p>
            <a:pPr algn="ctr"/>
            <a:r>
              <a:rPr lang="he-IL"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מדריך למורה, ידידותית למשתמש.</a:t>
            </a:r>
            <a:r>
              <a:rPr lang="he-IL" sz="32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he-IL" sz="32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he-IL"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בכל אחד מ-8 הצעדים יש....</a:t>
            </a:r>
            <a:endParaRPr lang="he-IL"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מציין מיקום תוכן 7"/>
          <p:cNvSpPr>
            <a:spLocks noGrp="1"/>
          </p:cNvSpPr>
          <p:nvPr>
            <p:ph sz="half" idx="4294967295"/>
          </p:nvPr>
        </p:nvSpPr>
        <p:spPr>
          <a:xfrm>
            <a:off x="1126260" y="2650951"/>
            <a:ext cx="4754880" cy="1691640"/>
          </a:xfrm>
        </p:spPr>
        <p:txBody>
          <a:bodyPr>
            <a:normAutofit lnSpcReduction="10000"/>
          </a:bodyPr>
          <a:lstStyle/>
          <a:p>
            <a:r>
              <a:rPr lang="he-IL" b="1" dirty="0">
                <a:latin typeface="Tahoma" panose="020B0604030504040204" pitchFamily="34" charset="0"/>
                <a:ea typeface="Tahoma" panose="020B0604030504040204" pitchFamily="34" charset="0"/>
                <a:cs typeface="Tahoma" panose="020B0604030504040204" pitchFamily="34" charset="0"/>
              </a:rPr>
              <a:t>הנחיות </a:t>
            </a:r>
            <a:r>
              <a:rPr lang="he-IL" b="1" dirty="0" smtClean="0">
                <a:latin typeface="Tahoma" panose="020B0604030504040204" pitchFamily="34" charset="0"/>
                <a:ea typeface="Tahoma" panose="020B0604030504040204" pitchFamily="34" charset="0"/>
                <a:cs typeface="Tahoma" panose="020B0604030504040204" pitchFamily="34" charset="0"/>
              </a:rPr>
              <a:t>לתלמיד</a:t>
            </a:r>
          </a:p>
          <a:p>
            <a:r>
              <a:rPr lang="he-IL" b="1" dirty="0" smtClean="0">
                <a:latin typeface="Tahoma" panose="020B0604030504040204" pitchFamily="34" charset="0"/>
                <a:ea typeface="Tahoma" panose="020B0604030504040204" pitchFamily="34" charset="0"/>
                <a:cs typeface="Tahoma" panose="020B0604030504040204" pitchFamily="34" charset="0"/>
              </a:rPr>
              <a:t>משימה – "לעבודה ולמלאכה" </a:t>
            </a:r>
          </a:p>
          <a:p>
            <a:r>
              <a:rPr lang="he-IL" b="1" dirty="0" smtClean="0">
                <a:latin typeface="Tahoma" panose="020B0604030504040204" pitchFamily="34" charset="0"/>
                <a:ea typeface="Tahoma" panose="020B0604030504040204" pitchFamily="34" charset="0"/>
                <a:cs typeface="Tahoma" panose="020B0604030504040204" pitchFamily="34" charset="0"/>
              </a:rPr>
              <a:t>משימה – "צאו מהכיתה"</a:t>
            </a:r>
            <a:endParaRPr lang="he-IL" b="1"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
        <p:nvSpPr>
          <p:cNvPr id="9" name="מציין מיקום תוכן 8"/>
          <p:cNvSpPr>
            <a:spLocks noGrp="1"/>
          </p:cNvSpPr>
          <p:nvPr>
            <p:ph sz="half" idx="4294967295"/>
          </p:nvPr>
        </p:nvSpPr>
        <p:spPr>
          <a:xfrm>
            <a:off x="6645680" y="2650951"/>
            <a:ext cx="4754880" cy="1691640"/>
          </a:xfrm>
        </p:spPr>
        <p:txBody>
          <a:bodyPr/>
          <a:lstStyle/>
          <a:p>
            <a:r>
              <a:rPr lang="he-IL" b="1" dirty="0" smtClean="0">
                <a:latin typeface="Tahoma" panose="020B0604030504040204" pitchFamily="34" charset="0"/>
                <a:ea typeface="Tahoma" panose="020B0604030504040204" pitchFamily="34" charset="0"/>
                <a:cs typeface="Tahoma" panose="020B0604030504040204" pitchFamily="34" charset="0"/>
              </a:rPr>
              <a:t>הנחיות להוראה</a:t>
            </a:r>
          </a:p>
          <a:p>
            <a:r>
              <a:rPr lang="he-IL" b="1" dirty="0" smtClean="0">
                <a:latin typeface="Tahoma" panose="020B0604030504040204" pitchFamily="34" charset="0"/>
                <a:ea typeface="Tahoma" panose="020B0604030504040204" pitchFamily="34" charset="0"/>
                <a:cs typeface="Tahoma" panose="020B0604030504040204" pitchFamily="34" charset="0"/>
              </a:rPr>
              <a:t>חומרי עזר להוראה</a:t>
            </a:r>
          </a:p>
          <a:p>
            <a:r>
              <a:rPr lang="he-IL" b="1" dirty="0" smtClean="0">
                <a:latin typeface="Tahoma" panose="020B0604030504040204" pitchFamily="34" charset="0"/>
                <a:ea typeface="Tahoma" panose="020B0604030504040204" pitchFamily="34" charset="0"/>
                <a:cs typeface="Tahoma" panose="020B0604030504040204" pitchFamily="34" charset="0"/>
              </a:rPr>
              <a:t>רעיונות לפעילות פתיחה  </a:t>
            </a:r>
          </a:p>
          <a:p>
            <a:endParaRPr lang="he-IL" dirty="0"/>
          </a:p>
        </p:txBody>
      </p:sp>
      <p:pic>
        <p:nvPicPr>
          <p:cNvPr id="10" name="תמונה 9"/>
          <p:cNvPicPr/>
          <p:nvPr/>
        </p:nvPicPr>
        <p:blipFill>
          <a:blip r:embed="rId2" cstate="print">
            <a:extLst>
              <a:ext uri="{28A0092B-C50C-407E-A947-70E740481C1C}">
                <a14:useLocalDpi xmlns:a14="http://schemas.microsoft.com/office/drawing/2010/main" val="0"/>
              </a:ext>
            </a:extLst>
          </a:blip>
          <a:stretch>
            <a:fillRect/>
          </a:stretch>
        </p:blipFill>
        <p:spPr>
          <a:xfrm rot="5400000">
            <a:off x="6932553" y="2529799"/>
            <a:ext cx="1039154" cy="1021162"/>
          </a:xfrm>
          <a:prstGeom prst="rect">
            <a:avLst/>
          </a:prstGeom>
          <a:ln>
            <a:solidFill>
              <a:srgbClr val="02779E">
                <a:lumMod val="60000"/>
                <a:lumOff val="40000"/>
              </a:srgbClr>
            </a:solidFill>
          </a:ln>
        </p:spPr>
      </p:pic>
      <p:pic>
        <p:nvPicPr>
          <p:cNvPr id="11" name="תמונה 10"/>
          <p:cNvPicPr/>
          <p:nvPr/>
        </p:nvPicPr>
        <p:blipFill>
          <a:blip r:embed="rId3" cstate="print">
            <a:extLst>
              <a:ext uri="{28A0092B-C50C-407E-A947-70E740481C1C}">
                <a14:useLocalDpi xmlns:a14="http://schemas.microsoft.com/office/drawing/2010/main" val="0"/>
              </a:ext>
            </a:extLst>
          </a:blip>
          <a:stretch>
            <a:fillRect/>
          </a:stretch>
        </p:blipFill>
        <p:spPr>
          <a:xfrm>
            <a:off x="1685741" y="2282720"/>
            <a:ext cx="779071" cy="1019819"/>
          </a:xfrm>
          <a:prstGeom prst="rect">
            <a:avLst/>
          </a:prstGeom>
        </p:spPr>
      </p:pic>
      <p:pic>
        <p:nvPicPr>
          <p:cNvPr id="12" name="תמונה 11"/>
          <p:cNvPicPr/>
          <p:nvPr/>
        </p:nvPicPr>
        <p:blipFill>
          <a:blip r:embed="rId4" cstate="print">
            <a:extLst>
              <a:ext uri="{28A0092B-C50C-407E-A947-70E740481C1C}">
                <a14:useLocalDpi xmlns:a14="http://schemas.microsoft.com/office/drawing/2010/main" val="0"/>
              </a:ext>
            </a:extLst>
          </a:blip>
          <a:stretch>
            <a:fillRect/>
          </a:stretch>
        </p:blipFill>
        <p:spPr>
          <a:xfrm>
            <a:off x="1069848" y="4450724"/>
            <a:ext cx="1711989" cy="824622"/>
          </a:xfrm>
          <a:prstGeom prst="rect">
            <a:avLst/>
          </a:prstGeom>
        </p:spPr>
      </p:pic>
      <p:sp>
        <p:nvSpPr>
          <p:cNvPr id="13" name="מציין מיקום תוכן 7"/>
          <p:cNvSpPr txBox="1">
            <a:spLocks/>
          </p:cNvSpPr>
          <p:nvPr/>
        </p:nvSpPr>
        <p:spPr>
          <a:xfrm>
            <a:off x="4268239" y="4710822"/>
            <a:ext cx="4754880" cy="1691640"/>
          </a:xfrm>
          <a:prstGeom prst="rect">
            <a:avLst/>
          </a:prstGeom>
        </p:spPr>
        <p:txBody>
          <a:bodyPr vert="horz" lIns="91440" tIns="45720" rIns="91440" bIns="45720" rtlCol="0">
            <a:normAutofit/>
          </a:bodyPr>
          <a:lstStyle>
            <a:lvl1pPr marL="182880" indent="-182880" algn="r" defTabSz="914400" rtl="1"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r" defTabSz="914400" rtl="1"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he-IL" b="1" dirty="0" smtClean="0">
                <a:latin typeface="Tahoma" panose="020B0604030504040204" pitchFamily="34" charset="0"/>
                <a:ea typeface="Tahoma" panose="020B0604030504040204" pitchFamily="34" charset="0"/>
                <a:cs typeface="Tahoma" panose="020B0604030504040204" pitchFamily="34" charset="0"/>
              </a:rPr>
              <a:t>סיום שלב  </a:t>
            </a:r>
          </a:p>
          <a:p>
            <a:r>
              <a:rPr lang="he-IL" b="1" dirty="0" smtClean="0">
                <a:latin typeface="Tahoma" panose="020B0604030504040204" pitchFamily="34" charset="0"/>
                <a:ea typeface="Tahoma" panose="020B0604030504040204" pitchFamily="34" charset="0"/>
                <a:cs typeface="Tahoma" panose="020B0604030504040204" pitchFamily="34" charset="0"/>
              </a:rPr>
              <a:t>מחוון הערכה</a:t>
            </a:r>
          </a:p>
          <a:p>
            <a:r>
              <a:rPr lang="he-IL" b="1" dirty="0" smtClean="0">
                <a:latin typeface="Tahoma" panose="020B0604030504040204" pitchFamily="34" charset="0"/>
                <a:ea typeface="Tahoma" panose="020B0604030504040204" pitchFamily="34" charset="0"/>
                <a:cs typeface="Tahoma" panose="020B0604030504040204" pitchFamily="34" charset="0"/>
              </a:rPr>
              <a:t>משוב ורפלקציה</a:t>
            </a:r>
          </a:p>
          <a:p>
            <a:endParaRPr lang="he-IL" dirty="0"/>
          </a:p>
        </p:txBody>
      </p:sp>
      <p:pic>
        <p:nvPicPr>
          <p:cNvPr id="14" name="תמונה 13"/>
          <p:cNvPicPr/>
          <p:nvPr/>
        </p:nvPicPr>
        <p:blipFill>
          <a:blip r:embed="rId5" cstate="print">
            <a:extLst>
              <a:ext uri="{28A0092B-C50C-407E-A947-70E740481C1C}">
                <a14:useLocalDpi xmlns:a14="http://schemas.microsoft.com/office/drawing/2010/main" val="0"/>
              </a:ext>
            </a:extLst>
          </a:blip>
          <a:stretch>
            <a:fillRect/>
          </a:stretch>
        </p:blipFill>
        <p:spPr>
          <a:xfrm>
            <a:off x="5302436" y="4744092"/>
            <a:ext cx="1044584" cy="932967"/>
          </a:xfrm>
          <a:prstGeom prst="rect">
            <a:avLst/>
          </a:prstGeom>
        </p:spPr>
      </p:pic>
      <p:pic>
        <p:nvPicPr>
          <p:cNvPr id="15" name="תמונה 14"/>
          <p:cNvPicPr/>
          <p:nvPr/>
        </p:nvPicPr>
        <p:blipFill>
          <a:blip r:embed="rId6" cstate="print">
            <a:extLst>
              <a:ext uri="{28A0092B-C50C-407E-A947-70E740481C1C}">
                <a14:useLocalDpi xmlns:a14="http://schemas.microsoft.com/office/drawing/2010/main" val="0"/>
              </a:ext>
            </a:extLst>
          </a:blip>
          <a:stretch>
            <a:fillRect/>
          </a:stretch>
        </p:blipFill>
        <p:spPr>
          <a:xfrm rot="16200000">
            <a:off x="9261081" y="921135"/>
            <a:ext cx="1307738" cy="1783662"/>
          </a:xfrm>
          <a:prstGeom prst="rect">
            <a:avLst/>
          </a:prstGeom>
          <a:ln>
            <a:noFill/>
          </a:ln>
        </p:spPr>
      </p:pic>
    </p:spTree>
    <p:extLst>
      <p:ext uri="{BB962C8B-B14F-4D97-AF65-F5344CB8AC3E}">
        <p14:creationId xmlns:p14="http://schemas.microsoft.com/office/powerpoint/2010/main" val="399672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65927" y="965915"/>
            <a:ext cx="8091721" cy="663836"/>
          </a:xfrm>
        </p:spPr>
        <p:txBody>
          <a:bodyPr>
            <a:noAutofit/>
          </a:bodyPr>
          <a:lstStyle/>
          <a:p>
            <a:pPr algn="r"/>
            <a:r>
              <a:rPr lang="he-IL" sz="3600" b="1" dirty="0" smtClean="0">
                <a:latin typeface="Tahoma" panose="020B0604030504040204" pitchFamily="34" charset="0"/>
                <a:ea typeface="Tahoma" panose="020B0604030504040204" pitchFamily="34" charset="0"/>
                <a:cs typeface="Tahoma" panose="020B0604030504040204" pitchFamily="34" charset="0"/>
              </a:rPr>
              <a:t>המחוון וחשיבותו לתהליך</a:t>
            </a:r>
            <a:endParaRPr lang="he-IL"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תוכן 2"/>
          <p:cNvSpPr>
            <a:spLocks noGrp="1"/>
          </p:cNvSpPr>
          <p:nvPr>
            <p:ph idx="1"/>
          </p:nvPr>
        </p:nvSpPr>
        <p:spPr>
          <a:xfrm>
            <a:off x="1339807" y="1963044"/>
            <a:ext cx="10057995" cy="3508977"/>
          </a:xfrm>
        </p:spPr>
        <p:txBody>
          <a:bodyPr>
            <a:normAutofit fontScale="92500" lnSpcReduction="20000"/>
          </a:bodyPr>
          <a:lstStyle/>
          <a:p>
            <a:r>
              <a:rPr lang="he-IL" sz="2800" b="1" dirty="0">
                <a:latin typeface="Tahoma" panose="020B0604030504040204" pitchFamily="34" charset="0"/>
                <a:ea typeface="Tahoma" panose="020B0604030504040204" pitchFamily="34" charset="0"/>
                <a:cs typeface="Tahoma" panose="020B0604030504040204" pitchFamily="34" charset="0"/>
              </a:rPr>
              <a:t>לפני תחילת העבודה - כך יהיה התלמיד מודע לכל הנדרש ממנו בביצוע המטלה</a:t>
            </a:r>
          </a:p>
          <a:p>
            <a:r>
              <a:rPr lang="he-IL" sz="2800" b="1" dirty="0">
                <a:latin typeface="Tahoma" panose="020B0604030504040204" pitchFamily="34" charset="0"/>
                <a:ea typeface="Tahoma" panose="020B0604030504040204" pitchFamily="34" charset="0"/>
                <a:cs typeface="Tahoma" panose="020B0604030504040204" pitchFamily="34" charset="0"/>
              </a:rPr>
              <a:t>במהלך העבודה - בעזרת המחוון הלומד יכול להעריך בכוחות עצמו את רמת הביצוע שלו ולראות מה עליו לעשות כדי לשפר את ביצועיו. </a:t>
            </a:r>
          </a:p>
          <a:p>
            <a:r>
              <a:rPr lang="he-IL" sz="2800" b="1" dirty="0">
                <a:latin typeface="Tahoma" panose="020B0604030504040204" pitchFamily="34" charset="0"/>
                <a:ea typeface="Tahoma" panose="020B0604030504040204" pitchFamily="34" charset="0"/>
                <a:cs typeface="Tahoma" panose="020B0604030504040204" pitchFamily="34" charset="0"/>
              </a:rPr>
              <a:t>לאחר העבודה – כחלק מתהליך רפלקטיבי על מהלך העבודה, בחינת הדרך להשגת היעדים.</a:t>
            </a:r>
          </a:p>
          <a:p>
            <a:pPr marL="0" indent="0">
              <a:buNone/>
            </a:pPr>
            <a:endParaRPr lang="he-IL" sz="2800" b="1" dirty="0">
              <a:latin typeface="Tahoma" panose="020B0604030504040204" pitchFamily="34" charset="0"/>
              <a:ea typeface="Tahoma" panose="020B0604030504040204" pitchFamily="34" charset="0"/>
              <a:cs typeface="Tahoma" panose="020B0604030504040204" pitchFamily="34" charset="0"/>
            </a:endParaRPr>
          </a:p>
          <a:p>
            <a:r>
              <a:rPr lang="he-IL" sz="2800" b="1" dirty="0">
                <a:latin typeface="Tahoma" panose="020B0604030504040204" pitchFamily="34" charset="0"/>
                <a:ea typeface="Tahoma" panose="020B0604030504040204" pitchFamily="34" charset="0"/>
                <a:cs typeface="Tahoma" panose="020B0604030504040204" pitchFamily="34" charset="0"/>
              </a:rPr>
              <a:t>המחוון משמש כלי לעיצוב תפקודו של הלומד.</a:t>
            </a:r>
            <a:r>
              <a:rPr lang="he-IL" sz="2800" b="1" dirty="0"/>
              <a:t> </a:t>
            </a:r>
          </a:p>
          <a:p>
            <a:endParaRPr lang="he-IL" dirty="0"/>
          </a:p>
        </p:txBody>
      </p:sp>
    </p:spTree>
    <p:extLst>
      <p:ext uri="{BB962C8B-B14F-4D97-AF65-F5344CB8AC3E}">
        <p14:creationId xmlns:p14="http://schemas.microsoft.com/office/powerpoint/2010/main" val="2865859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a:off x="954622" y="932400"/>
            <a:ext cx="3456267" cy="3147409"/>
          </a:xfrm>
          <a:prstGeom prst="rect">
            <a:avLst/>
          </a:prstGeom>
        </p:spPr>
      </p:pic>
      <p:sp>
        <p:nvSpPr>
          <p:cNvPr id="4" name="מלבן מעוגל 3"/>
          <p:cNvSpPr/>
          <p:nvPr/>
        </p:nvSpPr>
        <p:spPr>
          <a:xfrm>
            <a:off x="6547271" y="2105136"/>
            <a:ext cx="2299447"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rgbClr val="FF0000"/>
                </a:solidFill>
              </a:rPr>
              <a:t>סוגי תוצרים </a:t>
            </a:r>
            <a:endParaRPr lang="he-IL" b="1" dirty="0">
              <a:solidFill>
                <a:srgbClr val="FF0000"/>
              </a:solidFill>
            </a:endParaRPr>
          </a:p>
        </p:txBody>
      </p:sp>
      <p:sp>
        <p:nvSpPr>
          <p:cNvPr id="5" name="TextBox 4"/>
          <p:cNvSpPr txBox="1"/>
          <p:nvPr/>
        </p:nvSpPr>
        <p:spPr>
          <a:xfrm>
            <a:off x="7023573" y="1370053"/>
            <a:ext cx="1346844" cy="369332"/>
          </a:xfrm>
          <a:prstGeom prst="rect">
            <a:avLst/>
          </a:prstGeom>
          <a:noFill/>
        </p:spPr>
        <p:txBody>
          <a:bodyPr wrap="none" rtlCol="1">
            <a:spAutoFit/>
          </a:bodyPr>
          <a:lstStyle/>
          <a:p>
            <a:r>
              <a:rPr lang="he-IL" dirty="0" smtClean="0"/>
              <a:t>יצירת משחק</a:t>
            </a:r>
            <a:endParaRPr lang="he-IL" dirty="0"/>
          </a:p>
        </p:txBody>
      </p:sp>
      <p:sp>
        <p:nvSpPr>
          <p:cNvPr id="6" name="TextBox 5"/>
          <p:cNvSpPr txBox="1"/>
          <p:nvPr/>
        </p:nvSpPr>
        <p:spPr>
          <a:xfrm>
            <a:off x="9529024" y="1891489"/>
            <a:ext cx="652743" cy="369332"/>
          </a:xfrm>
          <a:prstGeom prst="rect">
            <a:avLst/>
          </a:prstGeom>
          <a:noFill/>
        </p:spPr>
        <p:txBody>
          <a:bodyPr wrap="none" rtlCol="1">
            <a:spAutoFit/>
          </a:bodyPr>
          <a:lstStyle/>
          <a:p>
            <a:r>
              <a:rPr lang="he-IL" dirty="0" smtClean="0"/>
              <a:t>עיתון</a:t>
            </a:r>
            <a:endParaRPr lang="he-IL" dirty="0"/>
          </a:p>
        </p:txBody>
      </p:sp>
      <p:sp>
        <p:nvSpPr>
          <p:cNvPr id="7" name="TextBox 6"/>
          <p:cNvSpPr txBox="1"/>
          <p:nvPr/>
        </p:nvSpPr>
        <p:spPr>
          <a:xfrm>
            <a:off x="5512199" y="3313089"/>
            <a:ext cx="2055371" cy="369332"/>
          </a:xfrm>
          <a:prstGeom prst="rect">
            <a:avLst/>
          </a:prstGeom>
          <a:noFill/>
        </p:spPr>
        <p:txBody>
          <a:bodyPr wrap="none" rtlCol="1">
            <a:spAutoFit/>
          </a:bodyPr>
          <a:lstStyle/>
          <a:p>
            <a:r>
              <a:rPr lang="he-IL" dirty="0" smtClean="0"/>
              <a:t>תוצר מוזיקה- אמנות</a:t>
            </a:r>
            <a:endParaRPr lang="he-IL" dirty="0"/>
          </a:p>
        </p:txBody>
      </p:sp>
      <p:sp>
        <p:nvSpPr>
          <p:cNvPr id="8" name="TextBox 7"/>
          <p:cNvSpPr txBox="1"/>
          <p:nvPr/>
        </p:nvSpPr>
        <p:spPr>
          <a:xfrm>
            <a:off x="9529024" y="2721602"/>
            <a:ext cx="710451" cy="369332"/>
          </a:xfrm>
          <a:prstGeom prst="rect">
            <a:avLst/>
          </a:prstGeom>
          <a:noFill/>
        </p:spPr>
        <p:txBody>
          <a:bodyPr wrap="none" rtlCol="1">
            <a:spAutoFit/>
          </a:bodyPr>
          <a:lstStyle/>
          <a:p>
            <a:r>
              <a:rPr lang="he-IL" dirty="0" smtClean="0"/>
              <a:t>סרטון</a:t>
            </a:r>
            <a:endParaRPr lang="he-IL" dirty="0"/>
          </a:p>
        </p:txBody>
      </p:sp>
      <p:sp>
        <p:nvSpPr>
          <p:cNvPr id="9" name="TextBox 8"/>
          <p:cNvSpPr txBox="1"/>
          <p:nvPr/>
        </p:nvSpPr>
        <p:spPr>
          <a:xfrm>
            <a:off x="4946610" y="2321439"/>
            <a:ext cx="1210588" cy="369332"/>
          </a:xfrm>
          <a:prstGeom prst="rect">
            <a:avLst/>
          </a:prstGeom>
          <a:noFill/>
        </p:spPr>
        <p:txBody>
          <a:bodyPr wrap="none" rtlCol="1">
            <a:spAutoFit/>
          </a:bodyPr>
          <a:lstStyle/>
          <a:p>
            <a:r>
              <a:rPr lang="he-IL" dirty="0" smtClean="0"/>
              <a:t>מסלול טיול</a:t>
            </a:r>
            <a:endParaRPr lang="he-IL" dirty="0"/>
          </a:p>
        </p:txBody>
      </p:sp>
      <p:sp>
        <p:nvSpPr>
          <p:cNvPr id="10" name="TextBox 9"/>
          <p:cNvSpPr txBox="1"/>
          <p:nvPr/>
        </p:nvSpPr>
        <p:spPr>
          <a:xfrm>
            <a:off x="8384067" y="3313089"/>
            <a:ext cx="535724" cy="369332"/>
          </a:xfrm>
          <a:prstGeom prst="rect">
            <a:avLst/>
          </a:prstGeom>
          <a:noFill/>
        </p:spPr>
        <p:txBody>
          <a:bodyPr wrap="none" rtlCol="1">
            <a:spAutoFit/>
          </a:bodyPr>
          <a:lstStyle/>
          <a:p>
            <a:r>
              <a:rPr lang="he-IL" dirty="0" smtClean="0"/>
              <a:t>דגם</a:t>
            </a:r>
            <a:endParaRPr lang="he-IL" dirty="0"/>
          </a:p>
        </p:txBody>
      </p:sp>
      <p:sp>
        <p:nvSpPr>
          <p:cNvPr id="2" name="TextBox 1"/>
          <p:cNvSpPr txBox="1"/>
          <p:nvPr/>
        </p:nvSpPr>
        <p:spPr>
          <a:xfrm>
            <a:off x="4803820" y="4649272"/>
            <a:ext cx="6194738" cy="1477328"/>
          </a:xfrm>
          <a:prstGeom prst="rect">
            <a:avLst/>
          </a:prstGeom>
          <a:noFill/>
        </p:spPr>
        <p:txBody>
          <a:bodyPr wrap="square" rtlCol="1">
            <a:spAutoFit/>
          </a:bodyPr>
          <a:lstStyle/>
          <a:p>
            <a:r>
              <a:rPr lang="he-IL" sz="2400" b="1" dirty="0" smtClean="0">
                <a:latin typeface="Tahoma" panose="020B0604030504040204" pitchFamily="34" charset="0"/>
                <a:ea typeface="Tahoma" panose="020B0604030504040204" pitchFamily="34" charset="0"/>
                <a:cs typeface="Tahoma" panose="020B0604030504040204" pitchFamily="34" charset="0"/>
              </a:rPr>
              <a:t>לכל שאלה מוזמנים לפנות לאילת </a:t>
            </a:r>
            <a:r>
              <a:rPr lang="he-IL" sz="2400" b="1" dirty="0" err="1" smtClean="0">
                <a:latin typeface="Tahoma" panose="020B0604030504040204" pitchFamily="34" charset="0"/>
                <a:ea typeface="Tahoma" panose="020B0604030504040204" pitchFamily="34" charset="0"/>
                <a:cs typeface="Tahoma" panose="020B0604030504040204" pitchFamily="34" charset="0"/>
              </a:rPr>
              <a:t>כ""ץ</a:t>
            </a:r>
            <a:endParaRPr lang="he-IL" sz="2400" b="1" dirty="0" smtClean="0">
              <a:latin typeface="Tahoma" panose="020B0604030504040204" pitchFamily="34" charset="0"/>
              <a:ea typeface="Tahoma" panose="020B0604030504040204" pitchFamily="34" charset="0"/>
              <a:cs typeface="Tahoma" panose="020B0604030504040204" pitchFamily="34" charset="0"/>
            </a:endParaRPr>
          </a:p>
          <a:p>
            <a:r>
              <a:rPr lang="he-IL" sz="2400" b="1" dirty="0" smtClean="0">
                <a:latin typeface="Tahoma" panose="020B0604030504040204" pitchFamily="34" charset="0"/>
                <a:ea typeface="Tahoma" panose="020B0604030504040204" pitchFamily="34" charset="0"/>
                <a:cs typeface="Tahoma" panose="020B0604030504040204" pitchFamily="34" charset="0"/>
              </a:rPr>
              <a:t>0526437937 </a:t>
            </a:r>
          </a:p>
          <a:p>
            <a:r>
              <a:rPr lang="en-US" sz="2400" b="1" dirty="0" smtClean="0">
                <a:latin typeface="Tahoma" panose="020B0604030504040204" pitchFamily="34" charset="0"/>
                <a:ea typeface="Tahoma" panose="020B0604030504040204" pitchFamily="34" charset="0"/>
                <a:cs typeface="Tahoma" panose="020B0604030504040204" pitchFamily="34" charset="0"/>
                <a:hlinkClick r:id="rId3"/>
              </a:rPr>
              <a:t>eilatk@matnasim.org.il</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118649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914401" y="469864"/>
            <a:ext cx="3644721" cy="93877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נושא אישי 12</a:t>
            </a:r>
            <a:r>
              <a:rPr lang="he-IL" dirty="0" smtClean="0"/>
              <a:t> </a:t>
            </a:r>
            <a:endParaRPr lang="he-IL" dirty="0"/>
          </a:p>
        </p:txBody>
      </p:sp>
      <p:sp>
        <p:nvSpPr>
          <p:cNvPr id="5" name="מלבן 4"/>
          <p:cNvSpPr/>
          <p:nvPr/>
        </p:nvSpPr>
        <p:spPr>
          <a:xfrm>
            <a:off x="4559122" y="1039119"/>
            <a:ext cx="6959260" cy="2308324"/>
          </a:xfrm>
          <a:prstGeom prst="rect">
            <a:avLst/>
          </a:prstGeom>
        </p:spPr>
        <p:txBody>
          <a:bodyPr wrap="square">
            <a:spAutoFit/>
          </a:bodyPr>
          <a:lstStyle/>
          <a:p>
            <a:r>
              <a:rPr lang="he-IL" b="1" dirty="0">
                <a:latin typeface="Tahoma" panose="020B0604030504040204" pitchFamily="34" charset="0"/>
                <a:ea typeface="Tahoma" panose="020B0604030504040204" pitchFamily="34" charset="0"/>
                <a:cs typeface="Tahoma" panose="020B0604030504040204" pitchFamily="34" charset="0"/>
              </a:rPr>
              <a:t>בעידן הפוסט מודרני, שבו ה</a:t>
            </a:r>
            <a:r>
              <a:rPr lang="he-IL" b="1" dirty="0">
                <a:solidFill>
                  <a:srgbClr val="FF0000"/>
                </a:solidFill>
                <a:latin typeface="Tahoma" panose="020B0604030504040204" pitchFamily="34" charset="0"/>
                <a:ea typeface="Tahoma" panose="020B0604030504040204" pitchFamily="34" charset="0"/>
                <a:cs typeface="Tahoma" panose="020B0604030504040204" pitchFamily="34" charset="0"/>
              </a:rPr>
              <a:t>שוני</a:t>
            </a:r>
            <a:r>
              <a:rPr lang="he-IL" b="1" dirty="0">
                <a:latin typeface="Tahoma" panose="020B0604030504040204" pitchFamily="34" charset="0"/>
                <a:ea typeface="Tahoma" panose="020B0604030504040204" pitchFamily="34" charset="0"/>
                <a:cs typeface="Tahoma" panose="020B0604030504040204" pitchFamily="34" charset="0"/>
              </a:rPr>
              <a:t> הוא ערך מרכזי, אין גבולות ברורים, והידע הוא אקלקטי, יש צורך בשינוי דרכי הוראה-למידה והערכה. זאת כדי </a:t>
            </a:r>
            <a:r>
              <a:rPr lang="he-IL" b="1" dirty="0">
                <a:solidFill>
                  <a:srgbClr val="FF0000"/>
                </a:solidFill>
                <a:latin typeface="Tahoma" panose="020B0604030504040204" pitchFamily="34" charset="0"/>
                <a:ea typeface="Tahoma" panose="020B0604030504040204" pitchFamily="34" charset="0"/>
                <a:cs typeface="Tahoma" panose="020B0604030504040204" pitchFamily="34" charset="0"/>
              </a:rPr>
              <a:t>להכשיר את הבוגר של היום לתפקד ב"עולם העתידי". </a:t>
            </a:r>
          </a:p>
          <a:p>
            <a:r>
              <a:rPr lang="he-IL" b="1" dirty="0">
                <a:latin typeface="Tahoma" panose="020B0604030504040204" pitchFamily="34" charset="0"/>
                <a:ea typeface="Tahoma" panose="020B0604030504040204" pitchFamily="34" charset="0"/>
                <a:cs typeface="Tahoma" panose="020B0604030504040204" pitchFamily="34" charset="0"/>
              </a:rPr>
              <a:t>מאפייני הערכה החלופית עולים בקנה אחד עם מאפייני העידן הפוסט מודרני. היא  מקיפה, רב-ממדית, תקפה, ניתנת להכללה, שוויונית ורגישה להבדלים האינדיבידואליים בין הלומדים. </a:t>
            </a:r>
          </a:p>
        </p:txBody>
      </p:sp>
      <p:sp>
        <p:nvSpPr>
          <p:cNvPr id="3" name="מלבן 2"/>
          <p:cNvSpPr/>
          <p:nvPr/>
        </p:nvSpPr>
        <p:spPr>
          <a:xfrm>
            <a:off x="4504197" y="3621232"/>
            <a:ext cx="7069110" cy="590931"/>
          </a:xfrm>
          <a:prstGeom prst="rect">
            <a:avLst/>
          </a:prstGeom>
          <a:solidFill>
            <a:srgbClr val="92D050"/>
          </a:solidFill>
        </p:spPr>
        <p:txBody>
          <a:bodyPr wrap="square">
            <a:spAutoFit/>
          </a:bodyPr>
          <a:lstStyle/>
          <a:p>
            <a:pPr>
              <a:lnSpc>
                <a:spcPct val="9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הערכה ושימוש גם בתוצרים </a:t>
            </a:r>
            <a:r>
              <a:rPr lang="he-IL" altLang="he-IL" b="1" dirty="0">
                <a:latin typeface="Tahoma" panose="020B0604030504040204" pitchFamily="34" charset="0"/>
                <a:ea typeface="Tahoma" panose="020B0604030504040204" pitchFamily="34" charset="0"/>
                <a:cs typeface="Tahoma" panose="020B0604030504040204" pitchFamily="34" charset="0"/>
              </a:rPr>
              <a:t>וגם </a:t>
            </a:r>
            <a:r>
              <a:rPr lang="he-IL" altLang="he-IL" b="1" dirty="0" smtClean="0">
                <a:latin typeface="Tahoma" panose="020B0604030504040204" pitchFamily="34" charset="0"/>
                <a:ea typeface="Tahoma" panose="020B0604030504040204" pitchFamily="34" charset="0"/>
                <a:cs typeface="Tahoma" panose="020B0604030504040204" pitchFamily="34" charset="0"/>
              </a:rPr>
              <a:t>בתהליכים</a:t>
            </a:r>
            <a:r>
              <a:rPr lang="he-IL" altLang="he-IL" b="1" dirty="0">
                <a:latin typeface="Tahoma" panose="020B0604030504040204" pitchFamily="34" charset="0"/>
                <a:ea typeface="Tahoma" panose="020B0604030504040204" pitchFamily="34" charset="0"/>
                <a:cs typeface="Tahoma" panose="020B0604030504040204" pitchFamily="34" charset="0"/>
              </a:rPr>
              <a:t>, </a:t>
            </a:r>
            <a:r>
              <a:rPr lang="he-IL" altLang="he-IL" b="1" dirty="0" smtClean="0">
                <a:latin typeface="Tahoma" panose="020B0604030504040204" pitchFamily="34" charset="0"/>
                <a:ea typeface="Tahoma" panose="020B0604030504040204" pitchFamily="34" charset="0"/>
                <a:cs typeface="Tahoma" panose="020B0604030504040204" pitchFamily="34" charset="0"/>
              </a:rPr>
              <a:t>הערכה המתארת </a:t>
            </a:r>
            <a:r>
              <a:rPr lang="he-IL" altLang="he-IL" b="1" dirty="0">
                <a:latin typeface="Tahoma" panose="020B0604030504040204" pitchFamily="34" charset="0"/>
                <a:ea typeface="Tahoma" panose="020B0604030504040204" pitchFamily="34" charset="0"/>
                <a:cs typeface="Tahoma" panose="020B0604030504040204" pitchFamily="34" charset="0"/>
              </a:rPr>
              <a:t>ומתעדת את הלמידה, תוך שיתוף התלמיד בהערכת הישגיו.</a:t>
            </a:r>
            <a:endParaRPr lang="en-US" altLang="he-IL" b="1" dirty="0">
              <a:latin typeface="Tahoma" panose="020B0604030504040204" pitchFamily="34" charset="0"/>
              <a:ea typeface="Tahoma" panose="020B0604030504040204" pitchFamily="34" charset="0"/>
              <a:cs typeface="Tahoma" panose="020B0604030504040204" pitchFamily="34" charset="0"/>
            </a:endParaRPr>
          </a:p>
        </p:txBody>
      </p:sp>
      <p:sp>
        <p:nvSpPr>
          <p:cNvPr id="4" name="מלבן 3"/>
          <p:cNvSpPr/>
          <p:nvPr/>
        </p:nvSpPr>
        <p:spPr>
          <a:xfrm>
            <a:off x="4227046" y="4850952"/>
            <a:ext cx="7291336" cy="1200329"/>
          </a:xfrm>
          <a:prstGeom prst="rect">
            <a:avLst/>
          </a:prstGeom>
        </p:spPr>
        <p:txBody>
          <a:bodyPr wrap="square">
            <a:spAutoFit/>
          </a:bodyPr>
          <a:lstStyle/>
          <a:p>
            <a:pPr>
              <a:lnSpc>
                <a:spcPct val="90000"/>
              </a:lnSpc>
            </a:pPr>
            <a:r>
              <a:rPr lang="he-IL" altLang="he-IL" sz="2000" b="1" dirty="0" smtClean="0">
                <a:solidFill>
                  <a:srgbClr val="FF0000"/>
                </a:solidFill>
              </a:rPr>
              <a:t>ההוראה </a:t>
            </a:r>
            <a:r>
              <a:rPr lang="he-IL" altLang="he-IL" sz="2000" b="1" dirty="0">
                <a:solidFill>
                  <a:srgbClr val="FF0000"/>
                </a:solidFill>
              </a:rPr>
              <a:t>נהפכת מפעילות של העברת ידע לפעילות של סיוע ללומד פעיל העוסק בבניית ידע משמעותי לגביו. </a:t>
            </a:r>
            <a:endParaRPr lang="he-IL" altLang="he-IL" sz="2000" b="1" dirty="0" smtClean="0">
              <a:solidFill>
                <a:srgbClr val="FF0000"/>
              </a:solidFill>
            </a:endParaRPr>
          </a:p>
          <a:p>
            <a:pPr>
              <a:lnSpc>
                <a:spcPct val="90000"/>
              </a:lnSpc>
            </a:pPr>
            <a:r>
              <a:rPr lang="he-IL" altLang="he-IL" sz="2000" b="1" dirty="0" smtClean="0"/>
              <a:t>תשומת-הלב </a:t>
            </a:r>
            <a:r>
              <a:rPr lang="he-IL" altLang="he-IL" sz="2000" b="1" dirty="0"/>
              <a:t>מופנית לטיפוח מטה-קוגניציה ומוטיבציה פנימית אצל הלומד, כמו גם מיומנויות חקירה </a:t>
            </a:r>
            <a:r>
              <a:rPr lang="he-IL" altLang="he-IL" sz="2000" b="1" dirty="0" smtClean="0"/>
              <a:t>וחשיבה ביקורתית. </a:t>
            </a:r>
            <a:endParaRPr lang="en-US" altLang="he-IL" sz="2000" b="1" dirty="0"/>
          </a:p>
        </p:txBody>
      </p:sp>
      <p:pic>
        <p:nvPicPr>
          <p:cNvPr id="7" name="תמונה 6"/>
          <p:cNvPicPr>
            <a:picLocks noChangeAspect="1"/>
          </p:cNvPicPr>
          <p:nvPr/>
        </p:nvPicPr>
        <p:blipFill rotWithShape="1">
          <a:blip r:embed="rId2"/>
          <a:srcRect l="49185" t="7898" r="2979" b="12356"/>
          <a:stretch/>
        </p:blipFill>
        <p:spPr>
          <a:xfrm>
            <a:off x="914401" y="1815353"/>
            <a:ext cx="3065930" cy="4329954"/>
          </a:xfrm>
          <a:prstGeom prst="rect">
            <a:avLst/>
          </a:prstGeom>
        </p:spPr>
      </p:pic>
    </p:spTree>
    <p:extLst>
      <p:ext uri="{BB962C8B-B14F-4D97-AF65-F5344CB8AC3E}">
        <p14:creationId xmlns:p14="http://schemas.microsoft.com/office/powerpoint/2010/main" val="168242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لتذييل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he-IL" altLang="he-IL" sz="1400"/>
              <a:t>ד"ר יצחק איזק, תשס"ו. 2006</a:t>
            </a:r>
            <a:endParaRPr lang="en-US" altLang="he-IL" sz="1400"/>
          </a:p>
        </p:txBody>
      </p:sp>
      <p:sp>
        <p:nvSpPr>
          <p:cNvPr id="28675" name="عنصر نائب لرقم الشريحة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FE777935-B634-4002-AB8F-26179260B788}" type="slidenum">
              <a:rPr lang="he-IL" altLang="he-IL" sz="1400"/>
              <a:pPr algn="l">
                <a:spcBef>
                  <a:spcPct val="0"/>
                </a:spcBef>
                <a:buFontTx/>
                <a:buNone/>
              </a:pPr>
              <a:t>3</a:t>
            </a:fld>
            <a:endParaRPr lang="en-US" altLang="he-IL" sz="1400"/>
          </a:p>
        </p:txBody>
      </p:sp>
      <p:sp>
        <p:nvSpPr>
          <p:cNvPr id="28676" name="Rectangle 2"/>
          <p:cNvSpPr>
            <a:spLocks noGrp="1" noChangeArrowheads="1"/>
          </p:cNvSpPr>
          <p:nvPr>
            <p:ph type="title"/>
          </p:nvPr>
        </p:nvSpPr>
        <p:spPr>
          <a:xfrm>
            <a:off x="7839634" y="589617"/>
            <a:ext cx="3050609" cy="678040"/>
          </a:xfrm>
        </p:spPr>
        <p:txBody>
          <a:bodyPr>
            <a:normAutofit fontScale="90000"/>
          </a:bodyPr>
          <a:lstStyle/>
          <a:p>
            <a:pPr eaLnBrk="1" hangingPunct="1"/>
            <a:r>
              <a:rPr lang="he-IL" altLang="he-IL" i="1" dirty="0" smtClean="0"/>
              <a:t>איכויות אישיות:</a:t>
            </a:r>
            <a:endParaRPr lang="en-US" altLang="he-IL" i="1" dirty="0" smtClean="0"/>
          </a:p>
        </p:txBody>
      </p:sp>
      <p:sp>
        <p:nvSpPr>
          <p:cNvPr id="7" name="Rectangle 4"/>
          <p:cNvSpPr txBox="1">
            <a:spLocks noChangeArrowheads="1"/>
          </p:cNvSpPr>
          <p:nvPr/>
        </p:nvSpPr>
        <p:spPr>
          <a:xfrm>
            <a:off x="7975003" y="1364858"/>
            <a:ext cx="3501017" cy="2671950"/>
          </a:xfrm>
          <a:prstGeom prst="rect">
            <a:avLst/>
          </a:prstGeom>
        </p:spPr>
        <p:txBody>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he-IL" altLang="he-IL" i="1" dirty="0" smtClean="0"/>
              <a:t>אמונה ביכולת האישית, </a:t>
            </a:r>
          </a:p>
          <a:p>
            <a:r>
              <a:rPr lang="he-IL" altLang="he-IL" i="1" dirty="0" smtClean="0"/>
              <a:t>עצמאות, </a:t>
            </a:r>
          </a:p>
          <a:p>
            <a:r>
              <a:rPr lang="he-IL" altLang="he-IL" i="1" dirty="0" smtClean="0"/>
              <a:t>התמה, </a:t>
            </a:r>
          </a:p>
          <a:p>
            <a:r>
              <a:rPr lang="he-IL" altLang="he-IL" i="1" dirty="0" smtClean="0"/>
              <a:t>כושר ריכוז, </a:t>
            </a:r>
          </a:p>
          <a:p>
            <a:r>
              <a:rPr lang="he-IL" altLang="he-IL" i="1" dirty="0" smtClean="0"/>
              <a:t>הסתגלות לשינויים.</a:t>
            </a:r>
            <a:r>
              <a:rPr lang="he-IL" altLang="he-IL" dirty="0" smtClean="0"/>
              <a:t> </a:t>
            </a:r>
            <a:endParaRPr lang="en-US" altLang="he-IL" dirty="0" smtClean="0"/>
          </a:p>
          <a:p>
            <a:endParaRPr lang="en-US" altLang="he-IL" i="1" dirty="0" smtClean="0"/>
          </a:p>
        </p:txBody>
      </p:sp>
      <p:sp>
        <p:nvSpPr>
          <p:cNvPr id="8" name="Rectangle 3"/>
          <p:cNvSpPr txBox="1">
            <a:spLocks noChangeArrowheads="1"/>
          </p:cNvSpPr>
          <p:nvPr/>
        </p:nvSpPr>
        <p:spPr>
          <a:xfrm>
            <a:off x="4772131" y="1319419"/>
            <a:ext cx="3309850" cy="2913497"/>
          </a:xfrm>
          <a:prstGeom prst="rect">
            <a:avLst/>
          </a:prstGeom>
        </p:spPr>
        <p:txBody>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he-IL" altLang="he-IL" i="1" dirty="0" smtClean="0"/>
              <a:t>הנעה פנימית, </a:t>
            </a:r>
          </a:p>
          <a:p>
            <a:r>
              <a:rPr lang="he-IL" altLang="he-IL" i="1" dirty="0" smtClean="0"/>
              <a:t>נקיטת יוזמה, </a:t>
            </a:r>
          </a:p>
          <a:p>
            <a:r>
              <a:rPr lang="he-IL" altLang="he-IL" i="1" dirty="0" smtClean="0"/>
              <a:t>סקרנות, </a:t>
            </a:r>
          </a:p>
          <a:p>
            <a:r>
              <a:rPr lang="he-IL" altLang="he-IL" i="1" dirty="0" smtClean="0"/>
              <a:t>פתיחות, </a:t>
            </a:r>
          </a:p>
          <a:p>
            <a:r>
              <a:rPr lang="he-IL" altLang="he-IL" i="1" dirty="0" smtClean="0"/>
              <a:t>עמידה במצבי תסכול, </a:t>
            </a:r>
          </a:p>
          <a:p>
            <a:r>
              <a:rPr lang="he-IL" altLang="he-IL" i="1" dirty="0" smtClean="0"/>
              <a:t>נטילת אחריות,</a:t>
            </a:r>
            <a:endParaRPr lang="en-US" altLang="he-IL" i="1" dirty="0" smtClean="0"/>
          </a:p>
          <a:p>
            <a:endParaRPr lang="en-US" altLang="he-IL" dirty="0" smtClean="0"/>
          </a:p>
        </p:txBody>
      </p:sp>
      <p:sp>
        <p:nvSpPr>
          <p:cNvPr id="9" name="Rectangle 3"/>
          <p:cNvSpPr txBox="1">
            <a:spLocks noChangeArrowheads="1"/>
          </p:cNvSpPr>
          <p:nvPr/>
        </p:nvSpPr>
        <p:spPr>
          <a:xfrm>
            <a:off x="806824" y="4330117"/>
            <a:ext cx="10669196" cy="1495312"/>
          </a:xfrm>
          <a:prstGeom prst="rect">
            <a:avLst/>
          </a:prstGeom>
        </p:spPr>
        <p:txBody>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90000"/>
              </a:lnSpc>
            </a:pPr>
            <a:r>
              <a:rPr lang="he-IL" altLang="he-IL" dirty="0" smtClean="0"/>
              <a:t>התלמיד נהפך ל</a:t>
            </a:r>
            <a:r>
              <a:rPr lang="he-IL" altLang="he-IL" b="1" dirty="0" smtClean="0"/>
              <a:t>שותף פעיל</a:t>
            </a:r>
            <a:r>
              <a:rPr lang="he-IL" altLang="he-IL" dirty="0" smtClean="0"/>
              <a:t>, הנוטל חלק בקביעת הסטנדרטים להערכה ובהערכה עצמה של מידת התקדמותו בחומר הלימוד. הוא נדרש לרפלקציה עצמית, דהיינו, למודעות לתהליך הלמידה שלו, מקיים דו-שיח מתמיד עם המורה בנושא ההערכה.</a:t>
            </a:r>
            <a:endParaRPr lang="en-US" altLang="he-IL" dirty="0" smtClean="0"/>
          </a:p>
          <a:p>
            <a:pPr>
              <a:lnSpc>
                <a:spcPct val="90000"/>
              </a:lnSpc>
            </a:pPr>
            <a:endParaRPr lang="en-US" altLang="he-IL" dirty="0" smtClean="0"/>
          </a:p>
        </p:txBody>
      </p:sp>
    </p:spTree>
    <p:extLst>
      <p:ext uri="{BB962C8B-B14F-4D97-AF65-F5344CB8AC3E}">
        <p14:creationId xmlns:p14="http://schemas.microsoft.com/office/powerpoint/2010/main" val="4191761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ChangeAspect="1"/>
          </p:cNvPicPr>
          <p:nvPr/>
        </p:nvPicPr>
        <p:blipFill rotWithShape="1">
          <a:blip r:embed="rId2"/>
          <a:srcRect/>
          <a:stretch/>
        </p:blipFill>
        <p:spPr>
          <a:xfrm>
            <a:off x="834347" y="954388"/>
            <a:ext cx="4854165" cy="5247747"/>
          </a:xfrm>
          <a:prstGeom prst="rect">
            <a:avLst/>
          </a:prstGeom>
        </p:spPr>
      </p:pic>
      <p:sp>
        <p:nvSpPr>
          <p:cNvPr id="3" name="מציין מיקום תוכן 2"/>
          <p:cNvSpPr>
            <a:spLocks noGrp="1"/>
          </p:cNvSpPr>
          <p:nvPr>
            <p:ph idx="1"/>
          </p:nvPr>
        </p:nvSpPr>
        <p:spPr>
          <a:xfrm>
            <a:off x="6243281" y="1983527"/>
            <a:ext cx="5127172" cy="3670180"/>
          </a:xfrm>
        </p:spPr>
        <p:txBody>
          <a:bodyPr>
            <a:normAutofit lnSpcReduction="10000"/>
          </a:bodyPr>
          <a:lstStyle/>
          <a:p>
            <a:r>
              <a:rPr lang="he-IL" sz="2400" b="1" dirty="0">
                <a:latin typeface="Tahoma" panose="020B0604030504040204" pitchFamily="34" charset="0"/>
                <a:ea typeface="Tahoma" panose="020B0604030504040204" pitchFamily="34" charset="0"/>
                <a:cs typeface="Tahoma" panose="020B0604030504040204" pitchFamily="34" charset="0"/>
              </a:rPr>
              <a:t>מה אנחנו נותנים יותר? </a:t>
            </a:r>
          </a:p>
          <a:p>
            <a:r>
              <a:rPr lang="he-IL" sz="2400" b="1" dirty="0">
                <a:latin typeface="Tahoma" panose="020B0604030504040204" pitchFamily="34" charset="0"/>
                <a:ea typeface="Tahoma" panose="020B0604030504040204" pitchFamily="34" charset="0"/>
                <a:cs typeface="Tahoma" panose="020B0604030504040204" pitchFamily="34" charset="0"/>
              </a:rPr>
              <a:t>חיבוקים או ביקורת?</a:t>
            </a:r>
          </a:p>
          <a:p>
            <a:r>
              <a:rPr lang="he-IL" sz="2400" b="1" dirty="0">
                <a:latin typeface="Tahoma" panose="020B0604030504040204" pitchFamily="34" charset="0"/>
                <a:ea typeface="Tahoma" panose="020B0604030504040204" pitchFamily="34" charset="0"/>
                <a:cs typeface="Tahoma" panose="020B0604030504040204" pitchFamily="34" charset="0"/>
              </a:rPr>
              <a:t>על מה אנחנו מסתכלים יותר? </a:t>
            </a:r>
          </a:p>
          <a:p>
            <a:r>
              <a:rPr lang="he-IL" sz="2400" b="1" dirty="0">
                <a:latin typeface="Tahoma" panose="020B0604030504040204" pitchFamily="34" charset="0"/>
                <a:ea typeface="Tahoma" panose="020B0604030504040204" pitchFamily="34" charset="0"/>
                <a:cs typeface="Tahoma" panose="020B0604030504040204" pitchFamily="34" charset="0"/>
              </a:rPr>
              <a:t>על החצי הריק או המלא?</a:t>
            </a:r>
          </a:p>
          <a:p>
            <a:r>
              <a:rPr lang="he-IL" sz="2400" b="1" dirty="0">
                <a:latin typeface="Tahoma" panose="020B0604030504040204" pitchFamily="34" charset="0"/>
                <a:ea typeface="Tahoma" panose="020B0604030504040204" pitchFamily="34" charset="0"/>
                <a:cs typeface="Tahoma" panose="020B0604030504040204" pitchFamily="34" charset="0"/>
              </a:rPr>
              <a:t>על מה נכון יותר להסתכל?</a:t>
            </a:r>
          </a:p>
          <a:p>
            <a:endParaRPr lang="he-IL" sz="1800" dirty="0"/>
          </a:p>
          <a:p>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משוב והערכה הם צרכים אנושיים הכרחיים לגדילה והתפתחות.</a:t>
            </a:r>
            <a:endParaRPr lang="he-IL" sz="2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nSpc>
                <a:spcPct val="70000"/>
              </a:lnSpc>
            </a:pPr>
            <a:endParaRPr lang="he-IL" sz="1700" dirty="0"/>
          </a:p>
        </p:txBody>
      </p:sp>
      <p:sp>
        <p:nvSpPr>
          <p:cNvPr id="2" name="TextBox 1"/>
          <p:cNvSpPr txBox="1"/>
          <p:nvPr/>
        </p:nvSpPr>
        <p:spPr>
          <a:xfrm>
            <a:off x="4675031" y="850325"/>
            <a:ext cx="6863825" cy="584775"/>
          </a:xfrm>
          <a:prstGeom prst="rect">
            <a:avLst/>
          </a:prstGeom>
          <a:noFill/>
        </p:spPr>
        <p:txBody>
          <a:bodyPr wrap="square" rtlCol="1">
            <a:spAutoFit/>
          </a:bodyPr>
          <a:lstStyle/>
          <a:p>
            <a:pPr algn="r"/>
            <a:r>
              <a:rPr lang="he-IL" sz="3200" b="1" dirty="0">
                <a:solidFill>
                  <a:srgbClr val="C00000"/>
                </a:solidFill>
                <a:latin typeface="Tahoma" panose="020B0604030504040204" pitchFamily="34" charset="0"/>
                <a:ea typeface="Tahoma" panose="020B0604030504040204" pitchFamily="34" charset="0"/>
                <a:cs typeface="Tahoma" panose="020B0604030504040204" pitchFamily="34" charset="0"/>
              </a:rPr>
              <a:t>הערכה ומשוב כחלק מהחיים</a:t>
            </a:r>
          </a:p>
        </p:txBody>
      </p:sp>
    </p:spTree>
    <p:extLst>
      <p:ext uri="{BB962C8B-B14F-4D97-AF65-F5344CB8AC3E}">
        <p14:creationId xmlns:p14="http://schemas.microsoft.com/office/powerpoint/2010/main" val="315607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13957" y="914400"/>
            <a:ext cx="10763794" cy="649475"/>
          </a:xfrm>
        </p:spPr>
        <p:txBody>
          <a:bodyPr>
            <a:normAutofit fontScale="90000"/>
          </a:bodyPr>
          <a:lstStyle/>
          <a:p>
            <a:pPr algn="r"/>
            <a:r>
              <a:rPr lang="he-IL" b="1" dirty="0">
                <a:latin typeface="Tahoma" panose="020B0604030504040204" pitchFamily="34" charset="0"/>
                <a:ea typeface="Tahoma" panose="020B0604030504040204" pitchFamily="34" charset="0"/>
                <a:cs typeface="Tahoma" panose="020B0604030504040204" pitchFamily="34" charset="0"/>
              </a:rPr>
              <a:t>מהי דרך ההערכה המתאימה </a:t>
            </a:r>
            <a:r>
              <a:rPr lang="he-IL" b="1" dirty="0" smtClean="0">
                <a:latin typeface="Tahoma" panose="020B0604030504040204" pitchFamily="34" charset="0"/>
                <a:ea typeface="Tahoma" panose="020B0604030504040204" pitchFamily="34" charset="0"/>
                <a:cs typeface="Tahoma" panose="020B0604030504040204" pitchFamily="34" charset="0"/>
              </a:rPr>
              <a:t>לתהליך?</a:t>
            </a:r>
            <a:endParaRPr lang="he-IL" b="1"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a:xfrm>
            <a:off x="759854" y="1908119"/>
            <a:ext cx="10728101" cy="3508977"/>
          </a:xfrm>
        </p:spPr>
        <p:txBody>
          <a:bodyPr>
            <a:normAutofit fontScale="77500" lnSpcReduction="20000"/>
          </a:bodyPr>
          <a:lstStyle/>
          <a:p>
            <a:r>
              <a:rPr lang="he-IL" dirty="0">
                <a:latin typeface="Tahoma" panose="020B0604030504040204" pitchFamily="34" charset="0"/>
                <a:ea typeface="Tahoma" panose="020B0604030504040204" pitchFamily="34" charset="0"/>
                <a:cs typeface="Tahoma" panose="020B0604030504040204" pitchFamily="34" charset="0"/>
              </a:rPr>
              <a:t>בהוראת תהליך </a:t>
            </a:r>
            <a:r>
              <a:rPr lang="he-IL" dirty="0" smtClean="0">
                <a:latin typeface="Tahoma" panose="020B0604030504040204" pitchFamily="34" charset="0"/>
                <a:ea typeface="Tahoma" panose="020B0604030504040204" pitchFamily="34" charset="0"/>
                <a:cs typeface="Tahoma" panose="020B0604030504040204" pitchFamily="34" charset="0"/>
              </a:rPr>
              <a:t>נושא אישי משולבת </a:t>
            </a:r>
            <a:r>
              <a:rPr lang="he-IL" dirty="0">
                <a:latin typeface="Tahoma" panose="020B0604030504040204" pitchFamily="34" charset="0"/>
                <a:ea typeface="Tahoma" panose="020B0604030504040204" pitchFamily="34" charset="0"/>
                <a:cs typeface="Tahoma" panose="020B0604030504040204" pitchFamily="34" charset="0"/>
              </a:rPr>
              <a:t>לאורך התהליך הערכה מעצבת</a:t>
            </a:r>
            <a:r>
              <a:rPr lang="he-IL" dirty="0" smtClean="0">
                <a:latin typeface="Tahoma" panose="020B0604030504040204" pitchFamily="34" charset="0"/>
                <a:ea typeface="Tahoma" panose="020B0604030504040204" pitchFamily="34" charset="0"/>
                <a:cs typeface="Tahoma" panose="020B0604030504040204" pitchFamily="34" charset="0"/>
              </a:rPr>
              <a:t>.</a:t>
            </a:r>
          </a:p>
          <a:p>
            <a:pPr marL="6858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לדרך ההערכה תפקיד חשוב ביצירת הקשר בין המורה לתלמיד. הערכה מעצבת מזמנת דיאלוג מצמיח, שותפות פעילה, הערכה רב ממדית ושקיפות לגבי הנקודות לשימור או לשיפור</a:t>
            </a:r>
            <a:r>
              <a:rPr lang="he-IL" dirty="0" smtClean="0">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בעבודה עם נוער בסיכון אנו רוצים לייצר את כל האיכויות האלו במהלך העבודה. בדרך זו נצליח לעורר בנער אמון במבוגרים ובמסגרות, נצליח לחזק את בטחונו העצמי ואת תחושת המסוגלות שלו ונקנה לו הרגלי תקשורת והרגלי עבודה מועילים להשתלב בחברה</a:t>
            </a:r>
            <a:r>
              <a:rPr lang="he-IL" dirty="0" smtClean="0">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he-IL" dirty="0">
                <a:latin typeface="Tahoma" panose="020B0604030504040204" pitchFamily="34" charset="0"/>
                <a:ea typeface="Tahoma" panose="020B0604030504040204" pitchFamily="34" charset="0"/>
                <a:cs typeface="Tahoma" panose="020B0604030504040204" pitchFamily="34" charset="0"/>
              </a:rPr>
              <a:t>הערכה מעצבת המתקיימת לאורך תהליך עבודה משותף מאפשרת להעריך איכויות שונות וכישורים שונים . דבר זה מחזק כל לומד באופן אישי ומאפשר הערכה לקבוצה העובדת ביחד ללא השוואה בין הלומדים, אלא בדרך של חיזוק וטיפול ייחודי לכל אחד.</a:t>
            </a:r>
            <a:endParaRPr lang="en-US" dirty="0">
              <a:latin typeface="Tahoma" panose="020B0604030504040204" pitchFamily="34" charset="0"/>
              <a:ea typeface="Tahoma" panose="020B0604030504040204" pitchFamily="34" charset="0"/>
              <a:cs typeface="Tahoma" panose="020B0604030504040204" pitchFamily="34" charset="0"/>
            </a:endParaRPr>
          </a:p>
          <a:p>
            <a:endParaRPr lang="he-IL" dirty="0"/>
          </a:p>
        </p:txBody>
      </p:sp>
    </p:spTree>
    <p:extLst>
      <p:ext uri="{BB962C8B-B14F-4D97-AF65-F5344CB8AC3E}">
        <p14:creationId xmlns:p14="http://schemas.microsoft.com/office/powerpoint/2010/main" val="376787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132" y="645106"/>
            <a:ext cx="5247747" cy="5247747"/>
          </a:xfrm>
          <a:prstGeom prst="rect">
            <a:avLst/>
          </a:prstGeom>
        </p:spPr>
      </p:pic>
      <p:sp>
        <p:nvSpPr>
          <p:cNvPr id="2" name="כותרת 1"/>
          <p:cNvSpPr>
            <a:spLocks noGrp="1"/>
          </p:cNvSpPr>
          <p:nvPr>
            <p:ph type="title"/>
          </p:nvPr>
        </p:nvSpPr>
        <p:spPr>
          <a:xfrm>
            <a:off x="5768787" y="914401"/>
            <a:ext cx="5545977" cy="808717"/>
          </a:xfrm>
        </p:spPr>
        <p:txBody>
          <a:bodyPr>
            <a:normAutofit/>
          </a:bodyPr>
          <a:lstStyle/>
          <a:p>
            <a:pPr algn="r"/>
            <a:r>
              <a:rPr lang="he-IL" dirty="0"/>
              <a:t>יוצרים תרבות של הצלחה!</a:t>
            </a:r>
          </a:p>
        </p:txBody>
      </p:sp>
      <p:sp>
        <p:nvSpPr>
          <p:cNvPr id="3" name="מציין מיקום תוכן 2"/>
          <p:cNvSpPr>
            <a:spLocks noGrp="1"/>
          </p:cNvSpPr>
          <p:nvPr>
            <p:ph idx="1"/>
          </p:nvPr>
        </p:nvSpPr>
        <p:spPr>
          <a:xfrm>
            <a:off x="5123329" y="1992413"/>
            <a:ext cx="6343821" cy="4341152"/>
          </a:xfrm>
        </p:spPr>
        <p:txBody>
          <a:bodyPr>
            <a:normAutofit fontScale="25000" lnSpcReduction="20000"/>
          </a:bodyPr>
          <a:lstStyle/>
          <a:p>
            <a:pPr>
              <a:lnSpc>
                <a:spcPct val="70000"/>
              </a:lnSpc>
            </a:pPr>
            <a:endParaRPr lang="he-IL" sz="1700" b="1" dirty="0"/>
          </a:p>
          <a:p>
            <a:pPr>
              <a:lnSpc>
                <a:spcPct val="160000"/>
              </a:lnSpc>
            </a:pPr>
            <a:r>
              <a:rPr lang="he-IL" sz="6400" b="1" dirty="0">
                <a:latin typeface="Tahoma" panose="020B0604030504040204" pitchFamily="34" charset="0"/>
                <a:ea typeface="Tahoma" panose="020B0604030504040204" pitchFamily="34" charset="0"/>
                <a:cs typeface="Tahoma" panose="020B0604030504040204" pitchFamily="34" charset="0"/>
              </a:rPr>
              <a:t>ההערכה צריכה להתמקד בביצועים משמעותיים</a:t>
            </a:r>
          </a:p>
          <a:p>
            <a:pPr>
              <a:lnSpc>
                <a:spcPct val="160000"/>
              </a:lnSpc>
            </a:pPr>
            <a:r>
              <a:rPr lang="he-IL" sz="6400" b="1" dirty="0">
                <a:latin typeface="Tahoma" panose="020B0604030504040204" pitchFamily="34" charset="0"/>
                <a:ea typeface="Tahoma" panose="020B0604030504040204" pitchFamily="34" charset="0"/>
                <a:cs typeface="Tahoma" panose="020B0604030504040204" pitchFamily="34" charset="0"/>
              </a:rPr>
              <a:t>כאשר אנו משתמשים בהערכה לתהליך הלמידה אנחנו: </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מנחים את הלמידה של התלמידים</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מקדמים את האמונה של הלומדים ביכולתם </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מעודדים את המוטיבציה שלהם.</a:t>
            </a:r>
          </a:p>
          <a:p>
            <a:pPr marL="0" indent="0">
              <a:lnSpc>
                <a:spcPct val="160000"/>
              </a:lnSpc>
              <a:buNone/>
            </a:pPr>
            <a:r>
              <a:rPr lang="he-IL" sz="6400" b="1" dirty="0">
                <a:latin typeface="Tahoma" panose="020B0604030504040204" pitchFamily="34" charset="0"/>
                <a:ea typeface="Tahoma" panose="020B0604030504040204" pitchFamily="34" charset="0"/>
                <a:cs typeface="Tahoma" panose="020B0604030504040204" pitchFamily="34" charset="0"/>
              </a:rPr>
              <a:t>אנחנו מעבירים מסר שכל אחד יכול ללמוד ולהצליח.</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שיש משמעות למאמץ שהתלמיד עשה, לניסיון שלו .</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אנחנו עוזרים לטפח תקווה וכוח להמשך הלמידה.</a:t>
            </a:r>
          </a:p>
          <a:p>
            <a:pPr>
              <a:lnSpc>
                <a:spcPct val="160000"/>
              </a:lnSpc>
              <a:buFont typeface="Wingdings" panose="05000000000000000000" pitchFamily="2" charset="2"/>
              <a:buChar char="§"/>
            </a:pPr>
            <a:r>
              <a:rPr lang="he-IL" sz="6400" b="1" dirty="0">
                <a:latin typeface="Tahoma" panose="020B0604030504040204" pitchFamily="34" charset="0"/>
                <a:ea typeface="Tahoma" panose="020B0604030504040204" pitchFamily="34" charset="0"/>
                <a:cs typeface="Tahoma" panose="020B0604030504040204" pitchFamily="34" charset="0"/>
              </a:rPr>
              <a:t>אנחנו יוצרים תרבות של הצלחה ומסוגלות.</a:t>
            </a:r>
          </a:p>
          <a:p>
            <a:pPr marL="0" indent="0">
              <a:lnSpc>
                <a:spcPct val="70000"/>
              </a:lnSpc>
              <a:buNone/>
            </a:pPr>
            <a:endParaRPr lang="he-IL" sz="1700" dirty="0"/>
          </a:p>
          <a:p>
            <a:pPr>
              <a:lnSpc>
                <a:spcPct val="70000"/>
              </a:lnSpc>
            </a:pPr>
            <a:endParaRPr lang="he-IL" sz="1700" dirty="0"/>
          </a:p>
        </p:txBody>
      </p:sp>
    </p:spTree>
    <p:extLst>
      <p:ext uri="{BB962C8B-B14F-4D97-AF65-F5344CB8AC3E}">
        <p14:creationId xmlns:p14="http://schemas.microsoft.com/office/powerpoint/2010/main" val="282779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extLst>
              <a:ext uri="{28A0092B-C50C-407E-A947-70E740481C1C}">
                <a14:useLocalDpi xmlns:a14="http://schemas.microsoft.com/office/drawing/2010/main" val="0"/>
              </a:ext>
            </a:extLst>
          </a:blip>
          <a:srcRect t="19174" b="27074"/>
          <a:stretch/>
        </p:blipFill>
        <p:spPr>
          <a:xfrm>
            <a:off x="613260" y="0"/>
            <a:ext cx="11480002" cy="4724615"/>
          </a:xfrm>
          <a:prstGeom prst="rect">
            <a:avLst/>
          </a:prstGeom>
          <a:ln>
            <a:noFill/>
          </a:ln>
          <a:effectLst>
            <a:softEdge rad="112500"/>
          </a:effectLst>
        </p:spPr>
      </p:pic>
      <p:sp>
        <p:nvSpPr>
          <p:cNvPr id="2" name="כותרת 1"/>
          <p:cNvSpPr>
            <a:spLocks noGrp="1"/>
          </p:cNvSpPr>
          <p:nvPr>
            <p:ph type="title"/>
          </p:nvPr>
        </p:nvSpPr>
        <p:spPr>
          <a:xfrm>
            <a:off x="347729" y="5042647"/>
            <a:ext cx="11443855" cy="1815353"/>
          </a:xfrm>
        </p:spPr>
        <p:txBody>
          <a:bodyPr vert="horz" lIns="91440" tIns="45720" rIns="91440" bIns="45720" rtlCol="0" anchor="b">
            <a:normAutofit fontScale="90000"/>
          </a:bodyPr>
          <a:lstStyle/>
          <a:p>
            <a:pPr algn="ctr"/>
            <a:r>
              <a:rPr lang="he-IL" sz="3600" b="1" dirty="0">
                <a:solidFill>
                  <a:srgbClr val="FF0000"/>
                </a:solidFill>
              </a:rPr>
              <a:t>"מורים משתמשים בהערכה מעצבת כדי להראות לתלמידיהם </a:t>
            </a:r>
            <a:r>
              <a:rPr lang="he-IL" sz="3600" b="1" dirty="0" smtClean="0">
                <a:solidFill>
                  <a:srgbClr val="FF0000"/>
                </a:solidFill>
              </a:rPr>
              <a:t> היכן </a:t>
            </a:r>
            <a:r>
              <a:rPr lang="he-IL" sz="3600" b="1" dirty="0">
                <a:solidFill>
                  <a:srgbClr val="FF0000"/>
                </a:solidFill>
              </a:rPr>
              <a:t>הם במסע הלמידה</a:t>
            </a:r>
            <a:r>
              <a:rPr lang="he-IL" sz="3600" b="1" dirty="0" smtClean="0">
                <a:solidFill>
                  <a:srgbClr val="FF0000"/>
                </a:solidFill>
              </a:rPr>
              <a:t>" </a:t>
            </a:r>
            <a:r>
              <a:rPr lang="he-IL" sz="3600" b="1" dirty="0" smtClean="0">
                <a:solidFill>
                  <a:schemeClr val="tx1"/>
                </a:solidFill>
              </a:rPr>
              <a:t>אנדרו מילר</a:t>
            </a:r>
            <a:r>
              <a:rPr lang="he-IL" sz="3600" dirty="0">
                <a:solidFill>
                  <a:srgbClr val="FFFFFF"/>
                </a:solidFill>
              </a:rPr>
              <a:t/>
            </a:r>
            <a:br>
              <a:rPr lang="he-IL" sz="3600" dirty="0">
                <a:solidFill>
                  <a:srgbClr val="FFFFFF"/>
                </a:solidFill>
              </a:rPr>
            </a:br>
            <a:r>
              <a:rPr lang="he-IL" sz="3600" dirty="0">
                <a:solidFill>
                  <a:srgbClr val="FFFFFF"/>
                </a:solidFill>
              </a:rPr>
              <a:t>						</a:t>
            </a:r>
            <a:br>
              <a:rPr lang="he-IL" sz="3600" dirty="0">
                <a:solidFill>
                  <a:srgbClr val="FFFFFF"/>
                </a:solidFill>
              </a:rPr>
            </a:br>
            <a:r>
              <a:rPr lang="he-IL" sz="3600" dirty="0">
                <a:solidFill>
                  <a:srgbClr val="FFFFFF"/>
                </a:solidFill>
              </a:rPr>
              <a:t>										</a:t>
            </a:r>
            <a:endParaRPr lang="en-US" sz="3600" dirty="0">
              <a:solidFill>
                <a:srgbClr val="FFFFFF"/>
              </a:solidFill>
            </a:endParaRPr>
          </a:p>
        </p:txBody>
      </p:sp>
    </p:spTree>
    <p:extLst>
      <p:ext uri="{BB962C8B-B14F-4D97-AF65-F5344CB8AC3E}">
        <p14:creationId xmlns:p14="http://schemas.microsoft.com/office/powerpoint/2010/main" val="255549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585021" y="684230"/>
            <a:ext cx="3658502" cy="764619"/>
          </a:xfrm>
        </p:spPr>
        <p:txBody>
          <a:bodyPr>
            <a:normAutofit/>
          </a:bodyPr>
          <a:lstStyle/>
          <a:p>
            <a:pPr algn="r"/>
            <a:r>
              <a:rPr lang="he-IL" sz="3200" b="1" dirty="0" smtClean="0">
                <a:latin typeface="Tahoma" panose="020B0604030504040204" pitchFamily="34" charset="0"/>
                <a:ea typeface="Tahoma" panose="020B0604030504040204" pitchFamily="34" charset="0"/>
                <a:cs typeface="Tahoma" panose="020B0604030504040204" pitchFamily="34" charset="0"/>
              </a:rPr>
              <a:t>מהות התוכנית</a:t>
            </a:r>
            <a:endParaRPr lang="he-IL" sz="3200" b="1"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תוכן 2"/>
          <p:cNvSpPr>
            <a:spLocks noGrp="1"/>
          </p:cNvSpPr>
          <p:nvPr>
            <p:ph idx="1"/>
          </p:nvPr>
        </p:nvSpPr>
        <p:spPr>
          <a:xfrm>
            <a:off x="6220495" y="1448849"/>
            <a:ext cx="5417865" cy="4893971"/>
          </a:xfrm>
        </p:spPr>
        <p:txBody>
          <a:bodyPr>
            <a:normAutofit fontScale="70000" lnSpcReduction="20000"/>
          </a:bodyPr>
          <a:lstStyle/>
          <a:p>
            <a:pPr marL="0" indent="0">
              <a:buNone/>
            </a:pPr>
            <a:r>
              <a:rPr lang="he-IL" sz="28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המטרה</a:t>
            </a:r>
            <a:r>
              <a:rPr lang="he-IL"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he-IL" sz="2800" dirty="0" smtClean="0">
                <a:latin typeface="Tahoma" panose="020B0604030504040204" pitchFamily="34" charset="0"/>
                <a:ea typeface="Tahoma" panose="020B0604030504040204" pitchFamily="34" charset="0"/>
                <a:cs typeface="Tahoma" panose="020B0604030504040204" pitchFamily="34" charset="0"/>
              </a:rPr>
              <a:t>להוביל את התלמיד דרך חוויה מצמיחה, מעצימה, מחזקת אמון ביכולותיו.</a:t>
            </a:r>
          </a:p>
          <a:p>
            <a:r>
              <a:rPr lang="he-IL" sz="2800" dirty="0" smtClean="0">
                <a:latin typeface="Tahoma" panose="020B0604030504040204" pitchFamily="34" charset="0"/>
                <a:ea typeface="Tahoma" panose="020B0604030504040204" pitchFamily="34" charset="0"/>
                <a:cs typeface="Tahoma" panose="020B0604030504040204" pitchFamily="34" charset="0"/>
              </a:rPr>
              <a:t>חיזוק מיומנויות למידה בסיסיות (קריאה, סיכום, מיזוג מידע)</a:t>
            </a:r>
          </a:p>
          <a:p>
            <a:r>
              <a:rPr lang="he-IL" sz="2800" dirty="0">
                <a:latin typeface="Tahoma" panose="020B0604030504040204" pitchFamily="34" charset="0"/>
                <a:ea typeface="Tahoma" panose="020B0604030504040204" pitchFamily="34" charset="0"/>
                <a:cs typeface="Tahoma" panose="020B0604030504040204" pitchFamily="34" charset="0"/>
              </a:rPr>
              <a:t>פיתוח כישורי </a:t>
            </a:r>
            <a:r>
              <a:rPr lang="he-IL" sz="2800" dirty="0" smtClean="0">
                <a:latin typeface="Tahoma" panose="020B0604030504040204" pitchFamily="34" charset="0"/>
                <a:ea typeface="Tahoma" panose="020B0604030504040204" pitchFamily="34" charset="0"/>
                <a:cs typeface="Tahoma" panose="020B0604030504040204" pitchFamily="34" charset="0"/>
              </a:rPr>
              <a:t>חשיבה (שאילת שאלות, הסקת מסקנות, ניתוח מידע)</a:t>
            </a:r>
          </a:p>
          <a:p>
            <a:r>
              <a:rPr lang="he-IL" sz="2800" dirty="0" smtClean="0">
                <a:latin typeface="Tahoma" panose="020B0604030504040204" pitchFamily="34" charset="0"/>
                <a:ea typeface="Tahoma" panose="020B0604030504040204" pitchFamily="34" charset="0"/>
                <a:cs typeface="Tahoma" panose="020B0604030504040204" pitchFamily="34" charset="0"/>
              </a:rPr>
              <a:t>פיתוח מיומנויות של לומד עצמאי. </a:t>
            </a:r>
            <a:endParaRPr lang="he-IL" sz="2800" dirty="0">
              <a:latin typeface="Tahoma" panose="020B0604030504040204" pitchFamily="34" charset="0"/>
              <a:ea typeface="Tahoma" panose="020B0604030504040204" pitchFamily="34" charset="0"/>
              <a:cs typeface="Tahoma" panose="020B0604030504040204" pitchFamily="34" charset="0"/>
            </a:endParaRPr>
          </a:p>
          <a:p>
            <a:endParaRPr lang="he-IL" sz="28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he-IL" sz="28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הדרך</a:t>
            </a:r>
            <a:r>
              <a:rPr lang="he-IL"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he-IL" sz="2800" dirty="0" smtClean="0">
                <a:latin typeface="Tahoma" panose="020B0604030504040204" pitchFamily="34" charset="0"/>
                <a:ea typeface="Tahoma" panose="020B0604030504040204" pitchFamily="34" charset="0"/>
                <a:cs typeface="Tahoma" panose="020B0604030504040204" pitchFamily="34" charset="0"/>
              </a:rPr>
              <a:t>הלומד </a:t>
            </a:r>
            <a:r>
              <a:rPr lang="he-IL" sz="2800" b="1" dirty="0" smtClean="0">
                <a:latin typeface="Tahoma" panose="020B0604030504040204" pitchFamily="34" charset="0"/>
                <a:ea typeface="Tahoma" panose="020B0604030504040204" pitchFamily="34" charset="0"/>
                <a:cs typeface="Tahoma" panose="020B0604030504040204" pitchFamily="34" charset="0"/>
              </a:rPr>
              <a:t>בוחר</a:t>
            </a:r>
            <a:r>
              <a:rPr lang="he-IL" sz="2800" dirty="0" smtClean="0">
                <a:latin typeface="Tahoma" panose="020B0604030504040204" pitchFamily="34" charset="0"/>
                <a:ea typeface="Tahoma" panose="020B0604030504040204" pitchFamily="34" charset="0"/>
                <a:cs typeface="Tahoma" panose="020B0604030504040204" pitchFamily="34" charset="0"/>
              </a:rPr>
              <a:t> את נושא הלמידה מתוך עניין.</a:t>
            </a:r>
          </a:p>
          <a:p>
            <a:r>
              <a:rPr lang="he-IL" sz="2800" dirty="0" smtClean="0">
                <a:latin typeface="Tahoma" panose="020B0604030504040204" pitchFamily="34" charset="0"/>
                <a:ea typeface="Tahoma" panose="020B0604030504040204" pitchFamily="34" charset="0"/>
                <a:cs typeface="Tahoma" panose="020B0604030504040204" pitchFamily="34" charset="0"/>
              </a:rPr>
              <a:t>הלמידה מתרחשת תוך </a:t>
            </a:r>
            <a:r>
              <a:rPr lang="he-IL" sz="2800" b="1" dirty="0" smtClean="0">
                <a:latin typeface="Tahoma" panose="020B0604030504040204" pitchFamily="34" charset="0"/>
                <a:ea typeface="Tahoma" panose="020B0604030504040204" pitchFamily="34" charset="0"/>
                <a:cs typeface="Tahoma" panose="020B0604030504040204" pitchFamily="34" charset="0"/>
              </a:rPr>
              <a:t>חוויה</a:t>
            </a:r>
            <a:r>
              <a:rPr lang="he-IL" sz="2800" dirty="0" smtClean="0">
                <a:latin typeface="Tahoma" panose="020B0604030504040204" pitchFamily="34" charset="0"/>
                <a:ea typeface="Tahoma" panose="020B0604030504040204" pitchFamily="34" charset="0"/>
                <a:cs typeface="Tahoma" panose="020B0604030504040204" pitchFamily="34" charset="0"/>
              </a:rPr>
              <a:t> ומאפשרת ניסוי וטעיה.</a:t>
            </a:r>
          </a:p>
          <a:p>
            <a:r>
              <a:rPr lang="he-IL" sz="2800" dirty="0" smtClean="0">
                <a:latin typeface="Tahoma" panose="020B0604030504040204" pitchFamily="34" charset="0"/>
                <a:ea typeface="Tahoma" panose="020B0604030504040204" pitchFamily="34" charset="0"/>
                <a:cs typeface="Tahoma" panose="020B0604030504040204" pitchFamily="34" charset="0"/>
              </a:rPr>
              <a:t>למידה </a:t>
            </a:r>
            <a:r>
              <a:rPr lang="he-IL" sz="2800" b="1" dirty="0" smtClean="0">
                <a:latin typeface="Tahoma" panose="020B0604030504040204" pitchFamily="34" charset="0"/>
                <a:ea typeface="Tahoma" panose="020B0604030504040204" pitchFamily="34" charset="0"/>
                <a:cs typeface="Tahoma" panose="020B0604030504040204" pitchFamily="34" charset="0"/>
              </a:rPr>
              <a:t>פעילה</a:t>
            </a:r>
            <a:r>
              <a:rPr lang="he-IL" sz="2800" dirty="0" smtClean="0">
                <a:latin typeface="Tahoma" panose="020B0604030504040204" pitchFamily="34" charset="0"/>
                <a:ea typeface="Tahoma" panose="020B0604030504040204" pitchFamily="34" charset="0"/>
                <a:cs typeface="Tahoma" panose="020B0604030504040204" pitchFamily="34" charset="0"/>
              </a:rPr>
              <a:t> - הלומד חוקר ומגלה בעזרת שאלת שאלות וחיפוש מידע. </a:t>
            </a:r>
          </a:p>
          <a:p>
            <a:r>
              <a:rPr lang="he-IL" sz="2800" dirty="0" smtClean="0">
                <a:latin typeface="Tahoma" panose="020B0604030504040204" pitchFamily="34" charset="0"/>
                <a:ea typeface="Tahoma" panose="020B0604030504040204" pitchFamily="34" charset="0"/>
                <a:cs typeface="Tahoma" panose="020B0604030504040204" pitchFamily="34" charset="0"/>
              </a:rPr>
              <a:t>תהליך ההוראה והלמידה </a:t>
            </a:r>
            <a:r>
              <a:rPr lang="he-IL" sz="2800" b="1" dirty="0" smtClean="0">
                <a:latin typeface="Tahoma" panose="020B0604030504040204" pitchFamily="34" charset="0"/>
                <a:ea typeface="Tahoma" panose="020B0604030504040204" pitchFamily="34" charset="0"/>
                <a:cs typeface="Tahoma" panose="020B0604030504040204" pitchFamily="34" charset="0"/>
              </a:rPr>
              <a:t>מתוקשב</a:t>
            </a:r>
            <a:r>
              <a:rPr lang="he-IL" sz="2800" dirty="0" smtClean="0">
                <a:latin typeface="Tahoma" panose="020B0604030504040204" pitchFamily="34" charset="0"/>
                <a:ea typeface="Tahoma" panose="020B0604030504040204" pitchFamily="34" charset="0"/>
                <a:cs typeface="Tahoma" panose="020B0604030504040204" pitchFamily="34" charset="0"/>
              </a:rPr>
              <a:t> .</a:t>
            </a:r>
          </a:p>
          <a:p>
            <a:endParaRPr lang="he-IL" dirty="0" smtClean="0"/>
          </a:p>
          <a:p>
            <a:endParaRPr lang="he-IL" dirty="0" smtClean="0"/>
          </a:p>
          <a:p>
            <a:endParaRPr lang="he-IL" dirty="0"/>
          </a:p>
        </p:txBody>
      </p:sp>
      <p:sp>
        <p:nvSpPr>
          <p:cNvPr id="4" name="כותרת 1"/>
          <p:cNvSpPr txBox="1">
            <a:spLocks/>
          </p:cNvSpPr>
          <p:nvPr/>
        </p:nvSpPr>
        <p:spPr>
          <a:xfrm>
            <a:off x="1769645" y="879533"/>
            <a:ext cx="3352293" cy="56931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sz="3200" b="1" dirty="0" smtClean="0">
                <a:latin typeface="Tahoma" panose="020B0604030504040204" pitchFamily="34" charset="0"/>
                <a:ea typeface="Tahoma" panose="020B0604030504040204" pitchFamily="34" charset="0"/>
                <a:cs typeface="Tahoma" panose="020B0604030504040204" pitchFamily="34" charset="0"/>
              </a:rPr>
              <a:t>דרכי הערכה</a:t>
            </a:r>
            <a:endParaRPr lang="he-IL" sz="3200" b="1"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תוכן 2"/>
          <p:cNvSpPr txBox="1">
            <a:spLocks/>
          </p:cNvSpPr>
          <p:nvPr/>
        </p:nvSpPr>
        <p:spPr>
          <a:xfrm>
            <a:off x="358651" y="1448849"/>
            <a:ext cx="5679581" cy="5130128"/>
          </a:xfrm>
          <a:prstGeom prst="rect">
            <a:avLst/>
          </a:prstGeom>
        </p:spPr>
        <p:txBody>
          <a:bodyPr vert="horz" lIns="91440" tIns="45720" rIns="91440" bIns="45720" rtlCol="0">
            <a:normAutofit fontScale="70000" lnSpcReduction="20000"/>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buFont typeface="Wingdings 2" pitchFamily="18" charset="2"/>
              <a:buNone/>
            </a:pPr>
            <a:r>
              <a:rPr lang="he-IL" sz="29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המטרה</a:t>
            </a:r>
            <a:r>
              <a:rPr lang="he-IL"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he-IL" sz="2900" dirty="0" smtClean="0">
                <a:latin typeface="Tahoma" panose="020B0604030504040204" pitchFamily="34" charset="0"/>
                <a:ea typeface="Tahoma" panose="020B0604030504040204" pitchFamily="34" charset="0"/>
                <a:cs typeface="Tahoma" panose="020B0604030504040204" pitchFamily="34" charset="0"/>
              </a:rPr>
              <a:t>גילוי נקודות ה</a:t>
            </a:r>
            <a:r>
              <a:rPr lang="he-IL" sz="2900" b="1" dirty="0" smtClean="0">
                <a:latin typeface="Tahoma" panose="020B0604030504040204" pitchFamily="34" charset="0"/>
                <a:ea typeface="Tahoma" panose="020B0604030504040204" pitchFamily="34" charset="0"/>
                <a:cs typeface="Tahoma" panose="020B0604030504040204" pitchFamily="34" charset="0"/>
              </a:rPr>
              <a:t>חוזק</a:t>
            </a:r>
            <a:r>
              <a:rPr lang="he-IL" sz="2900" dirty="0" smtClean="0">
                <a:latin typeface="Tahoma" panose="020B0604030504040204" pitchFamily="34" charset="0"/>
                <a:ea typeface="Tahoma" panose="020B0604030504040204" pitchFamily="34" charset="0"/>
                <a:cs typeface="Tahoma" panose="020B0604030504040204" pitchFamily="34" charset="0"/>
              </a:rPr>
              <a:t> של התלמידים (ולא רק זיהוי הקשיים)</a:t>
            </a:r>
          </a:p>
          <a:p>
            <a:r>
              <a:rPr lang="he-IL" sz="2900" dirty="0" smtClean="0">
                <a:latin typeface="Tahoma" panose="020B0604030504040204" pitchFamily="34" charset="0"/>
                <a:ea typeface="Tahoma" panose="020B0604030504040204" pitchFamily="34" charset="0"/>
                <a:cs typeface="Tahoma" panose="020B0604030504040204" pitchFamily="34" charset="0"/>
              </a:rPr>
              <a:t>יצירת </a:t>
            </a:r>
            <a:r>
              <a:rPr lang="he-IL" sz="2900" b="1" dirty="0" smtClean="0">
                <a:latin typeface="Tahoma" panose="020B0604030504040204" pitchFamily="34" charset="0"/>
                <a:ea typeface="Tahoma" panose="020B0604030504040204" pitchFamily="34" charset="0"/>
                <a:cs typeface="Tahoma" panose="020B0604030504040204" pitchFamily="34" charset="0"/>
              </a:rPr>
              <a:t>אמון</a:t>
            </a:r>
            <a:r>
              <a:rPr lang="he-IL" sz="2900" dirty="0" smtClean="0">
                <a:latin typeface="Tahoma" panose="020B0604030504040204" pitchFamily="34" charset="0"/>
                <a:ea typeface="Tahoma" panose="020B0604030504040204" pitchFamily="34" charset="0"/>
                <a:cs typeface="Tahoma" panose="020B0604030504040204" pitchFamily="34" charset="0"/>
              </a:rPr>
              <a:t> במבוגרים ובמסגרות הלימוד.</a:t>
            </a:r>
          </a:p>
          <a:p>
            <a:r>
              <a:rPr lang="he-IL" sz="2900" b="1" dirty="0" smtClean="0">
                <a:latin typeface="Tahoma" panose="020B0604030504040204" pitchFamily="34" charset="0"/>
                <a:ea typeface="Tahoma" panose="020B0604030504040204" pitchFamily="34" charset="0"/>
                <a:cs typeface="Tahoma" panose="020B0604030504040204" pitchFamily="34" charset="0"/>
              </a:rPr>
              <a:t>צמיחה</a:t>
            </a:r>
            <a:r>
              <a:rPr lang="he-IL" sz="2900" dirty="0" smtClean="0">
                <a:latin typeface="Tahoma" panose="020B0604030504040204" pitchFamily="34" charset="0"/>
                <a:ea typeface="Tahoma" panose="020B0604030504040204" pitchFamily="34" charset="0"/>
                <a:cs typeface="Tahoma" panose="020B0604030504040204" pitchFamily="34" charset="0"/>
              </a:rPr>
              <a:t> אישית.</a:t>
            </a:r>
          </a:p>
          <a:p>
            <a:endParaRPr lang="he-IL" sz="2900" dirty="0" smtClean="0">
              <a:latin typeface="Tahoma" panose="020B0604030504040204" pitchFamily="34" charset="0"/>
              <a:ea typeface="Tahoma" panose="020B0604030504040204" pitchFamily="34" charset="0"/>
              <a:cs typeface="Tahoma" panose="020B0604030504040204" pitchFamily="34" charset="0"/>
            </a:endParaRPr>
          </a:p>
          <a:p>
            <a:pPr marL="0" indent="0">
              <a:buFont typeface="Wingdings 2" pitchFamily="18" charset="2"/>
              <a:buNone/>
            </a:pPr>
            <a:r>
              <a:rPr lang="he-IL" sz="2900" b="1" u="sng" dirty="0" smtClean="0">
                <a:solidFill>
                  <a:srgbClr val="FF0000"/>
                </a:solidFill>
                <a:latin typeface="Tahoma" panose="020B0604030504040204" pitchFamily="34" charset="0"/>
                <a:ea typeface="Tahoma" panose="020B0604030504040204" pitchFamily="34" charset="0"/>
                <a:cs typeface="Tahoma" panose="020B0604030504040204" pitchFamily="34" charset="0"/>
              </a:rPr>
              <a:t>הדרך</a:t>
            </a:r>
            <a:r>
              <a:rPr lang="he-IL" sz="29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he-IL" sz="2900" b="1" dirty="0" smtClean="0">
                <a:latin typeface="Tahoma" panose="020B0604030504040204" pitchFamily="34" charset="0"/>
                <a:ea typeface="Tahoma" panose="020B0604030504040204" pitchFamily="34" charset="0"/>
                <a:cs typeface="Tahoma" panose="020B0604030504040204" pitchFamily="34" charset="0"/>
              </a:rPr>
              <a:t>הערכה מעצבת </a:t>
            </a:r>
            <a:r>
              <a:rPr lang="he-IL" sz="2900" dirty="0" smtClean="0">
                <a:latin typeface="Tahoma" panose="020B0604030504040204" pitchFamily="34" charset="0"/>
                <a:ea typeface="Tahoma" panose="020B0604030504040204" pitchFamily="34" charset="0"/>
                <a:cs typeface="Tahoma" panose="020B0604030504040204" pitchFamily="34" charset="0"/>
              </a:rPr>
              <a:t>- מיקוד בביצועים משמעותיים.</a:t>
            </a:r>
          </a:p>
          <a:p>
            <a:pPr marL="0" indent="0">
              <a:buFont typeface="Wingdings 2" pitchFamily="18" charset="2"/>
              <a:buNone/>
            </a:pPr>
            <a:r>
              <a:rPr lang="he-IL" sz="2900" dirty="0" smtClean="0">
                <a:latin typeface="Tahoma" panose="020B0604030504040204" pitchFamily="34" charset="0"/>
                <a:ea typeface="Tahoma" panose="020B0604030504040204" pitchFamily="34" charset="0"/>
                <a:cs typeface="Tahoma" panose="020B0604030504040204" pitchFamily="34" charset="0"/>
              </a:rPr>
              <a:t>מתבצעת בסוף כל צעד בדיאלוג בין המורה לתלמיד</a:t>
            </a:r>
          </a:p>
          <a:p>
            <a:r>
              <a:rPr lang="he-IL" sz="2900" b="1" dirty="0" smtClean="0">
                <a:latin typeface="Tahoma" panose="020B0604030504040204" pitchFamily="34" charset="0"/>
                <a:ea typeface="Tahoma" panose="020B0604030504040204" pitchFamily="34" charset="0"/>
                <a:cs typeface="Tahoma" panose="020B0604030504040204" pitchFamily="34" charset="0"/>
              </a:rPr>
              <a:t>מחוון</a:t>
            </a:r>
            <a:r>
              <a:rPr lang="he-IL" sz="2900" dirty="0" smtClean="0">
                <a:latin typeface="Tahoma" panose="020B0604030504040204" pitchFamily="34" charset="0"/>
                <a:ea typeface="Tahoma" panose="020B0604030504040204" pitchFamily="34" charset="0"/>
                <a:cs typeface="Tahoma" panose="020B0604030504040204" pitchFamily="34" charset="0"/>
              </a:rPr>
              <a:t> – מיקוד ביעדים שהושגו.</a:t>
            </a:r>
          </a:p>
          <a:p>
            <a:r>
              <a:rPr lang="he-IL" sz="2900" b="1" dirty="0" smtClean="0">
                <a:latin typeface="Tahoma" panose="020B0604030504040204" pitchFamily="34" charset="0"/>
                <a:ea typeface="Tahoma" panose="020B0604030504040204" pitchFamily="34" charset="0"/>
                <a:cs typeface="Tahoma" panose="020B0604030504040204" pitchFamily="34" charset="0"/>
              </a:rPr>
              <a:t>משוב</a:t>
            </a:r>
            <a:r>
              <a:rPr lang="he-IL" sz="2900" dirty="0" smtClean="0">
                <a:latin typeface="Tahoma" panose="020B0604030504040204" pitchFamily="34" charset="0"/>
                <a:ea typeface="Tahoma" panose="020B0604030504040204" pitchFamily="34" charset="0"/>
                <a:cs typeface="Tahoma" panose="020B0604030504040204" pitchFamily="34" charset="0"/>
              </a:rPr>
              <a:t> – המאפשר לשמר ולשפר, מאפשר התפתחות והבניית ידע והתבוננות אישית על תהליכי למידה.</a:t>
            </a:r>
          </a:p>
          <a:p>
            <a:r>
              <a:rPr lang="he-IL" sz="2900" b="1" dirty="0" smtClean="0">
                <a:latin typeface="Tahoma" panose="020B0604030504040204" pitchFamily="34" charset="0"/>
                <a:ea typeface="Tahoma" panose="020B0604030504040204" pitchFamily="34" charset="0"/>
                <a:cs typeface="Tahoma" panose="020B0604030504040204" pitchFamily="34" charset="0"/>
              </a:rPr>
              <a:t>רפלקציה</a:t>
            </a:r>
            <a:r>
              <a:rPr lang="he-IL" sz="2900" dirty="0" smtClean="0">
                <a:latin typeface="Tahoma" panose="020B0604030504040204" pitchFamily="34" charset="0"/>
                <a:ea typeface="Tahoma" panose="020B0604030504040204" pitchFamily="34" charset="0"/>
                <a:cs typeface="Tahoma" panose="020B0604030504040204" pitchFamily="34" charset="0"/>
              </a:rPr>
              <a:t> – התבוננות לצורך למידה עתידית, מציאת עקרונות פעולה, יצירת ניסיון מצטבר.</a:t>
            </a:r>
          </a:p>
          <a:p>
            <a:endParaRPr lang="he-IL" dirty="0" smtClean="0"/>
          </a:p>
        </p:txBody>
      </p:sp>
      <p:sp>
        <p:nvSpPr>
          <p:cNvPr id="7" name="מלבן 6"/>
          <p:cNvSpPr/>
          <p:nvPr/>
        </p:nvSpPr>
        <p:spPr>
          <a:xfrm>
            <a:off x="6038232" y="40311"/>
            <a:ext cx="4948792" cy="523220"/>
          </a:xfrm>
          <a:prstGeom prst="rect">
            <a:avLst/>
          </a:prstGeom>
        </p:spPr>
        <p:txBody>
          <a:bodyPr wrap="none">
            <a:spAutoFit/>
          </a:bodyPr>
          <a:lstStyle/>
          <a:p>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נושא אישי 12 </a:t>
            </a:r>
            <a:r>
              <a:rPr lang="he-IL" sz="28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 כ-40 שעות</a:t>
            </a: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1975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אליפסה 1"/>
          <p:cNvSpPr/>
          <p:nvPr/>
        </p:nvSpPr>
        <p:spPr>
          <a:xfrm>
            <a:off x="5135707" y="1327306"/>
            <a:ext cx="3644721" cy="140515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נושא אישי 12</a:t>
            </a:r>
            <a:r>
              <a:rPr lang="he-IL" dirty="0" smtClean="0"/>
              <a:t> </a:t>
            </a:r>
            <a:endParaRPr lang="he-IL" dirty="0"/>
          </a:p>
        </p:txBody>
      </p:sp>
      <p:sp>
        <p:nvSpPr>
          <p:cNvPr id="3" name="מלבן 2"/>
          <p:cNvSpPr/>
          <p:nvPr/>
        </p:nvSpPr>
        <p:spPr>
          <a:xfrm>
            <a:off x="8673104" y="3418175"/>
            <a:ext cx="2746265" cy="369332"/>
          </a:xfrm>
          <a:prstGeom prst="rect">
            <a:avLst/>
          </a:prstGeom>
        </p:spPr>
        <p:txBody>
          <a:bodyPr wrap="none">
            <a:spAutoFit/>
          </a:bodyPr>
          <a:lstStyle/>
          <a:p>
            <a:r>
              <a:rPr lang="he-IL" b="1" dirty="0">
                <a:solidFill>
                  <a:srgbClr val="C00000"/>
                </a:solidFill>
              </a:rPr>
              <a:t>צעד ראשון </a:t>
            </a:r>
            <a:r>
              <a:rPr lang="he-IL" b="1" dirty="0"/>
              <a:t>– בחירת נושא</a:t>
            </a:r>
            <a:endParaRPr lang="en-US" b="1" dirty="0"/>
          </a:p>
        </p:txBody>
      </p:sp>
      <p:sp>
        <p:nvSpPr>
          <p:cNvPr id="4" name="מלבן 3"/>
          <p:cNvSpPr/>
          <p:nvPr/>
        </p:nvSpPr>
        <p:spPr>
          <a:xfrm>
            <a:off x="8710411" y="4021793"/>
            <a:ext cx="2698175" cy="369332"/>
          </a:xfrm>
          <a:prstGeom prst="rect">
            <a:avLst/>
          </a:prstGeom>
        </p:spPr>
        <p:txBody>
          <a:bodyPr wrap="none">
            <a:spAutoFit/>
          </a:bodyPr>
          <a:lstStyle/>
          <a:p>
            <a:r>
              <a:rPr lang="he-IL" b="1" dirty="0">
                <a:solidFill>
                  <a:srgbClr val="C00000"/>
                </a:solidFill>
              </a:rPr>
              <a:t>צעד שני </a:t>
            </a:r>
            <a:r>
              <a:rPr lang="he-IL" b="1" dirty="0"/>
              <a:t>– שאילת שאלות</a:t>
            </a:r>
            <a:endParaRPr lang="en-US" b="1" dirty="0"/>
          </a:p>
        </p:txBody>
      </p:sp>
      <p:sp>
        <p:nvSpPr>
          <p:cNvPr id="5" name="מלבן 4"/>
          <p:cNvSpPr/>
          <p:nvPr/>
        </p:nvSpPr>
        <p:spPr>
          <a:xfrm>
            <a:off x="7620369" y="4572182"/>
            <a:ext cx="3836307" cy="369332"/>
          </a:xfrm>
          <a:prstGeom prst="rect">
            <a:avLst/>
          </a:prstGeom>
        </p:spPr>
        <p:txBody>
          <a:bodyPr wrap="none">
            <a:spAutoFit/>
          </a:bodyPr>
          <a:lstStyle/>
          <a:p>
            <a:r>
              <a:rPr lang="he-IL" b="1" dirty="0">
                <a:solidFill>
                  <a:srgbClr val="C00000"/>
                </a:solidFill>
              </a:rPr>
              <a:t>צעד שלישי </a:t>
            </a:r>
            <a:r>
              <a:rPr lang="he-IL" b="1" dirty="0"/>
              <a:t>– חיפוש 10 מקורות מידע</a:t>
            </a:r>
            <a:endParaRPr lang="en-US" b="1" dirty="0"/>
          </a:p>
        </p:txBody>
      </p:sp>
      <p:sp>
        <p:nvSpPr>
          <p:cNvPr id="6" name="מלבן 5"/>
          <p:cNvSpPr/>
          <p:nvPr/>
        </p:nvSpPr>
        <p:spPr>
          <a:xfrm>
            <a:off x="7245267" y="5175800"/>
            <a:ext cx="4211409" cy="369332"/>
          </a:xfrm>
          <a:prstGeom prst="rect">
            <a:avLst/>
          </a:prstGeom>
        </p:spPr>
        <p:txBody>
          <a:bodyPr wrap="none">
            <a:spAutoFit/>
          </a:bodyPr>
          <a:lstStyle/>
          <a:p>
            <a:r>
              <a:rPr lang="he-IL" b="1" dirty="0">
                <a:solidFill>
                  <a:srgbClr val="C00000"/>
                </a:solidFill>
              </a:rPr>
              <a:t>צעד רביעי </a:t>
            </a:r>
            <a:r>
              <a:rPr lang="he-IL" b="1" dirty="0"/>
              <a:t>– טיפול במידע, קריאה וסיכום</a:t>
            </a:r>
            <a:endParaRPr lang="en-US" b="1" dirty="0"/>
          </a:p>
        </p:txBody>
      </p:sp>
      <p:sp>
        <p:nvSpPr>
          <p:cNvPr id="7" name="מלבן 6"/>
          <p:cNvSpPr/>
          <p:nvPr/>
        </p:nvSpPr>
        <p:spPr>
          <a:xfrm>
            <a:off x="1570703" y="3418175"/>
            <a:ext cx="4767651" cy="369332"/>
          </a:xfrm>
          <a:prstGeom prst="rect">
            <a:avLst/>
          </a:prstGeom>
        </p:spPr>
        <p:txBody>
          <a:bodyPr wrap="none">
            <a:spAutoFit/>
          </a:bodyPr>
          <a:lstStyle/>
          <a:p>
            <a:r>
              <a:rPr lang="he-IL" b="1" dirty="0">
                <a:solidFill>
                  <a:srgbClr val="C00000"/>
                </a:solidFill>
              </a:rPr>
              <a:t>צעד חמישי </a:t>
            </a:r>
            <a:r>
              <a:rPr lang="he-IL" b="1" dirty="0"/>
              <a:t>– מיזוג מידע וכתיבה (5-7 מושגים)</a:t>
            </a:r>
            <a:endParaRPr lang="en-US" b="1" dirty="0"/>
          </a:p>
        </p:txBody>
      </p:sp>
      <p:sp>
        <p:nvSpPr>
          <p:cNvPr id="8" name="מלבן 7"/>
          <p:cNvSpPr/>
          <p:nvPr/>
        </p:nvSpPr>
        <p:spPr>
          <a:xfrm>
            <a:off x="2527695" y="4021793"/>
            <a:ext cx="3810659" cy="369332"/>
          </a:xfrm>
          <a:prstGeom prst="rect">
            <a:avLst/>
          </a:prstGeom>
        </p:spPr>
        <p:txBody>
          <a:bodyPr wrap="none">
            <a:spAutoFit/>
          </a:bodyPr>
          <a:lstStyle/>
          <a:p>
            <a:r>
              <a:rPr lang="he-IL" b="1" dirty="0">
                <a:solidFill>
                  <a:srgbClr val="C00000"/>
                </a:solidFill>
              </a:rPr>
              <a:t>צעד שישי </a:t>
            </a:r>
            <a:r>
              <a:rPr lang="he-IL" b="1" dirty="0"/>
              <a:t>– כתיבת העבודה ועיצובה</a:t>
            </a:r>
            <a:endParaRPr lang="en-US" b="1" dirty="0"/>
          </a:p>
        </p:txBody>
      </p:sp>
      <p:sp>
        <p:nvSpPr>
          <p:cNvPr id="9" name="מלבן 8"/>
          <p:cNvSpPr/>
          <p:nvPr/>
        </p:nvSpPr>
        <p:spPr>
          <a:xfrm>
            <a:off x="3715521" y="4594929"/>
            <a:ext cx="2622833" cy="369332"/>
          </a:xfrm>
          <a:prstGeom prst="rect">
            <a:avLst/>
          </a:prstGeom>
        </p:spPr>
        <p:txBody>
          <a:bodyPr wrap="none">
            <a:spAutoFit/>
          </a:bodyPr>
          <a:lstStyle/>
          <a:p>
            <a:r>
              <a:rPr lang="he-IL" b="1" dirty="0">
                <a:solidFill>
                  <a:srgbClr val="C00000"/>
                </a:solidFill>
              </a:rPr>
              <a:t>צעד שביעי </a:t>
            </a:r>
            <a:r>
              <a:rPr lang="he-IL" b="1" dirty="0"/>
              <a:t>– הכנת תוצר</a:t>
            </a:r>
            <a:endParaRPr lang="en-US" b="1" dirty="0"/>
          </a:p>
        </p:txBody>
      </p:sp>
      <p:sp>
        <p:nvSpPr>
          <p:cNvPr id="10" name="מלבן 9"/>
          <p:cNvSpPr/>
          <p:nvPr/>
        </p:nvSpPr>
        <p:spPr>
          <a:xfrm>
            <a:off x="780422" y="5175800"/>
            <a:ext cx="5557932" cy="369332"/>
          </a:xfrm>
          <a:prstGeom prst="rect">
            <a:avLst/>
          </a:prstGeom>
        </p:spPr>
        <p:txBody>
          <a:bodyPr wrap="none">
            <a:spAutoFit/>
          </a:bodyPr>
          <a:lstStyle/>
          <a:p>
            <a:r>
              <a:rPr lang="he-IL" b="1" dirty="0">
                <a:solidFill>
                  <a:srgbClr val="C00000"/>
                </a:solidFill>
              </a:rPr>
              <a:t>צעד שמיני </a:t>
            </a:r>
            <a:r>
              <a:rPr lang="he-IL" b="1" dirty="0"/>
              <a:t>– הצגת התוצר ותהליך העבודה בפרזנטציה</a:t>
            </a:r>
          </a:p>
        </p:txBody>
      </p:sp>
      <p:pic>
        <p:nvPicPr>
          <p:cNvPr id="11" name="תמונה 10"/>
          <p:cNvPicPr/>
          <p:nvPr/>
        </p:nvPicPr>
        <p:blipFill>
          <a:blip r:embed="rId2" cstate="print">
            <a:extLst>
              <a:ext uri="{28A0092B-C50C-407E-A947-70E740481C1C}">
                <a14:useLocalDpi xmlns:a14="http://schemas.microsoft.com/office/drawing/2010/main" val="0"/>
              </a:ext>
            </a:extLst>
          </a:blip>
          <a:stretch>
            <a:fillRect/>
          </a:stretch>
        </p:blipFill>
        <p:spPr>
          <a:xfrm>
            <a:off x="9089613" y="859106"/>
            <a:ext cx="2318973" cy="2324783"/>
          </a:xfrm>
          <a:prstGeom prst="rect">
            <a:avLst/>
          </a:prstGeom>
          <a:ln>
            <a:noFill/>
          </a:ln>
        </p:spPr>
      </p:pic>
      <p:pic>
        <p:nvPicPr>
          <p:cNvPr id="12" name="תמונה 11"/>
          <p:cNvPicPr>
            <a:picLocks noChangeAspect="1"/>
          </p:cNvPicPr>
          <p:nvPr/>
        </p:nvPicPr>
        <p:blipFill>
          <a:blip r:embed="rId3"/>
          <a:stretch>
            <a:fillRect/>
          </a:stretch>
        </p:blipFill>
        <p:spPr>
          <a:xfrm>
            <a:off x="780422" y="386366"/>
            <a:ext cx="3998010" cy="2653068"/>
          </a:xfrm>
          <a:prstGeom prst="rect">
            <a:avLst/>
          </a:prstGeom>
        </p:spPr>
      </p:pic>
    </p:spTree>
    <p:extLst>
      <p:ext uri="{BB962C8B-B14F-4D97-AF65-F5344CB8AC3E}">
        <p14:creationId xmlns:p14="http://schemas.microsoft.com/office/powerpoint/2010/main" val="1477273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841</TotalTime>
  <Words>1103</Words>
  <Application>Microsoft Office PowerPoint</Application>
  <PresentationFormat>מסך רחב</PresentationFormat>
  <Paragraphs>135</Paragraphs>
  <Slides>14</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14</vt:i4>
      </vt:variant>
    </vt:vector>
  </HeadingPairs>
  <TitlesOfParts>
    <vt:vector size="24" baseType="lpstr">
      <vt:lpstr>Arial</vt:lpstr>
      <vt:lpstr>Calibri</vt:lpstr>
      <vt:lpstr>Century Gothic</vt:lpstr>
      <vt:lpstr>David</vt:lpstr>
      <vt:lpstr>FrankRuehl</vt:lpstr>
      <vt:lpstr>Gisha</vt:lpstr>
      <vt:lpstr>Tahoma</vt:lpstr>
      <vt:lpstr>Wingdings</vt:lpstr>
      <vt:lpstr>Wingdings 2</vt:lpstr>
      <vt:lpstr>אוסטין</vt:lpstr>
      <vt:lpstr>למנחים ומנהלי השכלה מפגש שיח ולמידה במחוזות תשע"ט  2018-2019 -  נושא אישי מסלול 12</vt:lpstr>
      <vt:lpstr>מצגת של PowerPoint‏</vt:lpstr>
      <vt:lpstr>איכויות אישיות:</vt:lpstr>
      <vt:lpstr>מצגת של PowerPoint‏</vt:lpstr>
      <vt:lpstr>מהי דרך ההערכה המתאימה לתהליך?</vt:lpstr>
      <vt:lpstr>יוצרים תרבות של הצלחה!</vt:lpstr>
      <vt:lpstr>"מורים משתמשים בהערכה מעצבת כדי להראות לתלמידיהם  היכן הם במסע הלמידה" אנדרו מילר                  </vt:lpstr>
      <vt:lpstr>מהות התוכנית</vt:lpstr>
      <vt:lpstr>מצגת של PowerPoint‏</vt:lpstr>
      <vt:lpstr>מצגת של PowerPoint‏</vt:lpstr>
      <vt:lpstr>מצגת של PowerPoint‏</vt:lpstr>
      <vt:lpstr>מדריך למורה, ידידותית למשתמש. בכל אחד מ-8 הצעדים יש....</vt:lpstr>
      <vt:lpstr>המחוון וחשיבותו לתהליך</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שינויים פדגוגיים</dc:title>
  <dc:creator>‏‏משתמש Windows</dc:creator>
  <cp:lastModifiedBy>Eilat Katz</cp:lastModifiedBy>
  <cp:revision>81</cp:revision>
  <dcterms:created xsi:type="dcterms:W3CDTF">2018-08-11T08:44:59Z</dcterms:created>
  <dcterms:modified xsi:type="dcterms:W3CDTF">2018-12-08T20:33:45Z</dcterms:modified>
</cp:coreProperties>
</file>