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8"/>
  </p:notesMasterIdLst>
  <p:sldIdLst>
    <p:sldId id="324" r:id="rId2"/>
    <p:sldId id="396" r:id="rId3"/>
    <p:sldId id="398" r:id="rId4"/>
    <p:sldId id="399" r:id="rId5"/>
    <p:sldId id="375" r:id="rId6"/>
    <p:sldId id="400" r:id="rId7"/>
    <p:sldId id="401" r:id="rId8"/>
    <p:sldId id="402" r:id="rId9"/>
    <p:sldId id="403" r:id="rId10"/>
    <p:sldId id="404" r:id="rId11"/>
    <p:sldId id="413" r:id="rId12"/>
    <p:sldId id="388" r:id="rId13"/>
    <p:sldId id="415" r:id="rId14"/>
    <p:sldId id="416" r:id="rId15"/>
    <p:sldId id="417" r:id="rId16"/>
    <p:sldId id="418" r:id="rId17"/>
    <p:sldId id="419" r:id="rId18"/>
    <p:sldId id="428" r:id="rId19"/>
    <p:sldId id="420" r:id="rId20"/>
    <p:sldId id="421" r:id="rId21"/>
    <p:sldId id="422" r:id="rId22"/>
    <p:sldId id="423" r:id="rId23"/>
    <p:sldId id="425" r:id="rId24"/>
    <p:sldId id="426" r:id="rId25"/>
    <p:sldId id="427" r:id="rId26"/>
    <p:sldId id="439" r:id="rId27"/>
    <p:sldId id="414" r:id="rId28"/>
    <p:sldId id="430" r:id="rId29"/>
    <p:sldId id="433" r:id="rId30"/>
    <p:sldId id="434" r:id="rId31"/>
    <p:sldId id="435" r:id="rId32"/>
    <p:sldId id="436" r:id="rId33"/>
    <p:sldId id="437" r:id="rId34"/>
    <p:sldId id="438" r:id="rId35"/>
    <p:sldId id="429" r:id="rId36"/>
    <p:sldId id="395" r:id="rId37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42D"/>
    <a:srgbClr val="0066FF"/>
    <a:srgbClr val="0082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2019" autoAdjust="0"/>
    <p:restoredTop sz="97538" autoAdjust="0"/>
  </p:normalViewPr>
  <p:slideViewPr>
    <p:cSldViewPr snapToGrid="0" showGuides="1">
      <p:cViewPr varScale="1">
        <p:scale>
          <a:sx n="81" d="100"/>
          <a:sy n="81" d="100"/>
        </p:scale>
        <p:origin x="-174" y="-102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D651D-6593-47F0-90D9-6A8C928E0294}" type="datetimeFigureOut">
              <a:rPr lang="en-US" smtClean="0"/>
              <a:t>9/25/2020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A0842-1ABC-44FB-B29A-D3F512F4592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00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8244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266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2091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65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1346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172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7938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6688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289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94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0501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4870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911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5696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e-IL" dirty="0"/>
              <a:t>לשיעור רציף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0A0842-1ABC-44FB-B29A-D3F512F4592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250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מלבן 1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 userDrawn="1"/>
        </p:nvSpPr>
        <p:spPr>
          <a:xfrm>
            <a:off x="-702711" y="-1"/>
            <a:ext cx="13597423" cy="6008915"/>
          </a:xfrm>
          <a:prstGeom prst="rect">
            <a:avLst/>
          </a:prstGeom>
          <a:gradFill flip="none" rotWithShape="1">
            <a:gsLst>
              <a:gs pos="35000">
                <a:srgbClr val="D1D1D1"/>
              </a:gs>
              <a:gs pos="100000">
                <a:srgbClr val="DCDCDC"/>
              </a:gs>
              <a:gs pos="0">
                <a:srgbClr val="C6C6C6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56"/>
          <a:stretch/>
        </p:blipFill>
        <p:spPr bwMode="auto">
          <a:xfrm>
            <a:off x="870692" y="-1"/>
            <a:ext cx="10450616" cy="5256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15" name="תמונה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5588" y="6185075"/>
            <a:ext cx="1060923" cy="555168"/>
          </a:xfrm>
          <a:prstGeom prst="rect">
            <a:avLst/>
          </a:prstGeom>
        </p:spPr>
      </p:pic>
      <p:pic>
        <p:nvPicPr>
          <p:cNvPr id="17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135488" y="6165721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8" name="מלבן 17"/>
          <p:cNvSpPr/>
          <p:nvPr userDrawn="1"/>
        </p:nvSpPr>
        <p:spPr>
          <a:xfrm>
            <a:off x="2109826" y="4249384"/>
            <a:ext cx="7972348" cy="1468383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" name="כותרת 1"/>
          <p:cNvSpPr>
            <a:spLocks noGrp="1"/>
          </p:cNvSpPr>
          <p:nvPr>
            <p:ph type="ctrTitle" hasCustomPrompt="1"/>
          </p:nvPr>
        </p:nvSpPr>
        <p:spPr>
          <a:xfrm>
            <a:off x="2109826" y="4249383"/>
            <a:ext cx="7972348" cy="975374"/>
          </a:xfrm>
        </p:spPr>
        <p:txBody>
          <a:bodyPr vert="horz" lIns="91440" tIns="45720" rIns="91440" bIns="45720" rtlCol="1" anchor="b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/>
              <a:t>כותרת ראשית</a:t>
            </a: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2109826" y="5316832"/>
            <a:ext cx="7972348" cy="356199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 dirty="0"/>
              <a:t>לחץ כדי לערוך סגנון כותרת משנה של תבנית בסיס</a:t>
            </a:r>
          </a:p>
        </p:txBody>
      </p:sp>
      <p:cxnSp>
        <p:nvCxnSpPr>
          <p:cNvPr id="19" name="מחבר ישר 18"/>
          <p:cNvCxnSpPr/>
          <p:nvPr userDrawn="1"/>
        </p:nvCxnSpPr>
        <p:spPr>
          <a:xfrm>
            <a:off x="3026229" y="5259528"/>
            <a:ext cx="6139543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895892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64729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4127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695118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81730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726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341478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9814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92828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230534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pic>
        <p:nvPicPr>
          <p:cNvPr id="7" name="תמונה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9216" y="6121857"/>
            <a:ext cx="1060923" cy="555168"/>
          </a:xfrm>
          <a:prstGeom prst="rect">
            <a:avLst/>
          </a:prstGeom>
        </p:spPr>
      </p:pic>
      <p:pic>
        <p:nvPicPr>
          <p:cNvPr id="9" name="Picture 1"/>
          <p:cNvPicPr/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203560" y="6156044"/>
            <a:ext cx="1817020" cy="57452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כותרת 1"/>
          <p:cNvSpPr>
            <a:spLocks noGrp="1"/>
          </p:cNvSpPr>
          <p:nvPr>
            <p:ph type="ctrTitle" hasCustomPrompt="1"/>
          </p:nvPr>
        </p:nvSpPr>
        <p:spPr>
          <a:xfrm>
            <a:off x="3934407" y="1885560"/>
            <a:ext cx="4218993" cy="1939992"/>
          </a:xfrm>
        </p:spPr>
        <p:txBody>
          <a:bodyPr vert="horz" lIns="91440" tIns="45720" rIns="91440" bIns="45720" rtlCol="1" anchor="ctr">
            <a:normAutofit/>
          </a:bodyPr>
          <a:lstStyle>
            <a:lvl1pPr algn="ctr">
              <a:defRPr lang="he-IL" sz="3200" dirty="0" smtClean="0">
                <a:solidFill>
                  <a:srgbClr val="B01A1A"/>
                </a:solidFill>
                <a:effectLst/>
                <a:cs typeface="+mn-cs"/>
              </a:defRPr>
            </a:lvl1pPr>
          </a:lstStyle>
          <a:p>
            <a:pPr lvl="0" algn="ctr"/>
            <a:r>
              <a:rPr lang="he-IL" dirty="0"/>
              <a:t>תודה ולהתראות!</a:t>
            </a:r>
          </a:p>
        </p:txBody>
      </p:sp>
    </p:spTree>
    <p:extLst>
      <p:ext uri="{BB962C8B-B14F-4D97-AF65-F5344CB8AC3E}">
        <p14:creationId xmlns:p14="http://schemas.microsoft.com/office/powerpoint/2010/main" val="334075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8840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838200" y="1690688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E63B89-5A57-44D2-AE9F-B71FACF867A4}" type="datetimeFigureOut">
              <a:rPr lang="he-IL" smtClean="0"/>
              <a:t>ז'/תשרי/תשפ"א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E6EFA1-D64E-45DE-BD0B-5BA5E7F3A374}" type="slidenum">
              <a:rPr lang="he-IL" smtClean="0"/>
              <a:t>‹#›</a:t>
            </a:fld>
            <a:endParaRPr lang="he-IL"/>
          </a:p>
        </p:txBody>
      </p:sp>
      <p:cxnSp>
        <p:nvCxnSpPr>
          <p:cNvPr id="7" name="מחבר ישר 6"/>
          <p:cNvCxnSpPr/>
          <p:nvPr userDrawn="1"/>
        </p:nvCxnSpPr>
        <p:spPr>
          <a:xfrm>
            <a:off x="2015412" y="1409877"/>
            <a:ext cx="10176588" cy="0"/>
          </a:xfrm>
          <a:prstGeom prst="line">
            <a:avLst/>
          </a:prstGeom>
          <a:ln>
            <a:solidFill>
              <a:srgbClr val="B01A1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1"/>
          <p:cNvPicPr/>
          <p:nvPr userDrawn="1"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8"/>
          <a:stretch/>
        </p:blipFill>
        <p:spPr bwMode="auto">
          <a:xfrm>
            <a:off x="381000" y="6356350"/>
            <a:ext cx="1251697" cy="39577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35067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money.ort.org.il/%d7%99%d7%95%d7%9d-%d7%90%d7%97%d7%93/" TargetMode="Externa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GxUe_zcAOk4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money.ort.org.il/%D7%96%D7%9B%D7%95%D7%99%D7%95%D7%AA-%D7%94%D7%A2%D7%95%D7%91%D7%93%D7%99%D7%9D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الشبيبة العاملون</a:t>
            </a:r>
            <a:endParaRPr lang="he-IL" dirty="0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457739" y="5168349"/>
            <a:ext cx="9130748" cy="636104"/>
          </a:xfrm>
        </p:spPr>
        <p:txBody>
          <a:bodyPr>
            <a:normAutofit fontScale="85000" lnSpcReduction="20000"/>
          </a:bodyPr>
          <a:lstStyle/>
          <a:p>
            <a:r>
              <a:rPr lang="ar-SA" dirty="0"/>
              <a:t/>
            </a:r>
            <a:br>
              <a:rPr lang="ar-SA" dirty="0"/>
            </a:br>
            <a:r>
              <a:rPr lang="ar-SA" sz="3500" dirty="0">
                <a:latin typeface="Roboto"/>
              </a:rPr>
              <a:t>مفاهيم أساسية من عالم العمل وحقوق </a:t>
            </a:r>
            <a:r>
              <a:rPr lang="ar-SA" sz="3500" dirty="0" smtClean="0">
                <a:latin typeface="Roboto"/>
              </a:rPr>
              <a:t>الشبيبة العاملون</a:t>
            </a:r>
            <a:endParaRPr lang="he-IL" sz="3500" dirty="0"/>
          </a:p>
        </p:txBody>
      </p:sp>
    </p:spTree>
    <p:extLst>
      <p:ext uri="{BB962C8B-B14F-4D97-AF65-F5344CB8AC3E}">
        <p14:creationId xmlns:p14="http://schemas.microsoft.com/office/powerpoint/2010/main" val="149831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</a:t>
            </a:r>
            <a:r>
              <a:rPr lang="ar-SA" dirty="0"/>
              <a:t>الأجور، الغرامات والضرائب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الحد الأدنى للأجور للمراهقين (كانون الثاني 2018):</a:t>
            </a:r>
          </a:p>
          <a:p>
            <a:r>
              <a:rPr lang="ar-SA" dirty="0"/>
              <a:t>يحظر القانون فرض </a:t>
            </a:r>
            <a:r>
              <a:rPr lang="ar-SA" dirty="0" smtClean="0"/>
              <a:t>غرامات، عقوبات، أو بدل أضرارعلى </a:t>
            </a:r>
            <a:r>
              <a:rPr lang="ar-SA" dirty="0"/>
              <a:t>الشباب العاملين</a:t>
            </a:r>
            <a:r>
              <a:rPr lang="he-IL" dirty="0" smtClean="0"/>
              <a:t>. </a:t>
            </a:r>
            <a:endParaRPr lang="en-US" dirty="0"/>
          </a:p>
          <a:p>
            <a:r>
              <a:rPr lang="ar-SA" dirty="0"/>
              <a:t>إلزامية دفع أجور جميع ساعات التلمذة </a:t>
            </a:r>
            <a:r>
              <a:rPr lang="ar-SA" dirty="0" smtClean="0"/>
              <a:t>الصناعية، الخبرة، التدريب المتقدم، أيام التحضير، </a:t>
            </a:r>
            <a:r>
              <a:rPr lang="ar-SA" dirty="0"/>
              <a:t>واجتماعات </a:t>
            </a:r>
            <a:r>
              <a:rPr lang="ar-SA" dirty="0" smtClean="0"/>
              <a:t>العمل.</a:t>
            </a:r>
          </a:p>
          <a:p>
            <a:r>
              <a:rPr lang="ar-SA" dirty="0"/>
              <a:t>إلزامية دفع مبلغ نقدي للمراهقين للسفر إلى مكان العمل والعودة إلى حد أقصى قدره 25.20 </a:t>
            </a:r>
            <a:r>
              <a:rPr lang="ar-SA" dirty="0" smtClean="0"/>
              <a:t>شيكل، </a:t>
            </a:r>
            <a:r>
              <a:rPr lang="ar-SA" dirty="0"/>
              <a:t>وفي نفس الوقت يجب على صاحب العمل التأكد من أن </a:t>
            </a:r>
            <a:r>
              <a:rPr lang="ar-SA" dirty="0" smtClean="0"/>
              <a:t>الفتى لديه </a:t>
            </a:r>
            <a:r>
              <a:rPr lang="ar-SA" dirty="0"/>
              <a:t>الوسائل للعودة إلى المنزل بأمان</a:t>
            </a:r>
            <a:r>
              <a:rPr lang="ar-SA" dirty="0" smtClean="0"/>
              <a:t>.</a:t>
            </a:r>
          </a:p>
          <a:p>
            <a:r>
              <a:rPr lang="ar-SA" dirty="0"/>
              <a:t>يُعفى </a:t>
            </a:r>
            <a:r>
              <a:rPr lang="ar-SA" dirty="0" smtClean="0"/>
              <a:t>الشبيبة حتى </a:t>
            </a:r>
            <a:r>
              <a:rPr lang="ar-SA" dirty="0"/>
              <a:t>سن 18 عامًا من دفع اشتراكات الضمان الاجتماعي وضريبة الصحة</a:t>
            </a:r>
            <a:r>
              <a:rPr lang="ar-SA" dirty="0" smtClean="0"/>
              <a:t>.</a:t>
            </a:r>
          </a:p>
          <a:p>
            <a:r>
              <a:rPr lang="ar-SA" dirty="0" smtClean="0"/>
              <a:t>الفتيان لديهم </a:t>
            </a:r>
            <a:r>
              <a:rPr lang="ar-SA" dirty="0"/>
              <a:t>3.25 نقطة ائتمان في ضريبة الدخل </a:t>
            </a:r>
            <a:r>
              <a:rPr lang="ar-SA" dirty="0" smtClean="0"/>
              <a:t>والفتيات لديهن </a:t>
            </a:r>
            <a:r>
              <a:rPr lang="ar-SA" dirty="0"/>
              <a:t>3.75 نقطة ائتمان. هذا يعني أنه حتى راتب </a:t>
            </a:r>
            <a:r>
              <a:rPr lang="ar-SA" dirty="0" smtClean="0"/>
              <a:t>6,800 </a:t>
            </a:r>
            <a:r>
              <a:rPr lang="ar-SA" dirty="0"/>
              <a:t>شيكل شهريًا </a:t>
            </a:r>
            <a:r>
              <a:rPr lang="ar-SA" dirty="0" smtClean="0"/>
              <a:t>للفتيان و 7,572 </a:t>
            </a:r>
            <a:r>
              <a:rPr lang="ar-SA" dirty="0"/>
              <a:t>شيكل شهريًا </a:t>
            </a:r>
            <a:r>
              <a:rPr lang="ar-SA" dirty="0" smtClean="0"/>
              <a:t>للفتيات، </a:t>
            </a:r>
            <a:r>
              <a:rPr lang="ar-SA" dirty="0"/>
              <a:t>يتم إعفاؤهم فعليًا من ضريبة الدخل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052060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8210" y="353695"/>
            <a:ext cx="10515600" cy="1325563"/>
          </a:xfrm>
        </p:spPr>
        <p:txBody>
          <a:bodyPr/>
          <a:lstStyle/>
          <a:p>
            <a:r>
              <a:rPr lang="ar-SA" dirty="0"/>
              <a:t>عقد التوظيف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9037684" y="1931100"/>
            <a:ext cx="148309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لصفحة عقد العمل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7282" y="1886795"/>
            <a:ext cx="3157436" cy="315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2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دفع الراتب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969106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وصل الراتب (</a:t>
            </a:r>
            <a:r>
              <a:rPr lang="he-IL" dirty="0" smtClean="0"/>
              <a:t>תלוש משכורת)</a:t>
            </a:r>
            <a:r>
              <a:rPr lang="ar-SA" dirty="0" smtClean="0"/>
              <a:t> – كيف نقرأه؟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8978372" y="1931100"/>
            <a:ext cx="15424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u="sng" dirty="0" smtClean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مبنى وصل الراتب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140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الموازنة بين العمل والتعلم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2424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ما هو الأكثر أهمية – العمل أم التعلّم؟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Rectangle 2"/>
          <p:cNvSpPr/>
          <p:nvPr/>
        </p:nvSpPr>
        <p:spPr>
          <a:xfrm>
            <a:off x="9252486" y="1931100"/>
            <a:ext cx="12682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u="sng" dirty="0" smtClean="0">
                <a:hlinkClick r:id="rId2"/>
              </a:rPr>
              <a:t>في إحدى الأيام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888" y="2189635"/>
            <a:ext cx="4059912" cy="28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9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محاكاة من عالم العمل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894431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حقوق الشبيبة العاملين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GxUe_zcAOk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256000" y="1690688"/>
            <a:ext cx="76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5183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1. </a:t>
            </a:r>
            <a:r>
              <a:rPr lang="ar-SA" dirty="0" smtClean="0"/>
              <a:t>تدريب مهني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4098" name="Picture 2" descr="×ª××¦××ª ×ª××× × ×¢×××¨ âªwaiter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7800" y="1690688"/>
            <a:ext cx="2652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3906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</a:t>
            </a:r>
            <a:r>
              <a:rPr lang="ar-SA" dirty="0" smtClean="0"/>
              <a:t>عقد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5122" name="Picture 2" descr="×ª××¦××ª ×ª××× × ×¢×××¨ âªcontract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01" y="1825625"/>
            <a:ext cx="3971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902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أهلاً وسهلاً بكم في عالم العمل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7372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3. </a:t>
            </a:r>
            <a:r>
              <a:rPr lang="ar-SA" dirty="0" smtClean="0"/>
              <a:t>مولصلات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000" y="1665513"/>
            <a:ext cx="1800000" cy="180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665513"/>
            <a:ext cx="1800000" cy="1800000"/>
          </a:xfrm>
          <a:prstGeom prst="rect">
            <a:avLst/>
          </a:prstGeom>
        </p:spPr>
      </p:pic>
      <p:pic>
        <p:nvPicPr>
          <p:cNvPr id="6146" name="Picture 2" descr="×ª××¦××ª ×ª××× × ×¢×××¨ âªtrainâ¬â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000" y="3465513"/>
            <a:ext cx="1800000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8053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</a:t>
            </a:r>
            <a:r>
              <a:rPr lang="ar-SA" dirty="0" smtClean="0"/>
              <a:t>ساعات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7170" name="Picture 2" descr="×ª××¦××ª ×ª××× × ×¢×××¨ âªclock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6981" y="1690688"/>
            <a:ext cx="432901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6338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5. </a:t>
            </a:r>
            <a:r>
              <a:rPr lang="ar-SA" dirty="0" smtClean="0"/>
              <a:t>فرصة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8194" name="Picture 2" descr="×ª××¦××ª ×ª××× × ×¢×××¨ âªlunch break empire state build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1825625"/>
            <a:ext cx="3905250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46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7. </a:t>
            </a:r>
            <a:r>
              <a:rPr lang="ar-SA" dirty="0" smtClean="0"/>
              <a:t>متأخر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800" y="1690688"/>
            <a:ext cx="6480000" cy="43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8. </a:t>
            </a:r>
            <a:r>
              <a:rPr lang="ar-SA" dirty="0" smtClean="0"/>
              <a:t>مساومة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0242" name="Picture 2" descr="×ª××¦××ª ×ª××× × ×¢×××¨ âªnegotiation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7611" y="1611852"/>
            <a:ext cx="4847999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012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9. </a:t>
            </a:r>
            <a:r>
              <a:rPr lang="ar-SA" dirty="0" smtClean="0"/>
              <a:t>مطاعم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1266" name="Picture 2" descr="×ª××¦××ª ×ª××× × ×¢×××¨ âªtippingâ¬â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890" y="2325079"/>
            <a:ext cx="5373760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640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10. </a:t>
            </a:r>
            <a:r>
              <a:rPr lang="ar-SA" dirty="0" smtClean="0"/>
              <a:t>غرامة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pic>
        <p:nvPicPr>
          <p:cNvPr id="12290" name="Picture 2" descr="×ª××¦××ª ×ª××× × ×¢×××¨ âªbroken platesâ¬â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844" y="1690688"/>
            <a:ext cx="64972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006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- العمل -</a:t>
            </a:r>
            <a:r>
              <a:rPr lang="he-IL" dirty="0"/>
              <a:t/>
            </a:r>
            <a:br>
              <a:rPr lang="he-IL" dirty="0"/>
            </a:br>
            <a:r>
              <a:rPr lang="ar-SA" dirty="0" smtClean="0"/>
              <a:t>أين نفتش ولمن نتوجّه؟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35520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أين نفتش على عمل؟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 smtClean="0"/>
              <a:t>صفحات الإنترنت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مكاتب </a:t>
            </a:r>
            <a:r>
              <a:rPr lang="ar-SA" dirty="0" smtClean="0"/>
              <a:t>العمل</a:t>
            </a:r>
          </a:p>
          <a:p>
            <a:pPr>
              <a:lnSpc>
                <a:spcPct val="150000"/>
              </a:lnSpc>
            </a:pPr>
            <a:r>
              <a:rPr lang="ar-SA" dirty="0" smtClean="0"/>
              <a:t>صحيفة محلية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 smtClean="0"/>
              <a:t>لائحة إعلانات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 smtClean="0"/>
              <a:t>نسأل آخرين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 smtClean="0"/>
              <a:t>في أماكن العمل المتاحة</a:t>
            </a:r>
            <a:endParaRPr lang="he-IL" dirty="0"/>
          </a:p>
          <a:p>
            <a:pPr marL="457200" lvl="0" indent="-457200">
              <a:lnSpc>
                <a:spcPct val="150000"/>
              </a:lnSpc>
              <a:buFont typeface="+mj-lt"/>
              <a:buAutoNum type="arabicPeriod"/>
            </a:pPr>
            <a:endParaRPr lang="he-IL" dirty="0"/>
          </a:p>
        </p:txBody>
      </p:sp>
      <p:pic>
        <p:nvPicPr>
          <p:cNvPr id="13314" name="Picture 2" descr="hand advertising brand font job skills interview cartoon employme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2265" y="1825625"/>
            <a:ext cx="576000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52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/>
              <a:t>التحرش الجنسي في مكان العمل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87912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من هم اللاعبون في عالم العمل؟</a:t>
            </a:r>
            <a:r>
              <a:rPr lang="en-US" dirty="0"/>
              <a:t/>
            </a:r>
            <a:br>
              <a:rPr lang="en-US" dirty="0"/>
            </a:b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dirty="0" smtClean="0"/>
              <a:t>العاملون </a:t>
            </a:r>
            <a:r>
              <a:rPr lang="he-IL" dirty="0" smtClean="0"/>
              <a:t>– </a:t>
            </a:r>
            <a:r>
              <a:rPr lang="ar-SA" dirty="0" smtClean="0"/>
              <a:t>يأتون لمكان العمل لكي يعملوا ويتقاضوا أجراً</a:t>
            </a:r>
            <a:endParaRPr lang="he-IL" dirty="0"/>
          </a:p>
          <a:p>
            <a:pPr>
              <a:lnSpc>
                <a:spcPct val="150000"/>
              </a:lnSpc>
            </a:pPr>
            <a:r>
              <a:rPr lang="ar-SA" dirty="0"/>
              <a:t>أصحاب العمل - يوظف أصحاب العمل موظفين لتقديم الخدمة أو تصنيع المنتجات التي توفرها الشركة أو </a:t>
            </a:r>
            <a:r>
              <a:rPr lang="ar-SA" dirty="0" smtClean="0"/>
              <a:t>المؤسسة</a:t>
            </a:r>
          </a:p>
          <a:p>
            <a:pPr>
              <a:lnSpc>
                <a:spcPct val="150000"/>
              </a:lnSpc>
            </a:pPr>
            <a:r>
              <a:rPr lang="ar-SA" dirty="0" smtClean="0"/>
              <a:t>العملاء </a:t>
            </a:r>
            <a:r>
              <a:rPr lang="ar-SA" dirty="0"/>
              <a:t>- دفع ثمن سلع أو خدمات الشركة أو </a:t>
            </a:r>
            <a:r>
              <a:rPr lang="ar-SA" dirty="0" smtClean="0"/>
              <a:t>المؤسسة</a:t>
            </a:r>
          </a:p>
          <a:p>
            <a:pPr>
              <a:lnSpc>
                <a:spcPct val="150000"/>
              </a:lnSpc>
            </a:pPr>
            <a:r>
              <a:rPr lang="ar-SA" dirty="0" smtClean="0"/>
              <a:t>سلطات </a:t>
            </a:r>
            <a:r>
              <a:rPr lang="ar-SA" dirty="0"/>
              <a:t>الدولة </a:t>
            </a:r>
            <a:r>
              <a:rPr lang="ar-SA" dirty="0" smtClean="0"/>
              <a:t>– يضعون المعايير ويقومون بفرضها</a:t>
            </a:r>
          </a:p>
          <a:p>
            <a:pPr>
              <a:lnSpc>
                <a:spcPct val="150000"/>
              </a:lnSpc>
            </a:pPr>
            <a:r>
              <a:rPr lang="ar-SA" dirty="0"/>
              <a:t>منظمات العمال - تمثيل العمال أمام أصحاب العمل في الشكاوى والمساومة على الأجور (للعمال النقابيين)</a:t>
            </a:r>
            <a:endParaRPr lang="he-IL" dirty="0"/>
          </a:p>
          <a:p>
            <a:pPr marL="0" indent="0">
              <a:lnSpc>
                <a:spcPct val="150000"/>
              </a:lnSpc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60498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التحرش الجنسي في مكان العمل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dirty="0"/>
              <a:t>في مكان العمل هناك عقد وهناك عمل </a:t>
            </a:r>
            <a:r>
              <a:rPr lang="ar-SA" dirty="0" smtClean="0"/>
              <a:t>واضح</a:t>
            </a:r>
          </a:p>
          <a:p>
            <a:pPr marL="0" indent="0">
              <a:buNone/>
            </a:pPr>
            <a:endParaRPr lang="he-IL" dirty="0"/>
          </a:p>
          <a:p>
            <a:r>
              <a:rPr lang="ar-SA" dirty="0"/>
              <a:t>لا يجب على العامل شراء البضاعة </a:t>
            </a:r>
            <a:r>
              <a:rPr lang="ar-SA" dirty="0" smtClean="0"/>
              <a:t>وبيعها</a:t>
            </a:r>
          </a:p>
          <a:p>
            <a:pPr marL="0" indent="0">
              <a:buNone/>
            </a:pPr>
            <a:endParaRPr lang="he-IL" dirty="0"/>
          </a:p>
          <a:p>
            <a:r>
              <a:rPr lang="ar-SA" dirty="0"/>
              <a:t>إنها عملية احتيال وطريقة آمنة لخسارة المال في أحسن الأحوال وأيضًا لخداع أصدقائك في أسوأ الأحوال.</a:t>
            </a:r>
            <a:endParaRPr lang="en-US" dirty="0"/>
          </a:p>
        </p:txBody>
      </p:sp>
      <p:pic>
        <p:nvPicPr>
          <p:cNvPr id="15362" name="Picture 2" descr="×ª××¦××ª ×ª××× × ×¢×××¨ âªsexual harassmentâ¬â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01" y="1825625"/>
            <a:ext cx="5399999" cy="36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2743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التحرش الجنسي في مكان العمل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مكان </a:t>
            </a:r>
            <a:r>
              <a:rPr lang="ar-SA" dirty="0"/>
              <a:t>العمل هو مكان يتسم بعلاقات قوة حادة للغاية - فهناك صاحب عمل يعطي تعليمات </a:t>
            </a:r>
            <a:r>
              <a:rPr lang="ar-SA" dirty="0" smtClean="0"/>
              <a:t>للعامل، </a:t>
            </a:r>
            <a:r>
              <a:rPr lang="ar-SA" dirty="0"/>
              <a:t>وفي الحقيقة يعتمد </a:t>
            </a:r>
            <a:r>
              <a:rPr lang="ar-SA" dirty="0" smtClean="0"/>
              <a:t>العامل في عمله على صاحب </a:t>
            </a:r>
            <a:r>
              <a:rPr lang="ar-SA" dirty="0"/>
              <a:t>العمل.</a:t>
            </a:r>
          </a:p>
          <a:p>
            <a:r>
              <a:rPr lang="ar-SA" dirty="0"/>
              <a:t>يستغل بعض أصحاب العمل علاقة القوة هذه جنائياً </a:t>
            </a:r>
            <a:r>
              <a:rPr lang="ar-SA" dirty="0" smtClean="0"/>
              <a:t>وجنسياً، </a:t>
            </a:r>
            <a:r>
              <a:rPr lang="ar-SA" dirty="0"/>
              <a:t>سواء جسدياً أو </a:t>
            </a:r>
            <a:r>
              <a:rPr lang="ar-SA" dirty="0" smtClean="0"/>
              <a:t>لفظياً، موظفيهم</a:t>
            </a:r>
            <a:r>
              <a:rPr lang="ar-SA" dirty="0"/>
              <a:t>.</a:t>
            </a:r>
          </a:p>
          <a:p>
            <a:r>
              <a:rPr lang="ar-SA" dirty="0"/>
              <a:t>المراهقون ضعفاء للغاية في مكان العمل وبالتالي أكثر عرضة </a:t>
            </a:r>
            <a:r>
              <a:rPr lang="ar-SA" dirty="0" smtClean="0"/>
              <a:t>لهذا الأمر.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224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التحرش الجنسي في مكان العمل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في </a:t>
            </a:r>
            <a:r>
              <a:rPr lang="ar-SA" dirty="0"/>
              <a:t>أي حالة من هذا </a:t>
            </a:r>
            <a:r>
              <a:rPr lang="ar-SA" dirty="0" smtClean="0"/>
              <a:t>القبيل، </a:t>
            </a:r>
            <a:r>
              <a:rPr lang="ar-SA" dirty="0"/>
              <a:t>حتى لو لم يكن الأمر </a:t>
            </a:r>
            <a:r>
              <a:rPr lang="ar-SA" dirty="0" smtClean="0"/>
              <a:t>واضحاً، </a:t>
            </a:r>
            <a:r>
              <a:rPr lang="ar-SA" dirty="0"/>
              <a:t>اتصل </a:t>
            </a:r>
            <a:r>
              <a:rPr lang="ar-SA" dirty="0" smtClean="0"/>
              <a:t>بالوالدين، لشخص بالغ تثقون به، </a:t>
            </a:r>
            <a:r>
              <a:rPr lang="ar-SA" dirty="0"/>
              <a:t>واكتشفوا </a:t>
            </a:r>
            <a:r>
              <a:rPr lang="ar-SA" dirty="0" smtClean="0"/>
              <a:t>معاً </a:t>
            </a:r>
            <a:r>
              <a:rPr lang="ar-SA" dirty="0"/>
              <a:t>ما حدث </a:t>
            </a:r>
            <a:r>
              <a:rPr lang="ar-SA" dirty="0" smtClean="0"/>
              <a:t>بالفعل، </a:t>
            </a:r>
            <a:r>
              <a:rPr lang="ar-SA" dirty="0"/>
              <a:t>أي تسمية </a:t>
            </a:r>
            <a:r>
              <a:rPr lang="ar-SA" dirty="0" smtClean="0"/>
              <a:t>الحدث، وفكروا </a:t>
            </a:r>
            <a:r>
              <a:rPr lang="ar-SA" dirty="0"/>
              <a:t>في كيفية التعامل معه.</a:t>
            </a:r>
          </a:p>
          <a:p>
            <a:r>
              <a:rPr lang="ar-SA" dirty="0"/>
              <a:t>من المهم أن </a:t>
            </a:r>
            <a:r>
              <a:rPr lang="ar-SA" dirty="0" smtClean="0"/>
              <a:t>نتذكر </a:t>
            </a:r>
            <a:r>
              <a:rPr lang="ar-SA" dirty="0"/>
              <a:t>أن </a:t>
            </a:r>
            <a:r>
              <a:rPr lang="ar-SA" dirty="0" smtClean="0"/>
              <a:t>ليس الفتيات فقط هن من تتعرضن للتحرش </a:t>
            </a:r>
            <a:r>
              <a:rPr lang="ar-SA" dirty="0"/>
              <a:t>الجنسي </a:t>
            </a:r>
            <a:r>
              <a:rPr lang="ar-SA" dirty="0" smtClean="0"/>
              <a:t>– فالفتيان أيضاً موجودون  في مرتبة أدنى من رئيسهم، </a:t>
            </a:r>
            <a:r>
              <a:rPr lang="ar-SA" dirty="0"/>
              <a:t>وإذا استخدم قوته في التحدث أو اللمس - فهذا ممنوع بنفس </a:t>
            </a:r>
            <a:r>
              <a:rPr lang="ar-SA" dirty="0" smtClean="0"/>
              <a:t>القدر.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501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لمن نتوجه؟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36296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لمن نتوجّه؟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ar-SA" dirty="0" smtClean="0"/>
              <a:t>المجلس </a:t>
            </a:r>
            <a:r>
              <a:rPr lang="ar-SA" dirty="0"/>
              <a:t>القومي لرعاية </a:t>
            </a:r>
            <a:r>
              <a:rPr lang="ar-SA" dirty="0" smtClean="0"/>
              <a:t>الطفولة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dirty="0"/>
              <a:t>الشباب العامل </a:t>
            </a:r>
            <a:r>
              <a:rPr lang="ar-SA" dirty="0" smtClean="0"/>
              <a:t>والمتعلِّم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dirty="0"/>
              <a:t>وزارة </a:t>
            </a:r>
            <a:r>
              <a:rPr lang="ar-SA" dirty="0" smtClean="0"/>
              <a:t>العمل، الرفاه </a:t>
            </a:r>
            <a:r>
              <a:rPr lang="ar-SA" dirty="0"/>
              <a:t>والخدمات </a:t>
            </a:r>
            <a:r>
              <a:rPr lang="ar-SA" dirty="0" smtClean="0"/>
              <a:t>الاجتماعية</a:t>
            </a:r>
          </a:p>
          <a:p>
            <a:pPr marL="0" indent="0">
              <a:buNone/>
            </a:pPr>
            <a:endParaRPr lang="ar-SA" dirty="0"/>
          </a:p>
          <a:p>
            <a:r>
              <a:rPr lang="ar-SA" dirty="0"/>
              <a:t>أحد الوالدين أو شخص بالغ موثوق به</a:t>
            </a:r>
            <a:endParaRPr lang="en-US" dirty="0"/>
          </a:p>
        </p:txBody>
      </p:sp>
      <p:pic>
        <p:nvPicPr>
          <p:cNvPr id="16386" name="Picture 2" descr="http://www.children.org.il/22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6359" y="1478993"/>
            <a:ext cx="1972603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https://d981667oth2p9.cloudfront.net/wp-content/uploads/2016/10/13140435/semel_noal-26-9-16-approved-02-e1515357023226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852" y="2565513"/>
            <a:ext cx="1471200" cy="14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×ª××× × ×§×©××¨×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31" y="3278993"/>
            <a:ext cx="1419225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502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تلخيص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0293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تلخيص </a:t>
            </a:r>
            <a:r>
              <a:rPr lang="he-IL" dirty="0" smtClean="0"/>
              <a:t>– </a:t>
            </a:r>
            <a:r>
              <a:rPr lang="ar-SA" dirty="0" smtClean="0"/>
              <a:t>حقوق الشبيبة العاملين</a:t>
            </a:r>
            <a:endParaRPr lang="he-IL" dirty="0"/>
          </a:p>
        </p:txBody>
      </p:sp>
      <p:sp>
        <p:nvSpPr>
          <p:cNvPr id="10" name="מציין מיקום תוכן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457200" indent="-457200">
              <a:buAutoNum type="arabicParenR"/>
            </a:pPr>
            <a:endParaRPr lang="he-IL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062265" y="1825625"/>
            <a:ext cx="9291536" cy="483864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ar-SA" u="sng" dirty="0" smtClean="0">
                <a:hlinkClick r:id="rId3"/>
              </a:rPr>
              <a:t>عبر الموقع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545123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ar-SA" dirty="0" smtClean="0"/>
              <a:t>حقوق الشبيبة في العمل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187337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1. </a:t>
            </a:r>
            <a:r>
              <a:rPr lang="ar-SA" dirty="0" smtClean="0"/>
              <a:t>الدخول للعمل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ar-SA" b="1" dirty="0" smtClean="0"/>
              <a:t>من أي جيل؟</a:t>
            </a:r>
            <a:endParaRPr lang="he-IL" b="1" dirty="0"/>
          </a:p>
          <a:p>
            <a:r>
              <a:rPr lang="ar-SA" dirty="0" smtClean="0"/>
              <a:t>مسموح تشغيل الشبيبة من عمر</a:t>
            </a:r>
            <a:r>
              <a:rPr lang="he-IL" dirty="0" smtClean="0"/>
              <a:t> </a:t>
            </a:r>
            <a:r>
              <a:rPr lang="he-IL" dirty="0"/>
              <a:t>14 </a:t>
            </a:r>
            <a:r>
              <a:rPr lang="ar-SA" dirty="0" smtClean="0"/>
              <a:t>فقط في العطلات المدرسية</a:t>
            </a:r>
            <a:r>
              <a:rPr lang="ar-SA" dirty="0" smtClean="0"/>
              <a:t>، وفقط في أعمال خفيفة.</a:t>
            </a:r>
          </a:p>
          <a:p>
            <a:r>
              <a:rPr lang="ar-SA" dirty="0">
                <a:solidFill>
                  <a:prstClr val="black"/>
                </a:solidFill>
              </a:rPr>
              <a:t>مسموح تشغيل الشبيبة من عمر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smtClean="0"/>
              <a:t>15 </a:t>
            </a:r>
            <a:r>
              <a:rPr lang="ar-SA" dirty="0" smtClean="0"/>
              <a:t>وهم طلاب الصف العاشر فقط في العطلات</a:t>
            </a:r>
            <a:r>
              <a:rPr lang="he-IL" dirty="0" smtClean="0"/>
              <a:t>.</a:t>
            </a:r>
            <a:endParaRPr lang="he-IL" dirty="0"/>
          </a:p>
          <a:p>
            <a:r>
              <a:rPr lang="ar-SA" dirty="0">
                <a:solidFill>
                  <a:prstClr val="black"/>
                </a:solidFill>
              </a:rPr>
              <a:t>مسموح تشغيل الشبيبة من عمر</a:t>
            </a:r>
            <a:r>
              <a:rPr lang="he-IL" dirty="0">
                <a:solidFill>
                  <a:prstClr val="black"/>
                </a:solidFill>
              </a:rPr>
              <a:t> </a:t>
            </a:r>
            <a:r>
              <a:rPr lang="he-IL" dirty="0" smtClean="0"/>
              <a:t>15 </a:t>
            </a:r>
            <a:r>
              <a:rPr lang="ar-SA" dirty="0" smtClean="0"/>
              <a:t>بعد الصف العاشر، طول السنة.</a:t>
            </a:r>
            <a:endParaRPr lang="he-IL" dirty="0"/>
          </a:p>
          <a:p>
            <a:r>
              <a:rPr lang="ar-SA" dirty="0" smtClean="0"/>
              <a:t>يمنع تشغيل الشبيبة تحت جيل</a:t>
            </a:r>
            <a:r>
              <a:rPr lang="he-IL" dirty="0" smtClean="0"/>
              <a:t> </a:t>
            </a:r>
            <a:r>
              <a:rPr lang="he-IL" dirty="0"/>
              <a:t>16 </a:t>
            </a:r>
            <a:r>
              <a:rPr lang="ar-SA" dirty="0" smtClean="0"/>
              <a:t>في عمل به آلات ومواد خطيرة أو في عمل في تدرجة حرارة أقل من 4 درجات مئوية</a:t>
            </a:r>
            <a:r>
              <a:rPr lang="he-IL" dirty="0" smtClean="0"/>
              <a:t> (</a:t>
            </a:r>
            <a:r>
              <a:rPr lang="ar-SA" dirty="0" smtClean="0"/>
              <a:t>مجمِّد </a:t>
            </a:r>
            <a:r>
              <a:rPr lang="ar-SA" dirty="0"/>
              <a:t>صناعي على سبيل المثال</a:t>
            </a:r>
            <a:r>
              <a:rPr lang="he-IL" dirty="0" smtClean="0"/>
              <a:t>) </a:t>
            </a:r>
            <a:r>
              <a:rPr lang="ar-SA" dirty="0" smtClean="0"/>
              <a:t>أو فوق 40 درجة مئوية </a:t>
            </a:r>
            <a:r>
              <a:rPr lang="he-IL" dirty="0" smtClean="0"/>
              <a:t>(</a:t>
            </a:r>
            <a:r>
              <a:rPr lang="ar-SA" dirty="0" smtClean="0"/>
              <a:t>غرفة السخّانات على سبيل المثال</a:t>
            </a:r>
            <a:r>
              <a:rPr lang="he-IL" dirty="0" smtClean="0"/>
              <a:t>).</a:t>
            </a:r>
            <a:endParaRPr lang="he-IL" dirty="0"/>
          </a:p>
          <a:p>
            <a:pPr marL="0" indent="0">
              <a:buNone/>
            </a:pPr>
            <a:r>
              <a:rPr lang="ar-SA" b="1" dirty="0" smtClean="0"/>
              <a:t>تصريح طبي</a:t>
            </a:r>
            <a:endParaRPr lang="he-IL" b="1" dirty="0"/>
          </a:p>
          <a:p>
            <a:r>
              <a:rPr lang="ar-SA" dirty="0"/>
              <a:t>يجب أن يكون لدى المراهقين الذين تقل أعمارهم عن 18 عامًا شهادة طبية كشرط لتوظيفهم.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28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חוזה עבודה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חייבים לקבל מהמעסיק חוזה עבודה שכולל:</a:t>
            </a:r>
          </a:p>
          <a:p>
            <a:pPr marL="0" indent="0">
              <a:buNone/>
            </a:pPr>
            <a:r>
              <a:rPr lang="he-IL" dirty="0"/>
              <a:t>1.	שם המעביד</a:t>
            </a:r>
          </a:p>
          <a:p>
            <a:pPr marL="0" indent="0">
              <a:buNone/>
            </a:pPr>
            <a:r>
              <a:rPr lang="he-IL" dirty="0"/>
              <a:t>2.	שם העובד</a:t>
            </a:r>
          </a:p>
          <a:p>
            <a:pPr marL="0" indent="0">
              <a:buNone/>
            </a:pPr>
            <a:r>
              <a:rPr lang="he-IL" dirty="0"/>
              <a:t>3.	תאריך תחילת העבודה</a:t>
            </a:r>
          </a:p>
          <a:p>
            <a:pPr marL="0" indent="0">
              <a:buNone/>
            </a:pPr>
            <a:r>
              <a:rPr lang="he-IL" dirty="0"/>
              <a:t>4.	תקופת העסקה</a:t>
            </a:r>
          </a:p>
          <a:p>
            <a:pPr marL="0" indent="0">
              <a:buNone/>
            </a:pPr>
            <a:r>
              <a:rPr lang="he-IL" dirty="0"/>
              <a:t>5.	פירוט עיקרי התפקיד של העובד</a:t>
            </a:r>
          </a:p>
          <a:p>
            <a:pPr marL="0" indent="0">
              <a:buNone/>
            </a:pPr>
            <a:r>
              <a:rPr lang="he-IL" dirty="0"/>
              <a:t>6.	שם ותפקיד הממונה הישיר על העובד</a:t>
            </a:r>
          </a:p>
          <a:p>
            <a:pPr marL="0" indent="0">
              <a:buNone/>
            </a:pPr>
            <a:r>
              <a:rPr lang="he-IL" dirty="0"/>
              <a:t>7.	גובה השכר לשעה</a:t>
            </a:r>
          </a:p>
          <a:p>
            <a:pPr marL="0" indent="0">
              <a:buNone/>
            </a:pPr>
            <a:r>
              <a:rPr lang="he-IL" dirty="0"/>
              <a:t>8.	אורך יום העבודה ושבוע העבודה</a:t>
            </a:r>
          </a:p>
          <a:p>
            <a:pPr marL="0" indent="0">
              <a:buNone/>
            </a:pPr>
            <a:r>
              <a:rPr lang="he-IL" dirty="0"/>
              <a:t>9.	איך רושמים את שעות העבודה</a:t>
            </a:r>
          </a:p>
          <a:p>
            <a:pPr marL="0" indent="0">
              <a:buNone/>
            </a:pPr>
            <a:r>
              <a:rPr lang="he-IL" dirty="0"/>
              <a:t>10.	זמני ותנאי ההפסקות</a:t>
            </a:r>
          </a:p>
          <a:p>
            <a:pPr marL="0" indent="0">
              <a:buNone/>
            </a:pPr>
            <a:r>
              <a:rPr lang="he-IL" dirty="0"/>
              <a:t>11.	מתי מקבלים את ימי החופשה</a:t>
            </a:r>
          </a:p>
          <a:p>
            <a:pPr marL="0" indent="0">
              <a:buNone/>
            </a:pPr>
            <a:r>
              <a:rPr lang="he-IL" dirty="0"/>
              <a:t>12.	כל תנאי ומידע נוסף שיעזור לעובד להבין את תפקידו והמצופה ממנו</a:t>
            </a:r>
          </a:p>
        </p:txBody>
      </p:sp>
    </p:spTree>
    <p:extLst>
      <p:ext uri="{BB962C8B-B14F-4D97-AF65-F5344CB8AC3E}">
        <p14:creationId xmlns:p14="http://schemas.microsoft.com/office/powerpoint/2010/main" val="272723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2. חוזה עבודה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e-IL" dirty="0"/>
              <a:t>חייבים לקבל מהמעסיק חוזה עבודה שכולל:</a:t>
            </a:r>
          </a:p>
          <a:p>
            <a:pPr marL="0" indent="0">
              <a:buNone/>
            </a:pPr>
            <a:r>
              <a:rPr lang="he-IL" dirty="0"/>
              <a:t>1.	שם המעביד</a:t>
            </a:r>
          </a:p>
          <a:p>
            <a:pPr marL="0" indent="0">
              <a:buNone/>
            </a:pPr>
            <a:r>
              <a:rPr lang="he-IL" dirty="0"/>
              <a:t>2.	שם העובד</a:t>
            </a:r>
          </a:p>
          <a:p>
            <a:pPr marL="0" indent="0">
              <a:buNone/>
            </a:pPr>
            <a:r>
              <a:rPr lang="he-IL" dirty="0"/>
              <a:t>3.	תאריך תחילת העבודה</a:t>
            </a:r>
          </a:p>
          <a:p>
            <a:pPr marL="0" indent="0">
              <a:buNone/>
            </a:pPr>
            <a:r>
              <a:rPr lang="he-IL" dirty="0"/>
              <a:t>4.	תקופת העסקה</a:t>
            </a:r>
          </a:p>
          <a:p>
            <a:pPr marL="0" indent="0">
              <a:buNone/>
            </a:pPr>
            <a:r>
              <a:rPr lang="he-IL" dirty="0"/>
              <a:t>5.	פירוט עיקרי התפקיד של העובד</a:t>
            </a:r>
          </a:p>
          <a:p>
            <a:pPr marL="0" indent="0">
              <a:buNone/>
            </a:pPr>
            <a:r>
              <a:rPr lang="he-IL" dirty="0"/>
              <a:t>6.	שם ותפקיד הממונה הישיר על העובד</a:t>
            </a:r>
          </a:p>
          <a:p>
            <a:pPr marL="0" indent="0">
              <a:buNone/>
            </a:pPr>
            <a:r>
              <a:rPr lang="he-IL" dirty="0"/>
              <a:t>7.	גובה השכר לשעה</a:t>
            </a:r>
          </a:p>
          <a:p>
            <a:pPr marL="0" indent="0">
              <a:buNone/>
            </a:pPr>
            <a:r>
              <a:rPr lang="he-IL" dirty="0"/>
              <a:t>8.	אורך יום העבודה ושבוע העבודה</a:t>
            </a:r>
          </a:p>
          <a:p>
            <a:pPr marL="0" indent="0">
              <a:buNone/>
            </a:pPr>
            <a:r>
              <a:rPr lang="he-IL" dirty="0"/>
              <a:t>9.	איך רושמים את שעות העבודה</a:t>
            </a:r>
          </a:p>
          <a:p>
            <a:pPr marL="0" indent="0">
              <a:buNone/>
            </a:pPr>
            <a:r>
              <a:rPr lang="he-IL" dirty="0"/>
              <a:t>10.	זמני ותנאי ההפסקות</a:t>
            </a:r>
          </a:p>
          <a:p>
            <a:pPr marL="0" indent="0">
              <a:buNone/>
            </a:pPr>
            <a:r>
              <a:rPr lang="he-IL" dirty="0"/>
              <a:t>11.	מתי מקבלים את ימי החופשה</a:t>
            </a:r>
          </a:p>
          <a:p>
            <a:pPr marL="0" indent="0">
              <a:buNone/>
            </a:pPr>
            <a:r>
              <a:rPr lang="he-IL" dirty="0"/>
              <a:t>12.	כל תנאי ומידע נוסף שיעזור לעובד להבין את תפקידו והמצופה ממנו</a:t>
            </a:r>
          </a:p>
        </p:txBody>
      </p:sp>
    </p:spTree>
    <p:extLst>
      <p:ext uri="{BB962C8B-B14F-4D97-AF65-F5344CB8AC3E}">
        <p14:creationId xmlns:p14="http://schemas.microsoft.com/office/powerpoint/2010/main" val="96809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3. </a:t>
            </a:r>
            <a:r>
              <a:rPr lang="ar-SA" dirty="0" smtClean="0"/>
              <a:t>ساعات وأيام العمل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مسموح تشغيل الشبيبة في جيل</a:t>
            </a:r>
            <a:r>
              <a:rPr lang="he-IL" dirty="0" smtClean="0"/>
              <a:t> 15</a:t>
            </a:r>
            <a:r>
              <a:rPr lang="ar-SA" dirty="0" smtClean="0"/>
              <a:t> عام</a:t>
            </a:r>
            <a:r>
              <a:rPr lang="he-IL" dirty="0" smtClean="0"/>
              <a:t> </a:t>
            </a:r>
            <a:r>
              <a:rPr lang="ar-SA" dirty="0" smtClean="0"/>
              <a:t>حتى 8 ساعات في اليوم</a:t>
            </a:r>
            <a:r>
              <a:rPr lang="he-IL" dirty="0" smtClean="0"/>
              <a:t>. </a:t>
            </a:r>
            <a:r>
              <a:rPr lang="ar-SA" dirty="0" smtClean="0"/>
              <a:t>في جيل 16 عام، يسمح بتشغيل الشبيبة حتى 9 ساعات، بشرط ألا تتجاوز ساعات العمل 40 ساعة أسبوعية.</a:t>
            </a:r>
            <a:r>
              <a:rPr lang="he-IL" dirty="0" smtClean="0"/>
              <a:t> </a:t>
            </a:r>
            <a:r>
              <a:rPr lang="ar-SA" dirty="0" smtClean="0"/>
              <a:t>يمنع تشغيل الشبيبة ساعات إضافية. يمنع تشغيل الشبيبة في يوم الراحة الأسبوعي.</a:t>
            </a:r>
            <a:endParaRPr lang="he-IL" dirty="0"/>
          </a:p>
          <a:p>
            <a:r>
              <a:rPr lang="ar-SA" dirty="0" smtClean="0"/>
              <a:t>في يوم العمل الذي يستمر 6 ساعات، </a:t>
            </a:r>
            <a:r>
              <a:rPr lang="he-IL" dirty="0" smtClean="0"/>
              <a:t> </a:t>
            </a:r>
            <a:r>
              <a:rPr lang="ar-SA" dirty="0" smtClean="0"/>
              <a:t>يجب إعطاء الشبيبة 45 دقيقة للراحة وللأكل، منها 30 دقيقة متواصلة.</a:t>
            </a:r>
            <a:endParaRPr lang="he-IL" dirty="0"/>
          </a:p>
          <a:p>
            <a:r>
              <a:rPr lang="ar-SA" dirty="0"/>
              <a:t>تحت جيل 16 عام يمنع تشغيل الشبيبة بين الساعات 20:00 مساءاً و 8:00 صباحاً</a:t>
            </a:r>
            <a:r>
              <a:rPr lang="ar-SA" dirty="0" smtClean="0"/>
              <a:t>.</a:t>
            </a:r>
            <a:endParaRPr lang="he-IL" dirty="0"/>
          </a:p>
          <a:p>
            <a:r>
              <a:rPr lang="ar-SA" dirty="0" smtClean="0"/>
              <a:t>بين جيل 16 عام و 18 يسمح تشغيلهم حتى الساعة 10 ليلاً أو 11 ليلاً للذين معهم تصريح بذلك.</a:t>
            </a:r>
          </a:p>
          <a:p>
            <a:r>
              <a:rPr lang="ar-SA" dirty="0"/>
              <a:t>إذا كان التسجيل يدويًا ، فيجب على </a:t>
            </a:r>
            <a:r>
              <a:rPr lang="ar-SA" dirty="0" smtClean="0"/>
              <a:t>العامل أن يختم </a:t>
            </a:r>
            <a:r>
              <a:rPr lang="ar-SA" dirty="0"/>
              <a:t>سجل الوقت.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79976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4. </a:t>
            </a:r>
            <a:r>
              <a:rPr lang="ar-SA" dirty="0" smtClean="0"/>
              <a:t>الأجور، الغرامات </a:t>
            </a:r>
            <a:r>
              <a:rPr lang="ar-SA" dirty="0"/>
              <a:t>والضرائب</a:t>
            </a:r>
            <a:endParaRPr lang="he-IL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SA" dirty="0"/>
              <a:t>الحد الأدنى للأجور للمراهقين </a:t>
            </a:r>
            <a:r>
              <a:rPr lang="ar-SA" dirty="0" smtClean="0"/>
              <a:t>(كانون الثاني 2018</a:t>
            </a:r>
            <a:r>
              <a:rPr lang="ar-SA" dirty="0"/>
              <a:t>):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8308033"/>
              </p:ext>
            </p:extLst>
          </p:nvPr>
        </p:nvGraphicFramePr>
        <p:xfrm>
          <a:off x="1631004" y="2169270"/>
          <a:ext cx="8929991" cy="377432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2232250">
                  <a:extLst>
                    <a:ext uri="{9D8B030D-6E8A-4147-A177-3AD203B41FA5}">
                      <a16:colId xmlns:a16="http://schemas.microsoft.com/office/drawing/2014/main" xmlns="" val="369150768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xmlns="" val="2274455349"/>
                    </a:ext>
                  </a:extLst>
                </a:gridCol>
                <a:gridCol w="2232250">
                  <a:extLst>
                    <a:ext uri="{9D8B030D-6E8A-4147-A177-3AD203B41FA5}">
                      <a16:colId xmlns:a16="http://schemas.microsoft.com/office/drawing/2014/main" xmlns="" val="3499939580"/>
                    </a:ext>
                  </a:extLst>
                </a:gridCol>
                <a:gridCol w="2233241">
                  <a:extLst>
                    <a:ext uri="{9D8B030D-6E8A-4147-A177-3AD203B41FA5}">
                      <a16:colId xmlns:a16="http://schemas.microsoft.com/office/drawing/2014/main" xmlns="" val="1277025537"/>
                    </a:ext>
                  </a:extLst>
                </a:gridCol>
              </a:tblGrid>
              <a:tr h="1098608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العمر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النسبة من الحد الأدنى للأجور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الراتب الشهري (40 ساعة أسبوعيا) بالشيكل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أجر الساعة بالشيكل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005676397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حتى </a:t>
                      </a:r>
                      <a:r>
                        <a:rPr lang="he-IL" sz="1800" dirty="0" smtClean="0">
                          <a:effectLst/>
                        </a:rPr>
                        <a:t>16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3,710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21.45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843079855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حتى </a:t>
                      </a:r>
                      <a:r>
                        <a:rPr lang="he-IL" sz="1800" dirty="0" smtClean="0">
                          <a:effectLst/>
                        </a:rPr>
                        <a:t>17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75%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3,975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22.98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73326698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حتى </a:t>
                      </a:r>
                      <a:r>
                        <a:rPr lang="he-IL" sz="1800" dirty="0" smtClean="0">
                          <a:effectLst/>
                        </a:rPr>
                        <a:t>18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83%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4,399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25.43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52993852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متدرِّب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60%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3,180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18.38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418874900"/>
                  </a:ext>
                </a:extLst>
              </a:tr>
              <a:tr h="535144"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ar-SA" sz="1800" dirty="0" smtClean="0">
                          <a:effectLst/>
                        </a:rPr>
                        <a:t>من جيل 18 (راشد</a:t>
                      </a:r>
                      <a:r>
                        <a:rPr lang="he-IL" sz="1800" dirty="0" smtClean="0">
                          <a:effectLst/>
                        </a:rPr>
                        <a:t>)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100%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>
                          <a:effectLst/>
                        </a:rPr>
                        <a:t>5,300</a:t>
                      </a:r>
                      <a:endParaRPr lang="en-US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 rtl="1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he-IL" sz="1800" dirty="0">
                          <a:effectLst/>
                        </a:rPr>
                        <a:t>30.64</a:t>
                      </a:r>
                      <a:endParaRPr lang="en-US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2864642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6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פיננס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791EF"/>
      </a:hlink>
      <a:folHlink>
        <a:srgbClr val="954F72"/>
      </a:folHlink>
    </a:clrScheme>
    <a:fontScheme name="Aria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1008</TotalTime>
  <Words>870</Words>
  <Application>Microsoft Office PowerPoint</Application>
  <PresentationFormat>Custom</PresentationFormat>
  <Paragraphs>159</Paragraphs>
  <Slides>36</Slides>
  <Notes>15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ערכת נושא Office</vt:lpstr>
      <vt:lpstr>الشبيبة العاملون</vt:lpstr>
      <vt:lpstr>أهلاً وسهلاً بكم في عالم العمل</vt:lpstr>
      <vt:lpstr>من هم اللاعبون في عالم العمل؟ </vt:lpstr>
      <vt:lpstr>حقوق الشبيبة في العمل</vt:lpstr>
      <vt:lpstr>1. الدخول للعمل</vt:lpstr>
      <vt:lpstr>2. חוזה עבודה</vt:lpstr>
      <vt:lpstr>2. חוזה עבודה</vt:lpstr>
      <vt:lpstr>3. ساعات وأيام العمل</vt:lpstr>
      <vt:lpstr>4. الأجور، الغرامات والضرائب</vt:lpstr>
      <vt:lpstr>4. الأجور، الغرامات والضرائب</vt:lpstr>
      <vt:lpstr>عقد التوظيف</vt:lpstr>
      <vt:lpstr>دفع الراتب</vt:lpstr>
      <vt:lpstr>وصل الراتب (תלוש משכורת) – كيف نقرأه؟</vt:lpstr>
      <vt:lpstr>الموازنة بين العمل والتعلم</vt:lpstr>
      <vt:lpstr>ما هو الأكثر أهمية – العمل أم التعلّم؟</vt:lpstr>
      <vt:lpstr>محاكاة من عالم العمل</vt:lpstr>
      <vt:lpstr>حقوق الشبيبة العاملين</vt:lpstr>
      <vt:lpstr>1. تدريب مهني</vt:lpstr>
      <vt:lpstr>2. عقد</vt:lpstr>
      <vt:lpstr>3. مولصلات</vt:lpstr>
      <vt:lpstr>4. ساعات</vt:lpstr>
      <vt:lpstr>5. فرصة</vt:lpstr>
      <vt:lpstr>7. متأخر</vt:lpstr>
      <vt:lpstr>8. مساومة</vt:lpstr>
      <vt:lpstr>9. مطاعم</vt:lpstr>
      <vt:lpstr>10. غرامة</vt:lpstr>
      <vt:lpstr>- العمل - أين نفتش ولمن نتوجّه؟</vt:lpstr>
      <vt:lpstr>أين نفتش على عمل؟</vt:lpstr>
      <vt:lpstr>التحرش الجنسي في مكان العمل</vt:lpstr>
      <vt:lpstr>التحرش الجنسي في مكان العمل</vt:lpstr>
      <vt:lpstr>التحرش الجنسي في مكان العمل</vt:lpstr>
      <vt:lpstr>التحرش الجنسي في مكان العمل</vt:lpstr>
      <vt:lpstr>لمن نتوجه؟</vt:lpstr>
      <vt:lpstr>لمن نتوجّه؟</vt:lpstr>
      <vt:lpstr>تلخيص</vt:lpstr>
      <vt:lpstr>تلخيص – حقوق الشبيبة العاملين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Hagit Matok</dc:creator>
  <cp:lastModifiedBy>Suhail</cp:lastModifiedBy>
  <cp:revision>97</cp:revision>
  <dcterms:created xsi:type="dcterms:W3CDTF">2017-11-26T09:36:56Z</dcterms:created>
  <dcterms:modified xsi:type="dcterms:W3CDTF">2020-09-25T13:46:51Z</dcterms:modified>
</cp:coreProperties>
</file>