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9" r:id="rId2"/>
    <p:sldId id="256" r:id="rId3"/>
    <p:sldId id="260" r:id="rId4"/>
    <p:sldId id="258" r:id="rId5"/>
    <p:sldId id="261" r:id="rId6"/>
    <p:sldId id="262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4F803A-9F9D-4C2C-AAF7-484187F03771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6AD485-4471-48A2-9945-211C4738160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1784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51295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28705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26092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50865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72247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36279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2849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02640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84059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802177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494210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682571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504688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551183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86207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090425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24357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242337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1852-B87A-4878-9D77-48B7FC2FC915}" type="datetimeFigureOut">
              <a:rPr lang="he-IL" smtClean="0"/>
              <a:pPr/>
              <a:t>ח'/שבט/תשפ"א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49B3A-6018-4081-AF23-0CCFEA223E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2301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Oz28-_rFlJ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ko.co.il/news-israel/local-q3_2018/Article-76f7f446c22e461004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השוואת מחיר גומיגם קרחון שרבט בטעמי לימון ופטל עם סוכריות גומי ...">
            <a:extLst>
              <a:ext uri="{FF2B5EF4-FFF2-40B4-BE49-F238E27FC236}">
                <a16:creationId xmlns="" xmlns:a16="http://schemas.microsoft.com/office/drawing/2014/main" id="{0FFC774E-B9FA-4810-9915-19F7827D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0">
            <a:extLst>
              <a:ext uri="{FF2B5EF4-FFF2-40B4-BE49-F238E27FC236}">
                <a16:creationId xmlns="" xmlns:a16="http://schemas.microsoft.com/office/drawing/2014/main" id="{E3B4FF89-C45F-4E24-B963-61E855708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6" descr="שלגון מטרה עולם השוקולד - - שטראוס">
            <a:extLst>
              <a:ext uri="{FF2B5EF4-FFF2-40B4-BE49-F238E27FC236}">
                <a16:creationId xmlns="" xmlns:a16="http://schemas.microsoft.com/office/drawing/2014/main" id="{C771D84C-D1CB-4730-8B1A-05596D3F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352594"/>
            <a:ext cx="3401568" cy="268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">
            <a:extLst>
              <a:ext uri="{FF2B5EF4-FFF2-40B4-BE49-F238E27FC236}">
                <a16:creationId xmlns="" xmlns:a16="http://schemas.microsoft.com/office/drawing/2014/main" id="{14F25C03-EF67-4344-8AEA-7B3FA0DED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8" descr="שלגון אבטיח עולם השוקולד - - פלדמן במחירי חנות מפעל">
            <a:extLst>
              <a:ext uri="{FF2B5EF4-FFF2-40B4-BE49-F238E27FC236}">
                <a16:creationId xmlns="" xmlns:a16="http://schemas.microsoft.com/office/drawing/2014/main" id="{3D4BB911-06A7-4355-A39B-47AD01B7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7670" y="321733"/>
            <a:ext cx="1830308" cy="2752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4">
            <a:extLst>
              <a:ext uri="{FF2B5EF4-FFF2-40B4-BE49-F238E27FC236}">
                <a16:creationId xmlns="" xmlns:a16="http://schemas.microsoft.com/office/drawing/2014/main" id="{F74793DE-3651-410B-B243-8F0B1468E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2" descr="ללקק את האצבעות: כל הגלידות לקיץ | ישראל היום">
            <a:extLst>
              <a:ext uri="{FF2B5EF4-FFF2-40B4-BE49-F238E27FC236}">
                <a16:creationId xmlns="" xmlns:a16="http://schemas.microsoft.com/office/drawing/2014/main" id="{A9E3C808-CE3E-41A4-BB30-D35F1EC5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208" y="3783923"/>
            <a:ext cx="1947283" cy="2752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גלידת שוקולד | בן &amp; ג'ריס">
            <a:extLst>
              <a:ext uri="{FF2B5EF4-FFF2-40B4-BE49-F238E27FC236}">
                <a16:creationId xmlns="" xmlns:a16="http://schemas.microsoft.com/office/drawing/2014/main" id="{4E6018D8-3AD2-4D76-AA52-DF59BE7E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5465" y="3783923"/>
            <a:ext cx="2146828" cy="2752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חברת הגלידות של פלדמן פותחת את העונה עם טעמי שייק פרי ו-Cocktail ...">
            <a:extLst>
              <a:ext uri="{FF2B5EF4-FFF2-40B4-BE49-F238E27FC236}">
                <a16:creationId xmlns="" xmlns:a16="http://schemas.microsoft.com/office/drawing/2014/main" id="{1D33F7C6-5F4F-4B9C-B9EC-9EE90CAF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0913" y="3783923"/>
            <a:ext cx="2483990" cy="2752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15"/>
          <p:cNvSpPr/>
          <p:nvPr/>
        </p:nvSpPr>
        <p:spPr>
          <a:xfrm>
            <a:off x="3524627" y="2499953"/>
            <a:ext cx="5142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BN Bilbo" panose="02000400000000000000" pitchFamily="2" charset="-79"/>
                <a:cs typeface="BN Bilbo" panose="02000400000000000000" pitchFamily="2" charset="-79"/>
              </a:rPr>
              <a:t>أي بوظة تمثلكم اليوم؟</a:t>
            </a:r>
            <a:endParaRPr lang="he-I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665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1549405" y="188419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N Bilbo" panose="02000400000000000000" pitchFamily="2" charset="-79"/>
                <a:cs typeface="BN Bilbo" panose="02000400000000000000" pitchFamily="2" charset="-79"/>
                <a:hlinkClick r:id="rId4"/>
              </a:rPr>
              <a:t>https://youtu.be/Oz28-_</a:t>
            </a:r>
            <a:r>
              <a:rPr lang="en-US" sz="5400" dirty="0" smtClean="0">
                <a:latin typeface="BN Bilbo" panose="02000400000000000000" pitchFamily="2" charset="-79"/>
                <a:cs typeface="BN Bilbo" panose="02000400000000000000" pitchFamily="2" charset="-79"/>
                <a:hlinkClick r:id="rId4"/>
              </a:rPr>
              <a:t>rFlJU</a:t>
            </a:r>
            <a:endParaRPr lang="he-IL" sz="54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701788" y="2200831"/>
            <a:ext cx="28392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أغنية </a:t>
            </a:r>
            <a:r>
              <a:rPr lang="ar-LB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عومر</a:t>
            </a:r>
            <a:endParaRPr lang="he-IL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  <a:p>
            <a:pPr algn="ctr"/>
            <a:endParaRPr lang="he-I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130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21940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u="sng" dirty="0" smtClean="0">
                <a:latin typeface="BN Bilbo" panose="02000400000000000000" pitchFamily="2" charset="-79"/>
                <a:cs typeface="BN Bilbo" panose="02000400000000000000" pitchFamily="2" charset="-79"/>
              </a:rPr>
              <a:t>  </a:t>
            </a:r>
            <a:r>
              <a:rPr lang="ar-LB" u="sng" dirty="0" smtClean="0">
                <a:latin typeface="BN Bilbo" panose="02000400000000000000" pitchFamily="2" charset="-79"/>
                <a:cs typeface="BN Bilbo" panose="02000400000000000000" pitchFamily="2" charset="-79"/>
              </a:rPr>
              <a:t>في برنامجنا اليوم</a:t>
            </a:r>
            <a:r>
              <a:rPr lang="he-IL" u="sng" dirty="0" smtClean="0">
                <a:latin typeface="BN Bilbo" panose="02000400000000000000" pitchFamily="2" charset="-79"/>
                <a:cs typeface="BN Bilbo" panose="02000400000000000000" pitchFamily="2" charset="-79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ar-LB" dirty="0" smtClean="0">
                <a:latin typeface="BN Bilbo" panose="02000400000000000000" pitchFamily="2" charset="-79"/>
                <a:cs typeface="BN Bilbo" panose="02000400000000000000" pitchFamily="2" charset="-79"/>
              </a:rPr>
              <a:t>ال</a:t>
            </a:r>
            <a:r>
              <a:rPr lang="ar-LB" dirty="0" smtClean="0">
                <a:latin typeface="BN Bilbo" panose="02000400000000000000" pitchFamily="2" charset="-79"/>
                <a:cs typeface="BN Bilbo" panose="02000400000000000000" pitchFamily="2" charset="-79"/>
              </a:rPr>
              <a:t>تعرف </a:t>
            </a:r>
            <a:r>
              <a:rPr lang="ar-LB" dirty="0" smtClean="0">
                <a:latin typeface="BN Bilbo" panose="02000400000000000000" pitchFamily="2" charset="-79"/>
                <a:cs typeface="BN Bilbo" panose="02000400000000000000" pitchFamily="2" charset="-79"/>
              </a:rPr>
              <a:t>على بيانات حول حوادث الطرق في البلاد</a:t>
            </a:r>
            <a:endParaRPr lang="he-IL" dirty="0" smtClean="0">
              <a:latin typeface="BN Bilbo" panose="02000400000000000000" pitchFamily="2" charset="-79"/>
              <a:cs typeface="BN Bilbo" panose="020004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ar-LB" dirty="0" smtClean="0">
                <a:latin typeface="BN Bilbo" pitchFamily="2" charset="-79"/>
              </a:rPr>
              <a:t>تعلم ما هي المصطلحات في هذا الفصل</a:t>
            </a:r>
            <a:endParaRPr lang="he-IL" dirty="0" smtClean="0">
              <a:latin typeface="BN Bilbo" pitchFamily="2" charset="-79"/>
              <a:cs typeface="BN Bilbo" pitchFamily="2" charset="-79"/>
            </a:endParaRPr>
          </a:p>
          <a:p>
            <a:pPr>
              <a:lnSpc>
                <a:spcPct val="150000"/>
              </a:lnSpc>
            </a:pPr>
            <a:r>
              <a:rPr lang="ar-LB" dirty="0" smtClean="0">
                <a:latin typeface="BN Bilbo" pitchFamily="2" charset="-79"/>
                <a:cs typeface="BN Bilbo" pitchFamily="2" charset="-79"/>
              </a:rPr>
              <a:t>تنفيذ مهمة</a:t>
            </a:r>
            <a:endParaRPr lang="he-IL" dirty="0" smtClean="0">
              <a:latin typeface="BN Bilbo" pitchFamily="2" charset="-79"/>
              <a:cs typeface="BN Bilbo" pitchFamily="2" charset="-79"/>
            </a:endParaRPr>
          </a:p>
          <a:p>
            <a:pPr>
              <a:lnSpc>
                <a:spcPct val="150000"/>
              </a:lnSpc>
            </a:pPr>
            <a:r>
              <a:rPr lang="ar-LB" dirty="0" smtClean="0">
                <a:latin typeface="BN Bilbo" pitchFamily="2" charset="-79"/>
                <a:cs typeface="BN Bilbo" pitchFamily="2" charset="-79"/>
              </a:rPr>
              <a:t>تلخيص وأسئلة</a:t>
            </a:r>
            <a:endParaRPr lang="he-IL" dirty="0" smtClean="0">
              <a:latin typeface="BN Bilbo" pitchFamily="2" charset="-79"/>
              <a:cs typeface="BN Bilbo" pitchFamily="2" charset="-79"/>
            </a:endParaRPr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819400" y="365125"/>
            <a:ext cx="718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>حوادث الطرق-</a:t>
            </a:r>
            <a:r>
              <a:rPr lang="he-IL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r>
              <a:rPr lang="ar-LB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>ضرورة أم واقع؟</a:t>
            </a:r>
            <a:endParaRPr lang="he-IL" sz="5400" dirty="0"/>
          </a:p>
        </p:txBody>
      </p:sp>
    </p:spTree>
    <p:extLst>
      <p:ext uri="{BB962C8B-B14F-4D97-AF65-F5344CB8AC3E}">
        <p14:creationId xmlns="" xmlns:p14="http://schemas.microsoft.com/office/powerpoint/2010/main" val="2809053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4948" y="77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LB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هل تعلمون؟</a:t>
            </a:r>
            <a:endParaRPr lang="he-IL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827913" y="243164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b="1" i="0" dirty="0" smtClean="0">
                <a:effectLst/>
                <a:latin typeface="BN Bilbo" panose="02000400000000000000" pitchFamily="2" charset="-79"/>
                <a:cs typeface="+mj-cs"/>
              </a:rPr>
              <a:t>.</a:t>
            </a:r>
            <a:endParaRPr lang="he-IL" sz="2000" b="1" dirty="0">
              <a:latin typeface="BN Bilbo" panose="02000400000000000000" pitchFamily="2" charset="-79"/>
              <a:cs typeface="+mj-cs"/>
            </a:endParaRPr>
          </a:p>
        </p:txBody>
      </p:sp>
      <p:sp>
        <p:nvSpPr>
          <p:cNvPr id="15" name="ענן 14"/>
          <p:cNvSpPr/>
          <p:nvPr/>
        </p:nvSpPr>
        <p:spPr>
          <a:xfrm>
            <a:off x="9043367" y="844644"/>
            <a:ext cx="2984500" cy="123348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كل 28 يومًا يُقتل طفل صغير أو رضيع حتى سن 4 في حادث</a:t>
            </a:r>
            <a:endParaRPr lang="he-IL" b="1" dirty="0">
              <a:cs typeface="+mj-cs"/>
            </a:endParaRPr>
          </a:p>
        </p:txBody>
      </p:sp>
      <p:sp>
        <p:nvSpPr>
          <p:cNvPr id="17" name="ענן 16"/>
          <p:cNvSpPr/>
          <p:nvPr/>
        </p:nvSpPr>
        <p:spPr>
          <a:xfrm>
            <a:off x="549415" y="1225331"/>
            <a:ext cx="3428886" cy="281274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منذ قيام الدولة، قُتل أكثر من ثلاثين ألف شخص في حوادث الطرق، أكثر مما قُتل في جميع الحروب</a:t>
            </a:r>
            <a:endParaRPr lang="he-IL" b="1" dirty="0">
              <a:cs typeface="+mj-cs"/>
            </a:endParaRPr>
          </a:p>
        </p:txBody>
      </p:sp>
      <p:sp>
        <p:nvSpPr>
          <p:cNvPr id="18" name="ענן 17"/>
          <p:cNvSpPr/>
          <p:nvPr/>
        </p:nvSpPr>
        <p:spPr>
          <a:xfrm>
            <a:off x="4975209" y="1259497"/>
            <a:ext cx="3071250" cy="181004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أصيب نحو ثلث المارة المتورطون في حادث طرق عند ممر المشاة!</a:t>
            </a:r>
            <a:endParaRPr lang="he-IL" b="1" dirty="0">
              <a:cs typeface="+mj-cs"/>
            </a:endParaRPr>
          </a:p>
        </p:txBody>
      </p:sp>
      <p:sp>
        <p:nvSpPr>
          <p:cNvPr id="22" name="ענן 21"/>
          <p:cNvSpPr/>
          <p:nvPr/>
        </p:nvSpPr>
        <p:spPr>
          <a:xfrm>
            <a:off x="9674757" y="2431647"/>
            <a:ext cx="2049985" cy="127466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قُتل 349 شخصًا في عام 2019</a:t>
            </a:r>
            <a:endParaRPr lang="he-IL" b="1" dirty="0">
              <a:cs typeface="+mj-cs"/>
            </a:endParaRPr>
          </a:p>
        </p:txBody>
      </p:sp>
      <p:sp>
        <p:nvSpPr>
          <p:cNvPr id="23" name="ענן 22"/>
          <p:cNvSpPr/>
          <p:nvPr/>
        </p:nvSpPr>
        <p:spPr>
          <a:xfrm>
            <a:off x="491667" y="4620645"/>
            <a:ext cx="2632643" cy="167920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كل أربعة أيام في المتوسط ​​يقتل أحد المشاة</a:t>
            </a:r>
            <a:endParaRPr lang="he-IL" b="1" dirty="0">
              <a:cs typeface="+mj-cs"/>
            </a:endParaRPr>
          </a:p>
        </p:txBody>
      </p:sp>
      <p:sp>
        <p:nvSpPr>
          <p:cNvPr id="24" name="ענן 23"/>
          <p:cNvSpPr/>
          <p:nvPr/>
        </p:nvSpPr>
        <p:spPr>
          <a:xfrm>
            <a:off x="3807044" y="3122899"/>
            <a:ext cx="2423794" cy="168202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في كل عام، يُقتل ما معدله 19 شخصًا في حوادث الكر والفر.</a:t>
            </a:r>
            <a:endParaRPr lang="he-IL" b="1" dirty="0">
              <a:cs typeface="+mj-cs"/>
            </a:endParaRPr>
          </a:p>
        </p:txBody>
      </p:sp>
      <p:sp>
        <p:nvSpPr>
          <p:cNvPr id="25" name="ענן 24"/>
          <p:cNvSpPr/>
          <p:nvPr/>
        </p:nvSpPr>
        <p:spPr>
          <a:xfrm>
            <a:off x="7278226" y="3219201"/>
            <a:ext cx="2215398" cy="167907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كل خمسة أيام في المتوسط ​​يقتل سائق دراجة نارية</a:t>
            </a:r>
            <a:endParaRPr lang="he-IL" b="1" dirty="0">
              <a:cs typeface="+mj-cs"/>
            </a:endParaRPr>
          </a:p>
        </p:txBody>
      </p:sp>
      <p:sp>
        <p:nvSpPr>
          <p:cNvPr id="26" name="ענן 25"/>
          <p:cNvSpPr/>
          <p:nvPr/>
        </p:nvSpPr>
        <p:spPr>
          <a:xfrm>
            <a:off x="9337367" y="4214682"/>
            <a:ext cx="2724765" cy="208516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كل 20 يومًا في المتوسط ​​يقتل راكب دراجة أو </a:t>
            </a:r>
            <a:r>
              <a:rPr lang="he-IL" b="1" dirty="0" smtClean="0"/>
              <a:t>(</a:t>
            </a:r>
            <a:r>
              <a:rPr lang="ar-LB" b="1" dirty="0" smtClean="0"/>
              <a:t>كوركينيت) كهربائي</a:t>
            </a:r>
            <a:endParaRPr lang="he-IL" b="1" dirty="0">
              <a:cs typeface="+mj-cs"/>
            </a:endParaRPr>
          </a:p>
        </p:txBody>
      </p:sp>
      <p:sp>
        <p:nvSpPr>
          <p:cNvPr id="27" name="ענן 26"/>
          <p:cNvSpPr/>
          <p:nvPr/>
        </p:nvSpPr>
        <p:spPr>
          <a:xfrm>
            <a:off x="3716565" y="4957812"/>
            <a:ext cx="5028546" cy="1807589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b="1" dirty="0" smtClean="0"/>
              <a:t>منذ بداية عام 2020، سقط أكثر من 1000 مصاب في المستشفى نتيجة حوادث الطرق التي تشمل دراجات الكوركينيت والدراجات الكهربائية</a:t>
            </a:r>
            <a:r>
              <a:rPr lang="ar-LB" dirty="0" smtClean="0"/>
              <a:t>.</a:t>
            </a:r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087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219406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819400" y="365125"/>
            <a:ext cx="718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بيانات</a:t>
            </a:r>
            <a:endParaRPr lang="he-IL" sz="54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694" y="2194063"/>
            <a:ext cx="6408715" cy="358888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9897" y="2194063"/>
            <a:ext cx="4922409" cy="3827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7720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219406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2819400" y="365125"/>
            <a:ext cx="718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مصطلحات</a:t>
            </a:r>
            <a:endParaRPr lang="he-IL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59429" y="1072793"/>
            <a:ext cx="9039497" cy="5615390"/>
          </a:xfrm>
          <a:prstGeom prst="rect">
            <a:avLst/>
          </a:prstGeom>
        </p:spPr>
        <p:txBody>
          <a:bodyPr vert="horz" lIns="91440" tIns="45720" rIns="91440" bIns="45720" rtlCol="1">
            <a:normAutofit fontScale="2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ar-LB" sz="6400" b="1" u="sng" dirty="0" smtClean="0"/>
              <a:t>حادث طريق مع إصابات: </a:t>
            </a:r>
            <a:r>
              <a:rPr lang="ar-LB" sz="6400" b="1" dirty="0" smtClean="0"/>
              <a:t>حادث طريق لسيارة واحدة على الأقل وإصابة أو قتل شخص واحد على الأقل.</a:t>
            </a:r>
            <a:endParaRPr lang="he-IL" sz="6400" b="1" dirty="0" smtClean="0">
              <a:cs typeface="+mj-cs"/>
            </a:endParaRPr>
          </a:p>
          <a:p>
            <a:pPr>
              <a:lnSpc>
                <a:spcPct val="170000"/>
              </a:lnSpc>
            </a:pPr>
            <a:r>
              <a:rPr lang="ar-LB" sz="6400" b="1" u="sng" dirty="0" smtClean="0"/>
              <a:t>ملف حوادث طرق</a:t>
            </a:r>
            <a:r>
              <a:rPr lang="ar-LB" sz="6400" b="1" dirty="0" smtClean="0"/>
              <a:t>: ملف تحقيق فتحته الشرطة في أعقاب حادث سيارة أسفر عن إصابات.</a:t>
            </a:r>
            <a:endParaRPr lang="he-IL" sz="6400" b="1" dirty="0" smtClean="0">
              <a:cs typeface="+mj-cs"/>
            </a:endParaRPr>
          </a:p>
          <a:p>
            <a:pPr>
              <a:lnSpc>
                <a:spcPct val="170000"/>
              </a:lnSpc>
            </a:pPr>
            <a:r>
              <a:rPr lang="ar-LB" sz="6400" b="1" u="sng" dirty="0" smtClean="0"/>
              <a:t>حادث طريق مميت</a:t>
            </a:r>
            <a:r>
              <a:rPr lang="ar-LB" sz="6400" b="1" dirty="0" smtClean="0"/>
              <a:t>: حادث طريق قتل فيه شخص واحد على الأقل أو جرح شخص واحد على الأقل وتوفي متأثراً بجراحه خلال 30 يوماً.</a:t>
            </a:r>
            <a:endParaRPr lang="he-IL" sz="6400" b="1" dirty="0" smtClean="0">
              <a:cs typeface="+mj-cs"/>
            </a:endParaRPr>
          </a:p>
          <a:p>
            <a:pPr>
              <a:lnSpc>
                <a:spcPct val="170000"/>
              </a:lnSpc>
            </a:pPr>
            <a:r>
              <a:rPr lang="ar-LB" sz="6400" b="1" u="sng" dirty="0" smtClean="0"/>
              <a:t>حادث طريق خطير</a:t>
            </a:r>
            <a:r>
              <a:rPr lang="ar-LB" sz="6400" b="1" dirty="0" smtClean="0"/>
              <a:t>: حادث طريق أدى إلى إصابة شخص واحد على الأقل بجروح خطيرة ولم يسفر عن مقتل أحد.</a:t>
            </a:r>
            <a:endParaRPr lang="he-IL" sz="6400" b="1" dirty="0" smtClean="0">
              <a:cs typeface="+mj-cs"/>
            </a:endParaRPr>
          </a:p>
          <a:p>
            <a:pPr>
              <a:lnSpc>
                <a:spcPct val="170000"/>
              </a:lnSpc>
            </a:pPr>
            <a:r>
              <a:rPr lang="ar-LB" sz="6400" b="1" u="sng" dirty="0" smtClean="0"/>
              <a:t>حادث طريق بسيط: </a:t>
            </a:r>
            <a:r>
              <a:rPr lang="ar-LB" sz="6400" b="1" dirty="0" smtClean="0"/>
              <a:t>حادث طريق أصيب فيه شخص واحد على الأقل بجروح طفيفة ولم يسفر عن مقتل أو إصابة أحد بجروح خطيرة</a:t>
            </a:r>
            <a:endParaRPr lang="he-IL" sz="6400" b="1" dirty="0" smtClean="0">
              <a:cs typeface="+mj-cs"/>
            </a:endParaRPr>
          </a:p>
          <a:p>
            <a:pPr>
              <a:lnSpc>
                <a:spcPct val="170000"/>
              </a:lnSpc>
            </a:pPr>
            <a:r>
              <a:rPr lang="ar-LB" sz="6400" b="1" u="sng" dirty="0" smtClean="0"/>
              <a:t>قتيل في حادث طريق: </a:t>
            </a:r>
            <a:r>
              <a:rPr lang="ar-LB" sz="6400" b="1" dirty="0" smtClean="0"/>
              <a:t>من توفي في حادث طريق أو أصيب في حادث طريق وتوفي متأثراً بجراحه خلال 30 يوماً من تاريخ الحادث.</a:t>
            </a:r>
            <a:endParaRPr lang="he-IL" sz="6400" b="1" dirty="0" smtClean="0">
              <a:cs typeface="+mj-cs"/>
            </a:endParaRPr>
          </a:p>
          <a:p>
            <a:pPr>
              <a:lnSpc>
                <a:spcPct val="170000"/>
              </a:lnSpc>
            </a:pPr>
            <a:r>
              <a:rPr lang="ar-LB" sz="6400" b="1" u="sng" dirty="0" smtClean="0"/>
              <a:t>إصابة خطيرة في حادث طريق: </a:t>
            </a:r>
            <a:r>
              <a:rPr lang="ar-LB" sz="6400" b="1" dirty="0" smtClean="0"/>
              <a:t>الشخص الذي أصيب في حادث طريق، ودخل المستشفى لمدة 24 ساعة أو </a:t>
            </a:r>
            <a:r>
              <a:rPr lang="ar-LB" sz="6400" b="1" dirty="0" err="1" smtClean="0"/>
              <a:t>أكثر </a:t>
            </a:r>
            <a:r>
              <a:rPr lang="ar-LB" sz="6400" b="1" dirty="0" smtClean="0"/>
              <a:t>، وليس للإشراف فقط.</a:t>
            </a:r>
            <a:endParaRPr lang="he-IL" sz="6400" b="1" dirty="0" smtClean="0">
              <a:cs typeface="+mj-cs"/>
            </a:endParaRPr>
          </a:p>
          <a:p>
            <a:pPr>
              <a:lnSpc>
                <a:spcPct val="170000"/>
              </a:lnSpc>
            </a:pPr>
            <a:r>
              <a:rPr lang="ar-LB" sz="6400" b="1" u="sng" dirty="0" smtClean="0"/>
              <a:t>إصابة طفيفة في حادث سيارة: </a:t>
            </a:r>
            <a:r>
              <a:rPr lang="ar-LB" sz="6400" b="1" dirty="0" smtClean="0"/>
              <a:t>الشخص الذي أصيب في حادث طريق ولم يدخل المستشفى، أو دخل المستشفى أقل من 24 ساعة، أو دخل المستشفى للمراقبة فقط.</a:t>
            </a:r>
            <a:endParaRPr lang="he-IL" sz="6400" b="1" dirty="0" smtClean="0">
              <a:cs typeface="+mj-cs"/>
            </a:endParaRPr>
          </a:p>
          <a:p>
            <a:pPr>
              <a:lnSpc>
                <a:spcPct val="170000"/>
              </a:lnSpc>
            </a:pPr>
            <a:endParaRPr lang="he-IL" sz="6400" b="1" dirty="0" smtClean="0"/>
          </a:p>
          <a:p>
            <a:pPr>
              <a:lnSpc>
                <a:spcPct val="170000"/>
              </a:lnSpc>
            </a:pPr>
            <a:endParaRPr lang="he-IL" sz="6400" b="1" dirty="0" smtClean="0"/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he-IL" b="1" dirty="0"/>
          </a:p>
        </p:txBody>
      </p:sp>
    </p:spTree>
    <p:extLst>
      <p:ext uri="{BB962C8B-B14F-4D97-AF65-F5344CB8AC3E}">
        <p14:creationId xmlns="" xmlns:p14="http://schemas.microsoft.com/office/powerpoint/2010/main" val="1693649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219406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LB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مهمة</a:t>
            </a:r>
            <a:r>
              <a:rPr lang="he-IL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!</a:t>
            </a:r>
            <a:endParaRPr lang="ar-LB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latin typeface="BN Bilbo" panose="02000400000000000000" pitchFamily="2" charset="-79"/>
              <a:cs typeface="BN Bilbo" panose="02000400000000000000" pitchFamily="2" charset="-79"/>
            </a:endParaRPr>
          </a:p>
          <a:p>
            <a:pPr marL="0" indent="0" algn="ctr"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sz="2000" dirty="0" smtClean="0">
                <a:latin typeface="BN Bilbo" panose="02000400000000000000" pitchFamily="2" charset="-79"/>
                <a:cs typeface="+mj-cs"/>
              </a:rPr>
              <a:t>1</a:t>
            </a: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. </a:t>
            </a:r>
            <a:r>
              <a:rPr lang="ar-LB" sz="2000" b="1" dirty="0" smtClean="0">
                <a:latin typeface="BN Bilbo" panose="02000400000000000000" pitchFamily="2" charset="-79"/>
                <a:cs typeface="+mj-cs"/>
              </a:rPr>
              <a:t>شاهد الفيديو التالي على </a:t>
            </a:r>
            <a:r>
              <a:rPr lang="ar-LB" sz="2000" b="1" dirty="0" err="1" smtClean="0">
                <a:latin typeface="BN Bilbo" panose="02000400000000000000" pitchFamily="2" charset="-79"/>
                <a:cs typeface="+mj-cs"/>
              </a:rPr>
              <a:t>اليوتيوب</a:t>
            </a: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: </a:t>
            </a:r>
            <a:r>
              <a:rPr lang="en-US" sz="2000" b="1" dirty="0" smtClean="0">
                <a:latin typeface="BN Bilbo" panose="02000400000000000000" pitchFamily="2" charset="-79"/>
                <a:cs typeface="+mj-cs"/>
                <a:hlinkClick r:id="rId4"/>
              </a:rPr>
              <a:t>https://www.mako.co.il/news-israel/local-</a:t>
            </a:r>
            <a:r>
              <a:rPr lang="en-US" sz="2000" b="1" dirty="0" smtClean="0">
                <a:latin typeface="BN Bilbo" panose="02000400000000000000" pitchFamily="2" charset="-79"/>
                <a:cs typeface="+mj-cs"/>
              </a:rPr>
              <a:t> </a:t>
            </a: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(</a:t>
            </a:r>
            <a:r>
              <a:rPr lang="ar-LB" sz="2000" dirty="0" smtClean="0"/>
              <a:t>يمكن نسخ ولصق الرابط لعرضه</a:t>
            </a:r>
            <a:r>
              <a:rPr lang="ar-LB" sz="2000" dirty="0" err="1" smtClean="0"/>
              <a:t>)</a:t>
            </a:r>
            <a:endParaRPr lang="he-IL" sz="2000" b="1" dirty="0" smtClean="0">
              <a:latin typeface="BN Bilbo" panose="02000400000000000000" pitchFamily="2" charset="-79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2. </a:t>
            </a:r>
            <a:r>
              <a:rPr lang="ar-LB" sz="2000" b="1" dirty="0" smtClean="0">
                <a:latin typeface="BN Bilbo" panose="02000400000000000000" pitchFamily="2" charset="-79"/>
                <a:cs typeface="+mj-cs"/>
              </a:rPr>
              <a:t>في محادثة الزوم، أجب عن الاسئلة التالية وأرسلها الى </a:t>
            </a:r>
            <a:r>
              <a:rPr lang="ar-LB" sz="2000" b="1" dirty="0" err="1" smtClean="0">
                <a:latin typeface="BN Bilbo" panose="02000400000000000000" pitchFamily="2" charset="-79"/>
                <a:cs typeface="+mj-cs"/>
              </a:rPr>
              <a:t>المعلم/ة </a:t>
            </a:r>
            <a:r>
              <a:rPr lang="ar-LB" sz="2000" b="1" dirty="0" smtClean="0">
                <a:latin typeface="BN Bilbo" panose="02000400000000000000" pitchFamily="2" charset="-79"/>
                <a:cs typeface="+mj-cs"/>
              </a:rPr>
              <a:t>(ليس للجميع</a:t>
            </a:r>
            <a:r>
              <a:rPr lang="ar-LB" sz="2000" b="1" dirty="0" err="1" smtClean="0">
                <a:latin typeface="BN Bilbo" panose="02000400000000000000" pitchFamily="2" charset="-79"/>
                <a:cs typeface="+mj-cs"/>
              </a:rPr>
              <a:t>):</a:t>
            </a:r>
            <a:endParaRPr lang="he-IL" sz="2000" b="1" dirty="0" smtClean="0">
              <a:latin typeface="BN Bilbo" panose="02000400000000000000" pitchFamily="2" charset="-79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LB" sz="2000" b="1" dirty="0" smtClean="0"/>
              <a:t>بِمَ شعرت بعد مشاهدة الفيديو؟</a:t>
            </a:r>
            <a:endParaRPr lang="he-IL" sz="2000" b="1" dirty="0" smtClean="0">
              <a:latin typeface="BN Bilbo" panose="02000400000000000000" pitchFamily="2" charset="-79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LB" sz="2000" b="1" dirty="0" smtClean="0"/>
              <a:t>ما هو أهم شيء في نظرك رأيته في الفيديو؟</a:t>
            </a:r>
            <a:endParaRPr lang="he-IL" sz="2000" b="1" dirty="0" smtClean="0">
              <a:latin typeface="BN Bilbo" panose="02000400000000000000" pitchFamily="2" charset="-79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LB" sz="2000" b="1" dirty="0" smtClean="0"/>
              <a:t>اذكر شيئًا واحدًا يمكن فعله لمنع حدوث مثل هذا الحادث مرة أخرى</a:t>
            </a:r>
            <a:endParaRPr lang="he-IL" sz="2000" b="1" dirty="0" smtClean="0">
              <a:latin typeface="BN Bilbo" panose="02000400000000000000" pitchFamily="2" charset="-79"/>
              <a:cs typeface="+mj-cs"/>
            </a:endParaRPr>
          </a:p>
          <a:p>
            <a:pPr>
              <a:buNone/>
            </a:pPr>
            <a:endParaRPr lang="he-IL" b="1" dirty="0" smtClean="0"/>
          </a:p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838200" y="365125"/>
            <a:ext cx="1051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4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>حوادث الطرق-</a:t>
            </a:r>
            <a:r>
              <a:rPr lang="he-IL" sz="4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4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r>
              <a:rPr lang="ar-LB" sz="4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>ضرورة أم واقع؟</a:t>
            </a:r>
            <a:endParaRPr lang="he-IL" sz="4400" dirty="0"/>
          </a:p>
        </p:txBody>
      </p:sp>
    </p:spTree>
    <p:extLst>
      <p:ext uri="{BB962C8B-B14F-4D97-AF65-F5344CB8AC3E}">
        <p14:creationId xmlns="" xmlns:p14="http://schemas.microsoft.com/office/powerpoint/2010/main" val="1273784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1549405" y="1884194"/>
            <a:ext cx="9144000" cy="2387600"/>
          </a:xfrm>
        </p:spPr>
        <p:txBody>
          <a:bodyPr>
            <a:normAutofit/>
          </a:bodyPr>
          <a:lstStyle/>
          <a:p>
            <a:r>
              <a:rPr lang="he-IL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r>
              <a:rPr lang="he-IL" sz="5400" b="1" dirty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5400" b="1" dirty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54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139406" y="2200831"/>
            <a:ext cx="196400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BN Bilbo" panose="02000400000000000000" pitchFamily="2" charset="-79"/>
                <a:cs typeface="BN Bilbo" panose="02000400000000000000" pitchFamily="2" charset="-79"/>
              </a:rPr>
              <a:t>أسئلة؟</a:t>
            </a:r>
            <a:endParaRPr lang="he-IL" sz="6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  <a:p>
            <a:pPr algn="ctr"/>
            <a:endParaRPr lang="he-I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83119" y="4130854"/>
            <a:ext cx="116765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أذكركم أنه يمكن التواصل معي عبر الهاتف للأسئلة </a:t>
            </a:r>
            <a:r>
              <a:rPr lang="he-IL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N Bilbo" panose="02000400000000000000" pitchFamily="2" charset="-79"/>
                <a:cs typeface="+mj-cs"/>
              </a:rPr>
              <a:t>(0504313340)</a:t>
            </a:r>
          </a:p>
          <a:p>
            <a:pPr algn="ctr"/>
            <a:r>
              <a:rPr lang="ar-LB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N Bilbo" panose="02000400000000000000" pitchFamily="2" charset="-79"/>
                <a:cs typeface="+mj-cs"/>
              </a:rPr>
              <a:t>أو البريد الالكتروني </a:t>
            </a:r>
            <a:r>
              <a:rPr lang="en-US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leorbern@gmail.com</a:t>
            </a:r>
            <a:endParaRPr lang="he-IL" sz="4000" b="1" dirty="0" smtClean="0">
              <a:ln w="17780" cmpd="sng">
                <a:solidFill>
                  <a:srgbClr val="FFC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ar-LB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+mj-cs"/>
              </a:rPr>
              <a:t>الدرس القادم</a:t>
            </a:r>
            <a:r>
              <a:rPr lang="he-IL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+mj-cs"/>
              </a:rPr>
              <a:t>– </a:t>
            </a:r>
            <a:r>
              <a:rPr lang="ar-LB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+mj-cs"/>
              </a:rPr>
              <a:t>يوم الاثنين الموافق ل-</a:t>
            </a:r>
            <a:r>
              <a:rPr lang="en-US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+mj-cs"/>
              </a:rPr>
              <a:t>x/x </a:t>
            </a:r>
            <a:r>
              <a:rPr lang="he-IL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+mj-cs"/>
              </a:rPr>
              <a:t> </a:t>
            </a:r>
            <a:r>
              <a:rPr lang="ar-LB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+mj-cs"/>
              </a:rPr>
              <a:t>في تمام الساعة</a:t>
            </a:r>
            <a:r>
              <a:rPr lang="he-IL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haroni" panose="02010803020104030203" pitchFamily="2" charset="-79"/>
                <a:cs typeface="+mj-cs"/>
              </a:rPr>
              <a:t> ....</a:t>
            </a:r>
            <a:endParaRPr lang="he-IL" sz="3600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haroni" panose="02010803020104030203" pitchFamily="2" charset="-79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205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595313"/>
            <a:ext cx="10515600" cy="599598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ar-LB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مهمة </a:t>
            </a:r>
            <a:r>
              <a:rPr lang="ar-LB" sz="8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منزلية </a:t>
            </a:r>
            <a:r>
              <a:rPr lang="ar-LB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-– يجب ارسال الاجابات للبريد الالكتروني </a:t>
            </a:r>
            <a:r>
              <a:rPr lang="en-US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leorbern@gmail.com</a:t>
            </a:r>
            <a:endParaRPr lang="he-IL" sz="8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he-IL" sz="8000" dirty="0" smtClean="0"/>
          </a:p>
          <a:p>
            <a:pPr>
              <a:buNone/>
            </a:pPr>
            <a:endParaRPr lang="he-IL" dirty="0" smtClean="0"/>
          </a:p>
          <a:p>
            <a:r>
              <a:rPr lang="ar-SA" sz="6200" b="1" dirty="0" smtClean="0"/>
              <a:t>شيء جديد تعلمته</a:t>
            </a:r>
            <a:endParaRPr lang="he-IL" sz="6000" b="1" dirty="0" smtClean="0">
              <a:cs typeface="+mj-cs"/>
            </a:endParaRP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______________________________________________________________________________________________________________</a:t>
            </a:r>
            <a:r>
              <a:rPr lang="ar-LB" sz="6000" b="1" dirty="0" err="1" smtClean="0">
                <a:cs typeface="+mj-cs"/>
              </a:rPr>
              <a:t>___________________________________________________</a:t>
            </a:r>
            <a:r>
              <a:rPr lang="he-IL" sz="6000" b="1" dirty="0" smtClean="0">
                <a:cs typeface="+mj-cs"/>
              </a:rPr>
              <a:t>_</a:t>
            </a:r>
          </a:p>
          <a:p>
            <a:r>
              <a:rPr lang="ar-SA" sz="6200" b="1" dirty="0" smtClean="0"/>
              <a:t>الموضوع أو الشيء الذي أثار اهتمامي</a:t>
            </a:r>
            <a:r>
              <a:rPr lang="he-IL" sz="6200" b="1" dirty="0" smtClean="0">
                <a:cs typeface="+mj-cs"/>
              </a:rPr>
              <a:t>... </a:t>
            </a: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___________________________________________________________________________________________________</a:t>
            </a:r>
            <a:r>
              <a:rPr lang="ar-LB" sz="6000" b="1" dirty="0" err="1" smtClean="0">
                <a:cs typeface="+mj-cs"/>
              </a:rPr>
              <a:t>_______________________________________________</a:t>
            </a:r>
            <a:r>
              <a:rPr lang="he-IL" sz="6000" b="1" dirty="0" smtClean="0">
                <a:cs typeface="+mj-cs"/>
              </a:rPr>
              <a:t>________________</a:t>
            </a:r>
          </a:p>
          <a:p>
            <a:r>
              <a:rPr lang="ar-SA" sz="6200" b="1" dirty="0" smtClean="0"/>
              <a:t>مصطلح كان من السهل بالنسبة لي تعلُّمهُ </a:t>
            </a:r>
            <a:r>
              <a:rPr lang="ar-SA" sz="6200" b="1" dirty="0" err="1" smtClean="0"/>
              <a:t>وفهمهُ...</a:t>
            </a:r>
            <a:endParaRPr lang="he-IL" sz="6200" b="1" dirty="0" smtClean="0">
              <a:cs typeface="+mj-cs"/>
            </a:endParaRP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___________________________________________________________________________________________</a:t>
            </a:r>
            <a:r>
              <a:rPr lang="ar-LB" sz="6000" b="1" dirty="0" err="1" smtClean="0">
                <a:cs typeface="+mj-cs"/>
              </a:rPr>
              <a:t>_________________________________________________</a:t>
            </a:r>
            <a:r>
              <a:rPr lang="he-IL" sz="6000" b="1" dirty="0" smtClean="0">
                <a:cs typeface="+mj-cs"/>
              </a:rPr>
              <a:t>______________________</a:t>
            </a:r>
          </a:p>
          <a:p>
            <a:r>
              <a:rPr lang="ar-SA" sz="6200" b="1" dirty="0" smtClean="0"/>
              <a:t>مصطلح واجهت صعوبة في </a:t>
            </a:r>
            <a:r>
              <a:rPr lang="ar-SA" sz="6200" b="1" dirty="0" err="1" smtClean="0"/>
              <a:t>فهمه...</a:t>
            </a:r>
            <a:endParaRPr lang="he-IL" sz="6200" b="1" dirty="0" smtClean="0">
              <a:cs typeface="+mj-cs"/>
            </a:endParaRP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</a:t>
            </a:r>
            <a:r>
              <a:rPr lang="ar-LB" sz="6000" b="1" dirty="0" err="1" smtClean="0">
                <a:cs typeface="+mj-cs"/>
              </a:rPr>
              <a:t>_______________________________________________</a:t>
            </a:r>
            <a:r>
              <a:rPr lang="he-IL" sz="6000" b="1" dirty="0" smtClean="0">
                <a:cs typeface="+mj-cs"/>
              </a:rPr>
              <a:t>_______________________________</a:t>
            </a:r>
          </a:p>
          <a:p>
            <a:r>
              <a:rPr lang="ar-LB" sz="6000" b="1" dirty="0" smtClean="0">
                <a:cs typeface="+mj-cs"/>
              </a:rPr>
              <a:t>مصطلح واحد </a:t>
            </a:r>
            <a:r>
              <a:rPr lang="ar-LB" sz="6000" b="1" dirty="0" err="1" smtClean="0">
                <a:cs typeface="+mj-cs"/>
              </a:rPr>
              <a:t>بكلماتي...</a:t>
            </a:r>
            <a:endParaRPr lang="he-IL" sz="6000" b="1" dirty="0" smtClean="0">
              <a:cs typeface="+mj-cs"/>
            </a:endParaRP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______________________________________________________________________________________</a:t>
            </a:r>
            <a:r>
              <a:rPr lang="ar-LB" sz="6000" b="1" dirty="0" err="1" smtClean="0">
                <a:cs typeface="+mj-cs"/>
              </a:rPr>
              <a:t>___________________________________________________</a:t>
            </a:r>
            <a:r>
              <a:rPr lang="he-IL" sz="6000" b="1" dirty="0" smtClean="0">
                <a:cs typeface="+mj-cs"/>
              </a:rPr>
              <a:t>_________________________</a:t>
            </a:r>
            <a:endParaRPr lang="he-IL" sz="6000" b="1" dirty="0">
              <a:cs typeface="+mj-cs"/>
            </a:endParaRPr>
          </a:p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237094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8566</TotalTime>
  <Words>504</Words>
  <Application>Microsoft Office PowerPoint</Application>
  <PresentationFormat>מותאם אישית</PresentationFormat>
  <Paragraphs>69</Paragraphs>
  <Slides>9</Slides>
  <Notes>7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ערכת נושא Office</vt:lpstr>
      <vt:lpstr>שקופית 1</vt:lpstr>
      <vt:lpstr>https://youtu.be/Oz28-_rFlJU</vt:lpstr>
      <vt:lpstr> </vt:lpstr>
      <vt:lpstr>هل تعلمون؟</vt:lpstr>
      <vt:lpstr> </vt:lpstr>
      <vt:lpstr> </vt:lpstr>
      <vt:lpstr> </vt:lpstr>
      <vt:lpstr>  </vt:lpstr>
      <vt:lpstr>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תאונות דרכים-  הכרח או מציאות?</dc:title>
  <dc:creator>Leor</dc:creator>
  <cp:lastModifiedBy>DELL</cp:lastModifiedBy>
  <cp:revision>22</cp:revision>
  <dcterms:created xsi:type="dcterms:W3CDTF">2020-07-27T09:29:23Z</dcterms:created>
  <dcterms:modified xsi:type="dcterms:W3CDTF">2021-01-21T19:15:04Z</dcterms:modified>
</cp:coreProperties>
</file>