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5B93-962F-43A4-8B46-2B0E571E7D48}" type="datetimeFigureOut">
              <a:rPr lang="he-IL" smtClean="0"/>
              <a:pPr/>
              <a:t>כ'/אב/תשע"ט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16EC-8AB5-4F68-BB34-29BF240DB7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5B93-962F-43A4-8B46-2B0E571E7D48}" type="datetimeFigureOut">
              <a:rPr lang="he-IL" smtClean="0"/>
              <a:pPr/>
              <a:t>כ'/אב/תשע"ט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16EC-8AB5-4F68-BB34-29BF240DB7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5B93-962F-43A4-8B46-2B0E571E7D48}" type="datetimeFigureOut">
              <a:rPr lang="he-IL" smtClean="0"/>
              <a:pPr/>
              <a:t>כ'/אב/תשע"ט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16EC-8AB5-4F68-BB34-29BF240DB7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5B93-962F-43A4-8B46-2B0E571E7D48}" type="datetimeFigureOut">
              <a:rPr lang="he-IL" smtClean="0"/>
              <a:pPr/>
              <a:t>כ'/אב/תשע"ט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16EC-8AB5-4F68-BB34-29BF240DB7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5B93-962F-43A4-8B46-2B0E571E7D48}" type="datetimeFigureOut">
              <a:rPr lang="he-IL" smtClean="0"/>
              <a:pPr/>
              <a:t>כ'/אב/תשע"ט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16EC-8AB5-4F68-BB34-29BF240DB7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5B93-962F-43A4-8B46-2B0E571E7D48}" type="datetimeFigureOut">
              <a:rPr lang="he-IL" smtClean="0"/>
              <a:pPr/>
              <a:t>כ'/אב/תשע"ט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16EC-8AB5-4F68-BB34-29BF240DB7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5B93-962F-43A4-8B46-2B0E571E7D48}" type="datetimeFigureOut">
              <a:rPr lang="he-IL" smtClean="0"/>
              <a:pPr/>
              <a:t>כ'/אב/תשע"ט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16EC-8AB5-4F68-BB34-29BF240DB7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5B93-962F-43A4-8B46-2B0E571E7D48}" type="datetimeFigureOut">
              <a:rPr lang="he-IL" smtClean="0"/>
              <a:pPr/>
              <a:t>כ'/אב/תשע"ט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16EC-8AB5-4F68-BB34-29BF240DB7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5B93-962F-43A4-8B46-2B0E571E7D48}" type="datetimeFigureOut">
              <a:rPr lang="he-IL" smtClean="0"/>
              <a:pPr/>
              <a:t>כ'/אב/תשע"ט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16EC-8AB5-4F68-BB34-29BF240DB7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5B93-962F-43A4-8B46-2B0E571E7D48}" type="datetimeFigureOut">
              <a:rPr lang="he-IL" smtClean="0"/>
              <a:pPr/>
              <a:t>כ'/אב/תשע"ט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16EC-8AB5-4F68-BB34-29BF240DB7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5B93-962F-43A4-8B46-2B0E571E7D48}" type="datetimeFigureOut">
              <a:rPr lang="he-IL" smtClean="0"/>
              <a:pPr/>
              <a:t>כ'/אב/תשע"ט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16EC-8AB5-4F68-BB34-29BF240DB7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85B93-962F-43A4-8B46-2B0E571E7D48}" type="datetimeFigureOut">
              <a:rPr lang="he-IL" smtClean="0"/>
              <a:pPr/>
              <a:t>כ'/אב/תשע"ט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16EC-8AB5-4F68-BB34-29BF240DB704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e-IL" sz="7200" dirty="0" smtClean="0">
                <a:solidFill>
                  <a:srgbClr val="C00000"/>
                </a:solidFill>
              </a:rPr>
              <a:t>מאפייני הסיפור הקצר</a:t>
            </a:r>
            <a:endParaRPr lang="he-IL" sz="7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4800" u="sng" dirty="0" smtClean="0">
                <a:solidFill>
                  <a:srgbClr val="C00000"/>
                </a:solidFill>
              </a:rPr>
              <a:t>מהו הסיפור הקצר?</a:t>
            </a:r>
            <a:r>
              <a:rPr lang="he-IL" sz="4800" dirty="0" smtClean="0">
                <a:solidFill>
                  <a:srgbClr val="C00000"/>
                </a:solidFill>
              </a:rPr>
              <a:t/>
            </a:r>
            <a:br>
              <a:rPr lang="he-IL" sz="4800" dirty="0" smtClean="0">
                <a:solidFill>
                  <a:srgbClr val="C00000"/>
                </a:solidFill>
              </a:rPr>
            </a:br>
            <a:endParaRPr lang="he-IL" sz="4800" dirty="0">
              <a:solidFill>
                <a:srgbClr val="C0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b="1" dirty="0" smtClean="0"/>
              <a:t>הסיפור </a:t>
            </a:r>
            <a:r>
              <a:rPr lang="he-IL" b="1" dirty="0"/>
              <a:t>הקצר הינו יצירה ספרותית בעלת היקף מצומצם. </a:t>
            </a:r>
            <a:endParaRPr lang="he-IL" b="1" dirty="0" smtClean="0"/>
          </a:p>
          <a:p>
            <a:r>
              <a:rPr lang="he-IL" b="1" dirty="0" smtClean="0"/>
              <a:t>הסיפור </a:t>
            </a:r>
            <a:r>
              <a:rPr lang="he-IL" b="1" dirty="0"/>
              <a:t>הקצר הוא סיפור העוסק בזמן קצר ובלתי ממושך בחייה של דמות. לעיתים, הסיפור הקצר עוסק בפרק זמן ארוך אך זה קורה רק כשזה משמעותי מאוד. </a:t>
            </a:r>
            <a:endParaRPr lang="he-IL" b="1" dirty="0" smtClean="0"/>
          </a:p>
          <a:p>
            <a:r>
              <a:rPr lang="he-IL" b="1" dirty="0" smtClean="0"/>
              <a:t>סיפור </a:t>
            </a:r>
            <a:r>
              <a:rPr lang="he-IL" b="1" dirty="0"/>
              <a:t>זה מתמצת מאוד בפרטים ומתאר לנו רק פרטים הכרחיים וחשובים להמשך</a:t>
            </a:r>
            <a:r>
              <a:rPr lang="he-IL" b="1" dirty="0" smtClean="0"/>
              <a:t>.</a:t>
            </a:r>
          </a:p>
          <a:p>
            <a:pPr marL="0" indent="0">
              <a:buNone/>
            </a:pPr>
            <a:endParaRPr lang="he-IL" b="1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e-IL" dirty="0" smtClean="0"/>
          </a:p>
          <a:p>
            <a:r>
              <a:rPr lang="he-IL" dirty="0" smtClean="0"/>
              <a:t>1.</a:t>
            </a:r>
            <a:r>
              <a:rPr lang="he-IL" dirty="0"/>
              <a:t>   </a:t>
            </a:r>
            <a:r>
              <a:rPr lang="he-IL" dirty="0">
                <a:solidFill>
                  <a:srgbClr val="FFFF00"/>
                </a:solidFill>
              </a:rPr>
              <a:t> </a:t>
            </a:r>
            <a:r>
              <a:rPr lang="he-IL" b="1" dirty="0">
                <a:solidFill>
                  <a:srgbClr val="FFFF00"/>
                </a:solidFill>
              </a:rPr>
              <a:t>העלילה </a:t>
            </a:r>
            <a:r>
              <a:rPr lang="he-IL" b="1" dirty="0"/>
              <a:t>– מורכבת מרצף של אירועים בזמן והנמקתם.</a:t>
            </a:r>
            <a:endParaRPr lang="he-IL" b="1" dirty="0" smtClean="0"/>
          </a:p>
          <a:p>
            <a:r>
              <a:rPr lang="he-IL" b="1" dirty="0" smtClean="0"/>
              <a:t>2.</a:t>
            </a:r>
            <a:r>
              <a:rPr lang="he-IL" b="1" dirty="0"/>
              <a:t>      </a:t>
            </a:r>
            <a:r>
              <a:rPr lang="he-IL" b="1" dirty="0">
                <a:solidFill>
                  <a:srgbClr val="FFFF00"/>
                </a:solidFill>
              </a:rPr>
              <a:t>הדמויות </a:t>
            </a:r>
            <a:r>
              <a:rPr lang="he-IL" b="1" dirty="0"/>
              <a:t>– מיעוט בדמויות, דמויות עגולות ושטוחות.</a:t>
            </a:r>
            <a:endParaRPr lang="he-IL" b="1" dirty="0" smtClean="0"/>
          </a:p>
          <a:p>
            <a:r>
              <a:rPr lang="he-IL" b="1" dirty="0" smtClean="0"/>
              <a:t>3.</a:t>
            </a:r>
            <a:r>
              <a:rPr lang="he-IL" b="1" dirty="0" smtClean="0">
                <a:solidFill>
                  <a:srgbClr val="FFFF00"/>
                </a:solidFill>
              </a:rPr>
              <a:t>אקספוזיציה</a:t>
            </a:r>
            <a:r>
              <a:rPr lang="he-IL" b="1" dirty="0" smtClean="0"/>
              <a:t> </a:t>
            </a:r>
            <a:r>
              <a:rPr lang="he-IL" b="1" dirty="0"/>
              <a:t>– מכילה רמזים מטרימים, הכנת הבמה לסיפור.</a:t>
            </a:r>
            <a:endParaRPr lang="he-IL" b="1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4.</a:t>
            </a:r>
            <a:r>
              <a:rPr lang="he-IL" dirty="0"/>
              <a:t> </a:t>
            </a:r>
            <a:r>
              <a:rPr lang="he-IL" b="1" dirty="0"/>
              <a:t>  </a:t>
            </a:r>
            <a:r>
              <a:rPr lang="he-IL" b="1" dirty="0">
                <a:solidFill>
                  <a:srgbClr val="FFFF00"/>
                </a:solidFill>
              </a:rPr>
              <a:t>  סיום </a:t>
            </a:r>
            <a:r>
              <a:rPr lang="he-IL" b="1" dirty="0"/>
              <a:t>– בסיפור הקלאסי יהיה סוף סגור וברור ובסיפור המודרני יהיה סוף פתוח.</a:t>
            </a:r>
            <a:endParaRPr lang="he-IL" b="1" dirty="0" smtClean="0"/>
          </a:p>
          <a:p>
            <a:pPr>
              <a:buNone/>
            </a:pPr>
            <a:r>
              <a:rPr lang="he-IL" b="1" dirty="0"/>
              <a:t>   </a:t>
            </a:r>
            <a:r>
              <a:rPr lang="he-IL" b="1" dirty="0" smtClean="0"/>
              <a:t>5.</a:t>
            </a:r>
            <a:r>
              <a:rPr lang="he-IL" b="1" dirty="0" smtClean="0">
                <a:solidFill>
                  <a:srgbClr val="FFFF00"/>
                </a:solidFill>
              </a:rPr>
              <a:t>זמן </a:t>
            </a:r>
            <a:r>
              <a:rPr lang="he-IL" b="1" dirty="0"/>
              <a:t>– </a:t>
            </a:r>
            <a:r>
              <a:rPr lang="he-IL" b="1" dirty="0" err="1"/>
              <a:t>זמן</a:t>
            </a:r>
            <a:r>
              <a:rPr lang="he-IL" b="1" dirty="0"/>
              <a:t> קצר.</a:t>
            </a:r>
            <a:endParaRPr lang="he-IL" b="1" dirty="0" smtClean="0"/>
          </a:p>
          <a:p>
            <a:r>
              <a:rPr lang="he-IL" b="1" dirty="0" smtClean="0"/>
              <a:t>6. </a:t>
            </a:r>
            <a:r>
              <a:rPr lang="he-IL" b="1" dirty="0">
                <a:solidFill>
                  <a:srgbClr val="FFFF00"/>
                </a:solidFill>
              </a:rPr>
              <a:t>עמדת המספר </a:t>
            </a:r>
            <a:r>
              <a:rPr lang="he-IL" b="1" dirty="0"/>
              <a:t>– מיהו? – עד? גיבור? מספר יודע </a:t>
            </a:r>
            <a:r>
              <a:rPr lang="he-IL" b="1" dirty="0" err="1"/>
              <a:t>הכל</a:t>
            </a:r>
            <a:r>
              <a:rPr lang="he-IL" b="1" dirty="0"/>
              <a:t>? – עמדת המספר קובעת את אופן הקריאה.</a:t>
            </a:r>
            <a:endParaRPr lang="he-IL" b="1" dirty="0" smtClean="0"/>
          </a:p>
          <a:p>
            <a:r>
              <a:rPr lang="he-IL" b="1" dirty="0" smtClean="0"/>
              <a:t>7.</a:t>
            </a:r>
            <a:r>
              <a:rPr lang="he-IL" b="1" dirty="0" smtClean="0">
                <a:solidFill>
                  <a:srgbClr val="FFFF00"/>
                </a:solidFill>
              </a:rPr>
              <a:t> </a:t>
            </a:r>
            <a:r>
              <a:rPr lang="he-IL" b="1" dirty="0">
                <a:solidFill>
                  <a:srgbClr val="FFFF00"/>
                </a:solidFill>
              </a:rPr>
              <a:t>צמצום </a:t>
            </a:r>
            <a:r>
              <a:rPr lang="he-IL" b="1" dirty="0"/>
              <a:t>בתיאורים ובפרטים.</a:t>
            </a:r>
            <a:endParaRPr lang="he-IL" b="1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e-IL" b="1" dirty="0" smtClean="0">
                <a:solidFill>
                  <a:srgbClr val="FFFF00"/>
                </a:solidFill>
              </a:rPr>
              <a:t>8.מערכת </a:t>
            </a:r>
            <a:r>
              <a:rPr lang="he-IL" b="1" dirty="0">
                <a:solidFill>
                  <a:srgbClr val="FFFF00"/>
                </a:solidFill>
              </a:rPr>
              <a:t>אמצעים אמנותיים </a:t>
            </a:r>
            <a:r>
              <a:rPr lang="he-IL" b="1" dirty="0"/>
              <a:t>– נועדה להשלים פערים ולאפשר רבדים רבים ושפע של משמעויות.</a:t>
            </a:r>
            <a:endParaRPr lang="he-IL" b="1" dirty="0" smtClean="0"/>
          </a:p>
          <a:p>
            <a:pPr>
              <a:buNone/>
            </a:pPr>
            <a:r>
              <a:rPr lang="he-IL" b="1" dirty="0"/>
              <a:t> </a:t>
            </a:r>
            <a:r>
              <a:rPr lang="he-IL" b="1" dirty="0" smtClean="0"/>
              <a:t>9. </a:t>
            </a:r>
            <a:r>
              <a:rPr lang="he-IL" b="1" dirty="0">
                <a:solidFill>
                  <a:srgbClr val="FFFF00"/>
                </a:solidFill>
              </a:rPr>
              <a:t>מסר </a:t>
            </a:r>
            <a:r>
              <a:rPr lang="he-IL" b="1" dirty="0"/>
              <a:t>– דידקטי, בייחוד בחצי הראשון של המאה ה-20</a:t>
            </a:r>
            <a:r>
              <a:rPr lang="he-IL" b="1" dirty="0" smtClean="0"/>
              <a:t>.</a:t>
            </a:r>
            <a:r>
              <a:rPr lang="he-IL" b="1" dirty="0" smtClean="0">
                <a:solidFill>
                  <a:srgbClr val="FFFF00"/>
                </a:solidFill>
              </a:rPr>
              <a:t> מסר חברתי</a:t>
            </a:r>
            <a:r>
              <a:rPr lang="he-IL" b="1" dirty="0" smtClean="0"/>
              <a:t>, ביקורת, רעיון מרכזי.</a:t>
            </a:r>
          </a:p>
          <a:p>
            <a:pPr>
              <a:buNone/>
            </a:pPr>
            <a:r>
              <a:rPr lang="he-IL" b="1" dirty="0" smtClean="0"/>
              <a:t>10.</a:t>
            </a:r>
            <a:r>
              <a:rPr lang="he-IL" b="1" dirty="0"/>
              <a:t>  </a:t>
            </a:r>
            <a:r>
              <a:rPr lang="he-IL" b="1" dirty="0">
                <a:solidFill>
                  <a:srgbClr val="FFFF00"/>
                </a:solidFill>
              </a:rPr>
              <a:t>דילוג על פערים </a:t>
            </a:r>
            <a:r>
              <a:rPr lang="he-IL" b="1" dirty="0"/>
              <a:t>– פער ספרותי המשאיר מקום לדמיון לכותב. המספר משאיר פרטים מסוימים באפלה. </a:t>
            </a:r>
            <a:endParaRPr lang="he-IL" b="1" dirty="0" smtClean="0"/>
          </a:p>
          <a:p>
            <a:r>
              <a:rPr lang="he-IL" b="1" i="1" dirty="0">
                <a:solidFill>
                  <a:srgbClr val="FFFF00"/>
                </a:solidFill>
              </a:rPr>
              <a:t>פער זמני:</a:t>
            </a:r>
            <a:r>
              <a:rPr lang="he-IL" b="1" dirty="0">
                <a:solidFill>
                  <a:srgbClr val="FFFF00"/>
                </a:solidFill>
              </a:rPr>
              <a:t> </a:t>
            </a:r>
            <a:r>
              <a:rPr lang="he-IL" b="1" dirty="0"/>
              <a:t>המספר משלים את הפער במרוצת היצירה.</a:t>
            </a:r>
            <a:endParaRPr lang="he-IL" b="1" dirty="0" smtClean="0"/>
          </a:p>
          <a:p>
            <a:r>
              <a:rPr lang="he-IL" b="1" i="1" dirty="0">
                <a:solidFill>
                  <a:srgbClr val="FFFF00"/>
                </a:solidFill>
              </a:rPr>
              <a:t>פער תמידי:</a:t>
            </a:r>
            <a:r>
              <a:rPr lang="he-IL" b="1" dirty="0">
                <a:solidFill>
                  <a:srgbClr val="FFFF00"/>
                </a:solidFill>
              </a:rPr>
              <a:t> </a:t>
            </a:r>
            <a:r>
              <a:rPr lang="he-IL" b="1" dirty="0"/>
              <a:t>לעולם לא יושלם. משאירים מקום לדמיון. נותן הזדמנות לקורא להיות קורא פעיל – להוסיף, לשחזר ולהסיק.</a:t>
            </a:r>
            <a:endParaRPr lang="he-IL" b="1" dirty="0" smtClean="0"/>
          </a:p>
          <a:p>
            <a:r>
              <a:rPr lang="he-IL" b="1" i="1" dirty="0"/>
              <a:t> </a:t>
            </a:r>
            <a:endParaRPr lang="he-IL" b="1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FF0000"/>
                </a:solidFill>
              </a:rPr>
              <a:t>מבנה הפירמידה :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אקספוזיציה</a:t>
            </a:r>
          </a:p>
          <a:p>
            <a:r>
              <a:rPr lang="he-IL" dirty="0" smtClean="0"/>
              <a:t>סיבוך\בעיה</a:t>
            </a:r>
          </a:p>
          <a:p>
            <a:r>
              <a:rPr lang="he-IL" dirty="0" err="1" smtClean="0"/>
              <a:t>נק</a:t>
            </a:r>
            <a:r>
              <a:rPr lang="he-IL" dirty="0" smtClean="0"/>
              <a:t>' מפנה</a:t>
            </a:r>
          </a:p>
          <a:p>
            <a:endParaRPr lang="he-IL" dirty="0" smtClean="0"/>
          </a:p>
          <a:p>
            <a:r>
              <a:rPr lang="he-IL" dirty="0" err="1" smtClean="0"/>
              <a:t>נק</a:t>
            </a:r>
            <a:r>
              <a:rPr lang="he-IL" dirty="0" smtClean="0"/>
              <a:t>' שיא\פואנטה</a:t>
            </a:r>
          </a:p>
          <a:p>
            <a:r>
              <a:rPr lang="he-IL" dirty="0" smtClean="0"/>
              <a:t>התרה\פתרון</a:t>
            </a:r>
          </a:p>
          <a:p>
            <a:r>
              <a:rPr lang="he-IL" dirty="0" smtClean="0"/>
              <a:t>סיום- פתוח, סגור</a:t>
            </a:r>
            <a:endParaRPr lang="he-IL" dirty="0"/>
          </a:p>
        </p:txBody>
      </p:sp>
      <p:sp>
        <p:nvSpPr>
          <p:cNvPr id="4" name="משולש שווה שוקיים 3"/>
          <p:cNvSpPr/>
          <p:nvPr/>
        </p:nvSpPr>
        <p:spPr>
          <a:xfrm>
            <a:off x="2483768" y="3456817"/>
            <a:ext cx="2880320" cy="23762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3078388" y="2564904"/>
            <a:ext cx="172819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נקודת שיא\פואנטה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אם כך: מה למדת ?  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e-IL" dirty="0" smtClean="0"/>
              <a:t>כיצד המאפיינים באים לידי ביטוי בסיפורים אלה ?</a:t>
            </a:r>
          </a:p>
          <a:p>
            <a:pPr>
              <a:buNone/>
            </a:pPr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0C031367D680854E9CF40A41430DD9F3" ma:contentTypeVersion="5" ma:contentTypeDescription="צור מסמך חדש." ma:contentTypeScope="" ma:versionID="8759b72afd630d4b1dc4fcf238fcf41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17f2a9678e7ba39fbe014e7ea4483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EF66376-C26C-4942-9AB4-0F8B4774C0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11A59F-E906-4EF2-B4A2-149913614D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EA1234-38C4-4869-8685-8509DC45DA40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109</Words>
  <Application>Microsoft Office PowerPoint</Application>
  <PresentationFormat>‫הצגה על המסך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ערכת נושא Office</vt:lpstr>
      <vt:lpstr>מאפייני הסיפור הקצר</vt:lpstr>
      <vt:lpstr>מהו הסיפור הקצר? </vt:lpstr>
      <vt:lpstr>מצגת של PowerPoint‏</vt:lpstr>
      <vt:lpstr>מצגת של PowerPoint‏</vt:lpstr>
      <vt:lpstr>מצגת של PowerPoint‏</vt:lpstr>
      <vt:lpstr>מבנה הפירמידה :</vt:lpstr>
      <vt:lpstr>אם כך: מה למדת ?  :</vt:lpstr>
    </vt:vector>
  </TitlesOfParts>
  <Company>CHAYON CUSTOMER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הסיפור הקצר</dc:title>
  <dc:creator>CHAYON CUSTOMER</dc:creator>
  <cp:lastModifiedBy>Eilat Katz</cp:lastModifiedBy>
  <cp:revision>12</cp:revision>
  <dcterms:created xsi:type="dcterms:W3CDTF">2009-10-29T10:01:18Z</dcterms:created>
  <dcterms:modified xsi:type="dcterms:W3CDTF">2019-08-21T03:50:31Z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0x0101000C031367D680854E9CF40A41430DD9F3</vt:lpwstr>
  </property>
</Properties>
</file>