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75" r:id="rId6"/>
    <p:sldId id="274" r:id="rId7"/>
    <p:sldId id="267" r:id="rId8"/>
    <p:sldId id="276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13069-1C27-48AB-8658-B32BC7D93D8B}" type="datetimeFigureOut">
              <a:rPr lang="he-IL" smtClean="0"/>
              <a:t>ה'/אלול/תשע"ט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01C9494-9FBF-493E-B8E8-64E2E6FB95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9058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תפקידו של המורה הוא למצוא בתלמיד את מקור המים החיים – למצוא את האוצרות של התלמיד, את המשאבים והעוצמות</a:t>
            </a:r>
            <a:r>
              <a:rPr lang="he-IL" baseline="0" dirty="0" smtClean="0"/>
              <a:t> שיש לו בתוכו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C9494-9FBF-493E-B8E8-64E2E6FB95D4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341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9/5/2019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JO" b="1" dirty="0"/>
              <a:t>الموضوع </a:t>
            </a:r>
            <a:r>
              <a:rPr lang="ar-JO" b="1" dirty="0" smtClean="0"/>
              <a:t>الشخصي</a:t>
            </a:r>
            <a:endParaRPr lang="he-IL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14802" y="4359955"/>
            <a:ext cx="7891272" cy="2143204"/>
          </a:xfrm>
        </p:spPr>
        <p:txBody>
          <a:bodyPr>
            <a:noAutofit/>
          </a:bodyPr>
          <a:lstStyle/>
          <a:p>
            <a:pPr algn="ctr"/>
            <a:r>
              <a:rPr lang="he-IL" sz="2800" b="1" dirty="0" smtClean="0"/>
              <a:t>     </a:t>
            </a:r>
            <a:r>
              <a:rPr lang="ar-JO" sz="2800" b="1" dirty="0" err="1" smtClean="0">
                <a:solidFill>
                  <a:srgbClr val="FF0000"/>
                </a:solidFill>
              </a:rPr>
              <a:t>ركفيت</a:t>
            </a:r>
            <a:r>
              <a:rPr lang="ar-JO" sz="2800" b="1" dirty="0" smtClean="0">
                <a:solidFill>
                  <a:srgbClr val="FF0000"/>
                </a:solidFill>
              </a:rPr>
              <a:t> </a:t>
            </a:r>
            <a:r>
              <a:rPr lang="ar-JO" sz="2800" b="1" dirty="0" err="1">
                <a:solidFill>
                  <a:srgbClr val="FF0000"/>
                </a:solidFill>
              </a:rPr>
              <a:t>همئيري</a:t>
            </a:r>
            <a:r>
              <a:rPr lang="ar-JO" sz="2800" b="1" dirty="0">
                <a:solidFill>
                  <a:srgbClr val="FF0000"/>
                </a:solidFill>
              </a:rPr>
              <a:t> – </a:t>
            </a:r>
            <a:r>
              <a:rPr lang="ar-JO" sz="2800" b="1" dirty="0" err="1" smtClean="0">
                <a:solidFill>
                  <a:srgbClr val="FF0000"/>
                </a:solidFill>
              </a:rPr>
              <a:t>شابيرا</a:t>
            </a:r>
            <a:endParaRPr lang="ar-JO" sz="2800" b="1" dirty="0" smtClean="0">
              <a:solidFill>
                <a:srgbClr val="FF0000"/>
              </a:solidFill>
            </a:endParaRPr>
          </a:p>
          <a:p>
            <a:pPr algn="ctr"/>
            <a:endParaRPr lang="ar-JO" sz="2800" b="1" dirty="0">
              <a:solidFill>
                <a:srgbClr val="FF0000"/>
              </a:solidFill>
            </a:endParaRPr>
          </a:p>
          <a:p>
            <a:pPr algn="ctr"/>
            <a:r>
              <a:rPr lang="ar-JO" sz="2800" b="1" dirty="0"/>
              <a:t>"هيلا"/ </a:t>
            </a:r>
            <a:r>
              <a:rPr lang="ar-JO" sz="2800" b="1" dirty="0" smtClean="0"/>
              <a:t>شركة المراكز الجماهيرية</a:t>
            </a:r>
          </a:p>
          <a:p>
            <a:pPr algn="ctr"/>
            <a:r>
              <a:rPr lang="ar-JO" sz="2800" b="1" dirty="0"/>
              <a:t>الموضوع </a:t>
            </a:r>
            <a:r>
              <a:rPr lang="ar-JO" sz="2800" b="1" dirty="0" smtClean="0"/>
              <a:t>الشخصي لمسارات- 9-10</a:t>
            </a:r>
            <a:endParaRPr lang="ar-JO" sz="2800" b="1" dirty="0"/>
          </a:p>
          <a:p>
            <a:pPr algn="ctr"/>
            <a:endParaRPr lang="he-IL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72836" y="243147"/>
            <a:ext cx="10366248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solidFill>
                  <a:srgbClr val="002060"/>
                </a:solidFill>
              </a:rPr>
              <a:t/>
            </a:r>
            <a:br>
              <a:rPr lang="he-IL" b="1" dirty="0" smtClean="0">
                <a:solidFill>
                  <a:srgbClr val="002060"/>
                </a:solidFill>
              </a:rPr>
            </a:br>
            <a:r>
              <a:rPr lang="ar-JO" b="1" dirty="0">
                <a:solidFill>
                  <a:srgbClr val="002060"/>
                </a:solidFill>
              </a:rPr>
              <a:t>الفروقُ الأَساسيَّة بين مَسَارَيِ ال ـ10 سنواتٍ التَّعليميَّة والـ 12 سنةً التَّعليميَّة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1508760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285380"/>
              </p:ext>
            </p:extLst>
          </p:nvPr>
        </p:nvGraphicFramePr>
        <p:xfrm>
          <a:off x="1628094" y="2052413"/>
          <a:ext cx="9472259" cy="3571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574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67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المعاييرُ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 </a:t>
                      </a:r>
                      <a:r>
                        <a:rPr lang="ar-JO" dirty="0" smtClean="0"/>
                        <a:t>سنوات تعليمية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 </a:t>
                      </a:r>
                      <a:r>
                        <a:rPr lang="ar-JO" dirty="0" smtClean="0"/>
                        <a:t>سنوات تعليمية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b="1" dirty="0" smtClean="0"/>
                        <a:t>حجم</a:t>
                      </a:r>
                      <a:r>
                        <a:rPr lang="ar-JO" b="1" baseline="0" dirty="0" smtClean="0"/>
                        <a:t> العمل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000" dirty="0" smtClean="0"/>
                        <a:t>حتَّى 10 صفحات؛ </a:t>
                      </a:r>
                    </a:p>
                    <a:p>
                      <a:pPr rtl="1"/>
                      <a:r>
                        <a:rPr lang="ar-JO" sz="2000" dirty="0" smtClean="0"/>
                        <a:t>عدد مصادر المعلومات 2-3؛</a:t>
                      </a:r>
                    </a:p>
                    <a:p>
                      <a:pPr rtl="1"/>
                      <a:r>
                        <a:rPr lang="ar-JO" sz="2000" dirty="0" smtClean="0"/>
                        <a:t>مصطلحات أَساسيَّة 2-4؛</a:t>
                      </a:r>
                    </a:p>
                    <a:p>
                      <a:pPr rtl="1"/>
                      <a:r>
                        <a:rPr lang="ar-JO" sz="2000" dirty="0" smtClean="0"/>
                        <a:t>وسائِل تجسيد.</a:t>
                      </a:r>
                      <a:endParaRPr lang="ar-JO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000" dirty="0" smtClean="0"/>
                        <a:t>10 حتى</a:t>
                      </a:r>
                      <a:r>
                        <a:rPr lang="ar-JO" sz="2000" baseline="0" dirty="0" smtClean="0"/>
                        <a:t> 30 صفحة</a:t>
                      </a:r>
                      <a:endParaRPr lang="he-IL" sz="2000" dirty="0" smtClean="0"/>
                    </a:p>
                    <a:p>
                      <a:pPr rtl="1"/>
                      <a:r>
                        <a:rPr lang="ar-JO" sz="2000" dirty="0" smtClean="0"/>
                        <a:t>عدد مصادر المعلومات </a:t>
                      </a:r>
                      <a:r>
                        <a:rPr lang="he-IL" sz="2000" dirty="0" smtClean="0"/>
                        <a:t>3-5</a:t>
                      </a:r>
                      <a:endParaRPr lang="he-IL" sz="2000" dirty="0" smtClean="0"/>
                    </a:p>
                    <a:p>
                      <a:pPr rtl="1"/>
                      <a:r>
                        <a:rPr lang="ar-JO" sz="2000" dirty="0" smtClean="0"/>
                        <a:t>مصطلحات أَساسيَّة </a:t>
                      </a:r>
                      <a:r>
                        <a:rPr lang="he-IL" sz="2000" dirty="0" smtClean="0"/>
                        <a:t>5-7</a:t>
                      </a:r>
                      <a:endParaRPr lang="he-IL" sz="2000" dirty="0" smtClean="0"/>
                    </a:p>
                    <a:p>
                      <a:pPr rtl="1"/>
                      <a:r>
                        <a:rPr lang="ar-JO" sz="2000" dirty="0" smtClean="0"/>
                        <a:t>وسائِل تجسيد متنوعة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b="1" dirty="0" smtClean="0"/>
                        <a:t>المنتَجَات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000" dirty="0" smtClean="0"/>
                        <a:t>عمل و/أَو منتج</a:t>
                      </a:r>
                      <a:endParaRPr lang="ar-JO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000" dirty="0" smtClean="0"/>
                        <a:t>عمل ومُنتَج</a:t>
                      </a:r>
                      <a:endParaRPr lang="ar-JO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b="1" dirty="0" smtClean="0"/>
                        <a:t>تقييمُ المعلِّم</a:t>
                      </a:r>
                      <a:r>
                        <a:rPr lang="he-IL" b="1" baseline="0" dirty="0" smtClean="0"/>
                        <a:t>- </a:t>
                      </a:r>
                      <a:r>
                        <a:rPr lang="ar-JO" b="1" baseline="0" dirty="0" smtClean="0"/>
                        <a:t>داخلي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70 </a:t>
                      </a:r>
                      <a:r>
                        <a:rPr lang="ar-JO" sz="2000" dirty="0" smtClean="0"/>
                        <a:t>نقطة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60 </a:t>
                      </a:r>
                      <a:r>
                        <a:rPr lang="ar-JO" sz="2000" dirty="0" smtClean="0"/>
                        <a:t>نقطة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b="1" dirty="0" smtClean="0"/>
                        <a:t>تقييمٌ خارجيٌّ</a:t>
                      </a:r>
                      <a:endParaRPr lang="ar-JO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30 </a:t>
                      </a:r>
                      <a:r>
                        <a:rPr lang="ar-JO" sz="2000" dirty="0" smtClean="0"/>
                        <a:t>نقطة</a:t>
                      </a:r>
                      <a:r>
                        <a:rPr lang="ar-JO" sz="2000" baseline="0" dirty="0" smtClean="0"/>
                        <a:t> </a:t>
                      </a:r>
                      <a:r>
                        <a:rPr lang="he-IL" sz="2000" dirty="0" smtClean="0"/>
                        <a:t>- </a:t>
                      </a:r>
                      <a:r>
                        <a:rPr lang="ar-JO" sz="2000" dirty="0" smtClean="0"/>
                        <a:t>مدير تربوي</a:t>
                      </a:r>
                    </a:p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40 </a:t>
                      </a:r>
                      <a:r>
                        <a:rPr lang="ar-JO" sz="2000" dirty="0" smtClean="0"/>
                        <a:t>نقطة</a:t>
                      </a:r>
                      <a:r>
                        <a:rPr lang="he-IL" sz="2000" dirty="0" smtClean="0"/>
                        <a:t> –</a:t>
                      </a:r>
                      <a:r>
                        <a:rPr lang="ar-JO" sz="2000" baseline="0" dirty="0" smtClean="0"/>
                        <a:t> معلم مقيم خارجي/موجه تعليمي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b="1" dirty="0" smtClean="0"/>
                        <a:t>مِقدارُ التَّعمُّق</a:t>
                      </a:r>
                      <a:endParaRPr lang="ar-JO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000" dirty="0" smtClean="0"/>
                        <a:t>معرفة عامَّة بالموضوع</a:t>
                      </a:r>
                      <a:endParaRPr lang="ar-JO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000" dirty="0" smtClean="0"/>
                        <a:t>معرفة عميقة بالموضوع</a:t>
                      </a:r>
                      <a:endParaRPr lang="ar-JO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76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الأَشياءُ المهمَّة غير ظاهرة للعِيان</a:t>
            </a:r>
            <a:r>
              <a:rPr lang="he-IL" b="1" dirty="0" smtClean="0"/>
              <a:t>....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438122" y="3222420"/>
            <a:ext cx="4988705" cy="4050792"/>
          </a:xfrm>
        </p:spPr>
        <p:txBody>
          <a:bodyPr>
            <a:normAutofit/>
          </a:bodyPr>
          <a:lstStyle/>
          <a:p>
            <a:r>
              <a:rPr lang="ar-JO" sz="4000" dirty="0"/>
              <a:t>سرُّ جمال </a:t>
            </a:r>
            <a:r>
              <a:rPr lang="ar-JO" sz="4000" dirty="0" smtClean="0"/>
              <a:t>الصَّحراء-أَشارَ </a:t>
            </a:r>
            <a:r>
              <a:rPr lang="ar-JO" sz="4000" dirty="0"/>
              <a:t>الأَميرُ الصَّغير </a:t>
            </a:r>
            <a:r>
              <a:rPr lang="ar-JO" sz="4000" dirty="0" smtClean="0"/>
              <a:t>بملاحظتِهِ-هو </a:t>
            </a:r>
            <a:r>
              <a:rPr lang="ar-JO" sz="4000" dirty="0"/>
              <a:t>في أَنَّها تُخفِي، في مكانٍ ما، داخل </a:t>
            </a:r>
            <a:r>
              <a:rPr lang="ar-JO" sz="4000" dirty="0" smtClean="0"/>
              <a:t>طيَّاتها مَورِدًا </a:t>
            </a:r>
            <a:r>
              <a:rPr lang="ar-JO" sz="4000" dirty="0"/>
              <a:t>لماء الحياة...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708" y="1981978"/>
            <a:ext cx="443865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3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35698" y="484632"/>
            <a:ext cx="10092550" cy="1609344"/>
          </a:xfrm>
        </p:spPr>
        <p:txBody>
          <a:bodyPr/>
          <a:lstStyle/>
          <a:p>
            <a:pPr algn="r"/>
            <a:r>
              <a:rPr lang="ar-JO" b="1" dirty="0"/>
              <a:t>ماهيَّة البرنامج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JO" sz="2800" b="1" u="sng" dirty="0">
                <a:solidFill>
                  <a:srgbClr val="FF0000"/>
                </a:solidFill>
              </a:rPr>
              <a:t>الأَهدَاف:</a:t>
            </a:r>
          </a:p>
          <a:p>
            <a:r>
              <a:rPr lang="ar-JO" sz="2800" dirty="0"/>
              <a:t>التَّقدُّمُ </a:t>
            </a:r>
            <a:r>
              <a:rPr lang="ar-JO" sz="2800" dirty="0" smtClean="0"/>
              <a:t>مع التِّلميذ </a:t>
            </a:r>
            <a:r>
              <a:rPr lang="ar-JO" sz="2800" dirty="0"/>
              <a:t>من خلال تجربة مُنتِجَةٍ </a:t>
            </a:r>
            <a:r>
              <a:rPr lang="ar-JO" sz="2800" dirty="0" err="1"/>
              <a:t>مُثريةٍ</a:t>
            </a:r>
            <a:r>
              <a:rPr lang="ar-JO" sz="2800" dirty="0"/>
              <a:t>، ومعزِّزَة لثقتِهِ بقدراته.</a:t>
            </a:r>
          </a:p>
          <a:p>
            <a:r>
              <a:rPr lang="ar-JO" sz="2800" dirty="0"/>
              <a:t>تعزيز مهارات التَّعلُّم الأَساسيَّة (القراءَة، والتَّلخيص، وَدَمج المعلومات)</a:t>
            </a:r>
          </a:p>
          <a:p>
            <a:r>
              <a:rPr lang="ar-JO" sz="2800" dirty="0"/>
              <a:t>تنميةُ كفاءَاتِ التَّفكير (طرح الأَسئِلة، </a:t>
            </a:r>
            <a:r>
              <a:rPr lang="ar-JO" sz="2800" dirty="0" err="1"/>
              <a:t>وَٱستخلاص</a:t>
            </a:r>
            <a:r>
              <a:rPr lang="ar-JO" sz="2800" dirty="0"/>
              <a:t> الاستنتاجات، وتحليل المعلومات)</a:t>
            </a:r>
          </a:p>
          <a:p>
            <a:r>
              <a:rPr lang="ar-JO" sz="2800" dirty="0"/>
              <a:t>تطوير مهاراتٍ للتَّعلُّمِ الذَّاتيّ.</a:t>
            </a:r>
          </a:p>
          <a:p>
            <a:pPr marL="0" indent="0">
              <a:buNone/>
            </a:pPr>
            <a:endParaRPr lang="he-IL" sz="2800" dirty="0" smtClean="0"/>
          </a:p>
          <a:p>
            <a:pPr marL="0" indent="0">
              <a:buNone/>
            </a:pPr>
            <a:r>
              <a:rPr lang="ar-JO" sz="2800" b="1" u="sng" dirty="0" smtClean="0">
                <a:solidFill>
                  <a:srgbClr val="FF0000"/>
                </a:solidFill>
              </a:rPr>
              <a:t>الأُسلُوب</a:t>
            </a:r>
            <a:r>
              <a:rPr lang="ar-JO" sz="2800" b="1" u="sng" dirty="0">
                <a:solidFill>
                  <a:srgbClr val="FF0000"/>
                </a:solidFill>
              </a:rPr>
              <a:t>:</a:t>
            </a:r>
          </a:p>
          <a:p>
            <a:r>
              <a:rPr lang="ar-JO" sz="2800" dirty="0"/>
              <a:t>يختارُ المتعلِّم موضُوعَ التَّعلُّم </a:t>
            </a:r>
            <a:r>
              <a:rPr lang="ar-JO" sz="2800" dirty="0" smtClean="0"/>
              <a:t>حسب </a:t>
            </a:r>
            <a:r>
              <a:rPr lang="ar-JO" sz="2800" dirty="0" err="1" smtClean="0"/>
              <a:t>إهتمامِهِ</a:t>
            </a:r>
            <a:r>
              <a:rPr lang="ar-JO" sz="2800" dirty="0"/>
              <a:t>.</a:t>
            </a:r>
          </a:p>
          <a:p>
            <a:r>
              <a:rPr lang="ar-JO" sz="2800" dirty="0"/>
              <a:t>تتقدَّمُ عمليَّة التَّعلُّم </a:t>
            </a:r>
            <a:r>
              <a:rPr lang="ar-JO" sz="2800" b="1" dirty="0"/>
              <a:t>بطريقة ممتعةٍ</a:t>
            </a:r>
            <a:r>
              <a:rPr lang="ar-JO" sz="2800" dirty="0"/>
              <a:t>، وتُتيحُ أُسلوب التَّجربة </a:t>
            </a:r>
            <a:r>
              <a:rPr lang="ar-JO" sz="2800" dirty="0" smtClean="0"/>
              <a:t>والخطأ.</a:t>
            </a:r>
            <a:endParaRPr lang="ar-JO" sz="2800" dirty="0"/>
          </a:p>
          <a:p>
            <a:r>
              <a:rPr lang="ar-JO" sz="2800" dirty="0"/>
              <a:t>التَّعلُّم </a:t>
            </a:r>
            <a:r>
              <a:rPr lang="ar-JO" sz="2800" b="1" dirty="0"/>
              <a:t>الفَعَّال</a:t>
            </a:r>
            <a:r>
              <a:rPr lang="ar-JO" sz="2800" dirty="0"/>
              <a:t>: يبحثُ المتعلِّمُ ويكتشِفُ الحقائِقَ بواسطة طرح الأَسئِلة والبحث عن مصادرِ المعلومات.</a:t>
            </a:r>
          </a:p>
          <a:p>
            <a:r>
              <a:rPr lang="ar-JO" sz="2800" dirty="0"/>
              <a:t>سيرورة التَّدريس والتَّعلُّم في </a:t>
            </a:r>
            <a:r>
              <a:rPr lang="ar-JO" sz="2800" b="1" dirty="0"/>
              <a:t>بيئَةٍ مُحَوسَبَة</a:t>
            </a:r>
            <a:r>
              <a:rPr lang="ar-JO" sz="2800" dirty="0"/>
              <a:t>.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060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b="1" dirty="0" smtClean="0"/>
              <a:t>طرق </a:t>
            </a:r>
            <a:r>
              <a:rPr lang="ar-JO" b="1" dirty="0"/>
              <a:t>التَّقييم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45005" y="1858361"/>
            <a:ext cx="10058400" cy="40507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JO" sz="2600" b="1" u="sng" dirty="0">
                <a:solidFill>
                  <a:srgbClr val="FF0000"/>
                </a:solidFill>
              </a:rPr>
              <a:t>الأَهدَاف:</a:t>
            </a:r>
          </a:p>
          <a:p>
            <a:r>
              <a:rPr lang="ar-JO" sz="2600" dirty="0"/>
              <a:t>اِكتشافُ نقاط </a:t>
            </a:r>
            <a:r>
              <a:rPr lang="ar-JO" sz="2600" b="1" dirty="0"/>
              <a:t>القُوَّة</a:t>
            </a:r>
            <a:r>
              <a:rPr lang="ar-JO" sz="2600" dirty="0"/>
              <a:t> عند التَّلاميذ (وليس رَصدَ الصُّعُوبات فقط)</a:t>
            </a:r>
          </a:p>
          <a:p>
            <a:r>
              <a:rPr lang="ar-JO" sz="2600" dirty="0"/>
              <a:t>خلقُ ثِقَةٍ بالأَشخاص البالغين داخل إِطار التَّعليم.</a:t>
            </a:r>
          </a:p>
          <a:p>
            <a:r>
              <a:rPr lang="ar-JO" sz="2600" dirty="0"/>
              <a:t>التَّنمية الذَّاتيَّة</a:t>
            </a:r>
          </a:p>
          <a:p>
            <a:endParaRPr lang="he-IL" sz="2600" dirty="0"/>
          </a:p>
          <a:p>
            <a:pPr marL="0" indent="0">
              <a:buNone/>
            </a:pPr>
            <a:r>
              <a:rPr lang="ar-JO" sz="2600" b="1" u="sng" dirty="0" smtClean="0">
                <a:solidFill>
                  <a:srgbClr val="FF0000"/>
                </a:solidFill>
              </a:rPr>
              <a:t>الأُسلُوب</a:t>
            </a:r>
            <a:endParaRPr lang="he-IL" sz="2600" b="1" u="sng" dirty="0" smtClean="0">
              <a:solidFill>
                <a:srgbClr val="FF0000"/>
              </a:solidFill>
            </a:endParaRPr>
          </a:p>
          <a:p>
            <a:r>
              <a:rPr lang="ar-JO" sz="2600" b="1" dirty="0"/>
              <a:t>تقييمٌ تصميميّ- </a:t>
            </a:r>
            <a:r>
              <a:rPr lang="ar-JO" sz="2600" dirty="0"/>
              <a:t>التَّمركز بالممارساتِ ذاتِ المعنى.</a:t>
            </a:r>
          </a:p>
          <a:p>
            <a:pPr marL="0" indent="0">
              <a:buNone/>
            </a:pPr>
            <a:r>
              <a:rPr lang="ar-JO" sz="2600" dirty="0"/>
              <a:t>وتُنفَّذُ في نهاية كلِّ مرحلة من خلال نقاشٍ بين المعلِّم والتِّلميذ.</a:t>
            </a:r>
          </a:p>
          <a:p>
            <a:r>
              <a:rPr lang="ar-JO" sz="2600" b="1" dirty="0"/>
              <a:t>مِئشارٌ- </a:t>
            </a:r>
            <a:r>
              <a:rPr lang="ar-JO" sz="2600" dirty="0"/>
              <a:t>التَّمركز بالأَهداف الّتي تَمَّ تنفيذُها.</a:t>
            </a:r>
          </a:p>
          <a:p>
            <a:r>
              <a:rPr lang="ar-JO" sz="2600" b="1" dirty="0"/>
              <a:t>المردود- </a:t>
            </a:r>
            <a:r>
              <a:rPr lang="ar-JO" sz="2600" dirty="0"/>
              <a:t>يتيح الحفظ والتَّحسين، وكذلك التَّطوُّرَ وبناءَ المعلومات والمعاينة الشَّخصية لسيرورة التَّعلُّم</a:t>
            </a:r>
            <a:r>
              <a:rPr lang="ar-JO" sz="2600" b="1" dirty="0" smtClean="0"/>
              <a:t>.</a:t>
            </a:r>
            <a:endParaRPr lang="he-IL" sz="2600" b="1" dirty="0" smtClean="0"/>
          </a:p>
          <a:p>
            <a:r>
              <a:rPr lang="ar-JO" sz="2600" b="1" dirty="0"/>
              <a:t>الانعكاس- </a:t>
            </a:r>
            <a:r>
              <a:rPr lang="ar-JO" sz="2600" dirty="0"/>
              <a:t>المعاينة بهدف التَّعلُّم المستقبليّ، وإِيجاد مبادئ وأُصُول العمل، وتكوين تجربة متراكمة.</a:t>
            </a:r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4256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968992" y="1170705"/>
            <a:ext cx="10861434" cy="352044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ar-JO" b="1" dirty="0">
                <a:solidFill>
                  <a:schemeClr val="accent3"/>
                </a:solidFill>
              </a:rPr>
              <a:t>الموضوع الشَّخصي ل</a:t>
            </a:r>
            <a:r>
              <a:rPr lang="ar-JO" b="1" dirty="0" smtClean="0">
                <a:solidFill>
                  <a:schemeClr val="accent3"/>
                </a:solidFill>
              </a:rPr>
              <a:t>-9-10  </a:t>
            </a:r>
            <a:br>
              <a:rPr lang="ar-JO" b="1" dirty="0" smtClean="0">
                <a:solidFill>
                  <a:schemeClr val="accent3"/>
                </a:solidFill>
              </a:rPr>
            </a:br>
            <a:r>
              <a:rPr lang="ar-JO" b="1" dirty="0" smtClean="0">
                <a:solidFill>
                  <a:schemeClr val="accent3"/>
                </a:solidFill>
              </a:rPr>
              <a:t>سنواتٍ </a:t>
            </a:r>
            <a:r>
              <a:rPr lang="ar-JO" b="1" dirty="0">
                <a:solidFill>
                  <a:schemeClr val="accent3"/>
                </a:solidFill>
              </a:rPr>
              <a:t>تعليميَّة</a:t>
            </a:r>
          </a:p>
        </p:txBody>
      </p:sp>
    </p:spTree>
    <p:extLst>
      <p:ext uri="{BB962C8B-B14F-4D97-AF65-F5344CB8AC3E}">
        <p14:creationId xmlns:p14="http://schemas.microsoft.com/office/powerpoint/2010/main" val="2493671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94900" y="184008"/>
            <a:ext cx="10058400" cy="1035192"/>
          </a:xfrm>
        </p:spPr>
        <p:txBody>
          <a:bodyPr>
            <a:normAutofit/>
          </a:bodyPr>
          <a:lstStyle/>
          <a:p>
            <a:pPr algn="r"/>
            <a:r>
              <a:rPr lang="ar-JO" sz="4000" b="1" dirty="0" smtClean="0">
                <a:solidFill>
                  <a:schemeClr val="accent3"/>
                </a:solidFill>
              </a:rPr>
              <a:t>مهم </a:t>
            </a:r>
            <a:r>
              <a:rPr lang="ar-JO" sz="4000" b="1" dirty="0" smtClean="0">
                <a:solidFill>
                  <a:schemeClr val="accent3"/>
                </a:solidFill>
              </a:rPr>
              <a:t>جداً</a:t>
            </a:r>
            <a:r>
              <a:rPr lang="he-IL" sz="4000" b="1" dirty="0" smtClean="0">
                <a:solidFill>
                  <a:schemeClr val="accent3"/>
                </a:solidFill>
              </a:rPr>
              <a:t>! </a:t>
            </a:r>
            <a:r>
              <a:rPr lang="ar-JO" sz="4000" b="1" dirty="0" smtClean="0">
                <a:solidFill>
                  <a:schemeClr val="accent3"/>
                </a:solidFill>
              </a:rPr>
              <a:t>ل</a:t>
            </a:r>
            <a:r>
              <a:rPr lang="ar-JO" sz="4000" b="1" dirty="0" smtClean="0">
                <a:solidFill>
                  <a:schemeClr val="accent3"/>
                </a:solidFill>
              </a:rPr>
              <a:t>لموضوع </a:t>
            </a:r>
            <a:r>
              <a:rPr lang="ar-JO" sz="4000" b="1" dirty="0">
                <a:solidFill>
                  <a:schemeClr val="accent3"/>
                </a:solidFill>
              </a:rPr>
              <a:t>الشَّخصي ل-9-10 </a:t>
            </a:r>
            <a:r>
              <a:rPr lang="ar-JO" sz="4000" b="1" dirty="0" smtClean="0">
                <a:solidFill>
                  <a:schemeClr val="accent3"/>
                </a:solidFill>
              </a:rPr>
              <a:t>سنواتٍ </a:t>
            </a:r>
            <a:r>
              <a:rPr lang="ar-JO" sz="4000" b="1" dirty="0">
                <a:solidFill>
                  <a:schemeClr val="accent3"/>
                </a:solidFill>
              </a:rPr>
              <a:t>تعليميَّة</a:t>
            </a:r>
            <a:endParaRPr lang="he-IL" sz="4000" b="1" dirty="0">
              <a:solidFill>
                <a:schemeClr val="accent3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07425" y="1665961"/>
            <a:ext cx="10291259" cy="4461883"/>
          </a:xfrm>
        </p:spPr>
        <p:txBody>
          <a:bodyPr>
            <a:normAutofit fontScale="92500" lnSpcReduction="20000"/>
          </a:bodyPr>
          <a:lstStyle/>
          <a:p>
            <a:r>
              <a:rPr lang="ar-JO" sz="2200" b="1" dirty="0"/>
              <a:t>كتيِّبُ تعليمات </a:t>
            </a:r>
            <a:r>
              <a:rPr lang="ar-JO" sz="2200" b="1" dirty="0" smtClean="0"/>
              <a:t>للمعلِّم</a:t>
            </a:r>
            <a:r>
              <a:rPr lang="he-IL" sz="2200" b="1" dirty="0" smtClean="0"/>
              <a:t> </a:t>
            </a:r>
            <a:r>
              <a:rPr lang="ar-JO" sz="2200" b="1" dirty="0" smtClean="0"/>
              <a:t>ومواد تعليمية</a:t>
            </a:r>
            <a:r>
              <a:rPr lang="he-IL" sz="2200" b="1" dirty="0" smtClean="0"/>
              <a:t> </a:t>
            </a:r>
            <a:r>
              <a:rPr lang="ar-JO" sz="2200" b="1" dirty="0" smtClean="0"/>
              <a:t>مرفقة </a:t>
            </a:r>
            <a:r>
              <a:rPr lang="he-IL" sz="2200" b="1" dirty="0" smtClean="0"/>
              <a:t>– </a:t>
            </a:r>
            <a:r>
              <a:rPr lang="ar-JO" sz="2200" b="1" dirty="0" smtClean="0"/>
              <a:t>موجودة </a:t>
            </a:r>
            <a:r>
              <a:rPr lang="ar-JO" sz="2200" dirty="0" smtClean="0"/>
              <a:t>في </a:t>
            </a:r>
            <a:r>
              <a:rPr lang="ar-JO" sz="2200" dirty="0"/>
              <a:t>موقع هيلا </a:t>
            </a:r>
            <a:r>
              <a:rPr lang="he-IL" sz="2200" dirty="0" smtClean="0"/>
              <a:t>/</a:t>
            </a:r>
            <a:r>
              <a:rPr lang="ar-JO" sz="2200" dirty="0"/>
              <a:t>شركة المراكز الجماهيرية</a:t>
            </a:r>
          </a:p>
          <a:p>
            <a:r>
              <a:rPr lang="ar-JO" sz="2200" b="1" dirty="0" smtClean="0"/>
              <a:t>حجمُ البرنامج-  </a:t>
            </a:r>
            <a:r>
              <a:rPr lang="ar-JO" sz="2200" dirty="0" smtClean="0"/>
              <a:t>40 ساعةً </a:t>
            </a:r>
            <a:r>
              <a:rPr lang="ar-JO" sz="2200" dirty="0"/>
              <a:t>تعليميَّة</a:t>
            </a:r>
            <a:endParaRPr lang="he-IL" sz="2200" dirty="0" smtClean="0"/>
          </a:p>
          <a:p>
            <a:pPr marL="0" indent="0">
              <a:buNone/>
            </a:pPr>
            <a:r>
              <a:rPr lang="ar-JO" sz="2200" b="1" dirty="0" smtClean="0"/>
              <a:t>    برنامج </a:t>
            </a:r>
            <a:r>
              <a:rPr lang="ar-JO" sz="2200" b="1" dirty="0"/>
              <a:t>الموضوع الشَّخصيِّ </a:t>
            </a:r>
            <a:r>
              <a:rPr lang="ar-JO" sz="2200" b="1" dirty="0" smtClean="0"/>
              <a:t>الـ 9-10 </a:t>
            </a:r>
            <a:r>
              <a:rPr lang="ar-JO" sz="2200" b="1" dirty="0"/>
              <a:t>سنوات التَّعليميَّة</a:t>
            </a:r>
            <a:endParaRPr lang="he-IL" sz="2200" b="1" dirty="0" smtClean="0"/>
          </a:p>
          <a:p>
            <a:pPr lvl="1"/>
            <a:r>
              <a:rPr lang="ar-JO" sz="2200" dirty="0"/>
              <a:t>يتضمَّنُ كتابة عمل بحجمِ 10 صفحات</a:t>
            </a:r>
            <a:r>
              <a:rPr lang="he-IL" sz="2200" dirty="0" smtClean="0"/>
              <a:t>+ </a:t>
            </a:r>
            <a:r>
              <a:rPr lang="ar-JO" sz="2200" dirty="0" smtClean="0"/>
              <a:t>عارضة </a:t>
            </a:r>
            <a:r>
              <a:rPr lang="ar-JO" sz="2200" dirty="0"/>
              <a:t>مُرافِقة مع أو بدون إِعدادَ </a:t>
            </a:r>
            <a:r>
              <a:rPr lang="ar-JO" sz="2200" dirty="0" smtClean="0"/>
              <a:t>مُنتَج</a:t>
            </a:r>
            <a:endParaRPr lang="he-IL" sz="2200" dirty="0" smtClean="0"/>
          </a:p>
          <a:p>
            <a:pPr lvl="1"/>
            <a:r>
              <a:rPr lang="ar-JO" sz="2200" dirty="0" smtClean="0"/>
              <a:t>توجيه ل2-3 مصادر </a:t>
            </a:r>
            <a:r>
              <a:rPr lang="ar-JO" sz="2200" dirty="0"/>
              <a:t>المعلومات، </a:t>
            </a:r>
            <a:r>
              <a:rPr lang="ar-JO" sz="2200" dirty="0" smtClean="0"/>
              <a:t>ول 2-4 مصطلحاتٍ </a:t>
            </a:r>
            <a:r>
              <a:rPr lang="ar-JO" sz="2200" dirty="0"/>
              <a:t>أَساسيَّة</a:t>
            </a:r>
            <a:endParaRPr lang="he-IL" sz="2200" dirty="0" smtClean="0"/>
          </a:p>
          <a:p>
            <a:r>
              <a:rPr lang="ar-JO" sz="2200" b="1" u="sng" dirty="0" smtClean="0"/>
              <a:t>طرق </a:t>
            </a:r>
            <a:r>
              <a:rPr lang="ar-JO" sz="2200" b="1" u="sng" dirty="0"/>
              <a:t>التَّقييم:</a:t>
            </a:r>
          </a:p>
          <a:p>
            <a:pPr lvl="1"/>
            <a:r>
              <a:rPr lang="ar-JO" sz="2200" dirty="0" smtClean="0"/>
              <a:t>تقييم المعلِّم 70 نقطة - </a:t>
            </a:r>
            <a:r>
              <a:rPr lang="ar-JO" sz="2200" dirty="0"/>
              <a:t>تقييمٌ مُصَمَّمٌ على طول مراحل العمل</a:t>
            </a:r>
            <a:endParaRPr lang="he-IL" sz="2200" dirty="0" smtClean="0"/>
          </a:p>
          <a:p>
            <a:pPr lvl="1"/>
            <a:r>
              <a:rPr lang="ar-JO" sz="2200" dirty="0" smtClean="0"/>
              <a:t>تقييم </a:t>
            </a:r>
            <a:r>
              <a:rPr lang="ar-JO" sz="2200" dirty="0"/>
              <a:t>خارجيّ 30 نقطة من قبل </a:t>
            </a:r>
            <a:r>
              <a:rPr lang="ar-JO" sz="2200" dirty="0" smtClean="0"/>
              <a:t>المدير/ة التعليميّ/ة</a:t>
            </a:r>
            <a:endParaRPr lang="he-IL" sz="2200" dirty="0" smtClean="0"/>
          </a:p>
          <a:p>
            <a:pPr lvl="1"/>
            <a:endParaRPr lang="he-IL" dirty="0"/>
          </a:p>
          <a:p>
            <a:r>
              <a:rPr lang="ar-JO" sz="2800" b="1" dirty="0" smtClean="0">
                <a:solidFill>
                  <a:srgbClr val="FFC000"/>
                </a:solidFill>
              </a:rPr>
              <a:t>الرَّصيد</a:t>
            </a:r>
            <a:r>
              <a:rPr lang="ar-JO" sz="2800" b="1" dirty="0"/>
              <a:t>: العملُ في الموضوع الشَّخصيّ في مسار 10 سنوات التَّعليميَّة، يُساوي وحدة تعليميَّة واحدة</a:t>
            </a:r>
            <a:r>
              <a:rPr lang="ar-JO" sz="2800" b="1" dirty="0" smtClean="0"/>
              <a:t>.</a:t>
            </a:r>
            <a:endParaRPr lang="he-IL" sz="2600" b="1" dirty="0" smtClean="0"/>
          </a:p>
          <a:p>
            <a:r>
              <a:rPr lang="ar-JO" sz="2600" b="1" dirty="0"/>
              <a:t>التَّلميذ الّذي كتب عملًا شخصيًّا في مسار الـ 10 سنوات التَّعليميَّة، بإِمكانِهِ </a:t>
            </a:r>
            <a:r>
              <a:rPr lang="ar-JO" sz="2600" b="1" dirty="0" err="1"/>
              <a:t>ٱستخدامها</a:t>
            </a:r>
            <a:r>
              <a:rPr lang="ar-JO" sz="2600" b="1" dirty="0"/>
              <a:t> كأَساسٍ لعملٍ تابِعٍ أَكثَرَ عُمقًا، لمسار الـ 12 سنةً التَّعليميَّة.</a:t>
            </a:r>
          </a:p>
          <a:p>
            <a:pPr lvl="1"/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2982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69848" y="122829"/>
            <a:ext cx="10058400" cy="2497541"/>
          </a:xfrm>
        </p:spPr>
        <p:txBody>
          <a:bodyPr>
            <a:normAutofit fontScale="90000"/>
          </a:bodyPr>
          <a:lstStyle/>
          <a:p>
            <a:pPr algn="r"/>
            <a:r>
              <a:rPr lang="ar-JO" b="1" dirty="0" smtClean="0">
                <a:solidFill>
                  <a:schemeClr val="accent3"/>
                </a:solidFill>
              </a:rPr>
              <a:t>مبنى </a:t>
            </a:r>
            <a:r>
              <a:rPr lang="ar-JO" b="1" dirty="0">
                <a:solidFill>
                  <a:schemeClr val="accent3"/>
                </a:solidFill>
              </a:rPr>
              <a:t>البرامج - القِسم </a:t>
            </a:r>
            <a:r>
              <a:rPr lang="ar-JO" b="1" dirty="0" smtClean="0">
                <a:solidFill>
                  <a:schemeClr val="accent3"/>
                </a:solidFill>
              </a:rPr>
              <a:t>الأَوَّل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ar-JO" b="1" dirty="0">
                <a:solidFill>
                  <a:schemeClr val="accent3"/>
                </a:solidFill>
              </a:rPr>
              <a:t>وَحدات البناءِ الأَساسيَّة – مفاهيمُ مُوَجِّهَة للعمل</a:t>
            </a:r>
            <a:br>
              <a:rPr lang="ar-JO" b="1" dirty="0">
                <a:solidFill>
                  <a:schemeClr val="accent3"/>
                </a:solidFill>
              </a:rPr>
            </a:br>
            <a:endParaRPr lang="he-IL" b="1" dirty="0">
              <a:solidFill>
                <a:schemeClr val="accent3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80782" y="2343184"/>
            <a:ext cx="9756648" cy="4050792"/>
          </a:xfrm>
        </p:spPr>
        <p:txBody>
          <a:bodyPr/>
          <a:lstStyle/>
          <a:p>
            <a:endParaRPr lang="ar-JO" dirty="0"/>
          </a:p>
          <a:p>
            <a:r>
              <a:rPr lang="ar-JO" dirty="0" smtClean="0"/>
              <a:t>مقدِّمة </a:t>
            </a:r>
            <a:r>
              <a:rPr lang="ar-JO" dirty="0"/>
              <a:t>للمعلِّم</a:t>
            </a:r>
          </a:p>
          <a:p>
            <a:r>
              <a:rPr lang="ar-JO" dirty="0" smtClean="0"/>
              <a:t>تثقيفٌ </a:t>
            </a:r>
            <a:r>
              <a:rPr lang="ar-JO" dirty="0"/>
              <a:t>إِنسانيٌّ وقِيَمِيّ</a:t>
            </a:r>
          </a:p>
          <a:p>
            <a:r>
              <a:rPr lang="ar-JO" dirty="0" smtClean="0"/>
              <a:t>التَّعليم </a:t>
            </a:r>
            <a:r>
              <a:rPr lang="ar-JO" dirty="0"/>
              <a:t>من أَجل الفهم</a:t>
            </a:r>
          </a:p>
          <a:p>
            <a:r>
              <a:rPr lang="ar-JO" dirty="0" smtClean="0"/>
              <a:t>التَّعليم </a:t>
            </a:r>
            <a:r>
              <a:rPr lang="ar-JO" dirty="0"/>
              <a:t>للشَّباب الّذين في ضائِقَة</a:t>
            </a:r>
          </a:p>
          <a:p>
            <a:r>
              <a:rPr lang="ar-JO" dirty="0" smtClean="0"/>
              <a:t>دمج </a:t>
            </a:r>
            <a:r>
              <a:rPr lang="ar-JO" dirty="0"/>
              <a:t>وحَوسَبَة</a:t>
            </a:r>
          </a:p>
          <a:p>
            <a:r>
              <a:rPr lang="ar-JO" dirty="0" smtClean="0"/>
              <a:t>طرائقُ </a:t>
            </a:r>
            <a:r>
              <a:rPr lang="ar-JO" dirty="0"/>
              <a:t>التَّقييم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4069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b="1" dirty="0">
                <a:solidFill>
                  <a:schemeClr val="accent3"/>
                </a:solidFill>
              </a:rPr>
              <a:t>مبنى البرنامج – القِسمُ الثَّاني</a:t>
            </a:r>
            <a:br>
              <a:rPr lang="ar-JO" b="1" dirty="0">
                <a:solidFill>
                  <a:schemeClr val="accent3"/>
                </a:solidFill>
              </a:rPr>
            </a:br>
            <a:r>
              <a:rPr lang="ar-JO" b="1" dirty="0">
                <a:solidFill>
                  <a:schemeClr val="accent3"/>
                </a:solidFill>
              </a:rPr>
              <a:t>سيرورة التَّعليم </a:t>
            </a:r>
            <a:r>
              <a:rPr lang="ar-JO" b="1" dirty="0" smtClean="0">
                <a:solidFill>
                  <a:schemeClr val="accent3"/>
                </a:solidFill>
              </a:rPr>
              <a:t>(40 ساعةً </a:t>
            </a:r>
            <a:r>
              <a:rPr lang="ar-JO" b="1" dirty="0">
                <a:solidFill>
                  <a:schemeClr val="accent3"/>
                </a:solidFill>
              </a:rPr>
              <a:t>تعليميَّة)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idx="1"/>
          </p:nvPr>
        </p:nvSpPr>
        <p:spPr>
          <a:xfrm>
            <a:off x="6290553" y="2103120"/>
            <a:ext cx="4754880" cy="640080"/>
          </a:xfrm>
        </p:spPr>
        <p:txBody>
          <a:bodyPr/>
          <a:lstStyle/>
          <a:p>
            <a:r>
              <a:rPr lang="ar-JO" dirty="0" smtClean="0"/>
              <a:t>9-10 </a:t>
            </a:r>
            <a:r>
              <a:rPr lang="ar-JO" dirty="0"/>
              <a:t>سنوات تعليميَّة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2"/>
          </p:nvPr>
        </p:nvSpPr>
        <p:spPr>
          <a:xfrm>
            <a:off x="5801252" y="2743200"/>
            <a:ext cx="5169408" cy="3291840"/>
          </a:xfrm>
        </p:spPr>
        <p:txBody>
          <a:bodyPr>
            <a:normAutofit fontScale="92500"/>
          </a:bodyPr>
          <a:lstStyle/>
          <a:p>
            <a:r>
              <a:rPr lang="ar-JO" b="1" dirty="0"/>
              <a:t>المرحلة الأُولى- اِختيار الموضوع</a:t>
            </a:r>
          </a:p>
          <a:p>
            <a:r>
              <a:rPr lang="ar-JO" b="1" dirty="0" smtClean="0"/>
              <a:t>المرحلة </a:t>
            </a:r>
            <a:r>
              <a:rPr lang="ar-JO" b="1" dirty="0"/>
              <a:t>الثَّانية- طرح الأَسئِلة</a:t>
            </a:r>
          </a:p>
          <a:p>
            <a:r>
              <a:rPr lang="ar-JO" b="1" dirty="0" smtClean="0"/>
              <a:t>المرحلة </a:t>
            </a:r>
            <a:r>
              <a:rPr lang="ar-JO" b="1" dirty="0"/>
              <a:t>الثَّالثة- البحث عن خمسَةِ مصادِرَ للمعلومات</a:t>
            </a:r>
          </a:p>
          <a:p>
            <a:r>
              <a:rPr lang="ar-JO" b="1" dirty="0" smtClean="0"/>
              <a:t>المرحلة </a:t>
            </a:r>
            <a:r>
              <a:rPr lang="ar-JO" b="1" dirty="0"/>
              <a:t>الرَّابعة- معالجة المعلومات، قراءَةً وتلخيصًا</a:t>
            </a:r>
          </a:p>
          <a:p>
            <a:r>
              <a:rPr lang="ar-JO" b="1" dirty="0" smtClean="0"/>
              <a:t>المرحلة </a:t>
            </a:r>
            <a:r>
              <a:rPr lang="ar-JO" b="1" dirty="0"/>
              <a:t>الخامِسَة- دمج المعلومات والكتابة (2-4 مصطلحات)</a:t>
            </a:r>
          </a:p>
          <a:p>
            <a:r>
              <a:rPr lang="ar-JO" b="1" dirty="0" smtClean="0"/>
              <a:t>المرحلة </a:t>
            </a:r>
            <a:r>
              <a:rPr lang="ar-JO" b="1" dirty="0"/>
              <a:t>السَّادِسَة- كتابة العمل وتصميمُهُ (5-10 صفحات)</a:t>
            </a:r>
          </a:p>
          <a:p>
            <a:r>
              <a:rPr lang="ar-JO" b="1" dirty="0" smtClean="0"/>
              <a:t>المرحلة </a:t>
            </a:r>
            <a:r>
              <a:rPr lang="ar-JO" b="1" dirty="0"/>
              <a:t>السَّابعة- إِعداد عمل و/أَو منتج</a:t>
            </a:r>
          </a:p>
          <a:p>
            <a:r>
              <a:rPr lang="ar-JO" b="1" dirty="0" smtClean="0"/>
              <a:t>المرحلة </a:t>
            </a:r>
            <a:r>
              <a:rPr lang="ar-JO" b="1" dirty="0"/>
              <a:t>الثَّامِنَة- مقابلة شخصيَّة لِعَرْضِ العمل و/أَوِ المنتَج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17709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1089660" y="56293"/>
            <a:ext cx="10058400" cy="2133029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solidFill>
                  <a:schemeClr val="accent3"/>
                </a:solidFill>
              </a:rPr>
              <a:t/>
            </a:r>
            <a:br>
              <a:rPr lang="he-IL" dirty="0" smtClean="0">
                <a:solidFill>
                  <a:schemeClr val="accent3"/>
                </a:solidFill>
              </a:rPr>
            </a:br>
            <a:r>
              <a:rPr lang="he-IL" dirty="0" smtClean="0">
                <a:solidFill>
                  <a:schemeClr val="accent3"/>
                </a:solidFill>
              </a:rPr>
              <a:t/>
            </a:r>
            <a:br>
              <a:rPr lang="he-IL" dirty="0" smtClean="0">
                <a:solidFill>
                  <a:schemeClr val="accent3"/>
                </a:solidFill>
              </a:rPr>
            </a:br>
            <a:r>
              <a:rPr lang="ar-JO" b="1" dirty="0" smtClean="0">
                <a:solidFill>
                  <a:schemeClr val="accent3"/>
                </a:solidFill>
              </a:rPr>
              <a:t>كُتيِّب </a:t>
            </a:r>
            <a:r>
              <a:rPr lang="ar-JO" b="1" dirty="0">
                <a:solidFill>
                  <a:schemeClr val="accent3"/>
                </a:solidFill>
              </a:rPr>
              <a:t>للمعلِّم – </a:t>
            </a:r>
            <a:r>
              <a:rPr lang="ar-JO" b="1" dirty="0" smtClean="0">
                <a:solidFill>
                  <a:schemeClr val="accent3"/>
                </a:solidFill>
              </a:rPr>
              <a:t>استعماله مريح.</a:t>
            </a:r>
            <a:r>
              <a:rPr lang="ar-JO" b="1" dirty="0">
                <a:solidFill>
                  <a:schemeClr val="accent3"/>
                </a:solidFill>
              </a:rPr>
              <a:t/>
            </a:r>
            <a:br>
              <a:rPr lang="ar-JO" b="1" dirty="0">
                <a:solidFill>
                  <a:schemeClr val="accent3"/>
                </a:solidFill>
              </a:rPr>
            </a:br>
            <a:r>
              <a:rPr lang="ar-JO" b="1" dirty="0">
                <a:solidFill>
                  <a:schemeClr val="accent3"/>
                </a:solidFill>
              </a:rPr>
              <a:t>             </a:t>
            </a:r>
            <a:r>
              <a:rPr lang="ar-JO" b="1" dirty="0" smtClean="0">
                <a:solidFill>
                  <a:schemeClr val="accent3"/>
                </a:solidFill>
              </a:rPr>
              <a:t/>
            </a:r>
            <a:br>
              <a:rPr lang="ar-JO" b="1" dirty="0" smtClean="0">
                <a:solidFill>
                  <a:schemeClr val="accent3"/>
                </a:solidFill>
              </a:rPr>
            </a:br>
            <a:r>
              <a:rPr lang="ar-JO" b="1" dirty="0" smtClean="0">
                <a:solidFill>
                  <a:schemeClr val="accent3"/>
                </a:solidFill>
              </a:rPr>
              <a:t>تجدون </a:t>
            </a:r>
            <a:r>
              <a:rPr lang="ar-JO" b="1" dirty="0">
                <a:solidFill>
                  <a:schemeClr val="accent3"/>
                </a:solidFill>
              </a:rPr>
              <a:t>في كلِّ </a:t>
            </a:r>
            <a:r>
              <a:rPr lang="ar-JO" b="1" dirty="0" smtClean="0">
                <a:solidFill>
                  <a:schemeClr val="accent3"/>
                </a:solidFill>
              </a:rPr>
              <a:t>مرحلة</a:t>
            </a:r>
            <a:r>
              <a:rPr lang="ar-JO" b="1" dirty="0">
                <a:solidFill>
                  <a:schemeClr val="accent3"/>
                </a:solidFill>
              </a:rPr>
              <a:t/>
            </a:r>
            <a:br>
              <a:rPr lang="ar-JO" b="1" dirty="0">
                <a:solidFill>
                  <a:schemeClr val="accent3"/>
                </a:solidFill>
              </a:rPr>
            </a:br>
            <a:endParaRPr lang="he-IL" b="1" dirty="0">
              <a:solidFill>
                <a:schemeClr val="accent3"/>
              </a:solidFill>
            </a:endParaRPr>
          </a:p>
        </p:txBody>
      </p:sp>
      <p:sp>
        <p:nvSpPr>
          <p:cNvPr id="8" name="מציין מיקום תוכן 7"/>
          <p:cNvSpPr>
            <a:spLocks noGrp="1"/>
          </p:cNvSpPr>
          <p:nvPr>
            <p:ph sz="half" idx="1"/>
          </p:nvPr>
        </p:nvSpPr>
        <p:spPr>
          <a:xfrm>
            <a:off x="1063625" y="2827020"/>
            <a:ext cx="4754880" cy="1691640"/>
          </a:xfrm>
        </p:spPr>
        <p:txBody>
          <a:bodyPr/>
          <a:lstStyle/>
          <a:p>
            <a:r>
              <a:rPr lang="ar-JO" dirty="0"/>
              <a:t>تعليمات للتِّلميذ</a:t>
            </a:r>
          </a:p>
          <a:p>
            <a:r>
              <a:rPr lang="ar-JO" dirty="0"/>
              <a:t>مهمَّة - "هيَّا إِلى العمل!"</a:t>
            </a:r>
          </a:p>
          <a:p>
            <a:r>
              <a:rPr lang="ar-JO" dirty="0"/>
              <a:t>مهمَّة - "اُخرُجُوا مِنَ الصَّفِّ!"</a:t>
            </a:r>
          </a:p>
          <a:p>
            <a:endParaRPr lang="he-IL" dirty="0"/>
          </a:p>
        </p:txBody>
      </p:sp>
      <p:sp>
        <p:nvSpPr>
          <p:cNvPr id="9" name="מציין מיקום תוכן 8"/>
          <p:cNvSpPr>
            <a:spLocks noGrp="1"/>
          </p:cNvSpPr>
          <p:nvPr>
            <p:ph sz="half" idx="2"/>
          </p:nvPr>
        </p:nvSpPr>
        <p:spPr>
          <a:xfrm>
            <a:off x="7299946" y="2743073"/>
            <a:ext cx="4754880" cy="1691640"/>
          </a:xfrm>
        </p:spPr>
        <p:txBody>
          <a:bodyPr/>
          <a:lstStyle/>
          <a:p>
            <a:r>
              <a:rPr lang="ar-JO" dirty="0"/>
              <a:t>تعليمات للتَّدريس </a:t>
            </a:r>
            <a:endParaRPr lang="he-IL" dirty="0" smtClean="0"/>
          </a:p>
          <a:p>
            <a:r>
              <a:rPr lang="ar-JO" dirty="0"/>
              <a:t>موادُّ تعليميَّة مُساعِدَة </a:t>
            </a:r>
            <a:endParaRPr lang="he-IL" dirty="0" smtClean="0"/>
          </a:p>
          <a:p>
            <a:r>
              <a:rPr lang="ar-JO" dirty="0"/>
              <a:t>أَفكار لفعَّاليَّات </a:t>
            </a:r>
            <a:r>
              <a:rPr lang="ar-JO" dirty="0" err="1"/>
              <a:t>ٱفتتاحيَّة</a:t>
            </a:r>
            <a:r>
              <a:rPr lang="ar-JO" dirty="0"/>
              <a:t> </a:t>
            </a:r>
            <a:endParaRPr lang="he-IL" dirty="0"/>
          </a:p>
        </p:txBody>
      </p:sp>
      <p:pic>
        <p:nvPicPr>
          <p:cNvPr id="10" name="תמונה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10500" y="2827020"/>
            <a:ext cx="685800" cy="685800"/>
          </a:xfrm>
          <a:prstGeom prst="rect">
            <a:avLst/>
          </a:prstGeom>
          <a:ln>
            <a:solidFill>
              <a:srgbClr val="02779E">
                <a:lumMod val="60000"/>
                <a:lumOff val="40000"/>
              </a:srgbClr>
            </a:solidFill>
          </a:ln>
        </p:spPr>
      </p:pic>
      <p:pic>
        <p:nvPicPr>
          <p:cNvPr id="11" name="תמונה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871" y="2443036"/>
            <a:ext cx="485775" cy="600075"/>
          </a:xfrm>
          <a:prstGeom prst="rect">
            <a:avLst/>
          </a:prstGeom>
        </p:spPr>
      </p:pic>
      <p:pic>
        <p:nvPicPr>
          <p:cNvPr id="12" name="תמונה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628" y="3043111"/>
            <a:ext cx="810260" cy="666115"/>
          </a:xfrm>
          <a:prstGeom prst="rect">
            <a:avLst/>
          </a:prstGeom>
        </p:spPr>
      </p:pic>
      <p:sp>
        <p:nvSpPr>
          <p:cNvPr id="13" name="מציין מיקום תוכן 7"/>
          <p:cNvSpPr txBox="1">
            <a:spLocks/>
          </p:cNvSpPr>
          <p:nvPr/>
        </p:nvSpPr>
        <p:spPr>
          <a:xfrm>
            <a:off x="3741420" y="4279099"/>
            <a:ext cx="4754880" cy="1691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r" defTabSz="914400" rtl="1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r" defTabSz="914400" rtl="1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r" defTabSz="914400" rtl="1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r" defTabSz="914400" rtl="1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r" defTabSz="914400" rtl="1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dirty="0"/>
              <a:t>نهاية المرحلة</a:t>
            </a:r>
          </a:p>
          <a:p>
            <a:r>
              <a:rPr lang="ar-JO" dirty="0"/>
              <a:t>مِئشارٌ للتَّقييم</a:t>
            </a:r>
          </a:p>
          <a:p>
            <a:r>
              <a:rPr lang="ar-JO" dirty="0"/>
              <a:t>المردود والانعكاس</a:t>
            </a:r>
          </a:p>
          <a:p>
            <a:endParaRPr lang="he-IL" dirty="0"/>
          </a:p>
        </p:txBody>
      </p:sp>
      <p:pic>
        <p:nvPicPr>
          <p:cNvPr id="14" name="תמונה 1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150" y="4625027"/>
            <a:ext cx="600710" cy="600710"/>
          </a:xfrm>
          <a:prstGeom prst="rect">
            <a:avLst/>
          </a:prstGeom>
        </p:spPr>
      </p:pic>
      <p:pic>
        <p:nvPicPr>
          <p:cNvPr id="15" name="תמונה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128248" y="1331976"/>
            <a:ext cx="762000" cy="762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99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סוג עץ">
  <a:themeElements>
    <a:clrScheme name="כתובית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TM03090434[[fn=סוג עץ]]</Template>
  <TotalTime>1664</TotalTime>
  <Words>554</Words>
  <Application>Microsoft Office PowerPoint</Application>
  <PresentationFormat>מסך רחב</PresentationFormat>
  <Paragraphs>100</Paragraphs>
  <Slides>10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David</vt:lpstr>
      <vt:lpstr>Rockwell</vt:lpstr>
      <vt:lpstr>Rockwell Condensed</vt:lpstr>
      <vt:lpstr>Times New Roman</vt:lpstr>
      <vt:lpstr>Wingdings</vt:lpstr>
      <vt:lpstr>סוג עץ</vt:lpstr>
      <vt:lpstr>الموضوع الشخصي</vt:lpstr>
      <vt:lpstr>الأَشياءُ المهمَّة غير ظاهرة للعِيان....</vt:lpstr>
      <vt:lpstr>ماهيَّة البرنامج</vt:lpstr>
      <vt:lpstr>طرق التَّقييم</vt:lpstr>
      <vt:lpstr>الموضوع الشَّخصي ل-9-10   سنواتٍ تعليميَّة</vt:lpstr>
      <vt:lpstr>مهم جداً! للموضوع الشَّخصي ل-9-10 سنواتٍ تعليميَّة</vt:lpstr>
      <vt:lpstr>مبنى البرامج - القِسم الأَوَّل وَحدات البناءِ الأَساسيَّة – مفاهيمُ مُوَجِّهَة للعمل </vt:lpstr>
      <vt:lpstr>مبنى البرنامج – القِسمُ الثَّاني سيرورة التَّعليم (40 ساعةً تعليميَّة)</vt:lpstr>
      <vt:lpstr>  كُتيِّب للمعلِّم – استعماله مريح.               تجدون في كلِّ مرحلة </vt:lpstr>
      <vt:lpstr> الفروقُ الأَساسيَّة بين مَسَارَيِ ال ـ10 سنواتٍ التَّعليميَّة والـ 12 سنةً التَّعليميَّة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נושא אישי</dc:title>
  <dc:creator>rakefet h.s</dc:creator>
  <cp:lastModifiedBy>USER15</cp:lastModifiedBy>
  <cp:revision>55</cp:revision>
  <dcterms:created xsi:type="dcterms:W3CDTF">2015-10-09T13:02:16Z</dcterms:created>
  <dcterms:modified xsi:type="dcterms:W3CDTF">2019-09-05T10:13:03Z</dcterms:modified>
</cp:coreProperties>
</file>