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5"/>
  </p:notesMasterIdLst>
  <p:sldIdLst>
    <p:sldId id="256" r:id="rId2"/>
    <p:sldId id="257" r:id="rId3"/>
    <p:sldId id="280" r:id="rId4"/>
    <p:sldId id="298" r:id="rId5"/>
    <p:sldId id="292" r:id="rId6"/>
    <p:sldId id="282" r:id="rId7"/>
    <p:sldId id="291" r:id="rId8"/>
    <p:sldId id="284" r:id="rId9"/>
    <p:sldId id="285" r:id="rId10"/>
    <p:sldId id="288" r:id="rId11"/>
    <p:sldId id="293" r:id="rId12"/>
    <p:sldId id="283" r:id="rId13"/>
    <p:sldId id="286" r:id="rId14"/>
    <p:sldId id="287" r:id="rId15"/>
    <p:sldId id="289" r:id="rId16"/>
    <p:sldId id="294" r:id="rId17"/>
    <p:sldId id="302" r:id="rId18"/>
    <p:sldId id="265" r:id="rId19"/>
    <p:sldId id="304" r:id="rId20"/>
    <p:sldId id="301" r:id="rId21"/>
    <p:sldId id="300" r:id="rId22"/>
    <p:sldId id="296" r:id="rId23"/>
    <p:sldId id="30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1C3E07-2139-4811-B08B-EE562D6D26F6}" type="doc">
      <dgm:prSet loTypeId="urn:microsoft.com/office/officeart/2005/8/layout/process2" loCatId="process" qsTypeId="urn:microsoft.com/office/officeart/2005/8/quickstyle/simple1" qsCatId="simple" csTypeId="urn:microsoft.com/office/officeart/2005/8/colors/accent2_2" csCatId="accent2" phldr="1"/>
      <dgm:spPr/>
    </dgm:pt>
    <dgm:pt modelId="{A328CE31-1AA9-4325-8A1A-AFFB29FAACFB}">
      <dgm:prSet phldrT="[טקסט]"/>
      <dgm:spPr/>
      <dgm:t>
        <a:bodyPr/>
        <a:lstStyle/>
        <a:p>
          <a:pPr rtl="1"/>
          <a:r>
            <a:rPr lang="ar-JO" dirty="0" smtClean="0"/>
            <a:t>اِختيار الموضوع</a:t>
          </a:r>
          <a:endParaRPr lang="he-IL" dirty="0" smtClean="0"/>
        </a:p>
        <a:p>
          <a:pPr rtl="1"/>
          <a:endParaRPr lang="he-IL" dirty="0"/>
        </a:p>
      </dgm:t>
    </dgm:pt>
    <dgm:pt modelId="{04B40A8B-D4A8-4A2C-9F88-F1956F2A8AE0}" type="parTrans" cxnId="{A6699745-F02C-4F6B-A182-BD972BE38465}">
      <dgm:prSet/>
      <dgm:spPr/>
      <dgm:t>
        <a:bodyPr/>
        <a:lstStyle/>
        <a:p>
          <a:pPr rtl="1"/>
          <a:endParaRPr lang="he-IL"/>
        </a:p>
      </dgm:t>
    </dgm:pt>
    <dgm:pt modelId="{B54EA436-5188-46CE-A561-42DDD92D0363}" type="sibTrans" cxnId="{A6699745-F02C-4F6B-A182-BD972BE38465}">
      <dgm:prSet/>
      <dgm:spPr/>
      <dgm:t>
        <a:bodyPr/>
        <a:lstStyle/>
        <a:p>
          <a:pPr rtl="1"/>
          <a:endParaRPr lang="he-IL"/>
        </a:p>
      </dgm:t>
    </dgm:pt>
    <dgm:pt modelId="{E3DDD5F6-DFFD-472E-93B1-FE6AE7F5F3D4}">
      <dgm:prSet phldrT="[טקסט]"/>
      <dgm:spPr/>
      <dgm:t>
        <a:bodyPr/>
        <a:lstStyle/>
        <a:p>
          <a:pPr rtl="1"/>
          <a:r>
            <a:rPr lang="ar-JO" dirty="0" smtClean="0"/>
            <a:t>طرح الأَسئِلة</a:t>
          </a:r>
          <a:endParaRPr lang="he-IL" dirty="0" smtClean="0"/>
        </a:p>
        <a:p>
          <a:pPr rtl="1"/>
          <a:endParaRPr lang="he-IL" dirty="0"/>
        </a:p>
      </dgm:t>
    </dgm:pt>
    <dgm:pt modelId="{75B22850-9696-475A-A21E-9FA49328ED02}" type="parTrans" cxnId="{366C7894-A206-4780-8D84-B76550D82396}">
      <dgm:prSet/>
      <dgm:spPr/>
      <dgm:t>
        <a:bodyPr/>
        <a:lstStyle/>
        <a:p>
          <a:pPr rtl="1"/>
          <a:endParaRPr lang="he-IL"/>
        </a:p>
      </dgm:t>
    </dgm:pt>
    <dgm:pt modelId="{1B9B1A62-E282-42CC-94F3-6DA4BB9904D1}" type="sibTrans" cxnId="{366C7894-A206-4780-8D84-B76550D82396}">
      <dgm:prSet/>
      <dgm:spPr/>
      <dgm:t>
        <a:bodyPr/>
        <a:lstStyle/>
        <a:p>
          <a:pPr rtl="1"/>
          <a:endParaRPr lang="he-IL"/>
        </a:p>
      </dgm:t>
    </dgm:pt>
    <dgm:pt modelId="{E991D526-E10F-421D-9931-235392A7F3DD}">
      <dgm:prSet phldrT="[טקסט]"/>
      <dgm:spPr/>
      <dgm:t>
        <a:bodyPr/>
        <a:lstStyle/>
        <a:p>
          <a:pPr rtl="1"/>
          <a:r>
            <a:rPr lang="ar-JO" dirty="0" smtClean="0"/>
            <a:t>عَرْضِ المنتَج</a:t>
          </a:r>
          <a:endParaRPr lang="he-IL" dirty="0" smtClean="0"/>
        </a:p>
        <a:p>
          <a:pPr rtl="1"/>
          <a:endParaRPr lang="he-IL" dirty="0"/>
        </a:p>
      </dgm:t>
    </dgm:pt>
    <dgm:pt modelId="{68024508-465C-4EF8-B1E3-7ECE562D8A15}" type="parTrans" cxnId="{5207672F-B7AC-4455-B076-13296FD9EB5A}">
      <dgm:prSet/>
      <dgm:spPr/>
      <dgm:t>
        <a:bodyPr/>
        <a:lstStyle/>
        <a:p>
          <a:pPr rtl="1"/>
          <a:endParaRPr lang="he-IL"/>
        </a:p>
      </dgm:t>
    </dgm:pt>
    <dgm:pt modelId="{04B15EFD-EA4D-42BE-8404-1065147BBCDC}" type="sibTrans" cxnId="{5207672F-B7AC-4455-B076-13296FD9EB5A}">
      <dgm:prSet/>
      <dgm:spPr/>
      <dgm:t>
        <a:bodyPr/>
        <a:lstStyle/>
        <a:p>
          <a:pPr rtl="1"/>
          <a:endParaRPr lang="he-IL"/>
        </a:p>
      </dgm:t>
    </dgm:pt>
    <dgm:pt modelId="{034DC50B-7705-45EA-82B1-26A29073DA92}">
      <dgm:prSet phldrT="[טקסט]"/>
      <dgm:spPr/>
      <dgm:t>
        <a:bodyPr/>
        <a:lstStyle/>
        <a:p>
          <a:pPr rtl="1"/>
          <a:r>
            <a:rPr lang="ar-JO" dirty="0" smtClean="0"/>
            <a:t>إِعداد المنتج</a:t>
          </a:r>
          <a:endParaRPr lang="he-IL" dirty="0" smtClean="0"/>
        </a:p>
        <a:p>
          <a:pPr rtl="1"/>
          <a:endParaRPr lang="he-IL" dirty="0"/>
        </a:p>
      </dgm:t>
    </dgm:pt>
    <dgm:pt modelId="{DA8F2939-158D-4A1D-8220-A62AD6CDC746}" type="parTrans" cxnId="{CE23F40B-E159-4441-87EB-2AA147D5D2BD}">
      <dgm:prSet/>
      <dgm:spPr/>
      <dgm:t>
        <a:bodyPr/>
        <a:lstStyle/>
        <a:p>
          <a:pPr rtl="1"/>
          <a:endParaRPr lang="he-IL"/>
        </a:p>
      </dgm:t>
    </dgm:pt>
    <dgm:pt modelId="{48F43C92-7A61-4755-8E9D-FE7359CA3EE5}" type="sibTrans" cxnId="{CE23F40B-E159-4441-87EB-2AA147D5D2BD}">
      <dgm:prSet/>
      <dgm:spPr/>
      <dgm:t>
        <a:bodyPr/>
        <a:lstStyle/>
        <a:p>
          <a:pPr rtl="1"/>
          <a:endParaRPr lang="he-IL"/>
        </a:p>
      </dgm:t>
    </dgm:pt>
    <dgm:pt modelId="{DD6198A2-2915-4821-85D7-F0C5176ABC3A}">
      <dgm:prSet phldrT="[טקסט]"/>
      <dgm:spPr/>
      <dgm:t>
        <a:bodyPr/>
        <a:lstStyle/>
        <a:p>
          <a:pPr rtl="1"/>
          <a:r>
            <a:rPr lang="ar-JO" dirty="0" smtClean="0"/>
            <a:t>البحث عن مصادِرَ للمعلومات</a:t>
          </a:r>
          <a:endParaRPr lang="he-IL" dirty="0" smtClean="0"/>
        </a:p>
        <a:p>
          <a:pPr rtl="1"/>
          <a:endParaRPr lang="he-IL" dirty="0"/>
        </a:p>
      </dgm:t>
    </dgm:pt>
    <dgm:pt modelId="{0A6F8652-38CD-4D2C-BFBE-D4A96AFE3996}" type="parTrans" cxnId="{2FF59049-1E9F-44E1-9EBF-16BBF4FCFB77}">
      <dgm:prSet/>
      <dgm:spPr/>
      <dgm:t>
        <a:bodyPr/>
        <a:lstStyle/>
        <a:p>
          <a:pPr rtl="1"/>
          <a:endParaRPr lang="he-IL"/>
        </a:p>
      </dgm:t>
    </dgm:pt>
    <dgm:pt modelId="{29EEC4DC-2212-4C5B-AA7F-4FD70E3BF86C}" type="sibTrans" cxnId="{2FF59049-1E9F-44E1-9EBF-16BBF4FCFB77}">
      <dgm:prSet/>
      <dgm:spPr/>
      <dgm:t>
        <a:bodyPr/>
        <a:lstStyle/>
        <a:p>
          <a:pPr rtl="1"/>
          <a:endParaRPr lang="he-IL"/>
        </a:p>
      </dgm:t>
    </dgm:pt>
    <dgm:pt modelId="{38FE4F68-EA91-43B6-8A81-CD79CC48ADA1}">
      <dgm:prSet phldrT="[טקסט]"/>
      <dgm:spPr/>
      <dgm:t>
        <a:bodyPr/>
        <a:lstStyle/>
        <a:p>
          <a:pPr rtl="1"/>
          <a:r>
            <a:rPr lang="ar-JO" dirty="0" smtClean="0"/>
            <a:t>معالجة المعلومات، قراءَةً وتلخيصًا</a:t>
          </a:r>
          <a:endParaRPr lang="he-IL" dirty="0"/>
        </a:p>
      </dgm:t>
    </dgm:pt>
    <dgm:pt modelId="{54A96EAE-527B-466C-8E4E-869FBD71C206}" type="parTrans" cxnId="{CA2A0903-557C-464E-A15C-7A37005FABDD}">
      <dgm:prSet/>
      <dgm:spPr/>
      <dgm:t>
        <a:bodyPr/>
        <a:lstStyle/>
        <a:p>
          <a:pPr rtl="1"/>
          <a:endParaRPr lang="he-IL"/>
        </a:p>
      </dgm:t>
    </dgm:pt>
    <dgm:pt modelId="{613BE281-E895-421A-BA05-18D0466CAEE7}" type="sibTrans" cxnId="{CA2A0903-557C-464E-A15C-7A37005FABDD}">
      <dgm:prSet/>
      <dgm:spPr/>
      <dgm:t>
        <a:bodyPr/>
        <a:lstStyle/>
        <a:p>
          <a:pPr rtl="1"/>
          <a:endParaRPr lang="he-IL"/>
        </a:p>
      </dgm:t>
    </dgm:pt>
    <dgm:pt modelId="{8942BA0F-7356-490B-8A08-3B330E8D8E68}">
      <dgm:prSet phldrT="[טקסט]"/>
      <dgm:spPr/>
      <dgm:t>
        <a:bodyPr/>
        <a:lstStyle/>
        <a:p>
          <a:pPr rtl="1"/>
          <a:r>
            <a:rPr lang="ar-JO" dirty="0" smtClean="0"/>
            <a:t>دمج المعلومات والكتابة </a:t>
          </a:r>
          <a:endParaRPr lang="he-IL" dirty="0"/>
        </a:p>
      </dgm:t>
    </dgm:pt>
    <dgm:pt modelId="{E127961F-97DB-4B21-8994-8EEBD144DB3E}" type="parTrans" cxnId="{87AB63A9-0102-487A-AFEA-A9AEEED1E9E6}">
      <dgm:prSet/>
      <dgm:spPr/>
      <dgm:t>
        <a:bodyPr/>
        <a:lstStyle/>
        <a:p>
          <a:pPr rtl="1"/>
          <a:endParaRPr lang="he-IL"/>
        </a:p>
      </dgm:t>
    </dgm:pt>
    <dgm:pt modelId="{A3511E7F-D9B7-4196-9288-B82294DE9D35}" type="sibTrans" cxnId="{87AB63A9-0102-487A-AFEA-A9AEEED1E9E6}">
      <dgm:prSet/>
      <dgm:spPr/>
      <dgm:t>
        <a:bodyPr/>
        <a:lstStyle/>
        <a:p>
          <a:pPr rtl="1"/>
          <a:endParaRPr lang="he-IL"/>
        </a:p>
      </dgm:t>
    </dgm:pt>
    <dgm:pt modelId="{828297F0-D923-4615-808F-9B4823227108}">
      <dgm:prSet phldrT="[טקסט]"/>
      <dgm:spPr/>
      <dgm:t>
        <a:bodyPr/>
        <a:lstStyle/>
        <a:p>
          <a:pPr rtl="1"/>
          <a:r>
            <a:rPr lang="ar-JO" dirty="0" smtClean="0"/>
            <a:t>كتابة العمل وتصميمُهُ </a:t>
          </a:r>
          <a:endParaRPr lang="he-IL" dirty="0"/>
        </a:p>
      </dgm:t>
    </dgm:pt>
    <dgm:pt modelId="{7DB9B77A-DFB6-4AC4-862D-6010EF01347F}" type="parTrans" cxnId="{61E5C79B-3340-467A-9FB6-6BFB03CE3E53}">
      <dgm:prSet/>
      <dgm:spPr/>
      <dgm:t>
        <a:bodyPr/>
        <a:lstStyle/>
        <a:p>
          <a:pPr rtl="1"/>
          <a:endParaRPr lang="he-IL"/>
        </a:p>
      </dgm:t>
    </dgm:pt>
    <dgm:pt modelId="{B3A4CBC2-B805-4667-8B31-D279A7EEF522}" type="sibTrans" cxnId="{61E5C79B-3340-467A-9FB6-6BFB03CE3E53}">
      <dgm:prSet/>
      <dgm:spPr/>
      <dgm:t>
        <a:bodyPr/>
        <a:lstStyle/>
        <a:p>
          <a:pPr rtl="1"/>
          <a:endParaRPr lang="he-IL"/>
        </a:p>
      </dgm:t>
    </dgm:pt>
    <dgm:pt modelId="{B7FA6E1D-9C2C-40B5-A6F1-40DA73B5E4BF}" type="pres">
      <dgm:prSet presAssocID="{A41C3E07-2139-4811-B08B-EE562D6D26F6}" presName="linearFlow" presStyleCnt="0">
        <dgm:presLayoutVars>
          <dgm:resizeHandles val="exact"/>
        </dgm:presLayoutVars>
      </dgm:prSet>
      <dgm:spPr/>
    </dgm:pt>
    <dgm:pt modelId="{0CA482F5-D89E-4BFA-8489-643CF238D8A9}" type="pres">
      <dgm:prSet presAssocID="{A328CE31-1AA9-4325-8A1A-AFFB29FAACFB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6B9AB2C-CA83-4DEF-8FE7-0B9C08A5287D}" type="pres">
      <dgm:prSet presAssocID="{B54EA436-5188-46CE-A561-42DDD92D0363}" presName="sibTrans" presStyleLbl="sibTrans2D1" presStyleIdx="0" presStyleCnt="7"/>
      <dgm:spPr/>
      <dgm:t>
        <a:bodyPr/>
        <a:lstStyle/>
        <a:p>
          <a:pPr rtl="1"/>
          <a:endParaRPr lang="he-IL"/>
        </a:p>
      </dgm:t>
    </dgm:pt>
    <dgm:pt modelId="{3609D48F-7312-43DB-802D-4F98F33881CC}" type="pres">
      <dgm:prSet presAssocID="{B54EA436-5188-46CE-A561-42DDD92D0363}" presName="connectorText" presStyleLbl="sibTrans2D1" presStyleIdx="0" presStyleCnt="7"/>
      <dgm:spPr/>
      <dgm:t>
        <a:bodyPr/>
        <a:lstStyle/>
        <a:p>
          <a:pPr rtl="1"/>
          <a:endParaRPr lang="he-IL"/>
        </a:p>
      </dgm:t>
    </dgm:pt>
    <dgm:pt modelId="{25906355-DE68-47DA-9B0C-A50DCA1B7DB6}" type="pres">
      <dgm:prSet presAssocID="{E3DDD5F6-DFFD-472E-93B1-FE6AE7F5F3D4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195B0FB-2494-45D9-BA9A-DB49BC328EF5}" type="pres">
      <dgm:prSet presAssocID="{1B9B1A62-E282-42CC-94F3-6DA4BB9904D1}" presName="sibTrans" presStyleLbl="sibTrans2D1" presStyleIdx="1" presStyleCnt="7"/>
      <dgm:spPr/>
      <dgm:t>
        <a:bodyPr/>
        <a:lstStyle/>
        <a:p>
          <a:pPr rtl="1"/>
          <a:endParaRPr lang="he-IL"/>
        </a:p>
      </dgm:t>
    </dgm:pt>
    <dgm:pt modelId="{FD952003-2FBA-481E-B034-382C44798CC6}" type="pres">
      <dgm:prSet presAssocID="{1B9B1A62-E282-42CC-94F3-6DA4BB9904D1}" presName="connectorText" presStyleLbl="sibTrans2D1" presStyleIdx="1" presStyleCnt="7"/>
      <dgm:spPr/>
      <dgm:t>
        <a:bodyPr/>
        <a:lstStyle/>
        <a:p>
          <a:pPr rtl="1"/>
          <a:endParaRPr lang="he-IL"/>
        </a:p>
      </dgm:t>
    </dgm:pt>
    <dgm:pt modelId="{18B8CDE0-B925-426F-A050-C63D048F9186}" type="pres">
      <dgm:prSet presAssocID="{DD6198A2-2915-4821-85D7-F0C5176ABC3A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BA2A4E6-34F3-43D3-828F-1E972B17A799}" type="pres">
      <dgm:prSet presAssocID="{29EEC4DC-2212-4C5B-AA7F-4FD70E3BF86C}" presName="sibTrans" presStyleLbl="sibTrans2D1" presStyleIdx="2" presStyleCnt="7"/>
      <dgm:spPr/>
      <dgm:t>
        <a:bodyPr/>
        <a:lstStyle/>
        <a:p>
          <a:pPr rtl="1"/>
          <a:endParaRPr lang="he-IL"/>
        </a:p>
      </dgm:t>
    </dgm:pt>
    <dgm:pt modelId="{333F5E78-11F9-4E19-BB86-61940145BD8F}" type="pres">
      <dgm:prSet presAssocID="{29EEC4DC-2212-4C5B-AA7F-4FD70E3BF86C}" presName="connectorText" presStyleLbl="sibTrans2D1" presStyleIdx="2" presStyleCnt="7"/>
      <dgm:spPr/>
      <dgm:t>
        <a:bodyPr/>
        <a:lstStyle/>
        <a:p>
          <a:pPr rtl="1"/>
          <a:endParaRPr lang="he-IL"/>
        </a:p>
      </dgm:t>
    </dgm:pt>
    <dgm:pt modelId="{7AF35085-F082-4477-8F97-1338AFCC4471}" type="pres">
      <dgm:prSet presAssocID="{38FE4F68-EA91-43B6-8A81-CD79CC48ADA1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45E9DA-FB77-4BFE-9969-E78ACF7BE6DC}" type="pres">
      <dgm:prSet presAssocID="{613BE281-E895-421A-BA05-18D0466CAEE7}" presName="sibTrans" presStyleLbl="sibTrans2D1" presStyleIdx="3" presStyleCnt="7"/>
      <dgm:spPr/>
      <dgm:t>
        <a:bodyPr/>
        <a:lstStyle/>
        <a:p>
          <a:pPr rtl="1"/>
          <a:endParaRPr lang="he-IL"/>
        </a:p>
      </dgm:t>
    </dgm:pt>
    <dgm:pt modelId="{918E4BD1-C97B-44F6-9276-566E4A0391B9}" type="pres">
      <dgm:prSet presAssocID="{613BE281-E895-421A-BA05-18D0466CAEE7}" presName="connectorText" presStyleLbl="sibTrans2D1" presStyleIdx="3" presStyleCnt="7"/>
      <dgm:spPr/>
      <dgm:t>
        <a:bodyPr/>
        <a:lstStyle/>
        <a:p>
          <a:pPr rtl="1"/>
          <a:endParaRPr lang="he-IL"/>
        </a:p>
      </dgm:t>
    </dgm:pt>
    <dgm:pt modelId="{CC7093D8-FC77-45C2-9171-933081A53950}" type="pres">
      <dgm:prSet presAssocID="{8942BA0F-7356-490B-8A08-3B330E8D8E68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4F142CA-34B7-4B2C-B255-7B2F19F9A86B}" type="pres">
      <dgm:prSet presAssocID="{A3511E7F-D9B7-4196-9288-B82294DE9D35}" presName="sibTrans" presStyleLbl="sibTrans2D1" presStyleIdx="4" presStyleCnt="7"/>
      <dgm:spPr/>
      <dgm:t>
        <a:bodyPr/>
        <a:lstStyle/>
        <a:p>
          <a:pPr rtl="1"/>
          <a:endParaRPr lang="he-IL"/>
        </a:p>
      </dgm:t>
    </dgm:pt>
    <dgm:pt modelId="{F54D63A7-F874-4942-B76B-9514F7053366}" type="pres">
      <dgm:prSet presAssocID="{A3511E7F-D9B7-4196-9288-B82294DE9D35}" presName="connectorText" presStyleLbl="sibTrans2D1" presStyleIdx="4" presStyleCnt="7"/>
      <dgm:spPr/>
      <dgm:t>
        <a:bodyPr/>
        <a:lstStyle/>
        <a:p>
          <a:pPr rtl="1"/>
          <a:endParaRPr lang="he-IL"/>
        </a:p>
      </dgm:t>
    </dgm:pt>
    <dgm:pt modelId="{752F92D1-5A5E-4F76-9461-BD5EBB2CC85E}" type="pres">
      <dgm:prSet presAssocID="{828297F0-D923-4615-808F-9B482322710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4134B49-5BB0-4CD3-98D8-BDF93CD0EAB8}" type="pres">
      <dgm:prSet presAssocID="{B3A4CBC2-B805-4667-8B31-D279A7EEF522}" presName="sibTrans" presStyleLbl="sibTrans2D1" presStyleIdx="5" presStyleCnt="7"/>
      <dgm:spPr/>
      <dgm:t>
        <a:bodyPr/>
        <a:lstStyle/>
        <a:p>
          <a:pPr rtl="1"/>
          <a:endParaRPr lang="he-IL"/>
        </a:p>
      </dgm:t>
    </dgm:pt>
    <dgm:pt modelId="{DF6D2A9B-6BD7-4FDE-83C1-4850025BAD67}" type="pres">
      <dgm:prSet presAssocID="{B3A4CBC2-B805-4667-8B31-D279A7EEF522}" presName="connectorText" presStyleLbl="sibTrans2D1" presStyleIdx="5" presStyleCnt="7"/>
      <dgm:spPr/>
      <dgm:t>
        <a:bodyPr/>
        <a:lstStyle/>
        <a:p>
          <a:pPr rtl="1"/>
          <a:endParaRPr lang="he-IL"/>
        </a:p>
      </dgm:t>
    </dgm:pt>
    <dgm:pt modelId="{C406B489-827B-49EB-8FDB-FADAF5C54D0C}" type="pres">
      <dgm:prSet presAssocID="{034DC50B-7705-45EA-82B1-26A29073DA9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869600D-24C7-40DD-A4FF-DD2D0CEF7191}" type="pres">
      <dgm:prSet presAssocID="{48F43C92-7A61-4755-8E9D-FE7359CA3EE5}" presName="sibTrans" presStyleLbl="sibTrans2D1" presStyleIdx="6" presStyleCnt="7"/>
      <dgm:spPr/>
      <dgm:t>
        <a:bodyPr/>
        <a:lstStyle/>
        <a:p>
          <a:pPr rtl="1"/>
          <a:endParaRPr lang="he-IL"/>
        </a:p>
      </dgm:t>
    </dgm:pt>
    <dgm:pt modelId="{478C2E63-9EE7-4713-B46A-1962BBE8FD08}" type="pres">
      <dgm:prSet presAssocID="{48F43C92-7A61-4755-8E9D-FE7359CA3EE5}" presName="connectorText" presStyleLbl="sibTrans2D1" presStyleIdx="6" presStyleCnt="7"/>
      <dgm:spPr/>
      <dgm:t>
        <a:bodyPr/>
        <a:lstStyle/>
        <a:p>
          <a:pPr rtl="1"/>
          <a:endParaRPr lang="he-IL"/>
        </a:p>
      </dgm:t>
    </dgm:pt>
    <dgm:pt modelId="{C0E684D9-DCEA-47E7-97A1-455F8EC08DC7}" type="pres">
      <dgm:prSet presAssocID="{E991D526-E10F-421D-9931-235392A7F3DD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E2397D13-89A3-49A5-B87E-954C746D22A2}" type="presOf" srcId="{48F43C92-7A61-4755-8E9D-FE7359CA3EE5}" destId="{478C2E63-9EE7-4713-B46A-1962BBE8FD08}" srcOrd="1" destOrd="0" presId="urn:microsoft.com/office/officeart/2005/8/layout/process2"/>
    <dgm:cxn modelId="{0CC8D95F-2AA6-4E1E-809B-227BB2563DEE}" type="presOf" srcId="{1B9B1A62-E282-42CC-94F3-6DA4BB9904D1}" destId="{D195B0FB-2494-45D9-BA9A-DB49BC328EF5}" srcOrd="0" destOrd="0" presId="urn:microsoft.com/office/officeart/2005/8/layout/process2"/>
    <dgm:cxn modelId="{50AB9867-9353-4C89-AE35-955C8E88C325}" type="presOf" srcId="{48F43C92-7A61-4755-8E9D-FE7359CA3EE5}" destId="{1869600D-24C7-40DD-A4FF-DD2D0CEF7191}" srcOrd="0" destOrd="0" presId="urn:microsoft.com/office/officeart/2005/8/layout/process2"/>
    <dgm:cxn modelId="{C184664C-0B6B-4AC4-B03D-82B753DB74E3}" type="presOf" srcId="{A328CE31-1AA9-4325-8A1A-AFFB29FAACFB}" destId="{0CA482F5-D89E-4BFA-8489-643CF238D8A9}" srcOrd="0" destOrd="0" presId="urn:microsoft.com/office/officeart/2005/8/layout/process2"/>
    <dgm:cxn modelId="{52B449A5-F623-40BC-889B-DB6258E59881}" type="presOf" srcId="{B3A4CBC2-B805-4667-8B31-D279A7EEF522}" destId="{DF6D2A9B-6BD7-4FDE-83C1-4850025BAD67}" srcOrd="1" destOrd="0" presId="urn:microsoft.com/office/officeart/2005/8/layout/process2"/>
    <dgm:cxn modelId="{8CB2798E-29B0-4165-97EF-1FAEF009EB16}" type="presOf" srcId="{E3DDD5F6-DFFD-472E-93B1-FE6AE7F5F3D4}" destId="{25906355-DE68-47DA-9B0C-A50DCA1B7DB6}" srcOrd="0" destOrd="0" presId="urn:microsoft.com/office/officeart/2005/8/layout/process2"/>
    <dgm:cxn modelId="{1E65F0DA-9315-4B7E-8760-57474E798E7A}" type="presOf" srcId="{A3511E7F-D9B7-4196-9288-B82294DE9D35}" destId="{64F142CA-34B7-4B2C-B255-7B2F19F9A86B}" srcOrd="0" destOrd="0" presId="urn:microsoft.com/office/officeart/2005/8/layout/process2"/>
    <dgm:cxn modelId="{ADBB08E1-5429-457B-A9D6-7FD83D60DEF1}" type="presOf" srcId="{B54EA436-5188-46CE-A561-42DDD92D0363}" destId="{3609D48F-7312-43DB-802D-4F98F33881CC}" srcOrd="1" destOrd="0" presId="urn:microsoft.com/office/officeart/2005/8/layout/process2"/>
    <dgm:cxn modelId="{CA2A0903-557C-464E-A15C-7A37005FABDD}" srcId="{A41C3E07-2139-4811-B08B-EE562D6D26F6}" destId="{38FE4F68-EA91-43B6-8A81-CD79CC48ADA1}" srcOrd="3" destOrd="0" parTransId="{54A96EAE-527B-466C-8E4E-869FBD71C206}" sibTransId="{613BE281-E895-421A-BA05-18D0466CAEE7}"/>
    <dgm:cxn modelId="{B0EE10C5-7CD2-4456-A3F9-128CED0D338A}" type="presOf" srcId="{613BE281-E895-421A-BA05-18D0466CAEE7}" destId="{3945E9DA-FB77-4BFE-9969-E78ACF7BE6DC}" srcOrd="0" destOrd="0" presId="urn:microsoft.com/office/officeart/2005/8/layout/process2"/>
    <dgm:cxn modelId="{5207672F-B7AC-4455-B076-13296FD9EB5A}" srcId="{A41C3E07-2139-4811-B08B-EE562D6D26F6}" destId="{E991D526-E10F-421D-9931-235392A7F3DD}" srcOrd="7" destOrd="0" parTransId="{68024508-465C-4EF8-B1E3-7ECE562D8A15}" sibTransId="{04B15EFD-EA4D-42BE-8404-1065147BBCDC}"/>
    <dgm:cxn modelId="{711112AF-A128-4EE1-975D-4BFD41E12BCE}" type="presOf" srcId="{1B9B1A62-E282-42CC-94F3-6DA4BB9904D1}" destId="{FD952003-2FBA-481E-B034-382C44798CC6}" srcOrd="1" destOrd="0" presId="urn:microsoft.com/office/officeart/2005/8/layout/process2"/>
    <dgm:cxn modelId="{4A9E3202-9B36-4293-A8F7-A1C6A0D9CDB3}" type="presOf" srcId="{29EEC4DC-2212-4C5B-AA7F-4FD70E3BF86C}" destId="{333F5E78-11F9-4E19-BB86-61940145BD8F}" srcOrd="1" destOrd="0" presId="urn:microsoft.com/office/officeart/2005/8/layout/process2"/>
    <dgm:cxn modelId="{366C7894-A206-4780-8D84-B76550D82396}" srcId="{A41C3E07-2139-4811-B08B-EE562D6D26F6}" destId="{E3DDD5F6-DFFD-472E-93B1-FE6AE7F5F3D4}" srcOrd="1" destOrd="0" parTransId="{75B22850-9696-475A-A21E-9FA49328ED02}" sibTransId="{1B9B1A62-E282-42CC-94F3-6DA4BB9904D1}"/>
    <dgm:cxn modelId="{A6699745-F02C-4F6B-A182-BD972BE38465}" srcId="{A41C3E07-2139-4811-B08B-EE562D6D26F6}" destId="{A328CE31-1AA9-4325-8A1A-AFFB29FAACFB}" srcOrd="0" destOrd="0" parTransId="{04B40A8B-D4A8-4A2C-9F88-F1956F2A8AE0}" sibTransId="{B54EA436-5188-46CE-A561-42DDD92D0363}"/>
    <dgm:cxn modelId="{755E716B-AF2E-4F3C-9F89-AC3181C88EDE}" type="presOf" srcId="{828297F0-D923-4615-808F-9B4823227108}" destId="{752F92D1-5A5E-4F76-9461-BD5EBB2CC85E}" srcOrd="0" destOrd="0" presId="urn:microsoft.com/office/officeart/2005/8/layout/process2"/>
    <dgm:cxn modelId="{CE731267-2A67-4AB6-835A-E51BF3C22EBB}" type="presOf" srcId="{8942BA0F-7356-490B-8A08-3B330E8D8E68}" destId="{CC7093D8-FC77-45C2-9171-933081A53950}" srcOrd="0" destOrd="0" presId="urn:microsoft.com/office/officeart/2005/8/layout/process2"/>
    <dgm:cxn modelId="{C9F70F3B-EC2E-47CE-B9EA-95F070BCF523}" type="presOf" srcId="{38FE4F68-EA91-43B6-8A81-CD79CC48ADA1}" destId="{7AF35085-F082-4477-8F97-1338AFCC4471}" srcOrd="0" destOrd="0" presId="urn:microsoft.com/office/officeart/2005/8/layout/process2"/>
    <dgm:cxn modelId="{61E5C79B-3340-467A-9FB6-6BFB03CE3E53}" srcId="{A41C3E07-2139-4811-B08B-EE562D6D26F6}" destId="{828297F0-D923-4615-808F-9B4823227108}" srcOrd="5" destOrd="0" parTransId="{7DB9B77A-DFB6-4AC4-862D-6010EF01347F}" sibTransId="{B3A4CBC2-B805-4667-8B31-D279A7EEF522}"/>
    <dgm:cxn modelId="{26C440B7-3267-4D56-B36F-0E1447D61090}" type="presOf" srcId="{B3A4CBC2-B805-4667-8B31-D279A7EEF522}" destId="{24134B49-5BB0-4CD3-98D8-BDF93CD0EAB8}" srcOrd="0" destOrd="0" presId="urn:microsoft.com/office/officeart/2005/8/layout/process2"/>
    <dgm:cxn modelId="{CE23F40B-E159-4441-87EB-2AA147D5D2BD}" srcId="{A41C3E07-2139-4811-B08B-EE562D6D26F6}" destId="{034DC50B-7705-45EA-82B1-26A29073DA92}" srcOrd="6" destOrd="0" parTransId="{DA8F2939-158D-4A1D-8220-A62AD6CDC746}" sibTransId="{48F43C92-7A61-4755-8E9D-FE7359CA3EE5}"/>
    <dgm:cxn modelId="{53D0DCCE-EBD8-4777-A71B-24CF4E235558}" type="presOf" srcId="{613BE281-E895-421A-BA05-18D0466CAEE7}" destId="{918E4BD1-C97B-44F6-9276-566E4A0391B9}" srcOrd="1" destOrd="0" presId="urn:microsoft.com/office/officeart/2005/8/layout/process2"/>
    <dgm:cxn modelId="{7F1761A5-23C1-440B-8F89-4A8251FA87CB}" type="presOf" srcId="{29EEC4DC-2212-4C5B-AA7F-4FD70E3BF86C}" destId="{1BA2A4E6-34F3-43D3-828F-1E972B17A799}" srcOrd="0" destOrd="0" presId="urn:microsoft.com/office/officeart/2005/8/layout/process2"/>
    <dgm:cxn modelId="{C4FC1633-20D2-458A-837F-105DE43E55EE}" type="presOf" srcId="{E991D526-E10F-421D-9931-235392A7F3DD}" destId="{C0E684D9-DCEA-47E7-97A1-455F8EC08DC7}" srcOrd="0" destOrd="0" presId="urn:microsoft.com/office/officeart/2005/8/layout/process2"/>
    <dgm:cxn modelId="{87AB63A9-0102-487A-AFEA-A9AEEED1E9E6}" srcId="{A41C3E07-2139-4811-B08B-EE562D6D26F6}" destId="{8942BA0F-7356-490B-8A08-3B330E8D8E68}" srcOrd="4" destOrd="0" parTransId="{E127961F-97DB-4B21-8994-8EEBD144DB3E}" sibTransId="{A3511E7F-D9B7-4196-9288-B82294DE9D35}"/>
    <dgm:cxn modelId="{957A47D3-DDFC-42AF-A664-C1863A7828EE}" type="presOf" srcId="{DD6198A2-2915-4821-85D7-F0C5176ABC3A}" destId="{18B8CDE0-B925-426F-A050-C63D048F9186}" srcOrd="0" destOrd="0" presId="urn:microsoft.com/office/officeart/2005/8/layout/process2"/>
    <dgm:cxn modelId="{CA70BCA0-9740-47BF-A3AE-F1D6FE13C26A}" type="presOf" srcId="{034DC50B-7705-45EA-82B1-26A29073DA92}" destId="{C406B489-827B-49EB-8FDB-FADAF5C54D0C}" srcOrd="0" destOrd="0" presId="urn:microsoft.com/office/officeart/2005/8/layout/process2"/>
    <dgm:cxn modelId="{5A7ABAB5-9922-4660-96D2-6AE74D80A009}" type="presOf" srcId="{A3511E7F-D9B7-4196-9288-B82294DE9D35}" destId="{F54D63A7-F874-4942-B76B-9514F7053366}" srcOrd="1" destOrd="0" presId="urn:microsoft.com/office/officeart/2005/8/layout/process2"/>
    <dgm:cxn modelId="{F1B49A9B-56F2-4F18-9B06-C5D1280C7444}" type="presOf" srcId="{B54EA436-5188-46CE-A561-42DDD92D0363}" destId="{16B9AB2C-CA83-4DEF-8FE7-0B9C08A5287D}" srcOrd="0" destOrd="0" presId="urn:microsoft.com/office/officeart/2005/8/layout/process2"/>
    <dgm:cxn modelId="{CC1E844C-FD54-4729-9F80-C89066466616}" type="presOf" srcId="{A41C3E07-2139-4811-B08B-EE562D6D26F6}" destId="{B7FA6E1D-9C2C-40B5-A6F1-40DA73B5E4BF}" srcOrd="0" destOrd="0" presId="urn:microsoft.com/office/officeart/2005/8/layout/process2"/>
    <dgm:cxn modelId="{2FF59049-1E9F-44E1-9EBF-16BBF4FCFB77}" srcId="{A41C3E07-2139-4811-B08B-EE562D6D26F6}" destId="{DD6198A2-2915-4821-85D7-F0C5176ABC3A}" srcOrd="2" destOrd="0" parTransId="{0A6F8652-38CD-4D2C-BFBE-D4A96AFE3996}" sibTransId="{29EEC4DC-2212-4C5B-AA7F-4FD70E3BF86C}"/>
    <dgm:cxn modelId="{EC784B8C-937A-40B0-9A95-56BEC52734AC}" type="presParOf" srcId="{B7FA6E1D-9C2C-40B5-A6F1-40DA73B5E4BF}" destId="{0CA482F5-D89E-4BFA-8489-643CF238D8A9}" srcOrd="0" destOrd="0" presId="urn:microsoft.com/office/officeart/2005/8/layout/process2"/>
    <dgm:cxn modelId="{FAD2F3D3-DFAB-481B-982E-52A015397BF4}" type="presParOf" srcId="{B7FA6E1D-9C2C-40B5-A6F1-40DA73B5E4BF}" destId="{16B9AB2C-CA83-4DEF-8FE7-0B9C08A5287D}" srcOrd="1" destOrd="0" presId="urn:microsoft.com/office/officeart/2005/8/layout/process2"/>
    <dgm:cxn modelId="{B2331894-89B9-4ECD-B0ED-6F4548ADE1E6}" type="presParOf" srcId="{16B9AB2C-CA83-4DEF-8FE7-0B9C08A5287D}" destId="{3609D48F-7312-43DB-802D-4F98F33881CC}" srcOrd="0" destOrd="0" presId="urn:microsoft.com/office/officeart/2005/8/layout/process2"/>
    <dgm:cxn modelId="{5E55CB45-5364-4A86-926D-C1038EEBE191}" type="presParOf" srcId="{B7FA6E1D-9C2C-40B5-A6F1-40DA73B5E4BF}" destId="{25906355-DE68-47DA-9B0C-A50DCA1B7DB6}" srcOrd="2" destOrd="0" presId="urn:microsoft.com/office/officeart/2005/8/layout/process2"/>
    <dgm:cxn modelId="{CEC01E71-FD7D-4E95-AD58-AA38EE7F80FB}" type="presParOf" srcId="{B7FA6E1D-9C2C-40B5-A6F1-40DA73B5E4BF}" destId="{D195B0FB-2494-45D9-BA9A-DB49BC328EF5}" srcOrd="3" destOrd="0" presId="urn:microsoft.com/office/officeart/2005/8/layout/process2"/>
    <dgm:cxn modelId="{A651B0E6-6024-46EB-8A5B-79D81F775ED7}" type="presParOf" srcId="{D195B0FB-2494-45D9-BA9A-DB49BC328EF5}" destId="{FD952003-2FBA-481E-B034-382C44798CC6}" srcOrd="0" destOrd="0" presId="urn:microsoft.com/office/officeart/2005/8/layout/process2"/>
    <dgm:cxn modelId="{A8842F06-DEF2-4704-83D5-E10BB032436E}" type="presParOf" srcId="{B7FA6E1D-9C2C-40B5-A6F1-40DA73B5E4BF}" destId="{18B8CDE0-B925-426F-A050-C63D048F9186}" srcOrd="4" destOrd="0" presId="urn:microsoft.com/office/officeart/2005/8/layout/process2"/>
    <dgm:cxn modelId="{81D6D3AA-36AD-47DA-9158-FBBCF48A8913}" type="presParOf" srcId="{B7FA6E1D-9C2C-40B5-A6F1-40DA73B5E4BF}" destId="{1BA2A4E6-34F3-43D3-828F-1E972B17A799}" srcOrd="5" destOrd="0" presId="urn:microsoft.com/office/officeart/2005/8/layout/process2"/>
    <dgm:cxn modelId="{61E3B590-AA34-42E5-8FAB-55DDAB159CCB}" type="presParOf" srcId="{1BA2A4E6-34F3-43D3-828F-1E972B17A799}" destId="{333F5E78-11F9-4E19-BB86-61940145BD8F}" srcOrd="0" destOrd="0" presId="urn:microsoft.com/office/officeart/2005/8/layout/process2"/>
    <dgm:cxn modelId="{757494AE-6469-4F5C-B5B4-79F23EF08F13}" type="presParOf" srcId="{B7FA6E1D-9C2C-40B5-A6F1-40DA73B5E4BF}" destId="{7AF35085-F082-4477-8F97-1338AFCC4471}" srcOrd="6" destOrd="0" presId="urn:microsoft.com/office/officeart/2005/8/layout/process2"/>
    <dgm:cxn modelId="{9DE1E09C-290B-4D9F-941C-05B720B01472}" type="presParOf" srcId="{B7FA6E1D-9C2C-40B5-A6F1-40DA73B5E4BF}" destId="{3945E9DA-FB77-4BFE-9969-E78ACF7BE6DC}" srcOrd="7" destOrd="0" presId="urn:microsoft.com/office/officeart/2005/8/layout/process2"/>
    <dgm:cxn modelId="{8DB41933-DB2A-4600-8BE3-3F7473E1FD9A}" type="presParOf" srcId="{3945E9DA-FB77-4BFE-9969-E78ACF7BE6DC}" destId="{918E4BD1-C97B-44F6-9276-566E4A0391B9}" srcOrd="0" destOrd="0" presId="urn:microsoft.com/office/officeart/2005/8/layout/process2"/>
    <dgm:cxn modelId="{7BC096D7-A0C6-4347-8B6D-1332AAF9AE35}" type="presParOf" srcId="{B7FA6E1D-9C2C-40B5-A6F1-40DA73B5E4BF}" destId="{CC7093D8-FC77-45C2-9171-933081A53950}" srcOrd="8" destOrd="0" presId="urn:microsoft.com/office/officeart/2005/8/layout/process2"/>
    <dgm:cxn modelId="{C2B4D812-B131-4D91-997C-DF87ECCA94C0}" type="presParOf" srcId="{B7FA6E1D-9C2C-40B5-A6F1-40DA73B5E4BF}" destId="{64F142CA-34B7-4B2C-B255-7B2F19F9A86B}" srcOrd="9" destOrd="0" presId="urn:microsoft.com/office/officeart/2005/8/layout/process2"/>
    <dgm:cxn modelId="{C4627440-EA24-4544-96B1-B46F4691635B}" type="presParOf" srcId="{64F142CA-34B7-4B2C-B255-7B2F19F9A86B}" destId="{F54D63A7-F874-4942-B76B-9514F7053366}" srcOrd="0" destOrd="0" presId="urn:microsoft.com/office/officeart/2005/8/layout/process2"/>
    <dgm:cxn modelId="{59A0416F-A72B-44E8-B6D9-1CA2954BFABB}" type="presParOf" srcId="{B7FA6E1D-9C2C-40B5-A6F1-40DA73B5E4BF}" destId="{752F92D1-5A5E-4F76-9461-BD5EBB2CC85E}" srcOrd="10" destOrd="0" presId="urn:microsoft.com/office/officeart/2005/8/layout/process2"/>
    <dgm:cxn modelId="{FCD530FF-B43F-4CA4-B94F-3EEF19852934}" type="presParOf" srcId="{B7FA6E1D-9C2C-40B5-A6F1-40DA73B5E4BF}" destId="{24134B49-5BB0-4CD3-98D8-BDF93CD0EAB8}" srcOrd="11" destOrd="0" presId="urn:microsoft.com/office/officeart/2005/8/layout/process2"/>
    <dgm:cxn modelId="{4D9D40C5-2A3B-4F4C-880A-E7CEF0509BB9}" type="presParOf" srcId="{24134B49-5BB0-4CD3-98D8-BDF93CD0EAB8}" destId="{DF6D2A9B-6BD7-4FDE-83C1-4850025BAD67}" srcOrd="0" destOrd="0" presId="urn:microsoft.com/office/officeart/2005/8/layout/process2"/>
    <dgm:cxn modelId="{FA1C8CEC-B82D-4D42-9416-102F9BDBF7F9}" type="presParOf" srcId="{B7FA6E1D-9C2C-40B5-A6F1-40DA73B5E4BF}" destId="{C406B489-827B-49EB-8FDB-FADAF5C54D0C}" srcOrd="12" destOrd="0" presId="urn:microsoft.com/office/officeart/2005/8/layout/process2"/>
    <dgm:cxn modelId="{19BE3B89-8C93-4C37-8816-A7661B3A0A1D}" type="presParOf" srcId="{B7FA6E1D-9C2C-40B5-A6F1-40DA73B5E4BF}" destId="{1869600D-24C7-40DD-A4FF-DD2D0CEF7191}" srcOrd="13" destOrd="0" presId="urn:microsoft.com/office/officeart/2005/8/layout/process2"/>
    <dgm:cxn modelId="{48464539-7684-44B7-866E-2091BBF04A1F}" type="presParOf" srcId="{1869600D-24C7-40DD-A4FF-DD2D0CEF7191}" destId="{478C2E63-9EE7-4713-B46A-1962BBE8FD08}" srcOrd="0" destOrd="0" presId="urn:microsoft.com/office/officeart/2005/8/layout/process2"/>
    <dgm:cxn modelId="{CBF0CFEE-ECA6-49B1-82AA-08A7EE5A01C5}" type="presParOf" srcId="{B7FA6E1D-9C2C-40B5-A6F1-40DA73B5E4BF}" destId="{C0E684D9-DCEA-47E7-97A1-455F8EC08DC7}" srcOrd="1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D20F12-CC24-4C0B-A76A-C3488BA68096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he-IL"/>
        </a:p>
      </dgm:t>
    </dgm:pt>
    <dgm:pt modelId="{71F1C0A0-2B06-430D-BCBA-39137CBA8BD6}">
      <dgm:prSet phldrT="[טקסט]" custT="1"/>
      <dgm:spPr/>
      <dgm:t>
        <a:bodyPr/>
        <a:lstStyle/>
        <a:p>
          <a:pPr rtl="1"/>
          <a:r>
            <a:rPr lang="ar-JO" sz="32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تقييم داخلي</a:t>
          </a:r>
          <a:endParaRPr lang="he-IL" sz="3200" b="1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F08EA56-AF2B-4B61-B5DD-B669CF67B8E4}" type="parTrans" cxnId="{39F05F97-E72B-407D-B5F7-65CE97FFC2EB}">
      <dgm:prSet/>
      <dgm:spPr/>
      <dgm:t>
        <a:bodyPr/>
        <a:lstStyle/>
        <a:p>
          <a:pPr rtl="1"/>
          <a:endParaRPr lang="he-IL"/>
        </a:p>
      </dgm:t>
    </dgm:pt>
    <dgm:pt modelId="{F596554F-919C-438D-8E06-35E6A3D655E0}" type="sibTrans" cxnId="{39F05F97-E72B-407D-B5F7-65CE97FFC2EB}">
      <dgm:prSet/>
      <dgm:spPr/>
      <dgm:t>
        <a:bodyPr/>
        <a:lstStyle/>
        <a:p>
          <a:pPr rtl="1"/>
          <a:endParaRPr lang="he-IL"/>
        </a:p>
      </dgm:t>
    </dgm:pt>
    <dgm:pt modelId="{38D1BDEA-BA9E-4B92-8025-2E4E68430CC1}">
      <dgm:prSet phldrT="[טקסט]"/>
      <dgm:spPr/>
      <dgm:t>
        <a:bodyPr/>
        <a:lstStyle/>
        <a:p>
          <a:pPr rtl="1"/>
          <a:r>
            <a:rPr lang="ar-JO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إعداد منتج</a:t>
          </a:r>
          <a:endParaRPr lang="he-IL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2B25E96-66A7-45E5-9360-058A8675103E}" type="parTrans" cxnId="{68E2BDCF-138E-461E-9B4F-C848818C61D5}">
      <dgm:prSet/>
      <dgm:spPr/>
      <dgm:t>
        <a:bodyPr/>
        <a:lstStyle/>
        <a:p>
          <a:pPr rtl="1"/>
          <a:endParaRPr lang="he-IL"/>
        </a:p>
      </dgm:t>
    </dgm:pt>
    <dgm:pt modelId="{152F25E3-BD18-4869-8270-90FFE230FD22}" type="sibTrans" cxnId="{68E2BDCF-138E-461E-9B4F-C848818C61D5}">
      <dgm:prSet/>
      <dgm:spPr/>
      <dgm:t>
        <a:bodyPr/>
        <a:lstStyle/>
        <a:p>
          <a:pPr rtl="1"/>
          <a:endParaRPr lang="he-IL"/>
        </a:p>
      </dgm:t>
    </dgm:pt>
    <dgm:pt modelId="{60AA2787-8D82-41A2-89D2-4EF27BA1D5B9}">
      <dgm:prSet phldrT="[טקסט]"/>
      <dgm:spPr/>
      <dgm:t>
        <a:bodyPr/>
        <a:lstStyle/>
        <a:p>
          <a:pPr rtl="1"/>
          <a:r>
            <a:rPr lang="ar-JO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المرافقة والتوجيه في عملية العمل</a:t>
          </a:r>
          <a:endParaRPr lang="he-IL" dirty="0"/>
        </a:p>
      </dgm:t>
    </dgm:pt>
    <dgm:pt modelId="{4A816D1E-E327-404F-A891-9103462C38EA}" type="parTrans" cxnId="{22CE6C31-BCB2-416D-A9D9-A608F9570311}">
      <dgm:prSet/>
      <dgm:spPr/>
      <dgm:t>
        <a:bodyPr/>
        <a:lstStyle/>
        <a:p>
          <a:pPr rtl="1"/>
          <a:endParaRPr lang="he-IL"/>
        </a:p>
      </dgm:t>
    </dgm:pt>
    <dgm:pt modelId="{FFB6A0C9-2257-43A4-99B1-AEDF12E19A9B}" type="sibTrans" cxnId="{22CE6C31-BCB2-416D-A9D9-A608F9570311}">
      <dgm:prSet/>
      <dgm:spPr/>
      <dgm:t>
        <a:bodyPr/>
        <a:lstStyle/>
        <a:p>
          <a:pPr rtl="1"/>
          <a:endParaRPr lang="he-IL"/>
        </a:p>
      </dgm:t>
    </dgm:pt>
    <dgm:pt modelId="{4D87175B-7EF3-4E4D-AD4C-CE8003EAAB2A}">
      <dgm:prSet phldrT="[טקסט]"/>
      <dgm:spPr/>
      <dgm:t>
        <a:bodyPr/>
        <a:lstStyle/>
        <a:p>
          <a:pPr rtl="1"/>
          <a:r>
            <a:rPr lang="ar-JO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التحضير للعرض والتقييم الخارجي</a:t>
          </a:r>
          <a:endParaRPr lang="he-IL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068FD-9762-419C-BD00-7FB90414CE65}" type="parTrans" cxnId="{7EE0F1C2-408D-4FAF-B8FB-079C92943C53}">
      <dgm:prSet/>
      <dgm:spPr/>
      <dgm:t>
        <a:bodyPr/>
        <a:lstStyle/>
        <a:p>
          <a:pPr rtl="1"/>
          <a:endParaRPr lang="he-IL"/>
        </a:p>
      </dgm:t>
    </dgm:pt>
    <dgm:pt modelId="{6533BD0E-07CB-4FB0-B8EA-464745945EF6}" type="sibTrans" cxnId="{7EE0F1C2-408D-4FAF-B8FB-079C92943C53}">
      <dgm:prSet/>
      <dgm:spPr/>
      <dgm:t>
        <a:bodyPr/>
        <a:lstStyle/>
        <a:p>
          <a:pPr rtl="1"/>
          <a:endParaRPr lang="he-IL"/>
        </a:p>
      </dgm:t>
    </dgm:pt>
    <dgm:pt modelId="{2192AE81-D27C-49A2-9347-6EBBC8B8AE50}">
      <dgm:prSet phldrT="[טקסט]"/>
      <dgm:spPr/>
      <dgm:t>
        <a:bodyPr/>
        <a:lstStyle/>
        <a:p>
          <a:pPr rtl="1"/>
          <a:r>
            <a:rPr lang="ar-JO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إعداد عرض تقديمي مصاحب</a:t>
          </a:r>
          <a:endParaRPr lang="he-IL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F7DDA36-8934-47AA-AADB-88DB4F902EF4}" type="parTrans" cxnId="{61917509-CF57-4D98-ACB3-0D80D19A90CF}">
      <dgm:prSet/>
      <dgm:spPr/>
      <dgm:t>
        <a:bodyPr/>
        <a:lstStyle/>
        <a:p>
          <a:pPr rtl="1"/>
          <a:endParaRPr lang="he-IL"/>
        </a:p>
      </dgm:t>
    </dgm:pt>
    <dgm:pt modelId="{8FEDD825-74EC-4326-B9AC-55055E93219E}" type="sibTrans" cxnId="{61917509-CF57-4D98-ACB3-0D80D19A90CF}">
      <dgm:prSet/>
      <dgm:spPr/>
      <dgm:t>
        <a:bodyPr/>
        <a:lstStyle/>
        <a:p>
          <a:pPr rtl="1"/>
          <a:endParaRPr lang="he-IL"/>
        </a:p>
      </dgm:t>
    </dgm:pt>
    <dgm:pt modelId="{2DE0115E-B84C-45DE-A42A-72280DB26B47}" type="pres">
      <dgm:prSet presAssocID="{34D20F12-CC24-4C0B-A76A-C3488BA6809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9A8F7FB6-1918-44DD-914F-8F30245FE2ED}" type="pres">
      <dgm:prSet presAssocID="{34D20F12-CC24-4C0B-A76A-C3488BA68096}" presName="matrix" presStyleCnt="0"/>
      <dgm:spPr/>
    </dgm:pt>
    <dgm:pt modelId="{46DE9B2A-9666-4D80-B860-CB6B45DB02ED}" type="pres">
      <dgm:prSet presAssocID="{34D20F12-CC24-4C0B-A76A-C3488BA68096}" presName="tile1" presStyleLbl="node1" presStyleIdx="0" presStyleCnt="4"/>
      <dgm:spPr/>
      <dgm:t>
        <a:bodyPr/>
        <a:lstStyle/>
        <a:p>
          <a:pPr rtl="1"/>
          <a:endParaRPr lang="he-IL"/>
        </a:p>
      </dgm:t>
    </dgm:pt>
    <dgm:pt modelId="{1BA66228-6981-4A38-81F2-D0FD53CE8E57}" type="pres">
      <dgm:prSet presAssocID="{34D20F12-CC24-4C0B-A76A-C3488BA6809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F445E79-ACD5-4203-A096-F11723B1A81B}" type="pres">
      <dgm:prSet presAssocID="{34D20F12-CC24-4C0B-A76A-C3488BA68096}" presName="tile2" presStyleLbl="node1" presStyleIdx="1" presStyleCnt="4" custLinFactNeighborX="-643" custLinFactNeighborY="-964"/>
      <dgm:spPr/>
      <dgm:t>
        <a:bodyPr/>
        <a:lstStyle/>
        <a:p>
          <a:pPr rtl="1"/>
          <a:endParaRPr lang="he-IL"/>
        </a:p>
      </dgm:t>
    </dgm:pt>
    <dgm:pt modelId="{F0031B79-8CA8-4D26-8DEB-19DE8816D7F8}" type="pres">
      <dgm:prSet presAssocID="{34D20F12-CC24-4C0B-A76A-C3488BA6809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EBC653C-796C-489E-A0AF-50AEB8939AA5}" type="pres">
      <dgm:prSet presAssocID="{34D20F12-CC24-4C0B-A76A-C3488BA68096}" presName="tile3" presStyleLbl="node1" presStyleIdx="2" presStyleCnt="4"/>
      <dgm:spPr/>
      <dgm:t>
        <a:bodyPr/>
        <a:lstStyle/>
        <a:p>
          <a:pPr rtl="1"/>
          <a:endParaRPr lang="he-IL"/>
        </a:p>
      </dgm:t>
    </dgm:pt>
    <dgm:pt modelId="{84A0E9B1-C0A3-43C0-8472-8F3154E168A1}" type="pres">
      <dgm:prSet presAssocID="{34D20F12-CC24-4C0B-A76A-C3488BA6809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B6CD8D7-FEC2-44D5-B28A-87D6CBB669EA}" type="pres">
      <dgm:prSet presAssocID="{34D20F12-CC24-4C0B-A76A-C3488BA68096}" presName="tile4" presStyleLbl="node1" presStyleIdx="3" presStyleCnt="4"/>
      <dgm:spPr/>
      <dgm:t>
        <a:bodyPr/>
        <a:lstStyle/>
        <a:p>
          <a:pPr rtl="1"/>
          <a:endParaRPr lang="he-IL"/>
        </a:p>
      </dgm:t>
    </dgm:pt>
    <dgm:pt modelId="{3DE86708-F8C6-47E2-A94F-F3FE954C9528}" type="pres">
      <dgm:prSet presAssocID="{34D20F12-CC24-4C0B-A76A-C3488BA6809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E2F12C8-E213-4A03-BE86-475556399929}" type="pres">
      <dgm:prSet presAssocID="{34D20F12-CC24-4C0B-A76A-C3488BA68096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ED829B8E-9C08-42CB-9FE2-C29E8B3AC85C}" type="presOf" srcId="{71F1C0A0-2B06-430D-BCBA-39137CBA8BD6}" destId="{6E2F12C8-E213-4A03-BE86-475556399929}" srcOrd="0" destOrd="0" presId="urn:microsoft.com/office/officeart/2005/8/layout/matrix1"/>
    <dgm:cxn modelId="{61917509-CF57-4D98-ACB3-0D80D19A90CF}" srcId="{71F1C0A0-2B06-430D-BCBA-39137CBA8BD6}" destId="{2192AE81-D27C-49A2-9347-6EBBC8B8AE50}" srcOrd="3" destOrd="0" parTransId="{DF7DDA36-8934-47AA-AADB-88DB4F902EF4}" sibTransId="{8FEDD825-74EC-4326-B9AC-55055E93219E}"/>
    <dgm:cxn modelId="{AF3A5714-2B54-4002-BC92-25978B0A3DCC}" type="presOf" srcId="{38D1BDEA-BA9E-4B92-8025-2E4E68430CC1}" destId="{46DE9B2A-9666-4D80-B860-CB6B45DB02ED}" srcOrd="0" destOrd="0" presId="urn:microsoft.com/office/officeart/2005/8/layout/matrix1"/>
    <dgm:cxn modelId="{DA4A8B14-0D24-40C9-9F1F-76EAEC05B3D6}" type="presOf" srcId="{34D20F12-CC24-4C0B-A76A-C3488BA68096}" destId="{2DE0115E-B84C-45DE-A42A-72280DB26B47}" srcOrd="0" destOrd="0" presId="urn:microsoft.com/office/officeart/2005/8/layout/matrix1"/>
    <dgm:cxn modelId="{0CEE6E6F-7373-4DCE-98E7-813E8FB9ECAB}" type="presOf" srcId="{4D87175B-7EF3-4E4D-AD4C-CE8003EAAB2A}" destId="{84A0E9B1-C0A3-43C0-8472-8F3154E168A1}" srcOrd="1" destOrd="0" presId="urn:microsoft.com/office/officeart/2005/8/layout/matrix1"/>
    <dgm:cxn modelId="{425D1D68-F568-48B6-9093-4634B3EC2951}" type="presOf" srcId="{2192AE81-D27C-49A2-9347-6EBBC8B8AE50}" destId="{3DE86708-F8C6-47E2-A94F-F3FE954C9528}" srcOrd="1" destOrd="0" presId="urn:microsoft.com/office/officeart/2005/8/layout/matrix1"/>
    <dgm:cxn modelId="{59F1E5B6-77F7-44DA-AB8C-6DA71321E380}" type="presOf" srcId="{4D87175B-7EF3-4E4D-AD4C-CE8003EAAB2A}" destId="{3EBC653C-796C-489E-A0AF-50AEB8939AA5}" srcOrd="0" destOrd="0" presId="urn:microsoft.com/office/officeart/2005/8/layout/matrix1"/>
    <dgm:cxn modelId="{68E2BDCF-138E-461E-9B4F-C848818C61D5}" srcId="{71F1C0A0-2B06-430D-BCBA-39137CBA8BD6}" destId="{38D1BDEA-BA9E-4B92-8025-2E4E68430CC1}" srcOrd="0" destOrd="0" parTransId="{22B25E96-66A7-45E5-9360-058A8675103E}" sibTransId="{152F25E3-BD18-4869-8270-90FFE230FD22}"/>
    <dgm:cxn modelId="{7EE0F1C2-408D-4FAF-B8FB-079C92943C53}" srcId="{71F1C0A0-2B06-430D-BCBA-39137CBA8BD6}" destId="{4D87175B-7EF3-4E4D-AD4C-CE8003EAAB2A}" srcOrd="2" destOrd="0" parTransId="{E1F068FD-9762-419C-BD00-7FB90414CE65}" sibTransId="{6533BD0E-07CB-4FB0-B8EA-464745945EF6}"/>
    <dgm:cxn modelId="{1B023E69-134E-4F34-971E-F927F99A70FD}" type="presOf" srcId="{60AA2787-8D82-41A2-89D2-4EF27BA1D5B9}" destId="{F0031B79-8CA8-4D26-8DEB-19DE8816D7F8}" srcOrd="1" destOrd="0" presId="urn:microsoft.com/office/officeart/2005/8/layout/matrix1"/>
    <dgm:cxn modelId="{39F05F97-E72B-407D-B5F7-65CE97FFC2EB}" srcId="{34D20F12-CC24-4C0B-A76A-C3488BA68096}" destId="{71F1C0A0-2B06-430D-BCBA-39137CBA8BD6}" srcOrd="0" destOrd="0" parTransId="{CF08EA56-AF2B-4B61-B5DD-B669CF67B8E4}" sibTransId="{F596554F-919C-438D-8E06-35E6A3D655E0}"/>
    <dgm:cxn modelId="{804C989D-DEEF-474B-868A-214AED852147}" type="presOf" srcId="{38D1BDEA-BA9E-4B92-8025-2E4E68430CC1}" destId="{1BA66228-6981-4A38-81F2-D0FD53CE8E57}" srcOrd="1" destOrd="0" presId="urn:microsoft.com/office/officeart/2005/8/layout/matrix1"/>
    <dgm:cxn modelId="{66038AAE-B1F2-490D-88BE-976F8C86391D}" type="presOf" srcId="{60AA2787-8D82-41A2-89D2-4EF27BA1D5B9}" destId="{6F445E79-ACD5-4203-A096-F11723B1A81B}" srcOrd="0" destOrd="0" presId="urn:microsoft.com/office/officeart/2005/8/layout/matrix1"/>
    <dgm:cxn modelId="{58164CCF-A4F0-4374-AECD-930AF60A10E7}" type="presOf" srcId="{2192AE81-D27C-49A2-9347-6EBBC8B8AE50}" destId="{6B6CD8D7-FEC2-44D5-B28A-87D6CBB669EA}" srcOrd="0" destOrd="0" presId="urn:microsoft.com/office/officeart/2005/8/layout/matrix1"/>
    <dgm:cxn modelId="{22CE6C31-BCB2-416D-A9D9-A608F9570311}" srcId="{71F1C0A0-2B06-430D-BCBA-39137CBA8BD6}" destId="{60AA2787-8D82-41A2-89D2-4EF27BA1D5B9}" srcOrd="1" destOrd="0" parTransId="{4A816D1E-E327-404F-A891-9103462C38EA}" sibTransId="{FFB6A0C9-2257-43A4-99B1-AEDF12E19A9B}"/>
    <dgm:cxn modelId="{04EC4236-C971-4D01-842B-C687B0AC6AB6}" type="presParOf" srcId="{2DE0115E-B84C-45DE-A42A-72280DB26B47}" destId="{9A8F7FB6-1918-44DD-914F-8F30245FE2ED}" srcOrd="0" destOrd="0" presId="urn:microsoft.com/office/officeart/2005/8/layout/matrix1"/>
    <dgm:cxn modelId="{A0128EF4-D32C-418F-A7D3-9E185E8872AF}" type="presParOf" srcId="{9A8F7FB6-1918-44DD-914F-8F30245FE2ED}" destId="{46DE9B2A-9666-4D80-B860-CB6B45DB02ED}" srcOrd="0" destOrd="0" presId="urn:microsoft.com/office/officeart/2005/8/layout/matrix1"/>
    <dgm:cxn modelId="{96E5F92D-6F53-4CEF-BC59-C5E17C197802}" type="presParOf" srcId="{9A8F7FB6-1918-44DD-914F-8F30245FE2ED}" destId="{1BA66228-6981-4A38-81F2-D0FD53CE8E57}" srcOrd="1" destOrd="0" presId="urn:microsoft.com/office/officeart/2005/8/layout/matrix1"/>
    <dgm:cxn modelId="{1970636B-0CA4-49C0-84EE-EB25626D5EAA}" type="presParOf" srcId="{9A8F7FB6-1918-44DD-914F-8F30245FE2ED}" destId="{6F445E79-ACD5-4203-A096-F11723B1A81B}" srcOrd="2" destOrd="0" presId="urn:microsoft.com/office/officeart/2005/8/layout/matrix1"/>
    <dgm:cxn modelId="{F4026744-1FA9-4D25-8220-7D0E075C79EB}" type="presParOf" srcId="{9A8F7FB6-1918-44DD-914F-8F30245FE2ED}" destId="{F0031B79-8CA8-4D26-8DEB-19DE8816D7F8}" srcOrd="3" destOrd="0" presId="urn:microsoft.com/office/officeart/2005/8/layout/matrix1"/>
    <dgm:cxn modelId="{0253C00E-A0EE-48E0-BF8C-DB5AB04AF808}" type="presParOf" srcId="{9A8F7FB6-1918-44DD-914F-8F30245FE2ED}" destId="{3EBC653C-796C-489E-A0AF-50AEB8939AA5}" srcOrd="4" destOrd="0" presId="urn:microsoft.com/office/officeart/2005/8/layout/matrix1"/>
    <dgm:cxn modelId="{EAA8619F-8CC3-40B1-9160-9A5A66C6C26A}" type="presParOf" srcId="{9A8F7FB6-1918-44DD-914F-8F30245FE2ED}" destId="{84A0E9B1-C0A3-43C0-8472-8F3154E168A1}" srcOrd="5" destOrd="0" presId="urn:microsoft.com/office/officeart/2005/8/layout/matrix1"/>
    <dgm:cxn modelId="{FD8B26AC-C7E5-4F5E-9478-EFF053D01758}" type="presParOf" srcId="{9A8F7FB6-1918-44DD-914F-8F30245FE2ED}" destId="{6B6CD8D7-FEC2-44D5-B28A-87D6CBB669EA}" srcOrd="6" destOrd="0" presId="urn:microsoft.com/office/officeart/2005/8/layout/matrix1"/>
    <dgm:cxn modelId="{F89CB744-3AE9-4D74-BA26-DC132352EBAD}" type="presParOf" srcId="{9A8F7FB6-1918-44DD-914F-8F30245FE2ED}" destId="{3DE86708-F8C6-47E2-A94F-F3FE954C9528}" srcOrd="7" destOrd="0" presId="urn:microsoft.com/office/officeart/2005/8/layout/matrix1"/>
    <dgm:cxn modelId="{BF98EA50-E951-44FA-88F6-577A3AE65DA5}" type="presParOf" srcId="{2DE0115E-B84C-45DE-A42A-72280DB26B47}" destId="{6E2F12C8-E213-4A03-BE86-47555639992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D20F12-CC24-4C0B-A76A-C3488BA68096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he-IL"/>
        </a:p>
      </dgm:t>
    </dgm:pt>
    <dgm:pt modelId="{71F1C0A0-2B06-430D-BCBA-39137CBA8BD6}">
      <dgm:prSet phldrT="[טקסט]" custT="1"/>
      <dgm:spPr/>
      <dgm:t>
        <a:bodyPr/>
        <a:lstStyle/>
        <a:p>
          <a:pPr rtl="1"/>
          <a:r>
            <a:rPr lang="ar-JO" sz="32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التقييم الخارجي</a:t>
          </a:r>
          <a:endParaRPr lang="he-IL" sz="3200" b="1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F08EA56-AF2B-4B61-B5DD-B669CF67B8E4}" type="parTrans" cxnId="{39F05F97-E72B-407D-B5F7-65CE97FFC2EB}">
      <dgm:prSet/>
      <dgm:spPr/>
      <dgm:t>
        <a:bodyPr/>
        <a:lstStyle/>
        <a:p>
          <a:pPr rtl="1"/>
          <a:endParaRPr lang="he-IL"/>
        </a:p>
      </dgm:t>
    </dgm:pt>
    <dgm:pt modelId="{F596554F-919C-438D-8E06-35E6A3D655E0}" type="sibTrans" cxnId="{39F05F97-E72B-407D-B5F7-65CE97FFC2EB}">
      <dgm:prSet/>
      <dgm:spPr/>
      <dgm:t>
        <a:bodyPr/>
        <a:lstStyle/>
        <a:p>
          <a:pPr rtl="1"/>
          <a:endParaRPr lang="he-IL"/>
        </a:p>
      </dgm:t>
    </dgm:pt>
    <dgm:pt modelId="{38D1BDEA-BA9E-4B92-8025-2E4E68430CC1}">
      <dgm:prSet phldrT="[טקסט]"/>
      <dgm:spPr/>
      <dgm:t>
        <a:bodyPr/>
        <a:lstStyle/>
        <a:p>
          <a:pPr rtl="1"/>
          <a:r>
            <a:rPr lang="ar-JO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محادثة مع المتعلم</a:t>
          </a:r>
          <a:endParaRPr lang="he-IL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2B25E96-66A7-45E5-9360-058A8675103E}" type="parTrans" cxnId="{68E2BDCF-138E-461E-9B4F-C848818C61D5}">
      <dgm:prSet/>
      <dgm:spPr/>
      <dgm:t>
        <a:bodyPr/>
        <a:lstStyle/>
        <a:p>
          <a:pPr rtl="1"/>
          <a:endParaRPr lang="he-IL"/>
        </a:p>
      </dgm:t>
    </dgm:pt>
    <dgm:pt modelId="{152F25E3-BD18-4869-8270-90FFE230FD22}" type="sibTrans" cxnId="{68E2BDCF-138E-461E-9B4F-C848818C61D5}">
      <dgm:prSet/>
      <dgm:spPr/>
      <dgm:t>
        <a:bodyPr/>
        <a:lstStyle/>
        <a:p>
          <a:pPr rtl="1"/>
          <a:endParaRPr lang="he-IL"/>
        </a:p>
      </dgm:t>
    </dgm:pt>
    <dgm:pt modelId="{60AA2787-8D82-41A2-89D2-4EF27BA1D5B9}">
      <dgm:prSet phldrT="[טקסט]"/>
      <dgm:spPr/>
      <dgm:t>
        <a:bodyPr/>
        <a:lstStyle/>
        <a:p>
          <a:pPr rtl="1"/>
          <a:r>
            <a:rPr lang="ar-JO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عرض</a:t>
          </a:r>
          <a:endParaRPr lang="he-IL" dirty="0"/>
        </a:p>
      </dgm:t>
    </dgm:pt>
    <dgm:pt modelId="{4A816D1E-E327-404F-A891-9103462C38EA}" type="parTrans" cxnId="{22CE6C31-BCB2-416D-A9D9-A608F9570311}">
      <dgm:prSet/>
      <dgm:spPr/>
      <dgm:t>
        <a:bodyPr/>
        <a:lstStyle/>
        <a:p>
          <a:pPr rtl="1"/>
          <a:endParaRPr lang="he-IL"/>
        </a:p>
      </dgm:t>
    </dgm:pt>
    <dgm:pt modelId="{FFB6A0C9-2257-43A4-99B1-AEDF12E19A9B}" type="sibTrans" cxnId="{22CE6C31-BCB2-416D-A9D9-A608F9570311}">
      <dgm:prSet/>
      <dgm:spPr/>
      <dgm:t>
        <a:bodyPr/>
        <a:lstStyle/>
        <a:p>
          <a:pPr rtl="1"/>
          <a:endParaRPr lang="he-IL"/>
        </a:p>
      </dgm:t>
    </dgm:pt>
    <dgm:pt modelId="{4D87175B-7EF3-4E4D-AD4C-CE8003EAAB2A}">
      <dgm:prSet phldrT="[טקסט]"/>
      <dgm:spPr/>
      <dgm:t>
        <a:bodyPr/>
        <a:lstStyle/>
        <a:p>
          <a:pPr rtl="1"/>
          <a:r>
            <a:rPr lang="ar-JO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الانطباع العام عن عملية</a:t>
          </a:r>
          <a:endParaRPr lang="he-IL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F068FD-9762-419C-BD00-7FB90414CE65}" type="parTrans" cxnId="{7EE0F1C2-408D-4FAF-B8FB-079C92943C53}">
      <dgm:prSet/>
      <dgm:spPr/>
      <dgm:t>
        <a:bodyPr/>
        <a:lstStyle/>
        <a:p>
          <a:pPr rtl="1"/>
          <a:endParaRPr lang="he-IL"/>
        </a:p>
      </dgm:t>
    </dgm:pt>
    <dgm:pt modelId="{6533BD0E-07CB-4FB0-B8EA-464745945EF6}" type="sibTrans" cxnId="{7EE0F1C2-408D-4FAF-B8FB-079C92943C53}">
      <dgm:prSet/>
      <dgm:spPr/>
      <dgm:t>
        <a:bodyPr/>
        <a:lstStyle/>
        <a:p>
          <a:pPr rtl="1"/>
          <a:endParaRPr lang="he-IL"/>
        </a:p>
      </dgm:t>
    </dgm:pt>
    <dgm:pt modelId="{2192AE81-D27C-49A2-9347-6EBBC8B8AE50}">
      <dgm:prSet phldrT="[טקסט]"/>
      <dgm:spPr/>
      <dgm:t>
        <a:bodyPr/>
        <a:lstStyle/>
        <a:p>
          <a:pPr rtl="1"/>
          <a:r>
            <a:rPr lang="ar-JO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محادثة </a:t>
          </a:r>
          <a:endParaRPr lang="he-IL" b="1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rtl="1"/>
          <a:r>
            <a:rPr lang="ar-JO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مع المعلم</a:t>
          </a:r>
          <a:endParaRPr lang="he-IL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F7DDA36-8934-47AA-AADB-88DB4F902EF4}" type="parTrans" cxnId="{61917509-CF57-4D98-ACB3-0D80D19A90CF}">
      <dgm:prSet/>
      <dgm:spPr/>
      <dgm:t>
        <a:bodyPr/>
        <a:lstStyle/>
        <a:p>
          <a:pPr rtl="1"/>
          <a:endParaRPr lang="he-IL"/>
        </a:p>
      </dgm:t>
    </dgm:pt>
    <dgm:pt modelId="{8FEDD825-74EC-4326-B9AC-55055E93219E}" type="sibTrans" cxnId="{61917509-CF57-4D98-ACB3-0D80D19A90CF}">
      <dgm:prSet/>
      <dgm:spPr/>
      <dgm:t>
        <a:bodyPr/>
        <a:lstStyle/>
        <a:p>
          <a:pPr rtl="1"/>
          <a:endParaRPr lang="he-IL"/>
        </a:p>
      </dgm:t>
    </dgm:pt>
    <dgm:pt modelId="{2DE0115E-B84C-45DE-A42A-72280DB26B47}" type="pres">
      <dgm:prSet presAssocID="{34D20F12-CC24-4C0B-A76A-C3488BA6809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9A8F7FB6-1918-44DD-914F-8F30245FE2ED}" type="pres">
      <dgm:prSet presAssocID="{34D20F12-CC24-4C0B-A76A-C3488BA68096}" presName="matrix" presStyleCnt="0"/>
      <dgm:spPr/>
    </dgm:pt>
    <dgm:pt modelId="{46DE9B2A-9666-4D80-B860-CB6B45DB02ED}" type="pres">
      <dgm:prSet presAssocID="{34D20F12-CC24-4C0B-A76A-C3488BA68096}" presName="tile1" presStyleLbl="node1" presStyleIdx="0" presStyleCnt="4"/>
      <dgm:spPr/>
      <dgm:t>
        <a:bodyPr/>
        <a:lstStyle/>
        <a:p>
          <a:pPr rtl="1"/>
          <a:endParaRPr lang="he-IL"/>
        </a:p>
      </dgm:t>
    </dgm:pt>
    <dgm:pt modelId="{1BA66228-6981-4A38-81F2-D0FD53CE8E57}" type="pres">
      <dgm:prSet presAssocID="{34D20F12-CC24-4C0B-A76A-C3488BA6809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F445E79-ACD5-4203-A096-F11723B1A81B}" type="pres">
      <dgm:prSet presAssocID="{34D20F12-CC24-4C0B-A76A-C3488BA68096}" presName="tile2" presStyleLbl="node1" presStyleIdx="1" presStyleCnt="4" custLinFactNeighborX="-643" custLinFactNeighborY="-964"/>
      <dgm:spPr/>
      <dgm:t>
        <a:bodyPr/>
        <a:lstStyle/>
        <a:p>
          <a:pPr rtl="1"/>
          <a:endParaRPr lang="he-IL"/>
        </a:p>
      </dgm:t>
    </dgm:pt>
    <dgm:pt modelId="{F0031B79-8CA8-4D26-8DEB-19DE8816D7F8}" type="pres">
      <dgm:prSet presAssocID="{34D20F12-CC24-4C0B-A76A-C3488BA6809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EBC653C-796C-489E-A0AF-50AEB8939AA5}" type="pres">
      <dgm:prSet presAssocID="{34D20F12-CC24-4C0B-A76A-C3488BA68096}" presName="tile3" presStyleLbl="node1" presStyleIdx="2" presStyleCnt="4"/>
      <dgm:spPr/>
      <dgm:t>
        <a:bodyPr/>
        <a:lstStyle/>
        <a:p>
          <a:pPr rtl="1"/>
          <a:endParaRPr lang="he-IL"/>
        </a:p>
      </dgm:t>
    </dgm:pt>
    <dgm:pt modelId="{84A0E9B1-C0A3-43C0-8472-8F3154E168A1}" type="pres">
      <dgm:prSet presAssocID="{34D20F12-CC24-4C0B-A76A-C3488BA6809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B6CD8D7-FEC2-44D5-B28A-87D6CBB669EA}" type="pres">
      <dgm:prSet presAssocID="{34D20F12-CC24-4C0B-A76A-C3488BA68096}" presName="tile4" presStyleLbl="node1" presStyleIdx="3" presStyleCnt="4"/>
      <dgm:spPr/>
      <dgm:t>
        <a:bodyPr/>
        <a:lstStyle/>
        <a:p>
          <a:pPr rtl="1"/>
          <a:endParaRPr lang="he-IL"/>
        </a:p>
      </dgm:t>
    </dgm:pt>
    <dgm:pt modelId="{3DE86708-F8C6-47E2-A94F-F3FE954C9528}" type="pres">
      <dgm:prSet presAssocID="{34D20F12-CC24-4C0B-A76A-C3488BA6809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E2F12C8-E213-4A03-BE86-475556399929}" type="pres">
      <dgm:prSet presAssocID="{34D20F12-CC24-4C0B-A76A-C3488BA68096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ED829B8E-9C08-42CB-9FE2-C29E8B3AC85C}" type="presOf" srcId="{71F1C0A0-2B06-430D-BCBA-39137CBA8BD6}" destId="{6E2F12C8-E213-4A03-BE86-475556399929}" srcOrd="0" destOrd="0" presId="urn:microsoft.com/office/officeart/2005/8/layout/matrix1"/>
    <dgm:cxn modelId="{61917509-CF57-4D98-ACB3-0D80D19A90CF}" srcId="{71F1C0A0-2B06-430D-BCBA-39137CBA8BD6}" destId="{2192AE81-D27C-49A2-9347-6EBBC8B8AE50}" srcOrd="3" destOrd="0" parTransId="{DF7DDA36-8934-47AA-AADB-88DB4F902EF4}" sibTransId="{8FEDD825-74EC-4326-B9AC-55055E93219E}"/>
    <dgm:cxn modelId="{AF3A5714-2B54-4002-BC92-25978B0A3DCC}" type="presOf" srcId="{38D1BDEA-BA9E-4B92-8025-2E4E68430CC1}" destId="{46DE9B2A-9666-4D80-B860-CB6B45DB02ED}" srcOrd="0" destOrd="0" presId="urn:microsoft.com/office/officeart/2005/8/layout/matrix1"/>
    <dgm:cxn modelId="{DA4A8B14-0D24-40C9-9F1F-76EAEC05B3D6}" type="presOf" srcId="{34D20F12-CC24-4C0B-A76A-C3488BA68096}" destId="{2DE0115E-B84C-45DE-A42A-72280DB26B47}" srcOrd="0" destOrd="0" presId="urn:microsoft.com/office/officeart/2005/8/layout/matrix1"/>
    <dgm:cxn modelId="{0CEE6E6F-7373-4DCE-98E7-813E8FB9ECAB}" type="presOf" srcId="{4D87175B-7EF3-4E4D-AD4C-CE8003EAAB2A}" destId="{84A0E9B1-C0A3-43C0-8472-8F3154E168A1}" srcOrd="1" destOrd="0" presId="urn:microsoft.com/office/officeart/2005/8/layout/matrix1"/>
    <dgm:cxn modelId="{425D1D68-F568-48B6-9093-4634B3EC2951}" type="presOf" srcId="{2192AE81-D27C-49A2-9347-6EBBC8B8AE50}" destId="{3DE86708-F8C6-47E2-A94F-F3FE954C9528}" srcOrd="1" destOrd="0" presId="urn:microsoft.com/office/officeart/2005/8/layout/matrix1"/>
    <dgm:cxn modelId="{59F1E5B6-77F7-44DA-AB8C-6DA71321E380}" type="presOf" srcId="{4D87175B-7EF3-4E4D-AD4C-CE8003EAAB2A}" destId="{3EBC653C-796C-489E-A0AF-50AEB8939AA5}" srcOrd="0" destOrd="0" presId="urn:microsoft.com/office/officeart/2005/8/layout/matrix1"/>
    <dgm:cxn modelId="{68E2BDCF-138E-461E-9B4F-C848818C61D5}" srcId="{71F1C0A0-2B06-430D-BCBA-39137CBA8BD6}" destId="{38D1BDEA-BA9E-4B92-8025-2E4E68430CC1}" srcOrd="0" destOrd="0" parTransId="{22B25E96-66A7-45E5-9360-058A8675103E}" sibTransId="{152F25E3-BD18-4869-8270-90FFE230FD22}"/>
    <dgm:cxn modelId="{7EE0F1C2-408D-4FAF-B8FB-079C92943C53}" srcId="{71F1C0A0-2B06-430D-BCBA-39137CBA8BD6}" destId="{4D87175B-7EF3-4E4D-AD4C-CE8003EAAB2A}" srcOrd="2" destOrd="0" parTransId="{E1F068FD-9762-419C-BD00-7FB90414CE65}" sibTransId="{6533BD0E-07CB-4FB0-B8EA-464745945EF6}"/>
    <dgm:cxn modelId="{1B023E69-134E-4F34-971E-F927F99A70FD}" type="presOf" srcId="{60AA2787-8D82-41A2-89D2-4EF27BA1D5B9}" destId="{F0031B79-8CA8-4D26-8DEB-19DE8816D7F8}" srcOrd="1" destOrd="0" presId="urn:microsoft.com/office/officeart/2005/8/layout/matrix1"/>
    <dgm:cxn modelId="{39F05F97-E72B-407D-B5F7-65CE97FFC2EB}" srcId="{34D20F12-CC24-4C0B-A76A-C3488BA68096}" destId="{71F1C0A0-2B06-430D-BCBA-39137CBA8BD6}" srcOrd="0" destOrd="0" parTransId="{CF08EA56-AF2B-4B61-B5DD-B669CF67B8E4}" sibTransId="{F596554F-919C-438D-8E06-35E6A3D655E0}"/>
    <dgm:cxn modelId="{804C989D-DEEF-474B-868A-214AED852147}" type="presOf" srcId="{38D1BDEA-BA9E-4B92-8025-2E4E68430CC1}" destId="{1BA66228-6981-4A38-81F2-D0FD53CE8E57}" srcOrd="1" destOrd="0" presId="urn:microsoft.com/office/officeart/2005/8/layout/matrix1"/>
    <dgm:cxn modelId="{66038AAE-B1F2-490D-88BE-976F8C86391D}" type="presOf" srcId="{60AA2787-8D82-41A2-89D2-4EF27BA1D5B9}" destId="{6F445E79-ACD5-4203-A096-F11723B1A81B}" srcOrd="0" destOrd="0" presId="urn:microsoft.com/office/officeart/2005/8/layout/matrix1"/>
    <dgm:cxn modelId="{58164CCF-A4F0-4374-AECD-930AF60A10E7}" type="presOf" srcId="{2192AE81-D27C-49A2-9347-6EBBC8B8AE50}" destId="{6B6CD8D7-FEC2-44D5-B28A-87D6CBB669EA}" srcOrd="0" destOrd="0" presId="urn:microsoft.com/office/officeart/2005/8/layout/matrix1"/>
    <dgm:cxn modelId="{22CE6C31-BCB2-416D-A9D9-A608F9570311}" srcId="{71F1C0A0-2B06-430D-BCBA-39137CBA8BD6}" destId="{60AA2787-8D82-41A2-89D2-4EF27BA1D5B9}" srcOrd="1" destOrd="0" parTransId="{4A816D1E-E327-404F-A891-9103462C38EA}" sibTransId="{FFB6A0C9-2257-43A4-99B1-AEDF12E19A9B}"/>
    <dgm:cxn modelId="{04EC4236-C971-4D01-842B-C687B0AC6AB6}" type="presParOf" srcId="{2DE0115E-B84C-45DE-A42A-72280DB26B47}" destId="{9A8F7FB6-1918-44DD-914F-8F30245FE2ED}" srcOrd="0" destOrd="0" presId="urn:microsoft.com/office/officeart/2005/8/layout/matrix1"/>
    <dgm:cxn modelId="{A0128EF4-D32C-418F-A7D3-9E185E8872AF}" type="presParOf" srcId="{9A8F7FB6-1918-44DD-914F-8F30245FE2ED}" destId="{46DE9B2A-9666-4D80-B860-CB6B45DB02ED}" srcOrd="0" destOrd="0" presId="urn:microsoft.com/office/officeart/2005/8/layout/matrix1"/>
    <dgm:cxn modelId="{96E5F92D-6F53-4CEF-BC59-C5E17C197802}" type="presParOf" srcId="{9A8F7FB6-1918-44DD-914F-8F30245FE2ED}" destId="{1BA66228-6981-4A38-81F2-D0FD53CE8E57}" srcOrd="1" destOrd="0" presId="urn:microsoft.com/office/officeart/2005/8/layout/matrix1"/>
    <dgm:cxn modelId="{1970636B-0CA4-49C0-84EE-EB25626D5EAA}" type="presParOf" srcId="{9A8F7FB6-1918-44DD-914F-8F30245FE2ED}" destId="{6F445E79-ACD5-4203-A096-F11723B1A81B}" srcOrd="2" destOrd="0" presId="urn:microsoft.com/office/officeart/2005/8/layout/matrix1"/>
    <dgm:cxn modelId="{F4026744-1FA9-4D25-8220-7D0E075C79EB}" type="presParOf" srcId="{9A8F7FB6-1918-44DD-914F-8F30245FE2ED}" destId="{F0031B79-8CA8-4D26-8DEB-19DE8816D7F8}" srcOrd="3" destOrd="0" presId="urn:microsoft.com/office/officeart/2005/8/layout/matrix1"/>
    <dgm:cxn modelId="{0253C00E-A0EE-48E0-BF8C-DB5AB04AF808}" type="presParOf" srcId="{9A8F7FB6-1918-44DD-914F-8F30245FE2ED}" destId="{3EBC653C-796C-489E-A0AF-50AEB8939AA5}" srcOrd="4" destOrd="0" presId="urn:microsoft.com/office/officeart/2005/8/layout/matrix1"/>
    <dgm:cxn modelId="{EAA8619F-8CC3-40B1-9160-9A5A66C6C26A}" type="presParOf" srcId="{9A8F7FB6-1918-44DD-914F-8F30245FE2ED}" destId="{84A0E9B1-C0A3-43C0-8472-8F3154E168A1}" srcOrd="5" destOrd="0" presId="urn:microsoft.com/office/officeart/2005/8/layout/matrix1"/>
    <dgm:cxn modelId="{FD8B26AC-C7E5-4F5E-9478-EFF053D01758}" type="presParOf" srcId="{9A8F7FB6-1918-44DD-914F-8F30245FE2ED}" destId="{6B6CD8D7-FEC2-44D5-B28A-87D6CBB669EA}" srcOrd="6" destOrd="0" presId="urn:microsoft.com/office/officeart/2005/8/layout/matrix1"/>
    <dgm:cxn modelId="{F89CB744-3AE9-4D74-BA26-DC132352EBAD}" type="presParOf" srcId="{9A8F7FB6-1918-44DD-914F-8F30245FE2ED}" destId="{3DE86708-F8C6-47E2-A94F-F3FE954C9528}" srcOrd="7" destOrd="0" presId="urn:microsoft.com/office/officeart/2005/8/layout/matrix1"/>
    <dgm:cxn modelId="{BF98EA50-E951-44FA-88F6-577A3AE65DA5}" type="presParOf" srcId="{2DE0115E-B84C-45DE-A42A-72280DB26B47}" destId="{6E2F12C8-E213-4A03-BE86-47555639992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482F5-D89E-4BFA-8489-643CF238D8A9}">
      <dsp:nvSpPr>
        <dsp:cNvPr id="0" name=""/>
        <dsp:cNvSpPr/>
      </dsp:nvSpPr>
      <dsp:spPr>
        <a:xfrm>
          <a:off x="1670291" y="1869"/>
          <a:ext cx="2041314" cy="6654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600" kern="1200" dirty="0" smtClean="0"/>
            <a:t>اِختيار الموضوع</a:t>
          </a:r>
          <a:endParaRPr lang="he-IL" sz="1600" kern="1200" dirty="0" smtClean="0"/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600" kern="1200" dirty="0"/>
        </a:p>
      </dsp:txBody>
      <dsp:txXfrm>
        <a:off x="1689781" y="21359"/>
        <a:ext cx="2002334" cy="626468"/>
      </dsp:txXfrm>
    </dsp:sp>
    <dsp:sp modelId="{16B9AB2C-CA83-4DEF-8FE7-0B9C08A5287D}">
      <dsp:nvSpPr>
        <dsp:cNvPr id="0" name=""/>
        <dsp:cNvSpPr/>
      </dsp:nvSpPr>
      <dsp:spPr>
        <a:xfrm rot="5400000">
          <a:off x="2566176" y="683953"/>
          <a:ext cx="249543" cy="2994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300" kern="1200"/>
        </a:p>
      </dsp:txBody>
      <dsp:txXfrm rot="-5400000">
        <a:off x="2601113" y="708907"/>
        <a:ext cx="179671" cy="174680"/>
      </dsp:txXfrm>
    </dsp:sp>
    <dsp:sp modelId="{25906355-DE68-47DA-9B0C-A50DCA1B7DB6}">
      <dsp:nvSpPr>
        <dsp:cNvPr id="0" name=""/>
        <dsp:cNvSpPr/>
      </dsp:nvSpPr>
      <dsp:spPr>
        <a:xfrm>
          <a:off x="1670291" y="1000041"/>
          <a:ext cx="2041314" cy="6654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600" kern="1200" dirty="0" smtClean="0"/>
            <a:t>طرح الأَسئِلة</a:t>
          </a:r>
          <a:endParaRPr lang="he-IL" sz="1600" kern="1200" dirty="0" smtClean="0"/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600" kern="1200" dirty="0"/>
        </a:p>
      </dsp:txBody>
      <dsp:txXfrm>
        <a:off x="1689781" y="1019531"/>
        <a:ext cx="2002334" cy="626468"/>
      </dsp:txXfrm>
    </dsp:sp>
    <dsp:sp modelId="{D195B0FB-2494-45D9-BA9A-DB49BC328EF5}">
      <dsp:nvSpPr>
        <dsp:cNvPr id="0" name=""/>
        <dsp:cNvSpPr/>
      </dsp:nvSpPr>
      <dsp:spPr>
        <a:xfrm rot="5400000">
          <a:off x="2566176" y="1682126"/>
          <a:ext cx="249543" cy="2994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300" kern="1200"/>
        </a:p>
      </dsp:txBody>
      <dsp:txXfrm rot="-5400000">
        <a:off x="2601113" y="1707080"/>
        <a:ext cx="179671" cy="174680"/>
      </dsp:txXfrm>
    </dsp:sp>
    <dsp:sp modelId="{18B8CDE0-B925-426F-A050-C63D048F9186}">
      <dsp:nvSpPr>
        <dsp:cNvPr id="0" name=""/>
        <dsp:cNvSpPr/>
      </dsp:nvSpPr>
      <dsp:spPr>
        <a:xfrm>
          <a:off x="1670291" y="1998214"/>
          <a:ext cx="2041314" cy="6654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600" kern="1200" dirty="0" smtClean="0"/>
            <a:t>البحث عن مصادِرَ للمعلومات</a:t>
          </a:r>
          <a:endParaRPr lang="he-IL" sz="1600" kern="1200" dirty="0" smtClean="0"/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600" kern="1200" dirty="0"/>
        </a:p>
      </dsp:txBody>
      <dsp:txXfrm>
        <a:off x="1689781" y="2017704"/>
        <a:ext cx="2002334" cy="626468"/>
      </dsp:txXfrm>
    </dsp:sp>
    <dsp:sp modelId="{1BA2A4E6-34F3-43D3-828F-1E972B17A799}">
      <dsp:nvSpPr>
        <dsp:cNvPr id="0" name=""/>
        <dsp:cNvSpPr/>
      </dsp:nvSpPr>
      <dsp:spPr>
        <a:xfrm rot="5400000">
          <a:off x="2566176" y="2680298"/>
          <a:ext cx="249543" cy="2994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300" kern="1200"/>
        </a:p>
      </dsp:txBody>
      <dsp:txXfrm rot="-5400000">
        <a:off x="2601113" y="2705252"/>
        <a:ext cx="179671" cy="174680"/>
      </dsp:txXfrm>
    </dsp:sp>
    <dsp:sp modelId="{7AF35085-F082-4477-8F97-1338AFCC4471}">
      <dsp:nvSpPr>
        <dsp:cNvPr id="0" name=""/>
        <dsp:cNvSpPr/>
      </dsp:nvSpPr>
      <dsp:spPr>
        <a:xfrm>
          <a:off x="1670291" y="2996386"/>
          <a:ext cx="2041314" cy="6654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600" kern="1200" dirty="0" smtClean="0"/>
            <a:t>معالجة المعلومات، قراءَةً وتلخيصًا</a:t>
          </a:r>
          <a:endParaRPr lang="he-IL" sz="1600" kern="1200" dirty="0"/>
        </a:p>
      </dsp:txBody>
      <dsp:txXfrm>
        <a:off x="1689781" y="3015876"/>
        <a:ext cx="2002334" cy="626468"/>
      </dsp:txXfrm>
    </dsp:sp>
    <dsp:sp modelId="{3945E9DA-FB77-4BFE-9969-E78ACF7BE6DC}">
      <dsp:nvSpPr>
        <dsp:cNvPr id="0" name=""/>
        <dsp:cNvSpPr/>
      </dsp:nvSpPr>
      <dsp:spPr>
        <a:xfrm rot="5400000">
          <a:off x="2566176" y="3678471"/>
          <a:ext cx="249543" cy="2994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300" kern="1200"/>
        </a:p>
      </dsp:txBody>
      <dsp:txXfrm rot="-5400000">
        <a:off x="2601113" y="3703425"/>
        <a:ext cx="179671" cy="174680"/>
      </dsp:txXfrm>
    </dsp:sp>
    <dsp:sp modelId="{CC7093D8-FC77-45C2-9171-933081A53950}">
      <dsp:nvSpPr>
        <dsp:cNvPr id="0" name=""/>
        <dsp:cNvSpPr/>
      </dsp:nvSpPr>
      <dsp:spPr>
        <a:xfrm>
          <a:off x="1670291" y="3994559"/>
          <a:ext cx="2041314" cy="6654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600" kern="1200" dirty="0" smtClean="0"/>
            <a:t>دمج المعلومات والكتابة </a:t>
          </a:r>
          <a:endParaRPr lang="he-IL" sz="1600" kern="1200" dirty="0"/>
        </a:p>
      </dsp:txBody>
      <dsp:txXfrm>
        <a:off x="1689781" y="4014049"/>
        <a:ext cx="2002334" cy="626468"/>
      </dsp:txXfrm>
    </dsp:sp>
    <dsp:sp modelId="{64F142CA-34B7-4B2C-B255-7B2F19F9A86B}">
      <dsp:nvSpPr>
        <dsp:cNvPr id="0" name=""/>
        <dsp:cNvSpPr/>
      </dsp:nvSpPr>
      <dsp:spPr>
        <a:xfrm rot="5400000">
          <a:off x="2566176" y="4676643"/>
          <a:ext cx="249543" cy="2994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300" kern="1200"/>
        </a:p>
      </dsp:txBody>
      <dsp:txXfrm rot="-5400000">
        <a:off x="2601113" y="4701597"/>
        <a:ext cx="179671" cy="174680"/>
      </dsp:txXfrm>
    </dsp:sp>
    <dsp:sp modelId="{752F92D1-5A5E-4F76-9461-BD5EBB2CC85E}">
      <dsp:nvSpPr>
        <dsp:cNvPr id="0" name=""/>
        <dsp:cNvSpPr/>
      </dsp:nvSpPr>
      <dsp:spPr>
        <a:xfrm>
          <a:off x="1670291" y="4992731"/>
          <a:ext cx="2041314" cy="6654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600" kern="1200" dirty="0" smtClean="0"/>
            <a:t>كتابة العمل وتصميمُهُ </a:t>
          </a:r>
          <a:endParaRPr lang="he-IL" sz="1600" kern="1200" dirty="0"/>
        </a:p>
      </dsp:txBody>
      <dsp:txXfrm>
        <a:off x="1689781" y="5012221"/>
        <a:ext cx="2002334" cy="626468"/>
      </dsp:txXfrm>
    </dsp:sp>
    <dsp:sp modelId="{24134B49-5BB0-4CD3-98D8-BDF93CD0EAB8}">
      <dsp:nvSpPr>
        <dsp:cNvPr id="0" name=""/>
        <dsp:cNvSpPr/>
      </dsp:nvSpPr>
      <dsp:spPr>
        <a:xfrm rot="5400000">
          <a:off x="2566176" y="5674816"/>
          <a:ext cx="249543" cy="2994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300" kern="1200"/>
        </a:p>
      </dsp:txBody>
      <dsp:txXfrm rot="-5400000">
        <a:off x="2601113" y="5699770"/>
        <a:ext cx="179671" cy="174680"/>
      </dsp:txXfrm>
    </dsp:sp>
    <dsp:sp modelId="{C406B489-827B-49EB-8FDB-FADAF5C54D0C}">
      <dsp:nvSpPr>
        <dsp:cNvPr id="0" name=""/>
        <dsp:cNvSpPr/>
      </dsp:nvSpPr>
      <dsp:spPr>
        <a:xfrm>
          <a:off x="1670291" y="5990903"/>
          <a:ext cx="2041314" cy="6654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600" kern="1200" dirty="0" smtClean="0"/>
            <a:t>إِعداد المنتج</a:t>
          </a:r>
          <a:endParaRPr lang="he-IL" sz="1600" kern="1200" dirty="0" smtClean="0"/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600" kern="1200" dirty="0"/>
        </a:p>
      </dsp:txBody>
      <dsp:txXfrm>
        <a:off x="1689781" y="6010393"/>
        <a:ext cx="2002334" cy="626468"/>
      </dsp:txXfrm>
    </dsp:sp>
    <dsp:sp modelId="{1869600D-24C7-40DD-A4FF-DD2D0CEF7191}">
      <dsp:nvSpPr>
        <dsp:cNvPr id="0" name=""/>
        <dsp:cNvSpPr/>
      </dsp:nvSpPr>
      <dsp:spPr>
        <a:xfrm rot="5400000">
          <a:off x="2566176" y="6672988"/>
          <a:ext cx="249543" cy="2994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300" kern="1200"/>
        </a:p>
      </dsp:txBody>
      <dsp:txXfrm rot="-5400000">
        <a:off x="2601113" y="6697942"/>
        <a:ext cx="179671" cy="174680"/>
      </dsp:txXfrm>
    </dsp:sp>
    <dsp:sp modelId="{C0E684D9-DCEA-47E7-97A1-455F8EC08DC7}">
      <dsp:nvSpPr>
        <dsp:cNvPr id="0" name=""/>
        <dsp:cNvSpPr/>
      </dsp:nvSpPr>
      <dsp:spPr>
        <a:xfrm>
          <a:off x="1670291" y="6989076"/>
          <a:ext cx="2041314" cy="6654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600" kern="1200" dirty="0" smtClean="0"/>
            <a:t>عَرْضِ المنتَج</a:t>
          </a:r>
          <a:endParaRPr lang="he-IL" sz="1600" kern="1200" dirty="0" smtClean="0"/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600" kern="1200" dirty="0"/>
        </a:p>
      </dsp:txBody>
      <dsp:txXfrm>
        <a:off x="1689781" y="7008566"/>
        <a:ext cx="2002334" cy="626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E9B2A-9666-4D80-B860-CB6B45DB02ED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6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إعداد منتج</a:t>
          </a:r>
          <a:endParaRPr lang="he-IL" sz="36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5400000">
        <a:off x="-1" y="1"/>
        <a:ext cx="4064000" cy="2032000"/>
      </dsp:txXfrm>
    </dsp:sp>
    <dsp:sp modelId="{6F445E79-ACD5-4203-A096-F11723B1A81B}">
      <dsp:nvSpPr>
        <dsp:cNvPr id="0" name=""/>
        <dsp:cNvSpPr/>
      </dsp:nvSpPr>
      <dsp:spPr>
        <a:xfrm>
          <a:off x="4037868" y="0"/>
          <a:ext cx="4064000" cy="2709333"/>
        </a:xfrm>
        <a:prstGeom prst="round1Rect">
          <a:avLst/>
        </a:prstGeom>
        <a:solidFill>
          <a:schemeClr val="accent2">
            <a:hueOff val="-629465"/>
            <a:satOff val="11712"/>
            <a:lumOff val="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6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المرافقة والتوجيه في عملية العمل</a:t>
          </a:r>
          <a:endParaRPr lang="he-IL" sz="3600" kern="1200" dirty="0"/>
        </a:p>
      </dsp:txBody>
      <dsp:txXfrm>
        <a:off x="4037868" y="0"/>
        <a:ext cx="4064000" cy="2032000"/>
      </dsp:txXfrm>
    </dsp:sp>
    <dsp:sp modelId="{3EBC653C-796C-489E-A0AF-50AEB8939AA5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2">
            <a:hueOff val="-1258930"/>
            <a:satOff val="23424"/>
            <a:lumOff val="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6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التحضير للعرض والتقييم الخارجي</a:t>
          </a:r>
          <a:endParaRPr lang="he-IL" sz="36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0" y="3386666"/>
        <a:ext cx="4064000" cy="2032000"/>
      </dsp:txXfrm>
    </dsp:sp>
    <dsp:sp modelId="{6B6CD8D7-FEC2-44D5-B28A-87D6CBB669EA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2">
            <a:hueOff val="-1888395"/>
            <a:satOff val="35136"/>
            <a:lumOff val="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6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إعداد عرض تقديمي مصاحب</a:t>
          </a:r>
          <a:endParaRPr lang="he-IL" sz="36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4063999" y="3386666"/>
        <a:ext cx="4064000" cy="2032000"/>
      </dsp:txXfrm>
    </dsp:sp>
    <dsp:sp modelId="{6E2F12C8-E213-4A03-BE86-475556399929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200" b="1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تقييم داخلي</a:t>
          </a:r>
          <a:endParaRPr lang="he-IL" sz="3200" b="1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910928" y="2098129"/>
        <a:ext cx="2306142" cy="12224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E9B2A-9666-4D80-B860-CB6B45DB02ED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43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محادثة مع المتعلم</a:t>
          </a:r>
          <a:endParaRPr lang="he-IL" sz="43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5400000">
        <a:off x="-1" y="1"/>
        <a:ext cx="4064000" cy="2032000"/>
      </dsp:txXfrm>
    </dsp:sp>
    <dsp:sp modelId="{6F445E79-ACD5-4203-A096-F11723B1A81B}">
      <dsp:nvSpPr>
        <dsp:cNvPr id="0" name=""/>
        <dsp:cNvSpPr/>
      </dsp:nvSpPr>
      <dsp:spPr>
        <a:xfrm>
          <a:off x="4037868" y="0"/>
          <a:ext cx="4064000" cy="2709333"/>
        </a:xfrm>
        <a:prstGeom prst="round1Rect">
          <a:avLst/>
        </a:prstGeom>
        <a:solidFill>
          <a:schemeClr val="accent2">
            <a:hueOff val="-629465"/>
            <a:satOff val="11712"/>
            <a:lumOff val="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43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عرض</a:t>
          </a:r>
          <a:endParaRPr lang="he-IL" sz="4300" kern="1200" dirty="0"/>
        </a:p>
      </dsp:txBody>
      <dsp:txXfrm>
        <a:off x="4037868" y="0"/>
        <a:ext cx="4064000" cy="2032000"/>
      </dsp:txXfrm>
    </dsp:sp>
    <dsp:sp modelId="{3EBC653C-796C-489E-A0AF-50AEB8939AA5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2">
            <a:hueOff val="-1258930"/>
            <a:satOff val="23424"/>
            <a:lumOff val="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43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الانطباع العام عن عملية</a:t>
          </a:r>
          <a:endParaRPr lang="he-IL" sz="43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0" y="3386666"/>
        <a:ext cx="4064000" cy="2032000"/>
      </dsp:txXfrm>
    </dsp:sp>
    <dsp:sp modelId="{6B6CD8D7-FEC2-44D5-B28A-87D6CBB669EA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2">
            <a:hueOff val="-1888395"/>
            <a:satOff val="35136"/>
            <a:lumOff val="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43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محادثة </a:t>
          </a:r>
          <a:endParaRPr lang="he-IL" sz="4300" b="1" kern="12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43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مع المعلم</a:t>
          </a:r>
          <a:endParaRPr lang="he-IL" sz="43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4063999" y="3386666"/>
        <a:ext cx="4064000" cy="2032000"/>
      </dsp:txXfrm>
    </dsp:sp>
    <dsp:sp modelId="{6E2F12C8-E213-4A03-BE86-475556399929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200" b="1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التقييم الخارجي</a:t>
          </a:r>
          <a:endParaRPr lang="he-IL" sz="3200" b="1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910928" y="2098129"/>
        <a:ext cx="2306142" cy="1222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1213069-1C27-48AB-8658-B32BC7D93D8B}" type="datetimeFigureOut">
              <a:rPr lang="he-IL" smtClean="0"/>
              <a:t>י"א/אלול/תשע"ט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01C9494-9FBF-493E-B8E8-64E2E6FB95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9058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תפקידו של המורה הוא למצוא בתלמיד את מקור המים החיים – למצוא את האוצרות של התלמיד, את המשאבים והעוצמות</a:t>
            </a:r>
            <a:r>
              <a:rPr lang="he-IL" baseline="0" dirty="0" smtClean="0"/>
              <a:t> שיש לו בתוכו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C9494-9FBF-493E-B8E8-64E2E6FB95D4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3414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40E25-86C0-4A84-81B8-DD6FE2871FBE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1866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706C-CEC8-4295-B8CA-58D70FDD8248}" type="datetimeFigureOut">
              <a:rPr lang="he-IL" smtClean="0"/>
              <a:t>י"א/אלול/תשע"ט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177F-CF53-43B4-BCCF-8C4585D1E375}" type="slidenum">
              <a:rPr lang="he-IL" smtClean="0"/>
              <a:t>‹#›</a:t>
            </a:fld>
            <a:endParaRPr lang="he-I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3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9/11/2019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JO" b="1" dirty="0" smtClean="0"/>
              <a:t>الموضوع الشخصي </a:t>
            </a:r>
            <a:r>
              <a:rPr lang="he-IL" b="1" dirty="0" smtClean="0"/>
              <a:t> 12</a:t>
            </a:r>
            <a:endParaRPr lang="he-IL" b="1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683535" y="4468031"/>
            <a:ext cx="8703007" cy="2060940"/>
          </a:xfrm>
        </p:spPr>
        <p:txBody>
          <a:bodyPr>
            <a:noAutofit/>
          </a:bodyPr>
          <a:lstStyle/>
          <a:p>
            <a:pPr algn="ctr"/>
            <a:r>
              <a:rPr lang="he-IL" sz="2800" b="1" dirty="0" smtClean="0"/>
              <a:t> </a:t>
            </a:r>
            <a:r>
              <a:rPr lang="ar-JO" sz="2800" b="1" dirty="0" err="1" smtClean="0">
                <a:solidFill>
                  <a:srgbClr val="002060"/>
                </a:solidFill>
              </a:rPr>
              <a:t>ركفيت</a:t>
            </a:r>
            <a:r>
              <a:rPr lang="ar-JO" sz="2800" b="1" dirty="0" smtClean="0">
                <a:solidFill>
                  <a:srgbClr val="002060"/>
                </a:solidFill>
              </a:rPr>
              <a:t> </a:t>
            </a:r>
            <a:r>
              <a:rPr lang="ar-JO" sz="2800" b="1" dirty="0" err="1">
                <a:solidFill>
                  <a:srgbClr val="002060"/>
                </a:solidFill>
              </a:rPr>
              <a:t>همئيري</a:t>
            </a:r>
            <a:r>
              <a:rPr lang="ar-JO" sz="2800" b="1" dirty="0">
                <a:solidFill>
                  <a:srgbClr val="002060"/>
                </a:solidFill>
              </a:rPr>
              <a:t> – </a:t>
            </a:r>
            <a:r>
              <a:rPr lang="ar-JO" sz="2800" b="1" dirty="0" err="1" smtClean="0">
                <a:solidFill>
                  <a:srgbClr val="002060"/>
                </a:solidFill>
              </a:rPr>
              <a:t>شابيرا</a:t>
            </a:r>
            <a:r>
              <a:rPr lang="he-IL" sz="2800" b="1" dirty="0" smtClean="0">
                <a:solidFill>
                  <a:srgbClr val="002060"/>
                </a:solidFill>
              </a:rPr>
              <a:t>                   </a:t>
            </a:r>
            <a:r>
              <a:rPr lang="ar-JO" sz="2800" b="1" dirty="0" smtClean="0">
                <a:solidFill>
                  <a:srgbClr val="002060"/>
                </a:solidFill>
              </a:rPr>
              <a:t>ايلات </a:t>
            </a:r>
            <a:r>
              <a:rPr lang="ar-JO" sz="2800" b="1" dirty="0" err="1" smtClean="0">
                <a:solidFill>
                  <a:srgbClr val="002060"/>
                </a:solidFill>
              </a:rPr>
              <a:t>كاتس</a:t>
            </a:r>
            <a:r>
              <a:rPr lang="he-IL" sz="28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ar-JO" sz="2800" b="1" dirty="0"/>
              <a:t>"هيلا"/ شركة المراكز الجماهيرية</a:t>
            </a:r>
          </a:p>
          <a:p>
            <a:pPr algn="ctr"/>
            <a:r>
              <a:rPr lang="ar-JO" sz="2800" b="1" dirty="0"/>
              <a:t>الموضوع الشخصي لمسارات- </a:t>
            </a:r>
            <a:r>
              <a:rPr lang="ar-JO" sz="2800" b="1" dirty="0" smtClean="0"/>
              <a:t>12 </a:t>
            </a:r>
          </a:p>
          <a:p>
            <a:pPr algn="ctr"/>
            <a:r>
              <a:rPr lang="ar-JO" sz="2800" b="1" dirty="0" smtClean="0"/>
              <a:t>2019</a:t>
            </a:r>
            <a:endParaRPr lang="he-IL" sz="2800" b="1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342" y="-128313"/>
            <a:ext cx="10193395" cy="156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2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902571" y="673080"/>
            <a:ext cx="9366325" cy="972034"/>
          </a:xfrm>
        </p:spPr>
        <p:txBody>
          <a:bodyPr>
            <a:normAutofit fontScale="90000"/>
          </a:bodyPr>
          <a:lstStyle/>
          <a:p>
            <a:pPr algn="ctr"/>
            <a:r>
              <a:rPr lang="ar-JO" sz="3200" b="1" dirty="0" smtClean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/>
            </a:r>
            <a:br>
              <a:rPr lang="ar-JO" sz="3200" b="1" dirty="0" smtClean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</a:br>
            <a:r>
              <a:rPr lang="ar-JO" sz="3200" b="1" dirty="0" smtClean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كُتيِّب </a:t>
            </a:r>
            <a:r>
              <a:rPr lang="ar-JO" sz="32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للمعلِّم – استعماله مريح.</a:t>
            </a:r>
            <a:br>
              <a:rPr lang="ar-JO" sz="32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</a:br>
            <a:r>
              <a:rPr lang="ar-JO" sz="32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تجدون في كلِّ </a:t>
            </a:r>
            <a:r>
              <a:rPr lang="ar-JO" sz="3200" b="1" dirty="0" smtClean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مرحلة..</a:t>
            </a:r>
            <a:r>
              <a:rPr lang="ar-JO" sz="32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/>
            </a:r>
            <a:br>
              <a:rPr lang="ar-JO" sz="32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</a:br>
            <a:endParaRPr lang="he-IL" sz="3200" b="1" dirty="0">
              <a:solidFill>
                <a:schemeClr val="accent3"/>
              </a:solidFill>
              <a:latin typeface="Tahoma" panose="020B0604030504040204" pitchFamily="34" charset="0"/>
              <a:ea typeface="Tahoma" panose="020B0604030504040204" pitchFamily="34" charset="0"/>
              <a:cs typeface="+mn-cs"/>
            </a:endParaRPr>
          </a:p>
        </p:txBody>
      </p:sp>
      <p:sp>
        <p:nvSpPr>
          <p:cNvPr id="8" name="מציין מיקום תוכן 7"/>
          <p:cNvSpPr>
            <a:spLocks noGrp="1"/>
          </p:cNvSpPr>
          <p:nvPr>
            <p:ph sz="half" idx="4294967295"/>
          </p:nvPr>
        </p:nvSpPr>
        <p:spPr>
          <a:xfrm>
            <a:off x="1126260" y="2650951"/>
            <a:ext cx="4754880" cy="1691640"/>
          </a:xfrm>
        </p:spPr>
        <p:txBody>
          <a:bodyPr>
            <a:normAutofit/>
          </a:bodyPr>
          <a:lstStyle/>
          <a:p>
            <a:r>
              <a:rPr lang="ar-JO" sz="2400" b="1" dirty="0">
                <a:latin typeface="Tahoma" panose="020B0604030504040204" pitchFamily="34" charset="0"/>
                <a:ea typeface="Tahoma" panose="020B0604030504040204" pitchFamily="34" charset="0"/>
              </a:rPr>
              <a:t>تعليمات للتِّلميذ</a:t>
            </a:r>
          </a:p>
          <a:p>
            <a:r>
              <a:rPr lang="ar-JO" sz="2400" b="1" dirty="0">
                <a:latin typeface="Tahoma" panose="020B0604030504040204" pitchFamily="34" charset="0"/>
                <a:ea typeface="Tahoma" panose="020B0604030504040204" pitchFamily="34" charset="0"/>
              </a:rPr>
              <a:t>مهمَّة - "هيَّا إِلى العمل!"</a:t>
            </a:r>
          </a:p>
          <a:p>
            <a:r>
              <a:rPr lang="ar-JO" sz="2400" b="1" dirty="0">
                <a:latin typeface="Tahoma" panose="020B0604030504040204" pitchFamily="34" charset="0"/>
                <a:ea typeface="Tahoma" panose="020B0604030504040204" pitchFamily="34" charset="0"/>
              </a:rPr>
              <a:t>مهمَّة - "اُخرُجُوا مِنَ الصَّفِّ</a:t>
            </a:r>
            <a:r>
              <a:rPr lang="ar-JO" sz="2400" b="1" dirty="0" smtClean="0">
                <a:latin typeface="Tahoma" panose="020B0604030504040204" pitchFamily="34" charset="0"/>
                <a:ea typeface="Tahoma" panose="020B0604030504040204" pitchFamily="34" charset="0"/>
              </a:rPr>
              <a:t>!"</a:t>
            </a:r>
            <a:endParaRPr lang="ar-JO" sz="2400" b="1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9" name="מציין מיקום תוכן 8"/>
          <p:cNvSpPr>
            <a:spLocks noGrp="1"/>
          </p:cNvSpPr>
          <p:nvPr>
            <p:ph sz="half" idx="4294967295"/>
          </p:nvPr>
        </p:nvSpPr>
        <p:spPr>
          <a:xfrm>
            <a:off x="6645680" y="2650951"/>
            <a:ext cx="4754880" cy="1691640"/>
          </a:xfrm>
        </p:spPr>
        <p:txBody>
          <a:bodyPr/>
          <a:lstStyle/>
          <a:p>
            <a:r>
              <a:rPr lang="ar-JO" sz="2400" b="1" dirty="0">
                <a:latin typeface="Tahoma" panose="020B0604030504040204" pitchFamily="34" charset="0"/>
                <a:ea typeface="Tahoma" panose="020B0604030504040204" pitchFamily="34" charset="0"/>
              </a:rPr>
              <a:t>تعليمات للتَّدريس </a:t>
            </a:r>
          </a:p>
          <a:p>
            <a:r>
              <a:rPr lang="ar-JO" sz="2400" b="1" dirty="0">
                <a:latin typeface="Tahoma" panose="020B0604030504040204" pitchFamily="34" charset="0"/>
                <a:ea typeface="Tahoma" panose="020B0604030504040204" pitchFamily="34" charset="0"/>
              </a:rPr>
              <a:t>موادُّ تعليميَّة مُساعِدَة </a:t>
            </a:r>
          </a:p>
          <a:p>
            <a:r>
              <a:rPr lang="ar-JO" sz="2400" b="1" dirty="0">
                <a:latin typeface="Tahoma" panose="020B0604030504040204" pitchFamily="34" charset="0"/>
                <a:ea typeface="Tahoma" panose="020B0604030504040204" pitchFamily="34" charset="0"/>
              </a:rPr>
              <a:t>أَفكار لفعَّاليَّات </a:t>
            </a:r>
            <a:r>
              <a:rPr lang="ar-JO" sz="2400" b="1" dirty="0" smtClean="0">
                <a:latin typeface="Tahoma" panose="020B0604030504040204" pitchFamily="34" charset="0"/>
                <a:ea typeface="Tahoma" panose="020B0604030504040204" pitchFamily="34" charset="0"/>
              </a:rPr>
              <a:t>افتتاحية </a:t>
            </a:r>
            <a:endParaRPr lang="ar-JO" sz="2400" b="1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10" name="תמונה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32553" y="2529799"/>
            <a:ext cx="1039154" cy="1021162"/>
          </a:xfrm>
          <a:prstGeom prst="rect">
            <a:avLst/>
          </a:prstGeom>
          <a:ln>
            <a:solidFill>
              <a:srgbClr val="02779E">
                <a:lumMod val="60000"/>
                <a:lumOff val="40000"/>
              </a:srgbClr>
            </a:solidFill>
          </a:ln>
        </p:spPr>
      </p:pic>
      <p:pic>
        <p:nvPicPr>
          <p:cNvPr id="11" name="תמונה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741" y="2282720"/>
            <a:ext cx="779071" cy="1019819"/>
          </a:xfrm>
          <a:prstGeom prst="rect">
            <a:avLst/>
          </a:prstGeom>
        </p:spPr>
      </p:pic>
      <p:pic>
        <p:nvPicPr>
          <p:cNvPr id="12" name="תמונה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4450724"/>
            <a:ext cx="1711989" cy="824622"/>
          </a:xfrm>
          <a:prstGeom prst="rect">
            <a:avLst/>
          </a:prstGeom>
        </p:spPr>
      </p:pic>
      <p:sp>
        <p:nvSpPr>
          <p:cNvPr id="13" name="מציין מיקום תוכן 7"/>
          <p:cNvSpPr txBox="1">
            <a:spLocks/>
          </p:cNvSpPr>
          <p:nvPr/>
        </p:nvSpPr>
        <p:spPr>
          <a:xfrm>
            <a:off x="4268239" y="4710822"/>
            <a:ext cx="4754880" cy="1691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r" defTabSz="914400" rtl="1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r" defTabSz="914400" rtl="1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JO" sz="2400" b="1" dirty="0"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نهاية المرحلة</a:t>
            </a:r>
          </a:p>
          <a:p>
            <a:r>
              <a:rPr lang="ar-JO" sz="2400" b="1" dirty="0"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مِئشارٌ للتَّقييم</a:t>
            </a:r>
          </a:p>
          <a:p>
            <a:r>
              <a:rPr lang="ar-JO" sz="2400" b="1" dirty="0"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المردود </a:t>
            </a:r>
            <a:r>
              <a:rPr lang="ar-JO" sz="2400" b="1" dirty="0" smtClean="0"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والانعكاس</a:t>
            </a:r>
            <a:endParaRPr lang="ar-JO" sz="2400" b="1" dirty="0"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</p:txBody>
      </p:sp>
      <p:pic>
        <p:nvPicPr>
          <p:cNvPr id="14" name="תמונה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436" y="4744092"/>
            <a:ext cx="1044584" cy="932967"/>
          </a:xfrm>
          <a:prstGeom prst="rect">
            <a:avLst/>
          </a:prstGeom>
        </p:spPr>
      </p:pic>
      <p:pic>
        <p:nvPicPr>
          <p:cNvPr id="15" name="תמונה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61081" y="921135"/>
            <a:ext cx="1307738" cy="178366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4925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311750" y="172253"/>
            <a:ext cx="76995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JO" altLang="he-IL" sz="2400" b="1" dirty="0">
                <a:solidFill>
                  <a:schemeClr val="accent6"/>
                </a:solidFill>
                <a:latin typeface="Tahoma" panose="020B0604030504040204" pitchFamily="34" charset="0"/>
                <a:ea typeface="Trebuchet MS" panose="020B0603020202020204" pitchFamily="34" charset="0"/>
                <a:cs typeface="Tahoma" panose="020B0604030504040204" pitchFamily="34" charset="0"/>
              </a:rPr>
              <a:t>عملية </a:t>
            </a:r>
            <a:r>
              <a:rPr lang="ar-JO" altLang="he-IL" sz="2400" b="1" dirty="0" smtClean="0">
                <a:solidFill>
                  <a:schemeClr val="accent6"/>
                </a:solidFill>
                <a:latin typeface="Tahoma" panose="020B0604030504040204" pitchFamily="34" charset="0"/>
                <a:ea typeface="Trebuchet MS" panose="020B0603020202020204" pitchFamily="34" charset="0"/>
                <a:cs typeface="Tahoma" panose="020B0604030504040204" pitchFamily="34" charset="0"/>
              </a:rPr>
              <a:t>التعلم</a:t>
            </a:r>
            <a:r>
              <a:rPr lang="he-IL" altLang="he-IL" sz="2400" b="1" dirty="0" smtClean="0">
                <a:solidFill>
                  <a:schemeClr val="accent6"/>
                </a:solidFill>
                <a:latin typeface="Tahoma" panose="020B0604030504040204" pitchFamily="34" charset="0"/>
                <a:ea typeface="Trebuchet MS" panose="020B0603020202020204" pitchFamily="34" charset="0"/>
                <a:cs typeface="Tahoma" panose="020B0604030504040204" pitchFamily="34" charset="0"/>
              </a:rPr>
              <a:t> </a:t>
            </a:r>
            <a:r>
              <a:rPr lang="ar-JO" altLang="he-IL" sz="2400" b="1" dirty="0" smtClean="0">
                <a:solidFill>
                  <a:schemeClr val="accent6"/>
                </a:solidFill>
                <a:latin typeface="Tahoma" panose="020B0604030504040204" pitchFamily="34" charset="0"/>
                <a:ea typeface="Trebuchet MS" panose="020B0603020202020204" pitchFamily="34" charset="0"/>
                <a:cs typeface="Tahoma" panose="020B0604030504040204" pitchFamily="34" charset="0"/>
              </a:rPr>
              <a:t>الموضوع الشخصي -12 سنوات تعليمية</a:t>
            </a:r>
            <a:endParaRPr kumimoji="0" lang="he-IL" altLang="he-IL" sz="24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1286826807"/>
              </p:ext>
            </p:extLst>
          </p:nvPr>
        </p:nvGraphicFramePr>
        <p:xfrm>
          <a:off x="201786" y="0"/>
          <a:ext cx="5381897" cy="7656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73437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5025" y="662263"/>
            <a:ext cx="4125632" cy="619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30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46975" y="401782"/>
            <a:ext cx="10763794" cy="649475"/>
          </a:xfrm>
        </p:spPr>
        <p:txBody>
          <a:bodyPr>
            <a:normAutofit/>
          </a:bodyPr>
          <a:lstStyle/>
          <a:p>
            <a:pPr algn="r"/>
            <a:r>
              <a:rPr lang="ar-JO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ما هي الطريقة المناسبة لتقييم العملية؟</a:t>
            </a:r>
            <a:endParaRPr lang="he-IL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24314" y="1051257"/>
            <a:ext cx="10728101" cy="489212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ar-JO" sz="24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دمج </a:t>
            </a:r>
            <a:r>
              <a:rPr lang="ar-JO" sz="24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تدريس عملية الموضوع الشخصي في جميع مراحل التقييم التكويني.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ar-JO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تلعب طريقة التقييم دورًا مهمًا في تكوين علاقة المعلم والطالب. يدعو التقييم </a:t>
            </a:r>
            <a:r>
              <a:rPr lang="ar-JO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التكويني إلى </a:t>
            </a:r>
            <a:r>
              <a:rPr lang="ar-JO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حوار جيد وشراكة نشطة وتقييم متعدد الأبعاد وشفافية فيما يتعلق بنقاط الحفظ أو التحسين.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ar-JO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في العمل مع للشَّباب الّذين في </a:t>
            </a:r>
            <a:r>
              <a:rPr lang="ar-JO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ضائِقَة، </a:t>
            </a:r>
            <a:r>
              <a:rPr lang="ar-JO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نريد إنتاج كل هذه الصفات أثناء العمل. وبهذه الطريقة ، يمكننا أن نلهم </a:t>
            </a:r>
            <a:r>
              <a:rPr lang="ar-JO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الشاب </a:t>
            </a:r>
            <a:r>
              <a:rPr lang="ar-JO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بالثقة في البالغين والأُطر ، ونعزز من ثقته بنفسه وإحساسه بالقدرة ، ومنحه عادات التواصل والعمل المفيدة للاندماج في المجتمع.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ar-JO" sz="24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يسمح التقييم التكويني الذي يتم خلال سير العمل التعاوني بتقييم الصفات والمهارات المختلفة. هذا يقوي كل متعلم شخصيًا ويسمح بتقييم المجموعة التي تعمل معًا دون مقارنة المتعلمين ، </a:t>
            </a:r>
            <a:r>
              <a:rPr lang="ar-JO" sz="24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بل من خلال التعزيز </a:t>
            </a:r>
            <a:r>
              <a:rPr lang="ar-JO" sz="24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والعلاج الفريد لكل منهما.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966598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35528" y="162034"/>
            <a:ext cx="11592994" cy="1285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JO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الجزء الأول: تقييم تكويني لعملية الكتابة وإعداد المنتج - من قبل المعلم </a:t>
            </a:r>
            <a:r>
              <a:rPr lang="ar-JO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والمتعلم</a:t>
            </a:r>
            <a:endParaRPr lang="he-IL" sz="2000" b="1" dirty="0" smtClean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JO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 </a:t>
            </a:r>
            <a:r>
              <a:rPr lang="ar-JO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نهاية كل خطوة من خطوات عملية الكتابة ، يجب أن تتوقف للتقييم.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JO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 الكتيب المصاحب للبرنامج ، ستجد </a:t>
            </a:r>
            <a:r>
              <a:rPr lang="ar-JO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مئشاراً مفصلا </a:t>
            </a:r>
            <a:r>
              <a:rPr lang="ar-JO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 نهاية كل فصل (ستجد لاحقًا في هذا المستند جدولًا </a:t>
            </a:r>
            <a:r>
              <a:rPr lang="ar-JO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للمئشارات</a:t>
            </a:r>
            <a:r>
              <a:rPr lang="ar-JO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945573" y="3426020"/>
            <a:ext cx="10394577" cy="2581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JO" sz="2000" b="1" u="sng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الخطوة الأولى: </a:t>
            </a:r>
            <a:r>
              <a:rPr lang="ar-JO" sz="2000" b="1" u="sng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المئشار</a:t>
            </a:r>
            <a:endParaRPr lang="he-IL" sz="2000" b="1" u="sng" dirty="0" smtClean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JO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في نهاية كل خطوة ، سيتحقق الطالب والمعلم من أداء الطالب مقابل الأهداف </a:t>
            </a:r>
            <a:r>
              <a:rPr lang="ar-JO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بمساعدة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ar-JO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المئشار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JO" sz="2000" dirty="0" err="1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المئشارمتعدد</a:t>
            </a:r>
            <a:r>
              <a:rPr lang="ar-JO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الأبعاد ، أي أنه يشير إلى عدة معايير من طبقات مختلفة ، مستمدة من نشاط ومهام مرحلة العملية</a:t>
            </a:r>
            <a:r>
              <a:rPr lang="ar-JO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  <a:endParaRPr lang="he-IL" sz="2000" dirty="0" smtClean="0"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JO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يجب </a:t>
            </a:r>
            <a:r>
              <a:rPr lang="ar-JO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فحص </a:t>
            </a:r>
            <a:r>
              <a:rPr lang="ar-JO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أداء الطالب وفقًا لمستويات الأداء المختلفة</a:t>
            </a:r>
            <a:r>
              <a:rPr lang="ar-JO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  <a:endParaRPr lang="he-IL" sz="2000" dirty="0" smtClean="0"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JO" sz="2000" b="1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من المهم جدًا </a:t>
            </a:r>
            <a:r>
              <a:rPr lang="ar-JO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في هذه المرحلة تقييم كل متعلم </a:t>
            </a:r>
            <a:r>
              <a:rPr lang="ar-JO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مقارنةً فيما </a:t>
            </a:r>
            <a:r>
              <a:rPr lang="ar-JO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يتعلق بنقطة انطلاقه </a:t>
            </a:r>
            <a:r>
              <a:rPr lang="ar-JO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وليس </a:t>
            </a:r>
            <a:r>
              <a:rPr lang="ar-JO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مقارنة بالطلاب الآخرين</a:t>
            </a:r>
            <a:r>
              <a:rPr lang="ar-JO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  <a:endParaRPr lang="he-IL" sz="2000" dirty="0" smtClean="0"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JO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سيقوم المعلم والطالب بتقييم عمل الطالب ومناقشته. سيقوم المعلم بعد </a:t>
            </a:r>
            <a:r>
              <a:rPr lang="ar-JO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ذلك </a:t>
            </a:r>
            <a:r>
              <a:rPr lang="ar-JO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بكتابة </a:t>
            </a:r>
            <a:r>
              <a:rPr lang="ar-JO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علامة في </a:t>
            </a:r>
            <a:r>
              <a:rPr lang="ar-JO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هذا القسم في جدول الملخص.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942" y="1536654"/>
            <a:ext cx="3920836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93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89294" y="163973"/>
            <a:ext cx="11285107" cy="2910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JO" sz="20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الجزء الثاني: تقييم تكويني للعمل المكتوب والمنتج - الذي يتعين القيام به من قبل مقيم </a:t>
            </a:r>
            <a:r>
              <a:rPr lang="ar-JO" sz="2000" b="1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خارجي</a:t>
            </a:r>
            <a:endParaRPr lang="he-IL" sz="2000" b="1" dirty="0" smtClean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JO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استعدادًا للعمل المكتوب والمنتج ، يجب على المعلم إعداد المتعلم. في الخطوة 8 من الكتيب ستجد المعلومات اللازمة</a:t>
            </a:r>
            <a:r>
              <a:rPr lang="ar-JO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  <a:endParaRPr lang="he-IL" sz="2000" dirty="0" smtClean="0"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JO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يجب على المعلم مساعدة المتعلم </a:t>
            </a:r>
            <a:r>
              <a:rPr lang="ar-JO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وتوجيهه </a:t>
            </a:r>
            <a:r>
              <a:rPr lang="ar-JO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لبناء عرض تقديمي للمعلومات الرئيسية المقدمة في العمل المكتوب</a:t>
            </a:r>
            <a:r>
              <a:rPr lang="ar-JO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  <a:endParaRPr lang="he-IL" sz="2000" dirty="0" smtClean="0"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JO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المحتوى </a:t>
            </a:r>
            <a:r>
              <a:rPr lang="ar-JO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- رؤساء الفصول ، موضوعات الفصل ، الوسائل المناسبة مثل الصور ، الفيديو ، الرسوم البيانية ، الخرائط ، إلخ</a:t>
            </a:r>
            <a:r>
              <a:rPr lang="ar-JO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  <a:endParaRPr lang="he-IL" sz="2000" dirty="0" smtClean="0"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JO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المظهر والأداء </a:t>
            </a:r>
            <a:r>
              <a:rPr lang="ar-JO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- يجب على المعلم توجيه المتعلم حول كيفية الوقوف أمام الجمهور (الوقوف والحركات اليدوية ولغة الجسد ونبرة الصوت</a:t>
            </a:r>
            <a:r>
              <a:rPr lang="ar-JO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)</a:t>
            </a:r>
            <a:endParaRPr lang="he-IL" sz="2000" dirty="0" smtClean="0"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JO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العملية - يجب على المعلم مساعدة الطالب في </a:t>
            </a:r>
            <a:r>
              <a:rPr lang="ar-JO" sz="2000" dirty="0" smtClean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عرض </a:t>
            </a:r>
            <a:r>
              <a:rPr lang="ar-JO" sz="2000" dirty="0"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العملية (باستخدام جميع المؤشرات والتعليقات والانعكاسات التي تم جمعها خلال العملية)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991995"/>
              </p:ext>
            </p:extLst>
          </p:nvPr>
        </p:nvGraphicFramePr>
        <p:xfrm>
          <a:off x="1675655" y="4073568"/>
          <a:ext cx="9676673" cy="2103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293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473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0290">
                <a:tc>
                  <a:txBody>
                    <a:bodyPr/>
                    <a:lstStyle/>
                    <a:p>
                      <a:pPr algn="ctr" rtl="1"/>
                      <a:r>
                        <a:rPr lang="ar-JO" sz="2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+mj-cs"/>
                        </a:rPr>
                        <a:t>علامة</a:t>
                      </a:r>
                      <a:endParaRPr lang="he-IL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+mj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+mj-cs"/>
                        </a:rPr>
                        <a:t>مرحلة</a:t>
                      </a:r>
                      <a:endParaRPr lang="he-IL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+mj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793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+mj-cs"/>
                        </a:rPr>
                        <a:t> </a:t>
                      </a:r>
                      <a:r>
                        <a:rPr lang="ar-JO" sz="2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+mj-cs"/>
                        </a:rPr>
                        <a:t>60 نقطة (تقييم المعلم)</a:t>
                      </a:r>
                      <a:endParaRPr lang="he-IL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+mj-cs"/>
                      </a:endParaRPr>
                    </a:p>
                    <a:p>
                      <a:pPr algn="ctr" rtl="1"/>
                      <a:r>
                        <a:rPr lang="he-IL" sz="24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+mj-cs"/>
                        </a:rPr>
                        <a:t>        </a:t>
                      </a:r>
                      <a:r>
                        <a:rPr lang="he-IL" sz="2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+mj-cs"/>
                        </a:rPr>
                        <a:t> </a:t>
                      </a:r>
                      <a:endParaRPr lang="he-IL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+mj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+mj-cs"/>
                        </a:rPr>
                        <a:t>العملية والعمل ترافق عملية + إعداد المنتج</a:t>
                      </a:r>
                      <a:endParaRPr lang="he-IL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+mj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9172">
                <a:tc>
                  <a:txBody>
                    <a:bodyPr/>
                    <a:lstStyle/>
                    <a:p>
                      <a:pPr algn="ctr" rtl="1"/>
                      <a:r>
                        <a:rPr lang="ar-JO" sz="2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+mj-cs"/>
                        </a:rPr>
                        <a:t>40 نقطة (التقييم الخارجي)</a:t>
                      </a:r>
                      <a:endParaRPr lang="ar-JO" sz="24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+mj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+mj-cs"/>
                        </a:rPr>
                        <a:t>عرض تقديمي - عرض المنتج والعملية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+mj-cs"/>
                        </a:rPr>
                        <a:t>(التقييم: الموجه</a:t>
                      </a:r>
                      <a:r>
                        <a:rPr lang="ar-JO" sz="24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+mj-cs"/>
                        </a:rPr>
                        <a:t> </a:t>
                      </a:r>
                      <a:r>
                        <a:rPr lang="ar-JO" sz="2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+mj-cs"/>
                        </a:rPr>
                        <a:t>التربوي / المعلم المقيم الخارجي)</a:t>
                      </a:r>
                      <a:endParaRPr lang="he-IL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+mj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381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429491" y="130975"/>
            <a:ext cx="1246908" cy="57560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600" b="1" dirty="0">
                <a:solidFill>
                  <a:schemeClr val="accent3"/>
                </a:solidFill>
              </a:rPr>
              <a:t>المنتج</a:t>
            </a:r>
            <a:endParaRPr lang="he-IL" sz="3600" b="1" dirty="0">
              <a:solidFill>
                <a:schemeClr val="accent3"/>
              </a:solidFill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277092" y="706582"/>
            <a:ext cx="116378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50000"/>
              </a:lnSpc>
              <a:spcAft>
                <a:spcPts val="0"/>
              </a:spcAft>
            </a:pPr>
            <a:r>
              <a:rPr lang="ar-JO" sz="24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المنتج</a:t>
            </a:r>
            <a:r>
              <a:rPr lang="ar-JO" sz="28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- </a:t>
            </a:r>
            <a:r>
              <a:rPr lang="ar-JO" sz="20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يجب عليك إعداد منتج يعرض المعلومات الأكثر أهمية بالنسبة لك</a:t>
            </a:r>
            <a:r>
              <a:rPr lang="ar-JO" sz="20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.</a:t>
            </a: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lvl="0" algn="r" rtl="1">
              <a:lnSpc>
                <a:spcPct val="150000"/>
              </a:lnSpc>
              <a:spcAft>
                <a:spcPts val="0"/>
              </a:spcAft>
            </a:pPr>
            <a:r>
              <a:rPr lang="ar-JO" sz="20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يمكنك إنشاء منتج رقمي مثل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: </a:t>
            </a:r>
            <a:r>
              <a:rPr lang="ar-JO" sz="20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ملصق رقمي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, </a:t>
            </a:r>
            <a:r>
              <a:rPr lang="ar-JO" sz="20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عرض لعبة معلومات ب-</a:t>
            </a:r>
            <a:r>
              <a:rPr lang="en-US" sz="2000" dirty="0" err="1" smtClean="0">
                <a:latin typeface="David" panose="020E0502060401010101" pitchFamily="34" charset="-79"/>
                <a:ea typeface="Calibri" panose="020F0502020204030204" pitchFamily="34" charset="0"/>
                <a:cs typeface="+mj-cs"/>
              </a:rPr>
              <a:t>Kahoot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, </a:t>
            </a:r>
            <a:r>
              <a:rPr lang="ar-JO" sz="20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بطاقات مع</a:t>
            </a:r>
            <a:r>
              <a:rPr lang="ar-JO" sz="20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لومات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, </a:t>
            </a:r>
            <a:r>
              <a:rPr lang="en-US" sz="2000" dirty="0" err="1">
                <a:latin typeface="David" panose="020E0502060401010101" pitchFamily="34" charset="-79"/>
                <a:ea typeface="Calibri" panose="020F0502020204030204" pitchFamily="34" charset="0"/>
                <a:cs typeface="+mj-cs"/>
              </a:rPr>
              <a:t>Roojoom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, </a:t>
            </a:r>
            <a:r>
              <a:rPr lang="ar-JO" sz="20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لوحة الإعلانات </a:t>
            </a:r>
            <a:r>
              <a:rPr lang="ar-JO" sz="20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مثل </a:t>
            </a:r>
            <a:r>
              <a:rPr lang="en-US" sz="2000" dirty="0" err="1" smtClean="0">
                <a:latin typeface="David" panose="020E0502060401010101" pitchFamily="34" charset="-79"/>
                <a:ea typeface="Calibri" panose="020F0502020204030204" pitchFamily="34" charset="0"/>
                <a:cs typeface="+mj-cs"/>
              </a:rPr>
              <a:t>Linoit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, </a:t>
            </a:r>
            <a:r>
              <a:rPr lang="ar-JO" sz="20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فيلم أو مقطع أو أي فكرة أخرى </a:t>
            </a:r>
            <a:r>
              <a:rPr lang="ar-JO" sz="20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لديك</a:t>
            </a:r>
            <a:r>
              <a:rPr lang="ar-JO" sz="20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م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. </a:t>
            </a:r>
            <a:r>
              <a:rPr lang="ar-JO" sz="20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يمكنكم </a:t>
            </a:r>
            <a:r>
              <a:rPr lang="ar-JO" sz="20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أيضًا اختيار صنع شيء ما ، ملموس ، مثل: </a:t>
            </a:r>
            <a:r>
              <a:rPr lang="ar-JO" sz="20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مجسم، ملصق </a:t>
            </a:r>
            <a:r>
              <a:rPr lang="ar-JO" sz="20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، </a:t>
            </a:r>
            <a:r>
              <a:rPr lang="ar-JO" sz="20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ملصقة صور </a:t>
            </a:r>
            <a:r>
              <a:rPr lang="ar-JO" sz="20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، </a:t>
            </a:r>
            <a:r>
              <a:rPr lang="ar-JO" sz="20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لوحة </a:t>
            </a:r>
            <a:r>
              <a:rPr lang="ar-JO" sz="20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، </a:t>
            </a:r>
            <a:r>
              <a:rPr lang="ar-JO" sz="20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نحت </a:t>
            </a:r>
            <a:r>
              <a:rPr lang="ar-JO" sz="20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، </a:t>
            </a:r>
            <a:r>
              <a:rPr lang="ar-JO" sz="20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معرض </a:t>
            </a:r>
            <a:r>
              <a:rPr lang="ar-JO" sz="20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والمزيد. خيار آخر هو إعداد شيء تجريبي مثل: لعبة ، جولة ، أغنية ، نشاط بيئي وما شابه</a:t>
            </a:r>
            <a:r>
              <a:rPr lang="ar-JO" sz="20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.</a:t>
            </a: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lvl="0" algn="r" rtl="1">
              <a:lnSpc>
                <a:spcPct val="150000"/>
              </a:lnSpc>
              <a:spcAft>
                <a:spcPts val="0"/>
              </a:spcAft>
            </a:pPr>
            <a:r>
              <a:rPr lang="ar-JO" sz="20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يمكن أن يكون المنتج عبارة عن منتج قائم على الكتابة ثنائية الأبعاد (ملصق ، خريطة) أو منتج ثلاثي الأبعاد (نموذج ، فيديو) (ورقة موقف ، ورق أخبار) ، حدث </a:t>
            </a:r>
            <a:r>
              <a:rPr lang="ar-JO" sz="20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(مناظرة </a:t>
            </a:r>
            <a:r>
              <a:rPr lang="ar-JO" sz="20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، جولة) ، </a:t>
            </a:r>
            <a:r>
              <a:rPr lang="ar-JO" sz="20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مشروع(ملصقات </a:t>
            </a:r>
            <a:r>
              <a:rPr lang="ar-JO" sz="20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/ صور ، تحرير الحملة) والمزيد . المنتج الفني: الرسم ، الموسيقى ، إلخ </a:t>
            </a:r>
            <a:r>
              <a:rPr lang="ar-JO" sz="20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...</a:t>
            </a:r>
            <a:endParaRPr lang="he-IL" sz="2000" dirty="0" smtClean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lvl="0" algn="r" rtl="1">
              <a:lnSpc>
                <a:spcPct val="150000"/>
              </a:lnSpc>
              <a:spcAft>
                <a:spcPts val="0"/>
              </a:spcAft>
            </a:pPr>
            <a:r>
              <a:rPr lang="ar-JO" sz="20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سوف يلائم كل منتج شريطة أن </a:t>
            </a:r>
            <a:r>
              <a:rPr lang="ar-JO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يوضح الموضوع </a:t>
            </a:r>
            <a:r>
              <a:rPr lang="ar-JO" sz="20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الرئيسي للعمل والأشياء المهمة التي تعلمتها</a:t>
            </a:r>
            <a:r>
              <a:rPr lang="ar-JO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.</a:t>
            </a:r>
            <a:endParaRPr lang="he-IL" sz="2000" b="1" dirty="0" smtClean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lvl="0" algn="r" rtl="1">
              <a:lnSpc>
                <a:spcPct val="150000"/>
              </a:lnSpc>
              <a:spcAft>
                <a:spcPts val="0"/>
              </a:spcAft>
            </a:pPr>
            <a:r>
              <a:rPr lang="ar-JO" sz="20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كلما كان ذلك ممكنًا ، من المستحسن أن يتم تقديم المنتج في بيئة التعلم ، أو أن يقدمه المتعلم لأصدقائه ، </a:t>
            </a:r>
            <a:r>
              <a:rPr lang="ar-JO" sz="20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يصنع </a:t>
            </a:r>
            <a:r>
              <a:rPr lang="ar-JO" sz="20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مسرحية لهم أو </a:t>
            </a:r>
            <a:r>
              <a:rPr lang="ar-JO" sz="20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عرض </a:t>
            </a:r>
            <a:r>
              <a:rPr lang="ar-JO" sz="20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فيديو أو ملصق </a:t>
            </a:r>
            <a:r>
              <a:rPr lang="he-IL" sz="20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.... </a:t>
            </a:r>
            <a:r>
              <a:rPr lang="ar-JO" sz="20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مثل الطهاة في نهاية الطهي </a:t>
            </a:r>
            <a:r>
              <a:rPr lang="ar-JO" sz="20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يقدمون </a:t>
            </a:r>
            <a:r>
              <a:rPr lang="ar-JO" sz="20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الطبق الذي أعدوه بعد </a:t>
            </a:r>
            <a:r>
              <a:rPr lang="ar-JO" sz="20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استثمارهم </a:t>
            </a:r>
            <a:r>
              <a:rPr lang="ar-JO" sz="20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في المحتوى والتصميم - ك</a:t>
            </a:r>
            <a:r>
              <a:rPr lang="ar-JO" sz="20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ذلك </a:t>
            </a:r>
            <a:r>
              <a:rPr lang="ar-JO" sz="20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يمكن للمتعلم أن يقدم عمله ويفخر بكل مكوناته.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59109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65779" y="178853"/>
            <a:ext cx="8765959" cy="618256"/>
          </a:xfrm>
        </p:spPr>
        <p:txBody>
          <a:bodyPr>
            <a:normAutofit/>
          </a:bodyPr>
          <a:lstStyle/>
          <a:p>
            <a:pPr algn="r"/>
            <a:r>
              <a:rPr lang="ar-JO" sz="32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النتيجة </a:t>
            </a:r>
            <a:r>
              <a:rPr lang="ar-JO" sz="3200" b="1" dirty="0" smtClean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الإجمالية</a:t>
            </a:r>
            <a:r>
              <a:rPr lang="he-IL" sz="3200" b="1" dirty="0" smtClean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he-IL" sz="3200" b="1" dirty="0" smtClean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– </a:t>
            </a:r>
            <a:r>
              <a:rPr lang="ar-JO" sz="3200" b="1" dirty="0" smtClean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مسار </a:t>
            </a:r>
            <a:r>
              <a:rPr lang="ar-JO" sz="32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12 سنوات تعليمية</a:t>
            </a:r>
            <a:endParaRPr lang="he-IL" sz="3200" b="1" dirty="0">
              <a:solidFill>
                <a:schemeClr val="accent3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450830"/>
              </p:ext>
            </p:extLst>
          </p:nvPr>
        </p:nvGraphicFramePr>
        <p:xfrm>
          <a:off x="1149928" y="977211"/>
          <a:ext cx="10286873" cy="246109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4303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565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2888">
                <a:tc>
                  <a:txBody>
                    <a:bodyPr/>
                    <a:lstStyle/>
                    <a:p>
                      <a:pPr rtl="1"/>
                      <a:r>
                        <a:rPr lang="ar-JO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علامة</a:t>
                      </a:r>
                      <a:endParaRPr lang="ar-JO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مرحلة</a:t>
                      </a:r>
                      <a:endParaRPr lang="ar-JO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027">
                <a:tc>
                  <a:txBody>
                    <a:bodyPr/>
                    <a:lstStyle/>
                    <a:p>
                      <a:pPr rtl="1"/>
                      <a:r>
                        <a:rPr lang="ar-JO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 (تقييم المعلم)</a:t>
                      </a:r>
                      <a:endParaRPr lang="he-IL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عملية وعمل مرافق للعملية</a:t>
                      </a:r>
                      <a:endParaRPr lang="he-IL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6027">
                <a:tc>
                  <a:txBody>
                    <a:bodyPr/>
                    <a:lstStyle/>
                    <a:p>
                      <a:pPr rtl="1"/>
                      <a:r>
                        <a:rPr lang="ar-JO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(تقييم المعلم)</a:t>
                      </a:r>
                      <a:endParaRPr lang="he-IL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تحضير المنتج</a:t>
                      </a:r>
                      <a:endParaRPr lang="he-IL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6156">
                <a:tc>
                  <a:txBody>
                    <a:bodyPr/>
                    <a:lstStyle/>
                    <a:p>
                      <a:pPr rtl="1"/>
                      <a:r>
                        <a:rPr lang="ar-JO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 (التقييم الخارجي)</a:t>
                      </a:r>
                      <a:endParaRPr lang="he-IL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عرض تقديمي - عرض المنتج والعملية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التقييم: موجه</a:t>
                      </a:r>
                      <a:r>
                        <a:rPr lang="ar-JO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ar-JO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تربوي ، مقيم خارجي</a:t>
                      </a:r>
                      <a:endParaRPr lang="he-IL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505" y="3715393"/>
            <a:ext cx="8934313" cy="301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7590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/>
          <a:srcRect t="46142" b="17984"/>
          <a:stretch/>
        </p:blipFill>
        <p:spPr>
          <a:xfrm>
            <a:off x="166308" y="163774"/>
            <a:ext cx="11612879" cy="6087292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1921426" y="4729465"/>
            <a:ext cx="2541392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JO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أنا لا أفعل ذلك</a:t>
            </a:r>
            <a:endParaRPr lang="he-IL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2838733" y="4291472"/>
            <a:ext cx="290697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JO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لا أستطيع فعل ذلك</a:t>
            </a:r>
            <a:endParaRPr lang="he-IL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3713447" y="3775309"/>
            <a:ext cx="272829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JO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أريد أن أفعل ذلك</a:t>
            </a:r>
            <a:endParaRPr lang="he-IL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4462818" y="3337316"/>
            <a:ext cx="248389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JO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كيف نفعل ذلك؟</a:t>
            </a:r>
            <a:endParaRPr lang="he-IL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5338174" y="2856937"/>
            <a:ext cx="287420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JO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سأحاول القيام بذلك</a:t>
            </a:r>
            <a:endParaRPr lang="he-IL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6506152" y="2437658"/>
            <a:ext cx="252866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JO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أستطيع أن أفعل ذلك</a:t>
            </a:r>
            <a:endParaRPr lang="he-IL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7137778" y="1954147"/>
            <a:ext cx="267496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JO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سأفعل ذلك</a:t>
            </a:r>
            <a:endParaRPr lang="he-IL" sz="2400" dirty="0"/>
          </a:p>
        </p:txBody>
      </p:sp>
      <p:sp>
        <p:nvSpPr>
          <p:cNvPr id="10" name="מלבן 9"/>
          <p:cNvSpPr/>
          <p:nvPr/>
        </p:nvSpPr>
        <p:spPr>
          <a:xfrm>
            <a:off x="7908074" y="1492482"/>
            <a:ext cx="305107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JO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لقد فعلت </a:t>
            </a:r>
            <a:r>
              <a:rPr lang="ar-JO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ذلك!</a:t>
            </a:r>
            <a:endParaRPr lang="he-IL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3098043" y="5105903"/>
            <a:ext cx="625438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JO" sz="280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على أي درجة أنت موجود </a:t>
            </a:r>
            <a:r>
              <a:rPr lang="ar-JO" sz="280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اليوم؟</a:t>
            </a:r>
            <a:endParaRPr lang="he-IL" sz="2800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3413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37175" y="160020"/>
            <a:ext cx="4257245" cy="1609344"/>
          </a:xfrm>
        </p:spPr>
        <p:txBody>
          <a:bodyPr/>
          <a:lstStyle/>
          <a:p>
            <a:pPr algn="r"/>
            <a:r>
              <a:rPr lang="he-IL" b="1" dirty="0" smtClean="0">
                <a:solidFill>
                  <a:schemeClr val="accent3"/>
                </a:solidFill>
              </a:rPr>
              <a:t>12 </a:t>
            </a:r>
            <a:r>
              <a:rPr lang="ar-JO" b="1" dirty="0" smtClean="0">
                <a:solidFill>
                  <a:schemeClr val="accent3"/>
                </a:solidFill>
              </a:rPr>
              <a:t>سن</a:t>
            </a:r>
            <a:r>
              <a:rPr lang="ar-JO" b="1" dirty="0" smtClean="0">
                <a:solidFill>
                  <a:schemeClr val="accent3"/>
                </a:solidFill>
              </a:rPr>
              <a:t>وات تعليمية</a:t>
            </a:r>
            <a:r>
              <a:rPr lang="he-IL" b="1" dirty="0" smtClean="0">
                <a:solidFill>
                  <a:schemeClr val="accent3"/>
                </a:solidFill>
              </a:rPr>
              <a:t> </a:t>
            </a:r>
            <a:endParaRPr lang="he-IL" b="1" dirty="0">
              <a:solidFill>
                <a:schemeClr val="accent3"/>
              </a:solidFill>
            </a:endParaRP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1508760"/>
          </a:xfrm>
        </p:spPr>
        <p:txBody>
          <a:bodyPr>
            <a:normAutofit/>
          </a:bodyPr>
          <a:lstStyle/>
          <a:p>
            <a:endParaRPr lang="he-IL" dirty="0" smtClean="0"/>
          </a:p>
          <a:p>
            <a:pPr marL="0" indent="0">
              <a:buNone/>
            </a:pPr>
            <a:endParaRPr lang="he-IL" dirty="0"/>
          </a:p>
        </p:txBody>
      </p:sp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560949"/>
              </p:ext>
            </p:extLst>
          </p:nvPr>
        </p:nvGraphicFramePr>
        <p:xfrm>
          <a:off x="518422" y="880800"/>
          <a:ext cx="6659787" cy="523355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664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933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8865">
                <a:tc>
                  <a:txBody>
                    <a:bodyPr/>
                    <a:lstStyle/>
                    <a:p>
                      <a:pPr rtl="1"/>
                      <a:r>
                        <a:rPr lang="ar-JO" sz="2400" dirty="0" smtClean="0"/>
                        <a:t>المعايير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2400" dirty="0" smtClean="0"/>
                        <a:t>12 سنوات تعليمية</a:t>
                      </a:r>
                      <a:endParaRPr lang="ar-JO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9232">
                <a:tc>
                  <a:txBody>
                    <a:bodyPr/>
                    <a:lstStyle/>
                    <a:p>
                      <a:pPr rtl="1"/>
                      <a:r>
                        <a:rPr lang="ar-JO" sz="2400" dirty="0" smtClean="0"/>
                        <a:t>حجم العمل</a:t>
                      </a:r>
                    </a:p>
                    <a:p>
                      <a:pPr rtl="1"/>
                      <a:endParaRPr lang="he-IL" sz="2400" dirty="0" smtClean="0"/>
                    </a:p>
                    <a:p>
                      <a:pPr rtl="1"/>
                      <a:endParaRPr lang="he-IL" sz="2400" dirty="0" smtClean="0"/>
                    </a:p>
                    <a:p>
                      <a:pPr rtl="1"/>
                      <a:r>
                        <a:rPr lang="ar-JO" sz="2400" dirty="0" smtClean="0"/>
                        <a:t>سؤال بحث واحد على الأقل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2400" dirty="0" smtClean="0"/>
                        <a:t>10 حتى 30 صفحة</a:t>
                      </a:r>
                    </a:p>
                    <a:p>
                      <a:pPr rtl="1"/>
                      <a:r>
                        <a:rPr lang="ar-JO" sz="2400" dirty="0" smtClean="0"/>
                        <a:t>عدد مصادر المعلومات 3-5</a:t>
                      </a:r>
                    </a:p>
                    <a:p>
                      <a:pPr rtl="1"/>
                      <a:r>
                        <a:rPr lang="ar-JO" sz="2400" dirty="0" smtClean="0"/>
                        <a:t>مصطلحات أَساسيَّة 5-7</a:t>
                      </a:r>
                    </a:p>
                    <a:p>
                      <a:pPr rtl="1"/>
                      <a:r>
                        <a:rPr lang="ar-JO" sz="2400" dirty="0" smtClean="0"/>
                        <a:t>وسائِل تجسيد متنوعة</a:t>
                      </a:r>
                    </a:p>
                    <a:p>
                      <a:pPr rtl="1"/>
                      <a:endParaRPr lang="he-I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8865">
                <a:tc>
                  <a:txBody>
                    <a:bodyPr/>
                    <a:lstStyle/>
                    <a:p>
                      <a:pPr rtl="1"/>
                      <a:r>
                        <a:rPr lang="ar-JO" b="1" dirty="0" smtClean="0"/>
                        <a:t>المنتَجَات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2400" dirty="0" smtClean="0"/>
                        <a:t>عمل</a:t>
                      </a:r>
                      <a:r>
                        <a:rPr lang="he-IL" sz="2400" dirty="0" smtClean="0"/>
                        <a:t>, </a:t>
                      </a:r>
                      <a:r>
                        <a:rPr lang="ar-JO" sz="2400" dirty="0" smtClean="0"/>
                        <a:t>عرض تقديمي مصاحب</a:t>
                      </a:r>
                      <a:r>
                        <a:rPr lang="ar-JO" sz="2400" baseline="0" dirty="0" smtClean="0"/>
                        <a:t> </a:t>
                      </a:r>
                      <a:r>
                        <a:rPr lang="ar-JO" sz="2400" dirty="0" smtClean="0"/>
                        <a:t>ومُنتَج</a:t>
                      </a:r>
                      <a:endParaRPr lang="he-I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8865">
                <a:tc>
                  <a:txBody>
                    <a:bodyPr/>
                    <a:lstStyle/>
                    <a:p>
                      <a:pPr rtl="1"/>
                      <a:r>
                        <a:rPr lang="ar-JO" b="1" dirty="0" smtClean="0"/>
                        <a:t>تقييمُ المعلِّم</a:t>
                      </a:r>
                      <a:r>
                        <a:rPr lang="he-IL" b="1" baseline="0" dirty="0" smtClean="0"/>
                        <a:t>- </a:t>
                      </a:r>
                      <a:r>
                        <a:rPr lang="ar-JO" b="1" baseline="0" dirty="0" smtClean="0"/>
                        <a:t>داخلي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2400" dirty="0" smtClean="0"/>
                        <a:t>60 نقطة</a:t>
                      </a:r>
                      <a:endParaRPr lang="ar-JO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8865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b="1" dirty="0" smtClean="0"/>
                        <a:t>تقييمٌ خارجيٌّ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2400" dirty="0" smtClean="0"/>
                        <a:t>40 نقطة</a:t>
                      </a:r>
                      <a:endParaRPr lang="ar-JO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8865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b="1" dirty="0" smtClean="0"/>
                        <a:t>مِقدارُ التَّعمُّق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sz="2400" dirty="0" smtClean="0"/>
                        <a:t>معرفة عميقة بالموضوع</a:t>
                      </a:r>
                      <a:endParaRPr lang="ar-JO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175" y="2015143"/>
            <a:ext cx="4306566" cy="2964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5764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1370017810"/>
              </p:ext>
            </p:extLst>
          </p:nvPr>
        </p:nvGraphicFramePr>
        <p:xfrm>
          <a:off x="2345509" y="88948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מלבן מעוגל 2"/>
          <p:cNvSpPr/>
          <p:nvPr/>
        </p:nvSpPr>
        <p:spPr>
          <a:xfrm>
            <a:off x="6026522" y="111664"/>
            <a:ext cx="5832764" cy="4702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تشمل مرافقة وتوجيه المدرب ما يلي:</a:t>
            </a:r>
            <a:endParaRPr lang="he-IL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254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33630" y="262959"/>
            <a:ext cx="8933134" cy="1122495"/>
          </a:xfrm>
        </p:spPr>
        <p:txBody>
          <a:bodyPr>
            <a:normAutofit/>
          </a:bodyPr>
          <a:lstStyle/>
          <a:p>
            <a:r>
              <a:rPr lang="ar-JO" sz="4800" b="1" dirty="0">
                <a:solidFill>
                  <a:schemeClr val="accent3"/>
                </a:solidFill>
              </a:rPr>
              <a:t>الأَشياءُ المهمَّة غير ظاهرة للعِيان....</a:t>
            </a:r>
            <a:endParaRPr lang="he-IL" sz="4800" b="1" dirty="0">
              <a:solidFill>
                <a:schemeClr val="accent3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576668" y="2409946"/>
            <a:ext cx="4988705" cy="24945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ar-JO" sz="4000" dirty="0"/>
              <a:t>سرُّ جمال الصَّحراء-أَشارَ الأَميرُ الصَّغير بملاحظتِهِ-هو في أَنَّها تُخفِي، في مكانٍ ما، داخل طيَّاتها مَورِدًا لماء الحياة...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90" y="1912706"/>
            <a:ext cx="44386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3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xn--4dbcyzi5a.com/wp-content/uploads/2012/05/pinkwor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6" y="188640"/>
            <a:ext cx="11443854" cy="648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489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593277135"/>
              </p:ext>
            </p:extLst>
          </p:nvPr>
        </p:nvGraphicFramePr>
        <p:xfrm>
          <a:off x="2345509" y="88948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מלבן מעוגל 2"/>
          <p:cNvSpPr/>
          <p:nvPr/>
        </p:nvSpPr>
        <p:spPr>
          <a:xfrm>
            <a:off x="5929747" y="152401"/>
            <a:ext cx="5527436" cy="4702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يشمل تقييم المقيِّم الخارجي ما يلي:</a:t>
            </a:r>
            <a:endParaRPr lang="he-IL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12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602767"/>
              </p:ext>
            </p:extLst>
          </p:nvPr>
        </p:nvGraphicFramePr>
        <p:xfrm>
          <a:off x="840898" y="2420693"/>
          <a:ext cx="10641354" cy="411209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157566">
                  <a:extLst>
                    <a:ext uri="{9D8B030D-6E8A-4147-A177-3AD203B41FA5}">
                      <a16:colId xmlns:a16="http://schemas.microsoft.com/office/drawing/2014/main" xmlns="" val="4080282433"/>
                    </a:ext>
                  </a:extLst>
                </a:gridCol>
                <a:gridCol w="4385325">
                  <a:extLst>
                    <a:ext uri="{9D8B030D-6E8A-4147-A177-3AD203B41FA5}">
                      <a16:colId xmlns:a16="http://schemas.microsoft.com/office/drawing/2014/main" xmlns="" val="3312602405"/>
                    </a:ext>
                  </a:extLst>
                </a:gridCol>
                <a:gridCol w="1590710">
                  <a:extLst>
                    <a:ext uri="{9D8B030D-6E8A-4147-A177-3AD203B41FA5}">
                      <a16:colId xmlns:a16="http://schemas.microsoft.com/office/drawing/2014/main" xmlns="" val="137576934"/>
                    </a:ext>
                  </a:extLst>
                </a:gridCol>
                <a:gridCol w="2507753">
                  <a:extLst>
                    <a:ext uri="{9D8B030D-6E8A-4147-A177-3AD203B41FA5}">
                      <a16:colId xmlns:a16="http://schemas.microsoft.com/office/drawing/2014/main" xmlns="" val="2118460750"/>
                    </a:ext>
                  </a:extLst>
                </a:gridCol>
              </a:tblGrid>
              <a:tr h="101909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مكونات التقييم </a:t>
                      </a:r>
                      <a:endParaRPr lang="en-US" sz="11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18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تفصيل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18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نقاط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1800" b="1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طول الوقت المقدر لعنصر التقييم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5826511"/>
                  </a:ext>
                </a:extLst>
              </a:tr>
              <a:tr h="101909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عمل</a:t>
                      </a:r>
                      <a:endParaRPr lang="en-US" sz="11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يتم إرسالها إلى المعلم لتقييم يومًا واحدًا إلى ثلاثة أيام قبل زيارة الوحدة.</a:t>
                      </a:r>
                      <a:endParaRPr lang="en-US" sz="11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 </a:t>
                      </a:r>
                      <a:r>
                        <a:rPr lang="he-IL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נקודות</a:t>
                      </a:r>
                      <a:endParaRPr lang="en-US" sz="11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0160896"/>
                  </a:ext>
                </a:extLst>
              </a:tr>
              <a:tr h="105482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عرض</a:t>
                      </a:r>
                      <a:endParaRPr lang="en-US" sz="11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بحضور المعلم ، من المستحسن أيضًا بحضور مدير التعليم.</a:t>
                      </a:r>
                      <a:endParaRPr lang="en-US" sz="11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</a:t>
                      </a:r>
                      <a:r>
                        <a:rPr lang="he-IL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נקודות</a:t>
                      </a:r>
                      <a:endParaRPr lang="en-US" sz="11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כ- 15-20 דקות</a:t>
                      </a:r>
                      <a:endParaRPr lang="en-US" sz="11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9260719"/>
                  </a:ext>
                </a:extLst>
              </a:tr>
              <a:tr h="101909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محادثة مع المتعلم</a:t>
                      </a:r>
                      <a:endParaRPr lang="ar-JO" sz="16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JO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ممكن</a:t>
                      </a:r>
                      <a:r>
                        <a:rPr lang="ar-JO" sz="1600" b="1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أن</a:t>
                      </a:r>
                      <a:r>
                        <a:rPr lang="ar-JO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يكون بحضور المعلم ومدير التعليم</a:t>
                      </a:r>
                      <a:r>
                        <a:rPr lang="he-IL" sz="1600" b="1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he-IL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ar-JO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بموافقة المتعلم</a:t>
                      </a:r>
                      <a:r>
                        <a:rPr lang="he-IL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n-US" sz="11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 </a:t>
                      </a:r>
                      <a:r>
                        <a:rPr lang="he-IL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נקודות</a:t>
                      </a:r>
                      <a:endParaRPr lang="en-US" sz="11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כ- </a:t>
                      </a:r>
                      <a:r>
                        <a:rPr lang="he-IL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15-20 </a:t>
                      </a:r>
                      <a:r>
                        <a:rPr lang="he-IL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דקות  </a:t>
                      </a:r>
                      <a:endParaRPr lang="en-US" sz="11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425195"/>
                  </a:ext>
                </a:extLst>
              </a:tr>
            </a:tbl>
          </a:graphicData>
        </a:graphic>
      </p:graphicFrame>
      <p:sp>
        <p:nvSpPr>
          <p:cNvPr id="3" name="מלבן 2"/>
          <p:cNvSpPr/>
          <p:nvPr/>
        </p:nvSpPr>
        <p:spPr>
          <a:xfrm>
            <a:off x="7495309" y="186300"/>
            <a:ext cx="4202722" cy="4519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ar-JO" sz="24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مكونات التقييم </a:t>
            </a:r>
            <a:r>
              <a:rPr lang="ar-JO" sz="2400" b="1" dirty="0" smtClean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الخارجي</a:t>
            </a:r>
            <a:endParaRPr lang="en-US" sz="2400" b="1" dirty="0">
              <a:solidFill>
                <a:schemeClr val="accent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929900" y="796125"/>
            <a:ext cx="10463349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ar-JO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يتم إجراء تقييم داخلي بواسطة </a:t>
            </a:r>
            <a:r>
              <a:rPr lang="ar-JO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المعلم </a:t>
            </a:r>
            <a:r>
              <a:rPr lang="ar-JO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ويعطي علامة تصل إلى 60 نقطة لكل متعلم.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</a:pPr>
            <a:r>
              <a:rPr lang="ar-JO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تم إجراء التقييم الخارجي بواسطة </a:t>
            </a:r>
            <a:r>
              <a:rPr lang="ar-JO" sz="2000" b="1" dirty="0" smtClean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موجه </a:t>
            </a:r>
            <a:r>
              <a:rPr lang="ar-JO" sz="20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تربوي أو معلم مقيم خارجي </a:t>
            </a:r>
            <a:r>
              <a:rPr lang="ar-JO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من وحدة أخرى مدربة على التقييم. </a:t>
            </a:r>
            <a:r>
              <a:rPr lang="ar-JO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علامة </a:t>
            </a:r>
            <a:r>
              <a:rPr lang="ar-JO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تصل إلى 40 نقطة لكل متعلم.</a:t>
            </a:r>
            <a:endParaRPr lang="en-US" sz="2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442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eelooandco.info/images/barres%20tags/leeloo_bar_stval10_jan200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76" y="1750934"/>
            <a:ext cx="9129249" cy="477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5434889" y="5918120"/>
            <a:ext cx="1215294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JO" sz="4000" b="1" dirty="0" smtClean="0">
                <a:solidFill>
                  <a:srgbClr val="002060"/>
                </a:solidFill>
              </a:rPr>
              <a:t>شكراً</a:t>
            </a:r>
            <a:endParaRPr lang="he-IL" sz="4000" b="1" dirty="0">
              <a:solidFill>
                <a:srgbClr val="002060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1736" y="4470918"/>
            <a:ext cx="4248991" cy="2257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5567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2688610" y="0"/>
            <a:ext cx="8966578" cy="904204"/>
          </a:xfrm>
        </p:spPr>
        <p:txBody>
          <a:bodyPr>
            <a:normAutofit fontScale="90000"/>
          </a:bodyPr>
          <a:lstStyle/>
          <a:p>
            <a:pPr algn="r"/>
            <a:r>
              <a:rPr lang="ar-JO" sz="4400" b="1" dirty="0" smtClean="0">
                <a:solidFill>
                  <a:schemeClr val="accent3"/>
                </a:solidFill>
              </a:rPr>
              <a:t/>
            </a:r>
            <a:br>
              <a:rPr lang="ar-JO" sz="4400" b="1" dirty="0" smtClean="0">
                <a:solidFill>
                  <a:schemeClr val="accent3"/>
                </a:solidFill>
              </a:rPr>
            </a:br>
            <a:r>
              <a:rPr lang="ar-JO" sz="4400" b="1" dirty="0" smtClean="0">
                <a:solidFill>
                  <a:schemeClr val="accent3"/>
                </a:solidFill>
              </a:rPr>
              <a:t>الرَّصيد</a:t>
            </a:r>
            <a:r>
              <a:rPr lang="he-IL" sz="4400" b="1" dirty="0" smtClean="0">
                <a:solidFill>
                  <a:schemeClr val="accent3"/>
                </a:solidFill>
              </a:rPr>
              <a:t> </a:t>
            </a:r>
            <a:r>
              <a:rPr lang="ar-JO" sz="4400" b="1" dirty="0">
                <a:solidFill>
                  <a:schemeClr val="accent3"/>
                </a:solidFill>
              </a:rPr>
              <a:t>للموضوع الشخصي 12- وحدة تعليميَّة واحدة.</a:t>
            </a:r>
            <a:r>
              <a:rPr lang="he-IL" sz="4400" b="1" dirty="0" smtClean="0">
                <a:solidFill>
                  <a:schemeClr val="accent3"/>
                </a:solidFill>
              </a:rPr>
              <a:t/>
            </a:r>
            <a:br>
              <a:rPr lang="he-IL" sz="4400" b="1" dirty="0" smtClean="0">
                <a:solidFill>
                  <a:schemeClr val="accent3"/>
                </a:solidFill>
              </a:rPr>
            </a:br>
            <a:r>
              <a:rPr lang="he-IL" sz="4400" b="1" dirty="0" smtClean="0">
                <a:solidFill>
                  <a:schemeClr val="accent3"/>
                </a:solidFill>
              </a:rPr>
              <a:t> </a:t>
            </a:r>
            <a:endParaRPr lang="he-IL" sz="4400" b="1" dirty="0">
              <a:solidFill>
                <a:schemeClr val="accent3"/>
              </a:solidFill>
            </a:endParaRPr>
          </a:p>
        </p:txBody>
      </p:sp>
      <p:sp>
        <p:nvSpPr>
          <p:cNvPr id="8" name="מציין מיקום תוכן 7"/>
          <p:cNvSpPr>
            <a:spLocks noGrp="1"/>
          </p:cNvSpPr>
          <p:nvPr>
            <p:ph idx="1"/>
          </p:nvPr>
        </p:nvSpPr>
        <p:spPr>
          <a:xfrm>
            <a:off x="428043" y="2648925"/>
            <a:ext cx="11422163" cy="368363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ar-JO" sz="2800" dirty="0" smtClean="0"/>
          </a:p>
          <a:p>
            <a:pPr marL="0" indent="0">
              <a:buNone/>
            </a:pPr>
            <a:r>
              <a:rPr lang="ar-JO" sz="2800" dirty="0" smtClean="0"/>
              <a:t>في مسار </a:t>
            </a:r>
            <a:r>
              <a:rPr lang="ar-JO" sz="2800" dirty="0"/>
              <a:t>12 </a:t>
            </a:r>
            <a:r>
              <a:rPr lang="ar-JO" sz="2800" dirty="0" smtClean="0"/>
              <a:t>العادي، يدرس كجزء من المواضيع الإلزامية</a:t>
            </a:r>
            <a:r>
              <a:rPr lang="ar-JO" sz="2800" dirty="0"/>
              <a:t>: الموضوع الشخصي </a:t>
            </a:r>
            <a:r>
              <a:rPr lang="ar-JO" sz="2800" dirty="0" smtClean="0"/>
              <a:t>12/ بحث جغرافيا</a:t>
            </a:r>
          </a:p>
          <a:p>
            <a:pPr marL="0" indent="0">
              <a:buNone/>
            </a:pPr>
            <a:endParaRPr lang="he-IL" sz="2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ar-JO" sz="2800" dirty="0"/>
              <a:t>سيتمكن الطالب الذي قام بكتابة عمل </a:t>
            </a:r>
            <a:r>
              <a:rPr lang="ar-JO" sz="2800" dirty="0" smtClean="0"/>
              <a:t>شخصي</a:t>
            </a:r>
            <a:r>
              <a:rPr lang="he-IL" sz="2800" dirty="0" smtClean="0"/>
              <a:t> </a:t>
            </a:r>
            <a:r>
              <a:rPr lang="ar-JO" sz="2800" dirty="0" smtClean="0"/>
              <a:t>بمسار 10 </a:t>
            </a:r>
            <a:r>
              <a:rPr lang="ar-JO" sz="2800" dirty="0"/>
              <a:t>سنوات تعليمية من استخدامه إذا رغب في ذلك ، كأساس للعمل بمسار 12 سنوات تعليمية </a:t>
            </a:r>
            <a:r>
              <a:rPr lang="ar-JO" sz="2800" dirty="0" smtClean="0"/>
              <a:t>بإضافة عملية توسع وتعمق </a:t>
            </a:r>
            <a:r>
              <a:rPr lang="ar-JO" sz="2800" dirty="0"/>
              <a:t>وفقًا </a:t>
            </a:r>
            <a:r>
              <a:rPr lang="ar-JO" sz="2800" dirty="0" smtClean="0"/>
              <a:t>لمعايير مسار </a:t>
            </a:r>
            <a:r>
              <a:rPr lang="ar-JO" sz="2800" dirty="0"/>
              <a:t>12 سنوات تعليمية </a:t>
            </a:r>
            <a:r>
              <a:rPr lang="ar-JO" sz="2800" dirty="0" smtClean="0"/>
              <a:t>.</a:t>
            </a:r>
            <a:endParaRPr lang="he-IL" sz="2800" dirty="0"/>
          </a:p>
        </p:txBody>
      </p:sp>
      <p:sp>
        <p:nvSpPr>
          <p:cNvPr id="2" name="מלבן 1"/>
          <p:cNvSpPr/>
          <p:nvPr/>
        </p:nvSpPr>
        <p:spPr>
          <a:xfrm>
            <a:off x="332509" y="904204"/>
            <a:ext cx="115176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ar-JO" sz="2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ابتداءً من عام 2018-2019 حدثت تغييرات في بعض المواضيع بمسار 12 سنوات </a:t>
            </a:r>
            <a:r>
              <a:rPr lang="ar-JO" sz="2800" b="1" dirty="0">
                <a:latin typeface="Calibri" panose="020F0502020204030204" pitchFamily="34" charset="0"/>
                <a:ea typeface="Calibri" panose="020F0502020204030204" pitchFamily="34" charset="0"/>
              </a:rPr>
              <a:t>تعليمية, ووفقًا لذلك ، فإن </a:t>
            </a:r>
            <a:r>
              <a:rPr lang="ar-JO" sz="2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الموضوع </a:t>
            </a:r>
            <a:r>
              <a:rPr lang="ar-JO" sz="2800" b="1" dirty="0">
                <a:latin typeface="Calibri" panose="020F0502020204030204" pitchFamily="34" charset="0"/>
                <a:ea typeface="Calibri" panose="020F0502020204030204" pitchFamily="34" charset="0"/>
              </a:rPr>
              <a:t>الشخصي </a:t>
            </a:r>
            <a:r>
              <a:rPr lang="ar-JO" sz="2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12 يعد من الموضوعات </a:t>
            </a:r>
            <a:r>
              <a:rPr lang="ar-JO" sz="2800" b="1" dirty="0">
                <a:latin typeface="Calibri" panose="020F0502020204030204" pitchFamily="34" charset="0"/>
                <a:ea typeface="Calibri" panose="020F0502020204030204" pitchFamily="34" charset="0"/>
              </a:rPr>
              <a:t>الإلزامية </a:t>
            </a:r>
            <a:r>
              <a:rPr lang="ar-JO" sz="2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لمسار 12 العادي، </a:t>
            </a:r>
            <a:r>
              <a:rPr lang="ar-JO" sz="2800" b="1" u="sng" dirty="0" smtClean="0">
                <a:latin typeface="Calibri" panose="020F0502020204030204" pitchFamily="34" charset="0"/>
                <a:ea typeface="Calibri" panose="020F0502020204030204" pitchFamily="34" charset="0"/>
              </a:rPr>
              <a:t>وموضوع اختياري </a:t>
            </a:r>
            <a:r>
              <a:rPr lang="ar-JO" sz="2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بمسار 12 مكثف</a:t>
            </a:r>
          </a:p>
        </p:txBody>
      </p:sp>
    </p:spTree>
    <p:extLst>
      <p:ext uri="{BB962C8B-B14F-4D97-AF65-F5344CB8AC3E}">
        <p14:creationId xmlns:p14="http://schemas.microsoft.com/office/powerpoint/2010/main" val="2439449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אליפסה 1"/>
          <p:cNvSpPr/>
          <p:nvPr/>
        </p:nvSpPr>
        <p:spPr>
          <a:xfrm>
            <a:off x="592330" y="354832"/>
            <a:ext cx="3644721" cy="93877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الموضوع الشخصي</a:t>
            </a:r>
            <a:r>
              <a:rPr lang="he-IL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</a:t>
            </a:r>
            <a:r>
              <a:rPr lang="he-IL" dirty="0" smtClean="0"/>
              <a:t> </a:t>
            </a:r>
            <a:endParaRPr lang="he-IL" dirty="0"/>
          </a:p>
        </p:txBody>
      </p:sp>
      <p:sp>
        <p:nvSpPr>
          <p:cNvPr id="5" name="מלבן 4"/>
          <p:cNvSpPr/>
          <p:nvPr/>
        </p:nvSpPr>
        <p:spPr>
          <a:xfrm>
            <a:off x="4679964" y="1293602"/>
            <a:ext cx="69592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4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في عصر ما بعد الحداثة ، حيث </a:t>
            </a:r>
            <a:r>
              <a:rPr lang="ar-JO" sz="2400" b="1" dirty="0" smtClean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الاختلاف </a:t>
            </a:r>
            <a:r>
              <a:rPr lang="ar-JO" sz="24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ذا قيمة مركزية ، لا توجد حدود واضحة ، والمعرفة منتقاة ، وهناك حاجة إلى </a:t>
            </a:r>
            <a:r>
              <a:rPr lang="ar-JO" sz="2400" b="1" dirty="0" smtClean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تغييرات </a:t>
            </a:r>
            <a:r>
              <a:rPr lang="ar-JO" sz="24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في التعليم </a:t>
            </a:r>
            <a:r>
              <a:rPr lang="ar-JO" sz="2400" b="1" dirty="0" smtClean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والتقييم. </a:t>
            </a:r>
            <a:r>
              <a:rPr lang="ar-JO" sz="24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وذلك لتدريب خريجي اليوم للعمل في "عالم </a:t>
            </a:r>
            <a:r>
              <a:rPr lang="ar-JO" sz="2400" b="1" dirty="0" smtClean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المستقبل.</a:t>
            </a:r>
            <a:endParaRPr lang="he-IL" sz="2400" b="1" dirty="0">
              <a:solidFill>
                <a:schemeClr val="accent3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237051" y="2879089"/>
            <a:ext cx="7291336" cy="7623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ar-JO" altLang="he-IL" sz="2400" b="1" dirty="0" smtClean="0">
                <a:solidFill>
                  <a:srgbClr val="002060"/>
                </a:solidFill>
              </a:rPr>
              <a:t>يتحول التدريس </a:t>
            </a:r>
            <a:r>
              <a:rPr lang="ar-JO" altLang="he-IL" sz="2400" b="1" dirty="0">
                <a:solidFill>
                  <a:srgbClr val="002060"/>
                </a:solidFill>
              </a:rPr>
              <a:t>من </a:t>
            </a:r>
            <a:r>
              <a:rPr lang="ar-JO" altLang="he-IL" sz="2400" b="1" dirty="0" smtClean="0">
                <a:solidFill>
                  <a:srgbClr val="002060"/>
                </a:solidFill>
              </a:rPr>
              <a:t>نقل معرفة </a:t>
            </a:r>
            <a:r>
              <a:rPr lang="ar-JO" altLang="he-IL" sz="2400" b="1" dirty="0">
                <a:solidFill>
                  <a:srgbClr val="002060"/>
                </a:solidFill>
              </a:rPr>
              <a:t>إلى </a:t>
            </a:r>
            <a:r>
              <a:rPr lang="ar-JO" altLang="he-IL" sz="2400" b="1" dirty="0" smtClean="0">
                <a:solidFill>
                  <a:srgbClr val="002060"/>
                </a:solidFill>
              </a:rPr>
              <a:t>مساعدة </a:t>
            </a:r>
            <a:r>
              <a:rPr lang="ar-JO" altLang="he-IL" sz="2400" b="1" dirty="0">
                <a:solidFill>
                  <a:srgbClr val="002060"/>
                </a:solidFill>
              </a:rPr>
              <a:t>المتعلم النشط الذي يشارك في بناء معرفة هادفة حوله.</a:t>
            </a:r>
            <a:endParaRPr lang="he-IL" altLang="he-IL" sz="2400" b="1" dirty="0" smtClean="0">
              <a:solidFill>
                <a:srgbClr val="002060"/>
              </a:solidFill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2"/>
          <a:srcRect l="49185" t="7898" r="2979" b="12356"/>
          <a:stretch/>
        </p:blipFill>
        <p:spPr>
          <a:xfrm>
            <a:off x="914401" y="1972107"/>
            <a:ext cx="3065930" cy="4329954"/>
          </a:xfrm>
          <a:prstGeom prst="rect">
            <a:avLst/>
          </a:prstGeom>
        </p:spPr>
      </p:pic>
      <p:sp>
        <p:nvSpPr>
          <p:cNvPr id="8" name="מלבן 7"/>
          <p:cNvSpPr/>
          <p:nvPr/>
        </p:nvSpPr>
        <p:spPr>
          <a:xfrm>
            <a:off x="4517862" y="4241438"/>
            <a:ext cx="71213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400" b="1" dirty="0" smtClean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يجب </a:t>
            </a:r>
            <a:r>
              <a:rPr lang="ar-JO" sz="24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على المعلم الانفصال عن الاتفاقيات وإعداد المتعلمين </a:t>
            </a:r>
            <a:r>
              <a:rPr lang="ar-JO" sz="2400" b="1" dirty="0" smtClean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الشباب </a:t>
            </a:r>
            <a:r>
              <a:rPr lang="ar-JO" sz="24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لعالم جديد</a:t>
            </a:r>
          </a:p>
          <a:p>
            <a:pPr algn="r"/>
            <a:r>
              <a:rPr lang="ar-JO" sz="24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يتطلب التعلم الجديد تغييراً كاملاً في الوضع التعليمي للمعلم - والذي يجب أن يتحول تدريجياً إلى </a:t>
            </a:r>
            <a:r>
              <a:rPr lang="ar-JO" sz="2400" b="1" dirty="0" smtClean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 موجه ورفيق </a:t>
            </a:r>
            <a:r>
              <a:rPr lang="ar-JO" sz="24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تعليمي. لتوجيه البحث والدراسة والاكتشاف والتعاون بالكامل مع المتعلمين الشباب.</a:t>
            </a:r>
            <a:endParaRPr lang="he-IL" sz="2400" b="1" dirty="0">
              <a:solidFill>
                <a:schemeClr val="accent3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8399" y="275619"/>
            <a:ext cx="4213013" cy="58477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none" rtlCol="1">
            <a:spAutoFit/>
          </a:bodyPr>
          <a:lstStyle/>
          <a:p>
            <a:r>
              <a:rPr lang="ar-JO" sz="3200" b="1" dirty="0" smtClean="0">
                <a:solidFill>
                  <a:schemeClr val="accent3"/>
                </a:solidFill>
              </a:rPr>
              <a:t>أهمية الموضوع الشخصي 12 </a:t>
            </a:r>
            <a:endParaRPr lang="he-IL" sz="3200" b="1" dirty="0">
              <a:solidFill>
                <a:schemeClr val="accent3"/>
              </a:solidFill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914401" y="1972107"/>
            <a:ext cx="306593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JO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أي </a:t>
            </a:r>
            <a:r>
              <a:rPr lang="ar-JO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متعلم نريد؟</a:t>
            </a:r>
          </a:p>
          <a:p>
            <a:endParaRPr lang="he-IL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914401" y="3179812"/>
            <a:ext cx="3065929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JO" sz="2400" dirty="0"/>
              <a:t>باحث</a:t>
            </a:r>
            <a:endParaRPr lang="he-IL" sz="2400" dirty="0"/>
          </a:p>
        </p:txBody>
      </p:sp>
      <p:sp>
        <p:nvSpPr>
          <p:cNvPr id="10" name="מלבן 9"/>
          <p:cNvSpPr/>
          <p:nvPr/>
        </p:nvSpPr>
        <p:spPr>
          <a:xfrm>
            <a:off x="907293" y="3675419"/>
            <a:ext cx="3073037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JO" sz="2000" dirty="0" smtClean="0"/>
              <a:t>مستقل </a:t>
            </a:r>
            <a:r>
              <a:rPr lang="ar-JO" sz="2000" dirty="0"/>
              <a:t>في تحديد موقع المعلومات</a:t>
            </a:r>
            <a:endParaRPr lang="he-IL" sz="2000" dirty="0"/>
          </a:p>
        </p:txBody>
      </p:sp>
      <p:sp>
        <p:nvSpPr>
          <p:cNvPr id="11" name="מלבן 10"/>
          <p:cNvSpPr/>
          <p:nvPr/>
        </p:nvSpPr>
        <p:spPr>
          <a:xfrm>
            <a:off x="914401" y="4241438"/>
            <a:ext cx="3065929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JO" sz="2000" dirty="0"/>
              <a:t>متحفز</a:t>
            </a:r>
            <a:endParaRPr lang="he-IL" sz="2000" dirty="0"/>
          </a:p>
        </p:txBody>
      </p:sp>
      <p:sp>
        <p:nvSpPr>
          <p:cNvPr id="12" name="מלבן 11"/>
          <p:cNvSpPr/>
          <p:nvPr/>
        </p:nvSpPr>
        <p:spPr>
          <a:xfrm>
            <a:off x="914401" y="4871639"/>
            <a:ext cx="3065929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JO" sz="2000" dirty="0"/>
              <a:t>فهم أن كل متعلم مختلف</a:t>
            </a:r>
            <a:endParaRPr lang="he-IL" sz="2000" dirty="0"/>
          </a:p>
        </p:txBody>
      </p:sp>
      <p:sp>
        <p:nvSpPr>
          <p:cNvPr id="13" name="מלבן 12"/>
          <p:cNvSpPr/>
          <p:nvPr/>
        </p:nvSpPr>
        <p:spPr>
          <a:xfrm>
            <a:off x="914401" y="5541487"/>
            <a:ext cx="2934268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JO" sz="2000" dirty="0" smtClean="0"/>
              <a:t>«مواطن رقمي»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3358893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81892" y="2529273"/>
            <a:ext cx="11031168" cy="1757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ar-JO" altLang="he-IL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في </a:t>
            </a:r>
            <a:r>
              <a:rPr lang="ar-JO" altLang="he-IL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الموضوع الشخصي </a:t>
            </a:r>
            <a:r>
              <a:rPr lang="ar-JO" altLang="he-IL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، </a:t>
            </a:r>
            <a:r>
              <a:rPr lang="ar-JO" altLang="he-IL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المتعلم </a:t>
            </a:r>
            <a:r>
              <a:rPr lang="ar-JO" altLang="he-IL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مشغول بالاكتشاف الذاتي</a:t>
            </a:r>
            <a:r>
              <a:rPr lang="ar-JO" altLang="he-IL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.</a:t>
            </a:r>
            <a:endParaRPr lang="he-IL" altLang="he-IL" sz="24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algn="r">
              <a:lnSpc>
                <a:spcPct val="90000"/>
              </a:lnSpc>
            </a:pPr>
            <a:r>
              <a:rPr lang="ar-JO" altLang="he-IL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ينصب التركيز في التعلم على مبادئ مختلفة ، ومهارات التفكير ، وطرق حل المشكلة ، وما إلى ذلك. </a:t>
            </a:r>
            <a:r>
              <a:rPr lang="ar-JO" altLang="he-IL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ويتمكن نقل </a:t>
            </a:r>
            <a:r>
              <a:rPr lang="ar-JO" altLang="he-IL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المهارات من </a:t>
            </a:r>
            <a:r>
              <a:rPr lang="ar-JO" altLang="he-IL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مجال </a:t>
            </a:r>
            <a:r>
              <a:rPr lang="ar-JO" altLang="he-IL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إلى آخر</a:t>
            </a:r>
            <a:r>
              <a:rPr lang="en-US" altLang="he-IL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 </a:t>
            </a:r>
            <a:endParaRPr lang="he-IL" altLang="he-IL" sz="24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  <a:p>
            <a:pPr algn="r">
              <a:lnSpc>
                <a:spcPct val="90000"/>
              </a:lnSpc>
            </a:pPr>
            <a:r>
              <a:rPr lang="ar-JO" altLang="he-IL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في </a:t>
            </a:r>
            <a:r>
              <a:rPr lang="ar-JO" altLang="he-IL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الموضوع </a:t>
            </a:r>
            <a:r>
              <a:rPr lang="ar-JO" altLang="he-IL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الشخصي </a:t>
            </a:r>
            <a:r>
              <a:rPr lang="ar-JO" altLang="he-IL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- الطالب </a:t>
            </a:r>
            <a:r>
              <a:rPr lang="ar-JO" altLang="he-IL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لا </a:t>
            </a:r>
            <a:r>
              <a:rPr lang="ar-JO" altLang="he-IL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يفشل ، </a:t>
            </a:r>
            <a:r>
              <a:rPr lang="ar-JO" altLang="he-IL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انما يخوض تجربة </a:t>
            </a:r>
            <a:r>
              <a:rPr lang="ar-JO" altLang="he-IL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نجاح. ينصب التركيز على الفائدة التي سيكسبها المتعلم من خلال المشاركة في عملية العمل </a:t>
            </a:r>
            <a:r>
              <a:rPr lang="ar-JO" altLang="he-IL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على الموضوع الشخصي</a:t>
            </a:r>
            <a:r>
              <a:rPr lang="ar-JO" altLang="he-IL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.</a:t>
            </a:r>
            <a:r>
              <a:rPr lang="en-US" altLang="he-IL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 </a:t>
            </a:r>
            <a:endParaRPr lang="he-IL" altLang="he-IL" sz="24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1322298" y="365098"/>
            <a:ext cx="3888432" cy="12241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ما المهارات والقيم التي سنتقدم بها في كتابة </a:t>
            </a:r>
            <a:r>
              <a:rPr lang="ar-JO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الموضوع الشخصي؟</a:t>
            </a:r>
            <a:endParaRPr lang="he-IL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692727" y="4595167"/>
            <a:ext cx="109203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العمل على الموضوع الشخصي يعن</a:t>
            </a:r>
            <a:r>
              <a:rPr lang="ar-JO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ي</a:t>
            </a:r>
            <a:r>
              <a:rPr lang="he-IL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- </a:t>
            </a:r>
            <a:r>
              <a:rPr lang="ar-JO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التعلم من أجل فهم لا يقوم على الاستماع السلبي وإعادة التدوير </a:t>
            </a:r>
            <a:r>
              <a:rPr lang="ar-JO" sz="2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لـل</a:t>
            </a:r>
            <a:r>
              <a:rPr lang="ar-JO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 </a:t>
            </a:r>
            <a:r>
              <a:rPr lang="ar-JO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"</a:t>
            </a:r>
            <a:r>
              <a:rPr lang="ar-JO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المادة». </a:t>
            </a:r>
            <a:r>
              <a:rPr lang="ar-JO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علم الفهم هو التعلم </a:t>
            </a:r>
            <a:r>
              <a:rPr lang="ar-JO" sz="2400" b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الاستكشافي والنشط</a:t>
            </a:r>
            <a:r>
              <a:rPr lang="ar-JO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.</a:t>
            </a:r>
            <a:r>
              <a:rPr lang="he-IL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 </a:t>
            </a:r>
            <a:r>
              <a:rPr lang="ar-JO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يتم تعريف التعلم في جانبين - </a:t>
            </a:r>
            <a:r>
              <a:rPr lang="ar-JO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العملية والمنتج</a:t>
            </a:r>
            <a:r>
              <a:rPr lang="ar-JO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.</a:t>
            </a:r>
            <a:r>
              <a:rPr lang="he-IL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 </a:t>
            </a:r>
            <a:r>
              <a:rPr lang="ar-JO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من حيث العملية ، فإنه ينطوي على مشاركة ومن حيث المنتج الذي ينطوي عليه الفهم ، أي القدرة على تشغيل الأفكار وإنشاء شيء جديد خاص به. ومن هنا فرصة للاستمتاع وتجربة النجاح.</a:t>
            </a:r>
            <a:endParaRPr lang="he-IL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7009231" y="237502"/>
            <a:ext cx="4354446" cy="19802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2400" b="1" dirty="0" smtClean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لدينا </a:t>
            </a:r>
            <a:r>
              <a:rPr lang="ar-JO" sz="24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الفرصة لتعزيز </a:t>
            </a:r>
            <a:r>
              <a:rPr lang="ar-JO" sz="2400" b="1" dirty="0" smtClean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المهارات، القيم </a:t>
            </a:r>
            <a:r>
              <a:rPr lang="ar-JO" sz="24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والتربوية العلاجية من خلال </a:t>
            </a:r>
            <a:r>
              <a:rPr lang="ar-JO" sz="2400" b="1" dirty="0" smtClean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المواضيع </a:t>
            </a:r>
            <a:r>
              <a:rPr lang="ar-JO" sz="24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التي </a:t>
            </a:r>
            <a:r>
              <a:rPr lang="ar-JO" sz="2400" b="1" dirty="0" smtClean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تملك </a:t>
            </a:r>
            <a:r>
              <a:rPr lang="ar-JO" sz="2400" b="1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تقييم بديل</a:t>
            </a:r>
            <a:endParaRPr lang="he-IL" sz="2400" b="1" dirty="0">
              <a:solidFill>
                <a:schemeClr val="accent3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0933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عنصر نائب للتذييل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/>
              <a:t>ד"ר יצחק איזק, תשס"ו. 2006</a:t>
            </a:r>
            <a:endParaRPr lang="en-US" altLang="he-IL" sz="1400"/>
          </a:p>
        </p:txBody>
      </p:sp>
      <p:sp>
        <p:nvSpPr>
          <p:cNvPr id="28675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FE777935-B634-4002-AB8F-26179260B788}" type="slidenum">
              <a:rPr lang="he-IL" altLang="he-IL" sz="1400"/>
              <a:pPr algn="l">
                <a:spcBef>
                  <a:spcPct val="0"/>
                </a:spcBef>
                <a:buFontTx/>
                <a:buNone/>
              </a:pPr>
              <a:t>6</a:t>
            </a:fld>
            <a:endParaRPr lang="en-US" altLang="he-IL" sz="140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39735"/>
            <a:ext cx="8465127" cy="678040"/>
          </a:xfrm>
        </p:spPr>
        <p:txBody>
          <a:bodyPr>
            <a:normAutofit fontScale="90000"/>
          </a:bodyPr>
          <a:lstStyle/>
          <a:p>
            <a:r>
              <a:rPr lang="ar-JO" altLang="he-IL" dirty="0">
                <a:solidFill>
                  <a:schemeClr val="accent3"/>
                </a:solidFill>
              </a:rPr>
              <a:t>ما هي صفات المتعلم التي يمكن ترقيتها؟</a:t>
            </a:r>
            <a:endParaRPr lang="en-US" altLang="he-IL" i="1" dirty="0" smtClean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6963621" y="1456041"/>
            <a:ext cx="3501017" cy="2671950"/>
          </a:xfrm>
          <a:prstGeom prst="rect">
            <a:avLst/>
          </a:prstGeom>
        </p:spPr>
        <p:txBody>
          <a:bodyPr/>
          <a:lstStyle>
            <a:lvl1pPr marL="342900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JO" altLang="he-IL" dirty="0">
                <a:solidFill>
                  <a:srgbClr val="002060"/>
                </a:solidFill>
              </a:rPr>
              <a:t>الإيمان بالقدرة الشخصية</a:t>
            </a:r>
          </a:p>
          <a:p>
            <a:r>
              <a:rPr lang="ar-JO" altLang="he-IL" dirty="0">
                <a:solidFill>
                  <a:srgbClr val="002060"/>
                </a:solidFill>
              </a:rPr>
              <a:t>استقلال</a:t>
            </a:r>
          </a:p>
          <a:p>
            <a:r>
              <a:rPr lang="ar-JO" altLang="he-IL" dirty="0">
                <a:solidFill>
                  <a:srgbClr val="002060"/>
                </a:solidFill>
              </a:rPr>
              <a:t>اصرار</a:t>
            </a:r>
          </a:p>
          <a:p>
            <a:r>
              <a:rPr lang="ar-JO" altLang="he-IL" dirty="0">
                <a:solidFill>
                  <a:srgbClr val="002060"/>
                </a:solidFill>
              </a:rPr>
              <a:t>قدرة التركيز</a:t>
            </a:r>
          </a:p>
          <a:p>
            <a:r>
              <a:rPr lang="ar-JO" altLang="he-IL" dirty="0">
                <a:solidFill>
                  <a:srgbClr val="002060"/>
                </a:solidFill>
              </a:rPr>
              <a:t>التكيف مع التغييرات</a:t>
            </a:r>
            <a:endParaRPr lang="en-US" altLang="he-IL" i="1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682567" y="1456041"/>
            <a:ext cx="3309850" cy="2913497"/>
          </a:xfrm>
          <a:prstGeom prst="rect">
            <a:avLst/>
          </a:prstGeom>
        </p:spPr>
        <p:txBody>
          <a:bodyPr/>
          <a:lstStyle>
            <a:lvl1pPr marL="342900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JO" altLang="he-IL" dirty="0" smtClean="0">
                <a:solidFill>
                  <a:srgbClr val="002060"/>
                </a:solidFill>
              </a:rPr>
              <a:t>دفع داخلي</a:t>
            </a:r>
            <a:endParaRPr lang="ar-JO" altLang="he-IL" dirty="0">
              <a:solidFill>
                <a:srgbClr val="002060"/>
              </a:solidFill>
            </a:endParaRPr>
          </a:p>
          <a:p>
            <a:r>
              <a:rPr lang="ar-JO" altLang="he-IL" dirty="0">
                <a:solidFill>
                  <a:srgbClr val="002060"/>
                </a:solidFill>
              </a:rPr>
              <a:t>أ</a:t>
            </a:r>
            <a:r>
              <a:rPr lang="ar-JO" altLang="he-IL" dirty="0" smtClean="0">
                <a:solidFill>
                  <a:srgbClr val="002060"/>
                </a:solidFill>
              </a:rPr>
              <a:t>خذ </a:t>
            </a:r>
            <a:r>
              <a:rPr lang="ar-JO" altLang="he-IL" dirty="0">
                <a:solidFill>
                  <a:srgbClr val="002060"/>
                </a:solidFill>
              </a:rPr>
              <a:t>المبادرة</a:t>
            </a:r>
          </a:p>
          <a:p>
            <a:r>
              <a:rPr lang="ar-JO" altLang="he-IL" dirty="0" smtClean="0">
                <a:solidFill>
                  <a:srgbClr val="002060"/>
                </a:solidFill>
              </a:rPr>
              <a:t>فضولية</a:t>
            </a:r>
            <a:endParaRPr lang="ar-JO" altLang="he-IL" dirty="0">
              <a:solidFill>
                <a:srgbClr val="002060"/>
              </a:solidFill>
            </a:endParaRPr>
          </a:p>
          <a:p>
            <a:r>
              <a:rPr lang="ar-JO" altLang="he-IL" dirty="0">
                <a:solidFill>
                  <a:srgbClr val="002060"/>
                </a:solidFill>
              </a:rPr>
              <a:t>انفتاح</a:t>
            </a:r>
          </a:p>
          <a:p>
            <a:r>
              <a:rPr lang="ar-JO" altLang="he-IL" dirty="0">
                <a:solidFill>
                  <a:srgbClr val="002060"/>
                </a:solidFill>
              </a:rPr>
              <a:t>مواجهة حالات الإحباط</a:t>
            </a:r>
          </a:p>
          <a:p>
            <a:r>
              <a:rPr lang="ar-JO" altLang="he-IL" dirty="0">
                <a:solidFill>
                  <a:srgbClr val="002060"/>
                </a:solidFill>
              </a:rPr>
              <a:t>تحمل المسؤولية</a:t>
            </a:r>
            <a:endParaRPr lang="en-US" altLang="he-IL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911010" y="4777472"/>
            <a:ext cx="10669196" cy="1495312"/>
          </a:xfrm>
          <a:prstGeom prst="rect">
            <a:avLst/>
          </a:prstGeom>
        </p:spPr>
        <p:txBody>
          <a:bodyPr/>
          <a:lstStyle>
            <a:lvl1pPr marL="342900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ar-JO" altLang="he-IL" dirty="0">
                <a:solidFill>
                  <a:srgbClr val="002060"/>
                </a:solidFill>
                <a:cs typeface="+mj-cs"/>
              </a:rPr>
              <a:t>يصبح الطالب </a:t>
            </a:r>
            <a:r>
              <a:rPr lang="ar-JO" altLang="he-IL" b="1" dirty="0">
                <a:solidFill>
                  <a:srgbClr val="002060"/>
                </a:solidFill>
                <a:cs typeface="+mj-cs"/>
              </a:rPr>
              <a:t>شريكا نشطا </a:t>
            </a:r>
            <a:r>
              <a:rPr lang="ar-JO" altLang="he-IL" dirty="0">
                <a:solidFill>
                  <a:srgbClr val="002060"/>
                </a:solidFill>
                <a:cs typeface="+mj-cs"/>
              </a:rPr>
              <a:t>، يشارك في وضع معايير التقييم والتقييم الذاتي للتقدم الذي أحرزه في مادة الدراسة. إنه مطلوب للتأمل الذاتي </a:t>
            </a:r>
            <a:r>
              <a:rPr lang="ar-JO" altLang="he-IL" dirty="0" smtClean="0">
                <a:solidFill>
                  <a:srgbClr val="002060"/>
                </a:solidFill>
                <a:cs typeface="+mj-cs"/>
              </a:rPr>
              <a:t>، من </a:t>
            </a:r>
            <a:r>
              <a:rPr lang="ar-JO" altLang="he-IL" dirty="0">
                <a:solidFill>
                  <a:srgbClr val="002060"/>
                </a:solidFill>
                <a:cs typeface="+mj-cs"/>
              </a:rPr>
              <a:t>أجل إدراكه لعملية التعلم ، لإجراء حوار مستمر مع المعلم حول التقييم.</a:t>
            </a:r>
            <a:endParaRPr lang="en-US" altLang="he-IL" dirty="0" smtClean="0"/>
          </a:p>
        </p:txBody>
      </p:sp>
    </p:spTree>
    <p:extLst>
      <p:ext uri="{BB962C8B-B14F-4D97-AF65-F5344CB8AC3E}">
        <p14:creationId xmlns:p14="http://schemas.microsoft.com/office/powerpoint/2010/main" val="407609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9" b="20957"/>
          <a:stretch/>
        </p:blipFill>
        <p:spPr bwMode="auto">
          <a:xfrm>
            <a:off x="4488873" y="417333"/>
            <a:ext cx="7564582" cy="6329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08" y="1551709"/>
            <a:ext cx="4257534" cy="4257532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5910101" y="610315"/>
            <a:ext cx="472212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JO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مهارات القرن الحادي والعشرين</a:t>
            </a:r>
            <a:endParaRPr lang="he-IL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993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736587" y="532820"/>
            <a:ext cx="2561095" cy="764619"/>
          </a:xfrm>
        </p:spPr>
        <p:txBody>
          <a:bodyPr>
            <a:normAutofit/>
          </a:bodyPr>
          <a:lstStyle/>
          <a:p>
            <a:pPr algn="r"/>
            <a:r>
              <a:rPr lang="ar-JO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ماهيَّة البرنامج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38229" y="1102136"/>
            <a:ext cx="5957810" cy="578959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ar-JO" sz="9600" b="1" u="sng" dirty="0">
                <a:solidFill>
                  <a:srgbClr val="FF0000"/>
                </a:solidFill>
              </a:rPr>
              <a:t>الأَهدَاف:</a:t>
            </a:r>
          </a:p>
          <a:p>
            <a:r>
              <a:rPr lang="ar-JO" sz="9600" dirty="0"/>
              <a:t>التَّقدُّمُ مع التِّلميذ من خلال تجربة مُنتِجَةٍ </a:t>
            </a:r>
            <a:r>
              <a:rPr lang="ar-JO" sz="9600" dirty="0" err="1"/>
              <a:t>مُثريةٍ</a:t>
            </a:r>
            <a:r>
              <a:rPr lang="ar-JO" sz="9600" dirty="0"/>
              <a:t>، ومعزِّزَة لثقتِهِ بقدراته.</a:t>
            </a:r>
          </a:p>
          <a:p>
            <a:r>
              <a:rPr lang="ar-JO" sz="9600" dirty="0"/>
              <a:t>تعزيز مهارات التَّعلُّم الأَساسيَّة (القراءَة، والتَّلخيص، وَدَمج المعلومات)</a:t>
            </a:r>
          </a:p>
          <a:p>
            <a:r>
              <a:rPr lang="ar-JO" sz="9600" dirty="0"/>
              <a:t>تنميةُ كفاءَاتِ التَّفكير (طرح الأَسئِلة، </a:t>
            </a:r>
            <a:r>
              <a:rPr lang="ar-JO" sz="9600" dirty="0" err="1"/>
              <a:t>وَٱستخلاص</a:t>
            </a:r>
            <a:r>
              <a:rPr lang="ar-JO" sz="9600" dirty="0"/>
              <a:t> الاستنتاجات، وتحليل المعلومات)</a:t>
            </a:r>
          </a:p>
          <a:p>
            <a:r>
              <a:rPr lang="ar-JO" sz="9600" dirty="0"/>
              <a:t>تطوير مهاراتٍ للتَّعلُّمِ الذَّاتيّ</a:t>
            </a:r>
            <a:r>
              <a:rPr lang="ar-JO" sz="9600" dirty="0" smtClean="0"/>
              <a:t>.</a:t>
            </a:r>
            <a:endParaRPr lang="he-IL" sz="9600" dirty="0"/>
          </a:p>
          <a:p>
            <a:pPr marL="0" indent="0">
              <a:buNone/>
            </a:pPr>
            <a:r>
              <a:rPr lang="ar-JO" sz="9600" b="1" u="sng" dirty="0">
                <a:solidFill>
                  <a:srgbClr val="FF0000"/>
                </a:solidFill>
              </a:rPr>
              <a:t>الأُسلُوب:</a:t>
            </a:r>
          </a:p>
          <a:p>
            <a:r>
              <a:rPr lang="ar-JO" sz="9600" dirty="0"/>
              <a:t>يختارُ المتعلِّم موضُوعَ التَّعلُّم حسب </a:t>
            </a:r>
            <a:r>
              <a:rPr lang="ar-JO" sz="9600" dirty="0" err="1"/>
              <a:t>إهتمامِهِ</a:t>
            </a:r>
            <a:r>
              <a:rPr lang="ar-JO" sz="9600" dirty="0"/>
              <a:t>.</a:t>
            </a:r>
          </a:p>
          <a:p>
            <a:r>
              <a:rPr lang="ar-JO" sz="9600" dirty="0"/>
              <a:t>تتقدَّمُ عمليَّة التَّعلُّم </a:t>
            </a:r>
            <a:r>
              <a:rPr lang="ar-JO" sz="9600" b="1" dirty="0"/>
              <a:t>بطريقة ممتعةٍ</a:t>
            </a:r>
            <a:r>
              <a:rPr lang="ar-JO" sz="9600" dirty="0"/>
              <a:t>، وتُتيحُ أُسلوب التَّجربة والخطأ.</a:t>
            </a:r>
          </a:p>
          <a:p>
            <a:r>
              <a:rPr lang="ar-JO" sz="9600" dirty="0"/>
              <a:t>التَّعلُّم </a:t>
            </a:r>
            <a:r>
              <a:rPr lang="ar-JO" sz="9600" b="1" dirty="0"/>
              <a:t>الفَعَّال</a:t>
            </a:r>
            <a:r>
              <a:rPr lang="ar-JO" sz="9600" dirty="0"/>
              <a:t>: يبحثُ المتعلِّمُ ويكتشِفُ الحقائِقَ بواسطة طرح الأَسئِلة والبحث عن مصادرِ المعلومات.</a:t>
            </a:r>
          </a:p>
          <a:p>
            <a:r>
              <a:rPr lang="ar-JO" sz="9600" dirty="0"/>
              <a:t>سيرورة التَّدريس والتَّعلُّم في </a:t>
            </a:r>
            <a:r>
              <a:rPr lang="ar-JO" sz="9600" b="1" dirty="0"/>
              <a:t>بيئَةٍ مُحَوسَبَة</a:t>
            </a:r>
            <a:r>
              <a:rPr lang="ar-JO" sz="9600" dirty="0"/>
              <a:t>.</a:t>
            </a:r>
          </a:p>
          <a:p>
            <a:endParaRPr lang="he-IL" dirty="0" smtClean="0"/>
          </a:p>
          <a:p>
            <a:endParaRPr lang="he-IL" dirty="0" smtClean="0"/>
          </a:p>
          <a:p>
            <a:endParaRPr lang="he-IL" dirty="0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987579" y="532820"/>
            <a:ext cx="3352293" cy="569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JO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طرق التقييم</a:t>
            </a:r>
            <a:endParaRPr lang="he-IL" sz="32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+mn-cs"/>
            </a:endParaRPr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148187" y="1284693"/>
            <a:ext cx="5679581" cy="5122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90000"/>
              </a:lnSpc>
              <a:spcBef>
                <a:spcPts val="1200"/>
              </a:spcBef>
              <a:buClr>
                <a:srgbClr val="418AB3">
                  <a:lumMod val="75000"/>
                </a:srgbClr>
              </a:buClr>
              <a:buSzPct val="85000"/>
              <a:buNone/>
            </a:pPr>
            <a:r>
              <a:rPr lang="ar-JO" sz="9600" b="1" u="sng" dirty="0">
                <a:solidFill>
                  <a:srgbClr val="FF0000"/>
                </a:solidFill>
              </a:rPr>
              <a:t>الأَهدَاف:</a:t>
            </a:r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buClr>
                <a:srgbClr val="418AB3">
                  <a:lumMod val="75000"/>
                </a:srgbClr>
              </a:buClr>
              <a:buSzPct val="85000"/>
              <a:buFont typeface="Wingdings" pitchFamily="2" charset="2"/>
              <a:buChar char="§"/>
            </a:pPr>
            <a:r>
              <a:rPr lang="ar-JO" sz="9600" dirty="0">
                <a:solidFill>
                  <a:srgbClr val="000000"/>
                </a:solidFill>
              </a:rPr>
              <a:t>اِكتشافُ نقاط </a:t>
            </a:r>
            <a:r>
              <a:rPr lang="ar-JO" sz="9600" b="1" dirty="0">
                <a:solidFill>
                  <a:srgbClr val="000000"/>
                </a:solidFill>
              </a:rPr>
              <a:t>القُوَّة</a:t>
            </a:r>
            <a:r>
              <a:rPr lang="ar-JO" sz="9600" dirty="0">
                <a:solidFill>
                  <a:srgbClr val="000000"/>
                </a:solidFill>
              </a:rPr>
              <a:t> عند التَّلاميذ (وليس رَصدَ الصُّعُوبات فقط)</a:t>
            </a:r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buClr>
                <a:srgbClr val="418AB3">
                  <a:lumMod val="75000"/>
                </a:srgbClr>
              </a:buClr>
              <a:buSzPct val="85000"/>
              <a:buFont typeface="Wingdings" pitchFamily="2" charset="2"/>
              <a:buChar char="§"/>
            </a:pPr>
            <a:r>
              <a:rPr lang="ar-JO" sz="9600" dirty="0">
                <a:solidFill>
                  <a:srgbClr val="000000"/>
                </a:solidFill>
              </a:rPr>
              <a:t>خلقُ ثِقَةٍ بالأَشخاص البالغين داخل إِطار التَّعليم.</a:t>
            </a:r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buClr>
                <a:srgbClr val="418AB3">
                  <a:lumMod val="75000"/>
                </a:srgbClr>
              </a:buClr>
              <a:buSzPct val="85000"/>
              <a:buFont typeface="Wingdings" pitchFamily="2" charset="2"/>
              <a:buChar char="§"/>
            </a:pPr>
            <a:r>
              <a:rPr lang="ar-JO" sz="9600" dirty="0">
                <a:solidFill>
                  <a:srgbClr val="000000"/>
                </a:solidFill>
              </a:rPr>
              <a:t>التَّنمية الذَّاتيَّة</a:t>
            </a:r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buClr>
                <a:srgbClr val="418AB3">
                  <a:lumMod val="75000"/>
                </a:srgbClr>
              </a:buClr>
              <a:buSzPct val="85000"/>
              <a:buFont typeface="Wingdings" pitchFamily="2" charset="2"/>
              <a:buChar char="§"/>
            </a:pPr>
            <a:endParaRPr lang="he-IL" sz="9600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200"/>
              </a:spcBef>
              <a:buClr>
                <a:srgbClr val="418AB3">
                  <a:lumMod val="75000"/>
                </a:srgbClr>
              </a:buClr>
              <a:buSzPct val="85000"/>
              <a:buNone/>
            </a:pPr>
            <a:r>
              <a:rPr lang="ar-JO" sz="9600" b="1" u="sng" dirty="0">
                <a:solidFill>
                  <a:srgbClr val="FF0000"/>
                </a:solidFill>
              </a:rPr>
              <a:t>الأُسلُوب</a:t>
            </a:r>
            <a:endParaRPr lang="he-IL" sz="9600" b="1" u="sng" dirty="0">
              <a:solidFill>
                <a:srgbClr val="FF0000"/>
              </a:solidFill>
            </a:endParaRPr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buClr>
                <a:srgbClr val="418AB3">
                  <a:lumMod val="75000"/>
                </a:srgbClr>
              </a:buClr>
              <a:buSzPct val="85000"/>
              <a:buFont typeface="Wingdings" pitchFamily="2" charset="2"/>
              <a:buChar char="§"/>
            </a:pPr>
            <a:r>
              <a:rPr lang="ar-JO" sz="9600" b="1" dirty="0">
                <a:solidFill>
                  <a:srgbClr val="000000"/>
                </a:solidFill>
              </a:rPr>
              <a:t>تقييمٌ </a:t>
            </a:r>
            <a:r>
              <a:rPr lang="ar-JO" sz="9600" b="1" dirty="0" smtClean="0">
                <a:solidFill>
                  <a:srgbClr val="000000"/>
                </a:solidFill>
              </a:rPr>
              <a:t>تكويني- </a:t>
            </a:r>
            <a:r>
              <a:rPr lang="ar-JO" sz="9600" dirty="0">
                <a:solidFill>
                  <a:srgbClr val="000000"/>
                </a:solidFill>
              </a:rPr>
              <a:t>التَّمركز بالممارساتِ ذاتِ المعنى.</a:t>
            </a:r>
          </a:p>
          <a:p>
            <a:pPr marL="0" lvl="0" indent="0">
              <a:lnSpc>
                <a:spcPct val="90000"/>
              </a:lnSpc>
              <a:spcBef>
                <a:spcPts val="1200"/>
              </a:spcBef>
              <a:buClr>
                <a:srgbClr val="418AB3">
                  <a:lumMod val="75000"/>
                </a:srgbClr>
              </a:buClr>
              <a:buSzPct val="85000"/>
              <a:buNone/>
            </a:pPr>
            <a:r>
              <a:rPr lang="ar-JO" sz="9600" dirty="0">
                <a:solidFill>
                  <a:srgbClr val="000000"/>
                </a:solidFill>
              </a:rPr>
              <a:t>وتُنفَّذُ في نهاية كلِّ مرحلة من خلال نقاشٍ بين المعلِّم والتِّلميذ.</a:t>
            </a:r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buClr>
                <a:srgbClr val="418AB3">
                  <a:lumMod val="75000"/>
                </a:srgbClr>
              </a:buClr>
              <a:buSzPct val="85000"/>
              <a:buFont typeface="Wingdings" pitchFamily="2" charset="2"/>
              <a:buChar char="§"/>
            </a:pPr>
            <a:r>
              <a:rPr lang="ar-JO" sz="9600" b="1" dirty="0">
                <a:solidFill>
                  <a:srgbClr val="000000"/>
                </a:solidFill>
              </a:rPr>
              <a:t>مِئشارٌ- </a:t>
            </a:r>
            <a:r>
              <a:rPr lang="ar-JO" sz="9600" dirty="0">
                <a:solidFill>
                  <a:srgbClr val="000000"/>
                </a:solidFill>
              </a:rPr>
              <a:t>التَّمركز بالأَهداف الّتي تَمَّ تنفيذُها.</a:t>
            </a:r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buClr>
                <a:srgbClr val="418AB3">
                  <a:lumMod val="75000"/>
                </a:srgbClr>
              </a:buClr>
              <a:buSzPct val="85000"/>
              <a:buFont typeface="Wingdings" pitchFamily="2" charset="2"/>
              <a:buChar char="§"/>
            </a:pPr>
            <a:r>
              <a:rPr lang="ar-JO" sz="9600" b="1" dirty="0">
                <a:solidFill>
                  <a:srgbClr val="000000"/>
                </a:solidFill>
              </a:rPr>
              <a:t>المردود- </a:t>
            </a:r>
            <a:r>
              <a:rPr lang="ar-JO" sz="9600" dirty="0">
                <a:solidFill>
                  <a:srgbClr val="000000"/>
                </a:solidFill>
              </a:rPr>
              <a:t>يتيح الحفظ والتَّحسين، وكذلك التَّطوُّرَ وبناءَ المعلومات والمعاينة الشَّخصية لسيرورة التَّعلُّم</a:t>
            </a:r>
            <a:r>
              <a:rPr lang="ar-JO" sz="9600" b="1" dirty="0">
                <a:solidFill>
                  <a:srgbClr val="000000"/>
                </a:solidFill>
              </a:rPr>
              <a:t>.</a:t>
            </a:r>
            <a:endParaRPr lang="he-IL" sz="9600" b="1" dirty="0">
              <a:solidFill>
                <a:srgbClr val="000000"/>
              </a:solidFill>
            </a:endParaRPr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buClr>
                <a:srgbClr val="418AB3">
                  <a:lumMod val="75000"/>
                </a:srgbClr>
              </a:buClr>
              <a:buSzPct val="85000"/>
              <a:buFont typeface="Wingdings" pitchFamily="2" charset="2"/>
              <a:buChar char="§"/>
            </a:pPr>
            <a:r>
              <a:rPr lang="ar-JO" sz="9600" b="1" dirty="0">
                <a:solidFill>
                  <a:srgbClr val="000000"/>
                </a:solidFill>
              </a:rPr>
              <a:t>الانعكاس- </a:t>
            </a:r>
            <a:r>
              <a:rPr lang="ar-JO" sz="9600" dirty="0">
                <a:solidFill>
                  <a:srgbClr val="000000"/>
                </a:solidFill>
              </a:rPr>
              <a:t>المعاينة بهدف التَّعلُّم المستقبليّ، وإِيجاد مبادئ وأُصُول العمل، وتكوين تجربة متراكمة.</a:t>
            </a:r>
          </a:p>
          <a:p>
            <a:pPr marL="182880" lvl="0" indent="-182880">
              <a:lnSpc>
                <a:spcPct val="90000"/>
              </a:lnSpc>
              <a:spcBef>
                <a:spcPts val="1200"/>
              </a:spcBef>
              <a:buClr>
                <a:srgbClr val="418AB3">
                  <a:lumMod val="75000"/>
                </a:srgbClr>
              </a:buClr>
              <a:buSzPct val="85000"/>
              <a:buFont typeface="Wingdings" pitchFamily="2" charset="2"/>
              <a:buChar char="§"/>
            </a:pPr>
            <a:endParaRPr lang="he-IL" sz="9600" dirty="0">
              <a:solidFill>
                <a:srgbClr val="000000"/>
              </a:solidFill>
            </a:endParaRPr>
          </a:p>
          <a:p>
            <a:endParaRPr lang="he-IL" dirty="0" smtClean="0"/>
          </a:p>
        </p:txBody>
      </p:sp>
      <p:sp>
        <p:nvSpPr>
          <p:cNvPr id="7" name="מלבן 6"/>
          <p:cNvSpPr/>
          <p:nvPr/>
        </p:nvSpPr>
        <p:spPr>
          <a:xfrm>
            <a:off x="3738378" y="9600"/>
            <a:ext cx="50770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الموضوع الشخصي </a:t>
            </a:r>
            <a:r>
              <a:rPr lang="he-IL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12 –40 </a:t>
            </a:r>
            <a:r>
              <a:rPr lang="ar-JO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ساعة تعليمية</a:t>
            </a:r>
            <a:endParaRPr lang="en-US" sz="2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2923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אליפסה 1"/>
          <p:cNvSpPr/>
          <p:nvPr/>
        </p:nvSpPr>
        <p:spPr>
          <a:xfrm>
            <a:off x="5444892" y="1219920"/>
            <a:ext cx="3644721" cy="1405151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الموضوع الشخصي </a:t>
            </a:r>
            <a:r>
              <a:rPr lang="he-IL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lang="he-IL" dirty="0" smtClean="0"/>
              <a:t> </a:t>
            </a:r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8985906" y="3447841"/>
            <a:ext cx="2727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b="1" dirty="0">
                <a:solidFill>
                  <a:srgbClr val="C00000"/>
                </a:solidFill>
              </a:rPr>
              <a:t>المرحلة الأُولى- </a:t>
            </a:r>
            <a:r>
              <a:rPr lang="ar-JO" b="1" dirty="0"/>
              <a:t>اِختيار الموضوع</a:t>
            </a:r>
          </a:p>
        </p:txBody>
      </p:sp>
      <p:sp>
        <p:nvSpPr>
          <p:cNvPr id="4" name="מלבן 3"/>
          <p:cNvSpPr/>
          <p:nvPr/>
        </p:nvSpPr>
        <p:spPr>
          <a:xfrm>
            <a:off x="9351071" y="3921143"/>
            <a:ext cx="2387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b="1" dirty="0">
                <a:solidFill>
                  <a:srgbClr val="C00000"/>
                </a:solidFill>
              </a:rPr>
              <a:t>المرحلة الثَّانية- </a:t>
            </a:r>
            <a:r>
              <a:rPr lang="ar-JO" b="1" dirty="0"/>
              <a:t>طرح الأَسئِلة</a:t>
            </a:r>
          </a:p>
        </p:txBody>
      </p:sp>
      <p:sp>
        <p:nvSpPr>
          <p:cNvPr id="5" name="מלבן 4"/>
          <p:cNvSpPr/>
          <p:nvPr/>
        </p:nvSpPr>
        <p:spPr>
          <a:xfrm>
            <a:off x="7669065" y="4572182"/>
            <a:ext cx="4036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b="1" dirty="0">
                <a:solidFill>
                  <a:srgbClr val="C00000"/>
                </a:solidFill>
              </a:rPr>
              <a:t>المرحلة الثَّالثة- </a:t>
            </a:r>
            <a:r>
              <a:rPr lang="ar-JO" b="1" dirty="0"/>
              <a:t>البحث عن </a:t>
            </a:r>
            <a:r>
              <a:rPr lang="ar-JO" b="1" dirty="0" smtClean="0"/>
              <a:t>4-10  </a:t>
            </a:r>
            <a:r>
              <a:rPr lang="ar-JO" b="1" dirty="0"/>
              <a:t>مصادِرَ للمعلومات</a:t>
            </a:r>
          </a:p>
        </p:txBody>
      </p:sp>
      <p:sp>
        <p:nvSpPr>
          <p:cNvPr id="6" name="מלבן 5"/>
          <p:cNvSpPr/>
          <p:nvPr/>
        </p:nvSpPr>
        <p:spPr>
          <a:xfrm>
            <a:off x="7676475" y="5165451"/>
            <a:ext cx="4393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b="1" dirty="0">
                <a:solidFill>
                  <a:srgbClr val="C00000"/>
                </a:solidFill>
              </a:rPr>
              <a:t>المرحلة الرَّابعة- </a:t>
            </a:r>
            <a:r>
              <a:rPr lang="ar-JO" b="1" dirty="0"/>
              <a:t>معالجة المعلومات، قراءَةً وتلخيصًا</a:t>
            </a:r>
          </a:p>
        </p:txBody>
      </p:sp>
      <p:sp>
        <p:nvSpPr>
          <p:cNvPr id="7" name="מלבן 6"/>
          <p:cNvSpPr/>
          <p:nvPr/>
        </p:nvSpPr>
        <p:spPr>
          <a:xfrm>
            <a:off x="1238881" y="3478842"/>
            <a:ext cx="4641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b="1" dirty="0">
                <a:solidFill>
                  <a:srgbClr val="C00000"/>
                </a:solidFill>
              </a:rPr>
              <a:t>المرحلة الخامِسَة- </a:t>
            </a:r>
            <a:r>
              <a:rPr lang="ar-JO" b="1" dirty="0"/>
              <a:t>دمج المعلومات والكتابة </a:t>
            </a:r>
            <a:r>
              <a:rPr lang="ar-JO" b="1" dirty="0" smtClean="0"/>
              <a:t>(3-5 مصطلحات</a:t>
            </a:r>
            <a:r>
              <a:rPr lang="ar-JO" b="1" dirty="0"/>
              <a:t>)</a:t>
            </a:r>
          </a:p>
        </p:txBody>
      </p:sp>
      <p:sp>
        <p:nvSpPr>
          <p:cNvPr id="8" name="מלבן 7"/>
          <p:cNvSpPr/>
          <p:nvPr/>
        </p:nvSpPr>
        <p:spPr>
          <a:xfrm>
            <a:off x="2665885" y="3995178"/>
            <a:ext cx="3179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b="1" dirty="0">
                <a:solidFill>
                  <a:srgbClr val="C00000"/>
                </a:solidFill>
              </a:rPr>
              <a:t>المرحلة السَّادِسَة- </a:t>
            </a:r>
            <a:r>
              <a:rPr lang="ar-JO" b="1" dirty="0"/>
              <a:t>كتابة العمل وتصميمُهُ </a:t>
            </a:r>
            <a:endParaRPr lang="en-US" b="1" dirty="0"/>
          </a:p>
        </p:txBody>
      </p:sp>
      <p:sp>
        <p:nvSpPr>
          <p:cNvPr id="9" name="מלבן 8"/>
          <p:cNvSpPr/>
          <p:nvPr/>
        </p:nvSpPr>
        <p:spPr>
          <a:xfrm>
            <a:off x="3559388" y="4572182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b="1" dirty="0">
                <a:solidFill>
                  <a:srgbClr val="C00000"/>
                </a:solidFill>
              </a:rPr>
              <a:t>المرحلة السَّابعة- </a:t>
            </a:r>
            <a:r>
              <a:rPr lang="ar-JO" b="1" dirty="0"/>
              <a:t>إِعداد </a:t>
            </a:r>
            <a:r>
              <a:rPr lang="ar-JO" b="1" dirty="0" smtClean="0"/>
              <a:t>منتج</a:t>
            </a:r>
            <a:endParaRPr lang="ar-JO" b="1" dirty="0"/>
          </a:p>
        </p:txBody>
      </p:sp>
      <p:sp>
        <p:nvSpPr>
          <p:cNvPr id="10" name="מלבן 9"/>
          <p:cNvSpPr/>
          <p:nvPr/>
        </p:nvSpPr>
        <p:spPr>
          <a:xfrm>
            <a:off x="1791598" y="5071278"/>
            <a:ext cx="4927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b="1" dirty="0" smtClean="0">
                <a:solidFill>
                  <a:srgbClr val="990000"/>
                </a:solidFill>
              </a:rPr>
              <a:t>المرحلة الثَّامِنَة- </a:t>
            </a:r>
            <a:r>
              <a:rPr lang="ar-JO" b="1" dirty="0" smtClean="0"/>
              <a:t>مقابلة </a:t>
            </a:r>
            <a:r>
              <a:rPr lang="ar-JO" b="1" dirty="0"/>
              <a:t>شخصيَّة لِعَرْضِ العمل </a:t>
            </a:r>
            <a:r>
              <a:rPr lang="ar-JO" b="1" dirty="0" smtClean="0"/>
              <a:t>والمنتَج</a:t>
            </a:r>
            <a:endParaRPr lang="ar-JO" b="1" dirty="0"/>
          </a:p>
          <a:p>
            <a:endParaRPr lang="he-IL" b="1" dirty="0"/>
          </a:p>
        </p:txBody>
      </p:sp>
      <p:pic>
        <p:nvPicPr>
          <p:cNvPr id="11" name="תמונה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613" y="859106"/>
            <a:ext cx="2318973" cy="2324783"/>
          </a:xfrm>
          <a:prstGeom prst="rect">
            <a:avLst/>
          </a:prstGeom>
          <a:ln>
            <a:noFill/>
          </a:ln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22" y="386366"/>
            <a:ext cx="3998010" cy="265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342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סוג עץ">
  <a:themeElements>
    <a:clrScheme name="כתובית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TM03090434[[fn=סוג עץ]]</Template>
  <TotalTime>1934</TotalTime>
  <Words>1735</Words>
  <Application>Microsoft Office PowerPoint</Application>
  <PresentationFormat>מסך רחב</PresentationFormat>
  <Paragraphs>207</Paragraphs>
  <Slides>23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23</vt:i4>
      </vt:variant>
    </vt:vector>
  </HeadingPairs>
  <TitlesOfParts>
    <vt:vector size="34" baseType="lpstr">
      <vt:lpstr>Arial</vt:lpstr>
      <vt:lpstr>Calibri</vt:lpstr>
      <vt:lpstr>David</vt:lpstr>
      <vt:lpstr>Rockwell</vt:lpstr>
      <vt:lpstr>Rockwell Condensed</vt:lpstr>
      <vt:lpstr>Tahoma</vt:lpstr>
      <vt:lpstr>Times New Roman</vt:lpstr>
      <vt:lpstr>Trebuchet MS</vt:lpstr>
      <vt:lpstr>Wingdings</vt:lpstr>
      <vt:lpstr>Wingdings 2</vt:lpstr>
      <vt:lpstr>סוג עץ</vt:lpstr>
      <vt:lpstr>الموضوع الشخصي  12</vt:lpstr>
      <vt:lpstr>الأَشياءُ المهمَّة غير ظاهرة للعِيان....</vt:lpstr>
      <vt:lpstr> الرَّصيد للموضوع الشخصي 12- وحدة تعليميَّة واحدة.  </vt:lpstr>
      <vt:lpstr>מצגת של PowerPoint</vt:lpstr>
      <vt:lpstr>מצגת של PowerPoint</vt:lpstr>
      <vt:lpstr>ما هي صفات المتعلم التي يمكن ترقيتها؟</vt:lpstr>
      <vt:lpstr>מצגת של PowerPoint</vt:lpstr>
      <vt:lpstr>ماهيَّة البرنامج</vt:lpstr>
      <vt:lpstr>מצגת של PowerPoint</vt:lpstr>
      <vt:lpstr> كُتيِّب للمعلِّم – استعماله مريح. تجدون في كلِّ مرحلة.. </vt:lpstr>
      <vt:lpstr>מצגת של PowerPoint</vt:lpstr>
      <vt:lpstr>ما هي الطريقة المناسبة لتقييم العملية؟</vt:lpstr>
      <vt:lpstr>מצגת של PowerPoint</vt:lpstr>
      <vt:lpstr>מצגת של PowerPoint</vt:lpstr>
      <vt:lpstr>מצגת של PowerPoint</vt:lpstr>
      <vt:lpstr>النتيجة الإجمالية – مسار 12 سنوات تعليمية</vt:lpstr>
      <vt:lpstr>מצגת של PowerPoint</vt:lpstr>
      <vt:lpstr>12 سنوات تعليمية 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נושא אישי</dc:title>
  <dc:creator>rakefet h.s</dc:creator>
  <cp:lastModifiedBy>USER15</cp:lastModifiedBy>
  <cp:revision>125</cp:revision>
  <dcterms:created xsi:type="dcterms:W3CDTF">2015-10-09T13:02:16Z</dcterms:created>
  <dcterms:modified xsi:type="dcterms:W3CDTF">2019-09-11T11:05:51Z</dcterms:modified>
</cp:coreProperties>
</file>