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256" r:id="rId2"/>
    <p:sldId id="368" r:id="rId3"/>
    <p:sldId id="312" r:id="rId4"/>
    <p:sldId id="350" r:id="rId5"/>
    <p:sldId id="342" r:id="rId6"/>
    <p:sldId id="343" r:id="rId7"/>
    <p:sldId id="354" r:id="rId8"/>
    <p:sldId id="358" r:id="rId9"/>
    <p:sldId id="362" r:id="rId10"/>
    <p:sldId id="303" r:id="rId11"/>
    <p:sldId id="308" r:id="rId12"/>
    <p:sldId id="298" r:id="rId13"/>
    <p:sldId id="311" r:id="rId14"/>
    <p:sldId id="364" r:id="rId15"/>
    <p:sldId id="366" r:id="rId16"/>
    <p:sldId id="321" r:id="rId17"/>
    <p:sldId id="330" r:id="rId18"/>
    <p:sldId id="340" r:id="rId19"/>
    <p:sldId id="324" r:id="rId20"/>
    <p:sldId id="305" r:id="rId21"/>
    <p:sldId id="328" r:id="rId22"/>
    <p:sldId id="355" r:id="rId23"/>
    <p:sldId id="356" r:id="rId24"/>
    <p:sldId id="352" r:id="rId25"/>
    <p:sldId id="347" r:id="rId26"/>
    <p:sldId id="348" r:id="rId27"/>
    <p:sldId id="310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4FEE36-3983-4599-91CB-069F0A884BE6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90502D-C92D-444D-8429-1445922C9C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430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43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2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954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137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29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157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59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502D-C92D-444D-8429-1445922C9CA9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78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F93B-7B5D-4BFB-B751-A35D359A8B9A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018586-D6D1-45FA-994A-8C3A893293F8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5FD345-CC70-4A32-B7EA-0C0495BCE14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bKHjEBG6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25OnmiMjq7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0WWCvphtWE" TargetMode="External"/><Relationship Id="rId2" Type="http://schemas.openxmlformats.org/officeDocument/2006/relationships/hyperlink" Target="https://www.youtube.com/watch?v=SmHAYjxzLcM&amp;feature=BF&amp;list=PLF442BEBAA8A4C46A&amp;index=2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jcIrRwt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aOs7gbcor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W2aoAAER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lykj2r1Ry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4727&amp;lang=1" TargetMode="External"/><Relationship Id="rId2" Type="http://schemas.openxmlformats.org/officeDocument/2006/relationships/hyperlink" Target="http://shironet.mako.co.il/artist?prfid=8859&amp;lang=1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jHSiQLPmA&amp;feature=player_embedd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bwXXutL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768752" cy="1900098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גזענות וסובלנות </a:t>
            </a:r>
            <a:b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אזרחות </a:t>
            </a: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הצעות להערכה </a:t>
            </a: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חלופית מסלול 9-10 שנות לימוד</a:t>
            </a:r>
            <a:endParaRPr lang="he-IL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5712179" cy="1852618"/>
          </a:xfrm>
          <a:ln w="762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אילת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כ"ץ</a:t>
            </a: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</a:t>
            </a:r>
            <a:endParaRPr lang="he-IL" sz="36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פדגוגיה היל"ה /מתנ"סים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3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68152" y="2564904"/>
            <a:ext cx="658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hlinkClick r:id="rId3"/>
              </a:rPr>
              <a:t>יותר </a:t>
            </a:r>
            <a:r>
              <a:rPr lang="he-IL" sz="2800" dirty="0">
                <a:hlinkClick r:id="rId3"/>
              </a:rPr>
              <a:t>סובלנות פחות </a:t>
            </a:r>
            <a:r>
              <a:rPr lang="he-IL" sz="2800" dirty="0" smtClean="0">
                <a:hlinkClick r:id="rId3"/>
              </a:rPr>
              <a:t>גזענות- פרסומת - </a:t>
            </a:r>
            <a:r>
              <a:rPr lang="he-IL" sz="2800" dirty="0">
                <a:hlinkClick r:id="rId3"/>
              </a:rPr>
              <a:t>1 דקה</a:t>
            </a:r>
            <a:endParaRPr lang="en-US" sz="2800" dirty="0"/>
          </a:p>
        </p:txBody>
      </p:sp>
      <p:sp>
        <p:nvSpPr>
          <p:cNvPr id="3" name="מלבן 2"/>
          <p:cNvSpPr/>
          <p:nvPr/>
        </p:nvSpPr>
        <p:spPr>
          <a:xfrm>
            <a:off x="1373993" y="4015517"/>
            <a:ext cx="658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hlinkClick r:id="rId4"/>
              </a:rPr>
              <a:t>סרטון זה לא מה שאתם חושבים - 1.4 </a:t>
            </a:r>
            <a:r>
              <a:rPr lang="he-IL" sz="2800" dirty="0">
                <a:hlinkClick r:id="rId4"/>
              </a:rPr>
              <a:t>דקות</a:t>
            </a:r>
            <a:endParaRPr lang="en-US" sz="2800" dirty="0"/>
          </a:p>
        </p:txBody>
      </p:sp>
      <p:sp>
        <p:nvSpPr>
          <p:cNvPr id="4" name="מלבן 3"/>
          <p:cNvSpPr/>
          <p:nvPr/>
        </p:nvSpPr>
        <p:spPr>
          <a:xfrm>
            <a:off x="2588619" y="1052736"/>
            <a:ext cx="4035079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180000"/>
                  <a:lumMod val="100000"/>
                </a:schemeClr>
              </a:gs>
              <a:gs pos="40000">
                <a:schemeClr val="accent4">
                  <a:tint val="60000"/>
                  <a:satMod val="130000"/>
                  <a:lumMod val="100000"/>
                </a:schemeClr>
              </a:gs>
              <a:gs pos="100000">
                <a:schemeClr val="accent4">
                  <a:tint val="96000"/>
                  <a:lumMod val="108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e-IL" sz="3200" b="1" dirty="0" smtClean="0"/>
              <a:t>סרטונים קצרים לצפייה 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7819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79330" y="407707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hlinkClick r:id="rId2"/>
              </a:rPr>
              <a:t>לא </a:t>
            </a:r>
            <a:r>
              <a:rPr lang="he-IL" sz="2400" b="1" dirty="0">
                <a:hlinkClick r:id="rId2"/>
              </a:rPr>
              <a:t>ניתן לטשטש את </a:t>
            </a:r>
            <a:r>
              <a:rPr lang="he-IL" sz="2400" b="1" dirty="0" smtClean="0">
                <a:hlinkClick r:id="rId2"/>
              </a:rPr>
              <a:t>זה</a:t>
            </a:r>
            <a:r>
              <a:rPr lang="he-IL" sz="2400" dirty="0">
                <a:hlinkClick r:id="rId3"/>
              </a:rPr>
              <a:t> – </a:t>
            </a:r>
            <a:r>
              <a:rPr lang="he-IL" sz="2400" dirty="0" smtClean="0">
                <a:hlinkClick r:id="rId3"/>
              </a:rPr>
              <a:t>0.45 </a:t>
            </a:r>
            <a:r>
              <a:rPr lang="he-IL" sz="2400" dirty="0">
                <a:hlinkClick r:id="rId3"/>
              </a:rPr>
              <a:t>דקות</a:t>
            </a:r>
            <a:endParaRPr lang="en-US" sz="2400" dirty="0">
              <a:hlinkClick r:id="rId3"/>
            </a:endParaRPr>
          </a:p>
          <a:p>
            <a:endParaRPr lang="en-US" sz="2400" b="1" dirty="0"/>
          </a:p>
        </p:txBody>
      </p:sp>
      <p:sp>
        <p:nvSpPr>
          <p:cNvPr id="3" name="מלבן 2"/>
          <p:cNvSpPr/>
          <p:nvPr/>
        </p:nvSpPr>
        <p:spPr>
          <a:xfrm>
            <a:off x="1551338" y="184482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 smtClean="0">
                <a:hlinkClick r:id="rId3"/>
              </a:rPr>
              <a:t>שונה </a:t>
            </a:r>
            <a:r>
              <a:rPr lang="he-IL" sz="2400" dirty="0">
                <a:hlinkClick r:id="rId3"/>
              </a:rPr>
              <a:t>אבל שווה – 2.5 דקות</a:t>
            </a:r>
            <a:endParaRPr lang="en-US" sz="2400" dirty="0">
              <a:hlinkClick r:id="rId3"/>
            </a:endParaRPr>
          </a:p>
          <a:p>
            <a:pPr algn="ctr"/>
            <a:r>
              <a:rPr lang="he-IL" sz="2400" dirty="0" smtClean="0">
                <a:hlinkClick r:id="rId3"/>
              </a:rPr>
              <a:t>תלמידי </a:t>
            </a:r>
            <a:r>
              <a:rPr lang="he-IL" sz="2400" dirty="0">
                <a:hlinkClick r:id="rId3"/>
              </a:rPr>
              <a:t>מגמת ניו מדיה מקריית החינוך </a:t>
            </a:r>
            <a:r>
              <a:rPr lang="he-IL" sz="2400" dirty="0" smtClean="0">
                <a:hlinkClick r:id="rId3"/>
              </a:rPr>
              <a:t>ע״ש </a:t>
            </a:r>
            <a:r>
              <a:rPr lang="he-IL" sz="2400" dirty="0">
                <a:hlinkClick r:id="rId3"/>
              </a:rPr>
              <a:t>יגאל </a:t>
            </a:r>
            <a:r>
              <a:rPr lang="he-IL" sz="2400" dirty="0" smtClean="0">
                <a:hlinkClick r:id="rId3"/>
              </a:rPr>
              <a:t>אלון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אליפסה 2"/>
          <p:cNvSpPr/>
          <p:nvPr/>
        </p:nvSpPr>
        <p:spPr>
          <a:xfrm>
            <a:off x="1547664" y="1052736"/>
            <a:ext cx="6264696" cy="4320480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 b="1" dirty="0" smtClean="0">
              <a:solidFill>
                <a:schemeClr val="tx1"/>
              </a:solidFill>
            </a:endParaRPr>
          </a:p>
          <a:p>
            <a:pPr algn="ctr"/>
            <a:endParaRPr lang="he-IL" sz="3200" b="1" dirty="0" smtClean="0">
              <a:solidFill>
                <a:schemeClr val="tx1"/>
              </a:solidFill>
            </a:endParaRPr>
          </a:p>
          <a:p>
            <a:pPr algn="ctr"/>
            <a:r>
              <a:rPr lang="he-IL" sz="4400" b="1" dirty="0" smtClean="0">
                <a:solidFill>
                  <a:schemeClr val="tx1"/>
                </a:solidFill>
                <a:cs typeface="+mj-cs"/>
              </a:rPr>
              <a:t>גזענות ושונות</a:t>
            </a:r>
            <a:endParaRPr lang="he-IL" sz="32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he-IL" sz="32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3200" b="1" dirty="0" smtClean="0">
                <a:solidFill>
                  <a:srgbClr val="FF0000"/>
                </a:solidFill>
              </a:rPr>
              <a:t>שיח המביע</a:t>
            </a:r>
          </a:p>
          <a:p>
            <a:pPr algn="ctr"/>
            <a:r>
              <a:rPr lang="he-IL" sz="3200" b="1" dirty="0" smtClean="0">
                <a:solidFill>
                  <a:srgbClr val="FF0000"/>
                </a:solidFill>
              </a:rPr>
              <a:t>רגשות, מילים וצחוק</a:t>
            </a:r>
          </a:p>
          <a:p>
            <a:pPr algn="ctr"/>
            <a:endParaRPr lang="he-IL" sz="3200" b="1" dirty="0">
              <a:solidFill>
                <a:schemeClr val="tx1"/>
              </a:solidFill>
            </a:endParaRPr>
          </a:p>
          <a:p>
            <a:pPr algn="ctr"/>
            <a:endParaRPr lang="he-I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15617" y="2852936"/>
            <a:ext cx="7056782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200" dirty="0" smtClean="0">
                <a:cs typeface="+mj-cs"/>
              </a:rPr>
              <a:t>אילו </a:t>
            </a:r>
            <a:r>
              <a:rPr lang="he-IL" sz="3200" dirty="0">
                <a:cs typeface="+mj-cs"/>
              </a:rPr>
              <a:t>מילים </a:t>
            </a:r>
            <a:r>
              <a:rPr lang="he-IL" sz="3200" dirty="0" smtClean="0">
                <a:cs typeface="+mj-cs"/>
              </a:rPr>
              <a:t>עלו בסרטונים?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200" dirty="0" smtClean="0">
                <a:cs typeface="+mj-cs"/>
              </a:rPr>
              <a:t>אילו מילים נוספות מתחברות למושג גזענות ושונות?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200" dirty="0" smtClean="0">
                <a:cs typeface="+mj-cs"/>
              </a:rPr>
              <a:t>האם כל המילים הן שליליות?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200" dirty="0" smtClean="0">
                <a:cs typeface="+mj-cs"/>
              </a:rPr>
              <a:t>האם יש גם מילים חיוביות לגזענות ושונות?   </a:t>
            </a:r>
            <a:endParaRPr lang="he-IL" sz="3200" dirty="0"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115616" y="764704"/>
            <a:ext cx="7056783" cy="175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he-IL" sz="3600" b="1" dirty="0" smtClean="0">
                <a:cs typeface="+mj-cs"/>
              </a:rPr>
              <a:t>בעקבות </a:t>
            </a:r>
            <a:r>
              <a:rPr lang="he-IL" sz="3600" b="1" dirty="0">
                <a:cs typeface="+mj-cs"/>
              </a:rPr>
              <a:t>הצפייה בסרטונים? </a:t>
            </a:r>
            <a:endParaRPr lang="he-IL" sz="3600" b="1" dirty="0" smtClean="0"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he-IL" sz="3600" dirty="0">
                <a:cs typeface="+mj-cs"/>
              </a:rPr>
              <a:t>איך אני מרגיש </a:t>
            </a:r>
            <a:endParaRPr lang="he-IL" sz="3600" dirty="0" smtClean="0"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he-IL" sz="3600" dirty="0" smtClean="0">
                <a:cs typeface="+mj-cs"/>
              </a:rPr>
              <a:t>איזה סרטון הכי הרשים אותי? </a:t>
            </a:r>
            <a:endParaRPr lang="he-IL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410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mako.co.il/2013/05/30/c1565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728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5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mako.co.il/2013/05/30/g5656565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68752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8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2563664" y="1350031"/>
            <a:ext cx="4392488" cy="213853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3600" b="1" dirty="0">
                <a:solidFill>
                  <a:schemeClr val="tx1"/>
                </a:solidFill>
                <a:cs typeface="+mj-cs"/>
              </a:rPr>
              <a:t>צוחקים על </a:t>
            </a:r>
            <a:r>
              <a:rPr lang="he-IL" sz="3600" b="1" dirty="0" smtClean="0">
                <a:solidFill>
                  <a:schemeClr val="tx1"/>
                </a:solidFill>
                <a:cs typeface="+mj-cs"/>
              </a:rPr>
              <a:t>....</a:t>
            </a:r>
          </a:p>
          <a:p>
            <a:r>
              <a:rPr lang="he-IL" sz="3600" b="1" dirty="0" smtClean="0">
                <a:solidFill>
                  <a:schemeClr val="tx1"/>
                </a:solidFill>
                <a:cs typeface="+mj-cs"/>
              </a:rPr>
              <a:t>שימוש בהומור</a:t>
            </a:r>
            <a:endParaRPr lang="he-IL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456801" y="4293096"/>
            <a:ext cx="65694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cs typeface="+mj-cs"/>
              </a:rPr>
              <a:t>למה זה מצחיק</a:t>
            </a:r>
            <a:r>
              <a:rPr lang="he-IL" sz="3200" b="1" dirty="0" smtClean="0">
                <a:cs typeface="+mj-cs"/>
              </a:rPr>
              <a:t>?</a:t>
            </a:r>
          </a:p>
          <a:p>
            <a:r>
              <a:rPr lang="he-IL" sz="3200" b="1" dirty="0" smtClean="0">
                <a:cs typeface="+mj-cs"/>
              </a:rPr>
              <a:t>האם חוש הומור יכול להיות כלי בדיאלוג?  </a:t>
            </a:r>
            <a:endParaRPr lang="he-IL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634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ins.co.il/uploads/funny/d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1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d9GcRuk0JMXJ-1NvdNNxBy7H5tFlxH418aTTjoCffZA5_dRHCk4UWq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0567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0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971600" y="764704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r>
              <a:rPr lang="he-IL" sz="2400" b="1" dirty="0" smtClean="0"/>
              <a:t>הצחוק </a:t>
            </a:r>
            <a:r>
              <a:rPr lang="he-IL" sz="2400" b="1" dirty="0"/>
              <a:t>הוא אחד הביטויים הפיזיולוגיים של שחרור ממתח וחרדה, הרי שניתן </a:t>
            </a:r>
            <a:r>
              <a:rPr lang="he-IL" sz="2400" b="1" dirty="0" smtClean="0"/>
              <a:t>לראות בהומור</a:t>
            </a:r>
            <a:r>
              <a:rPr lang="he-IL" sz="2400" b="1" dirty="0"/>
              <a:t>, </a:t>
            </a:r>
            <a:r>
              <a:rPr lang="he-IL" sz="2400" b="1" dirty="0" smtClean="0"/>
              <a:t>דרך </a:t>
            </a:r>
            <a:r>
              <a:rPr lang="he-IL" sz="2400" b="1" dirty="0"/>
              <a:t>התמודדות עם התופעות הגורמות לנו מתח וחרדה. בדרך זו ממלא ההומור את אחת הפונקציות המרכזיות שלו: היותו מנגנון הגנה. אם אנו יכולים לצחוק על דברים מפחידים, אנו הופכים אותם למפחידים פחות </a:t>
            </a:r>
            <a:r>
              <a:rPr lang="he-IL" sz="2400" b="1" dirty="0" smtClean="0"/>
              <a:t>לפיכך</a:t>
            </a:r>
            <a:r>
              <a:rPr lang="he-IL" sz="2400" b="1" dirty="0"/>
              <a:t>, ההומור הוא סוג של מנגנון הגנה המאפשר לאנשים להתמודד במצבים קשים מבלי להיות המומים מאמוציות בלתי נעימות. ההומור, </a:t>
            </a:r>
            <a:r>
              <a:rPr lang="he-IL" sz="2400" b="1" dirty="0" smtClean="0"/>
              <a:t>הוא </a:t>
            </a:r>
            <a:r>
              <a:rPr lang="he-IL" sz="2400" b="1" dirty="0"/>
              <a:t>אמצעי להשיג הנאה למרות האפקט המצער והמכאיב המונע זאת ממנו.</a:t>
            </a:r>
            <a:br>
              <a:rPr lang="he-IL" sz="2400" b="1" dirty="0"/>
            </a:br>
            <a:r>
              <a:rPr lang="he-IL" sz="2400" b="1" dirty="0" smtClean="0"/>
              <a:t>לפי </a:t>
            </a:r>
            <a:r>
              <a:rPr lang="he-IL" sz="2400" b="1" dirty="0"/>
              <a:t>פרויד ההומור הוא מתנה נדירה ויקרת ערך, והגבוה מבין מנגנוני ההגנה. </a:t>
            </a:r>
            <a:r>
              <a:rPr lang="he-IL" sz="2400" b="1" dirty="0" smtClean="0"/>
              <a:t>(אתר זולו)</a:t>
            </a:r>
            <a:endParaRPr lang="he-IL" sz="2400" b="1" dirty="0"/>
          </a:p>
        </p:txBody>
      </p:sp>
      <p:pic>
        <p:nvPicPr>
          <p:cNvPr id="3" name="Picture 4" descr="http://www.zooloo.co.il/more/humor/img/defenc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68512"/>
            <a:ext cx="2952328" cy="9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9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-yoo.co.il/painter/img/paints/38cbba27e601828daedc45177eb92a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92696"/>
            <a:ext cx="74888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4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511660" y="1735361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hlinkClick r:id="rId3"/>
              </a:rPr>
              <a:t>נדב </a:t>
            </a:r>
            <a:r>
              <a:rPr lang="he-IL" sz="3200" b="1" dirty="0">
                <a:hlinkClick r:id="rId3"/>
              </a:rPr>
              <a:t>אבוקסיס- </a:t>
            </a:r>
            <a:r>
              <a:rPr lang="he-IL" sz="3200" b="1" dirty="0" err="1">
                <a:hlinkClick r:id="rId3"/>
              </a:rPr>
              <a:t>סטנדאפ</a:t>
            </a:r>
            <a:r>
              <a:rPr lang="he-IL" sz="3200" b="1" dirty="0">
                <a:hlinkClick r:id="rId3"/>
              </a:rPr>
              <a:t>  </a:t>
            </a:r>
            <a:r>
              <a:rPr lang="he-IL" sz="3200" b="1" dirty="0" smtClean="0">
                <a:hlinkClick r:id="rId3"/>
              </a:rPr>
              <a:t>בנושא גזענות</a:t>
            </a:r>
          </a:p>
          <a:p>
            <a:r>
              <a:rPr lang="he-IL" sz="3200" b="1" dirty="0" smtClean="0">
                <a:hlinkClick r:id="rId3"/>
              </a:rPr>
              <a:t>  </a:t>
            </a:r>
            <a:r>
              <a:rPr lang="he-IL" sz="3200" b="1" dirty="0">
                <a:hlinkClick r:id="rId3"/>
              </a:rPr>
              <a:t>3 דקות</a:t>
            </a:r>
            <a:endParaRPr lang="en-US" sz="3200" b="1" dirty="0"/>
          </a:p>
        </p:txBody>
      </p:sp>
      <p:sp>
        <p:nvSpPr>
          <p:cNvPr id="4" name="מלבן 3"/>
          <p:cNvSpPr/>
          <p:nvPr/>
        </p:nvSpPr>
        <p:spPr>
          <a:xfrm>
            <a:off x="1151620" y="400506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hlinkClick r:id="rId4"/>
              </a:rPr>
              <a:t>שוונג- </a:t>
            </a:r>
            <a:r>
              <a:rPr lang="he-IL" sz="2800" b="1" dirty="0">
                <a:hlinkClick r:id="rId4"/>
              </a:rPr>
              <a:t>על סובלנות ופלורליזם – 23 דקות (סרטונים </a:t>
            </a:r>
            <a:r>
              <a:rPr lang="he-IL" sz="2800" b="1" dirty="0" smtClean="0">
                <a:hlinkClick r:id="rId4"/>
              </a:rPr>
              <a:t>מצוינים בהתחלה 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1561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506368" y="1556792"/>
            <a:ext cx="6404382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3200" b="1" dirty="0">
                <a:cs typeface="+mj-cs"/>
              </a:rPr>
              <a:t>מה הצחיק </a:t>
            </a:r>
            <a:r>
              <a:rPr lang="he-IL" sz="3200" b="1" dirty="0" smtClean="0">
                <a:cs typeface="+mj-cs"/>
              </a:rPr>
              <a:t>אתכם?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3200" b="1" dirty="0" smtClean="0"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3200" b="1" dirty="0" smtClean="0">
                <a:cs typeface="+mj-cs"/>
              </a:rPr>
              <a:t>האם כולכם צחקתם מאותו דבר?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3200" b="1" dirty="0" smtClean="0"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3200" b="1" dirty="0" smtClean="0">
                <a:cs typeface="+mj-cs"/>
              </a:rPr>
              <a:t>הציגו דוגמאות לסיטואציות דומות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3200" b="1" dirty="0" smtClean="0">
                <a:cs typeface="+mj-cs"/>
              </a:rPr>
              <a:t>מחייכם, כאשר הם קרו, כיצד הגבתם?</a:t>
            </a:r>
          </a:p>
          <a:p>
            <a:endParaRPr lang="he-IL" sz="3200" dirty="0"/>
          </a:p>
          <a:p>
            <a:r>
              <a:rPr lang="he-IL" sz="3200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9972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62589" y="134076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200" dirty="0">
              <a:solidFill>
                <a:prstClr val="black"/>
              </a:solidFill>
            </a:endParaRPr>
          </a:p>
          <a:p>
            <a:r>
              <a:rPr lang="he-IL" sz="3200" dirty="0" smtClean="0">
                <a:solidFill>
                  <a:prstClr val="black"/>
                </a:solidFill>
                <a:hlinkClick r:id="rId3"/>
              </a:rPr>
              <a:t>קפה שחור חזק הכול יהיה בסדר – 4 דקות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906322" y="4077072"/>
            <a:ext cx="6050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prstClr val="black"/>
                </a:solidFill>
                <a:cs typeface="+mj-cs"/>
              </a:rPr>
              <a:t>שם הלהקה ממקום של חולשה או כוח?</a:t>
            </a:r>
          </a:p>
        </p:txBody>
      </p:sp>
    </p:spTree>
    <p:extLst>
      <p:ext uri="{BB962C8B-B14F-4D97-AF65-F5344CB8AC3E}">
        <p14:creationId xmlns:p14="http://schemas.microsoft.com/office/powerpoint/2010/main" val="132440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547664" y="1028343"/>
            <a:ext cx="5976664" cy="480131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prstClr val="black"/>
                </a:solidFill>
              </a:rPr>
              <a:t/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גם בעוד 20 שנה בדוק שנעשה את זה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כואב לי הלב לראות איך מוותרים על זה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חי את זה מהיום הראשון שבו החזקתי את </a:t>
            </a:r>
            <a:r>
              <a:rPr lang="he-IL" b="1" dirty="0" err="1">
                <a:solidFill>
                  <a:prstClr val="black"/>
                </a:solidFill>
              </a:rPr>
              <a:t>המייק</a:t>
            </a:r>
            <a:r>
              <a:rPr lang="he-IL" b="1" dirty="0">
                <a:solidFill>
                  <a:prstClr val="black"/>
                </a:solidFill>
              </a:rPr>
              <a:t>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דוגל באהבת חינם אהבת תן לייק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אבא לי תמיד אמר אסור לוותר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אנחנו לא דור שמפחד לדבר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יש אמת שבועטת חומות </a:t>
            </a:r>
            <a:r>
              <a:rPr lang="he-IL" b="1" dirty="0" err="1">
                <a:solidFill>
                  <a:prstClr val="black"/>
                </a:solidFill>
              </a:rPr>
              <a:t>לנטר</a:t>
            </a:r>
            <a:r>
              <a:rPr lang="he-IL" b="1" dirty="0">
                <a:solidFill>
                  <a:prstClr val="black"/>
                </a:solidFill>
              </a:rPr>
              <a:t/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עם מקצבים שלוקחים אתכם למקום אחר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אני אתיופי </a:t>
            </a:r>
            <a:r>
              <a:rPr lang="he-IL" b="1" dirty="0" err="1">
                <a:solidFill>
                  <a:prstClr val="black"/>
                </a:solidFill>
              </a:rPr>
              <a:t>רסמי</a:t>
            </a:r>
            <a:r>
              <a:rPr lang="he-IL" b="1" dirty="0">
                <a:solidFill>
                  <a:prstClr val="black"/>
                </a:solidFill>
              </a:rPr>
              <a:t>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אל תאמר לא ידעתי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לתת לא רצו אז לקחתי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במלחמות הם עסוקים אני בשאנטי בעטתי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אתיופי </a:t>
            </a:r>
            <a:r>
              <a:rPr lang="he-IL" b="1" dirty="0" err="1">
                <a:solidFill>
                  <a:prstClr val="black"/>
                </a:solidFill>
              </a:rPr>
              <a:t>רסמי</a:t>
            </a:r>
            <a:r>
              <a:rPr lang="he-IL" b="1" dirty="0">
                <a:solidFill>
                  <a:prstClr val="black"/>
                </a:solidFill>
              </a:rPr>
              <a:t>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אל תאמר לא ידעתי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לתת לא רצו אז לקחתי </a:t>
            </a:r>
            <a:br>
              <a:rPr lang="he-IL" b="1" dirty="0">
                <a:solidFill>
                  <a:prstClr val="black"/>
                </a:solidFill>
              </a:rPr>
            </a:br>
            <a:r>
              <a:rPr lang="he-IL" b="1" dirty="0">
                <a:solidFill>
                  <a:prstClr val="black"/>
                </a:solidFill>
              </a:rPr>
              <a:t>במלחמות הם עסוקים אני בשאנטי בעטתי</a:t>
            </a:r>
          </a:p>
        </p:txBody>
      </p:sp>
    </p:spTree>
    <p:extLst>
      <p:ext uri="{BB962C8B-B14F-4D97-AF65-F5344CB8AC3E}">
        <p14:creationId xmlns:p14="http://schemas.microsoft.com/office/powerpoint/2010/main" val="155032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cri.org.il/he/wp-content/uploads/2014/03/racism-infog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287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73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87624" y="751344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hlinkClick r:id="rId2"/>
              </a:rPr>
              <a:t>שווים </a:t>
            </a:r>
            <a:r>
              <a:rPr lang="he-IL" sz="2800" dirty="0">
                <a:hlinkClick r:id="rId2"/>
              </a:rPr>
              <a:t>פרויקט סבלנות</a:t>
            </a:r>
            <a:endParaRPr lang="en-US" sz="2800" dirty="0"/>
          </a:p>
          <a:p>
            <a:r>
              <a:rPr lang="he-IL" sz="2800" b="1" dirty="0"/>
              <a:t>פורסם בתאריך 9 בנוב׳ 2014</a:t>
            </a:r>
            <a:endParaRPr lang="en-US" sz="2800" dirty="0"/>
          </a:p>
          <a:p>
            <a:r>
              <a:rPr lang="he-IL" sz="2800" dirty="0"/>
              <a:t>כיתה </a:t>
            </a:r>
            <a:r>
              <a:rPr lang="he-IL" sz="2800" dirty="0" err="1"/>
              <a:t>יב</a:t>
            </a:r>
            <a:r>
              <a:rPr lang="he-IL" sz="2800" dirty="0"/>
              <a:t>' 1 (מחזור ב) מתיכון רמון גדרה בעיבוד לשיר "שווים" של עילי </a:t>
            </a:r>
            <a:r>
              <a:rPr lang="he-IL" sz="2800" dirty="0" err="1"/>
              <a:t>בוטנר</a:t>
            </a:r>
            <a:r>
              <a:rPr lang="he-IL" sz="2800" dirty="0"/>
              <a:t> ורן דנקר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he-IL" sz="2800" dirty="0"/>
              <a:t>השיר מבוצע בעברית ובערבית בשילוב עם שפת הסימנים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he-IL" sz="2800" dirty="0"/>
              <a:t>במהלך ביצוע הקליפ הכיתה יזמה מכירת מזון בבית הספר שכל הכנסותיה ניתנו לתרומה לעמותת "שמע</a:t>
            </a:r>
            <a:r>
              <a:rPr lang="en-US" sz="2800" dirty="0"/>
              <a:t>".</a:t>
            </a:r>
          </a:p>
          <a:p>
            <a:r>
              <a:rPr lang="he-IL" dirty="0"/>
              <a:t> 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5827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958506" y="692696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שווים</a:t>
            </a:r>
            <a:r>
              <a:rPr lang="en-US" b="1" dirty="0"/>
              <a:t>  </a:t>
            </a:r>
            <a:r>
              <a:rPr lang="he-IL" b="1" u="sng" dirty="0">
                <a:hlinkClick r:id="rId2"/>
              </a:rPr>
              <a:t>רן דנקר ועילי </a:t>
            </a:r>
            <a:r>
              <a:rPr lang="he-IL" b="1" u="sng" dirty="0" err="1">
                <a:hlinkClick r:id="rId2"/>
              </a:rPr>
              <a:t>בוטנר</a:t>
            </a:r>
            <a:r>
              <a:rPr lang="en-US" b="1" dirty="0"/>
              <a:t> </a:t>
            </a:r>
            <a:r>
              <a:rPr lang="he-IL" b="1" dirty="0"/>
              <a:t>מילים ולחן</a:t>
            </a:r>
            <a:r>
              <a:rPr lang="en-US" b="1" dirty="0"/>
              <a:t>: </a:t>
            </a:r>
            <a:r>
              <a:rPr lang="he-IL" b="1" u="sng" dirty="0">
                <a:hlinkClick r:id="rId3"/>
              </a:rPr>
              <a:t>עילי </a:t>
            </a:r>
            <a:r>
              <a:rPr lang="he-IL" b="1" u="sng" dirty="0" err="1">
                <a:hlinkClick r:id="rId3"/>
              </a:rPr>
              <a:t>בוטנר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אתה לבן אני שחור</a:t>
            </a:r>
            <a:r>
              <a:rPr lang="en-US" b="1" dirty="0"/>
              <a:t>, </a:t>
            </a:r>
            <a:r>
              <a:rPr lang="he-IL" b="1" dirty="0" smtClean="0"/>
              <a:t>אני </a:t>
            </a:r>
            <a:r>
              <a:rPr lang="he-IL" b="1" dirty="0"/>
              <a:t>חשוך אתה באור</a:t>
            </a:r>
            <a:r>
              <a:rPr lang="en-US" b="1" dirty="0"/>
              <a:t> </a:t>
            </a:r>
            <a:br>
              <a:rPr lang="en-US" b="1" dirty="0"/>
            </a:br>
            <a:r>
              <a:rPr lang="he-IL" b="1" dirty="0"/>
              <a:t>שמחמם כמו </a:t>
            </a:r>
            <a:r>
              <a:rPr lang="he-IL" b="1" dirty="0" err="1"/>
              <a:t>אמא</a:t>
            </a:r>
            <a:r>
              <a:rPr lang="en-US" b="1" dirty="0"/>
              <a:t>, </a:t>
            </a:r>
            <a:r>
              <a:rPr lang="he-IL" b="1" dirty="0" smtClean="0"/>
              <a:t> ושדואג </a:t>
            </a:r>
            <a:r>
              <a:rPr lang="he-IL" b="1" dirty="0"/>
              <a:t>לך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he-IL" b="1" dirty="0"/>
              <a:t>אתה קטן אני גדול</a:t>
            </a:r>
            <a:r>
              <a:rPr lang="en-US" b="1" dirty="0"/>
              <a:t> </a:t>
            </a:r>
            <a:r>
              <a:rPr lang="he-IL" b="1" dirty="0" smtClean="0"/>
              <a:t> אני </a:t>
            </a:r>
            <a:r>
              <a:rPr lang="he-IL" b="1" dirty="0"/>
              <a:t>רוצה אתה יכול</a:t>
            </a:r>
            <a:r>
              <a:rPr lang="en-US" b="1" dirty="0"/>
              <a:t> </a:t>
            </a:r>
            <a:br>
              <a:rPr lang="en-US" b="1" dirty="0"/>
            </a:br>
            <a:r>
              <a:rPr lang="he-IL" b="1" dirty="0"/>
              <a:t>לרקוד, לצעוד קדימה</a:t>
            </a:r>
            <a:r>
              <a:rPr lang="en-US" b="1" dirty="0"/>
              <a:t>. </a:t>
            </a:r>
            <a:r>
              <a:rPr lang="he-IL" b="1" dirty="0" smtClean="0"/>
              <a:t>להיות </a:t>
            </a:r>
            <a:r>
              <a:rPr lang="he-IL" b="1" dirty="0"/>
              <a:t>שלם בין אנשים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ואולי יבוא יום ונהפוך שווים</a:t>
            </a:r>
            <a:r>
              <a:rPr lang="en-US" b="1" dirty="0"/>
              <a:t> </a:t>
            </a:r>
            <a:br>
              <a:rPr lang="en-US" b="1" dirty="0"/>
            </a:br>
            <a:r>
              <a:rPr lang="he-IL" b="1" dirty="0"/>
              <a:t>אתה תהיה לי נחל ואני לך ימים</a:t>
            </a:r>
            <a:r>
              <a:rPr lang="en-US" b="1" dirty="0"/>
              <a:t> </a:t>
            </a:r>
            <a:br>
              <a:rPr lang="en-US" b="1" dirty="0"/>
            </a:br>
            <a:r>
              <a:rPr lang="he-IL" b="1" dirty="0"/>
              <a:t>ונזרום ביחד עד אין סוף</a:t>
            </a:r>
            <a:r>
              <a:rPr lang="en-US" b="1" dirty="0"/>
              <a:t> </a:t>
            </a:r>
            <a:br>
              <a:rPr lang="en-US" b="1" dirty="0"/>
            </a:br>
            <a:r>
              <a:rPr lang="he-IL" b="1" dirty="0"/>
              <a:t>שנייה לפני שקו החוף מגיע</a:t>
            </a:r>
            <a:r>
              <a:rPr lang="en-US" b="1" dirty="0"/>
              <a:t> </a:t>
            </a:r>
            <a:r>
              <a:rPr lang="he-IL" b="1" dirty="0" smtClean="0"/>
              <a:t> שנייה </a:t>
            </a:r>
            <a:r>
              <a:rPr lang="he-IL" b="1" dirty="0"/>
              <a:t>לפני שקו החוף מגיע</a:t>
            </a:r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אני בוכה אתה צועק</a:t>
            </a:r>
            <a:r>
              <a:rPr lang="en-US" b="1" dirty="0"/>
              <a:t> </a:t>
            </a:r>
            <a:br>
              <a:rPr lang="en-US" b="1" dirty="0"/>
            </a:br>
            <a:r>
              <a:rPr lang="he-IL" b="1" dirty="0"/>
              <a:t>אני טועה אתה צודק</a:t>
            </a:r>
            <a:r>
              <a:rPr lang="en-US" b="1" dirty="0"/>
              <a:t> </a:t>
            </a:r>
            <a:br>
              <a:rPr lang="en-US" b="1" dirty="0"/>
            </a:br>
            <a:r>
              <a:rPr lang="he-IL" b="1" dirty="0"/>
              <a:t>זאת הצגה שלנו</a:t>
            </a:r>
            <a:r>
              <a:rPr lang="en-US" b="1" dirty="0"/>
              <a:t>, </a:t>
            </a:r>
            <a:r>
              <a:rPr lang="he-IL" b="1" dirty="0" smtClean="0"/>
              <a:t>ואין </a:t>
            </a:r>
            <a:r>
              <a:rPr lang="he-IL" b="1" dirty="0"/>
              <a:t>קהל ואין במה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he-IL" b="1" dirty="0"/>
              <a:t>אולי נשב ננוח</a:t>
            </a:r>
            <a:r>
              <a:rPr lang="en-US" b="1" dirty="0"/>
              <a:t>, </a:t>
            </a:r>
            <a:r>
              <a:rPr lang="he-IL" b="1" dirty="0" smtClean="0"/>
              <a:t> אתה</a:t>
            </a:r>
            <a:r>
              <a:rPr lang="he-IL" b="1" dirty="0"/>
              <a:t>, אתה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he-IL" b="1" dirty="0"/>
              <a:t>אני, אני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he-IL" b="1" dirty="0"/>
              <a:t>וגם תחלוף הרוח</a:t>
            </a:r>
            <a:r>
              <a:rPr lang="en-US" b="1" dirty="0"/>
              <a:t>, </a:t>
            </a:r>
            <a:r>
              <a:rPr lang="he-IL" b="1" dirty="0" smtClean="0"/>
              <a:t>ויעברו </a:t>
            </a:r>
            <a:r>
              <a:rPr lang="he-IL" b="1" dirty="0"/>
              <a:t>כל השנים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ואולי יבוא יום</a:t>
            </a:r>
            <a:r>
              <a:rPr lang="en-US" b="1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0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ghtracism.org/my_documents/pic002/_________________-__________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127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27584" y="148478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יצירת סביבה המאפשרת דיאלוג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 המתייחס לעולם ממנו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מגיע </a:t>
            </a: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הנער/ה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 הנותן לגיטימציה לרגש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 המשתמש בהומור ככלי להפגה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העלאת נושאים טעונים למודעות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הבנת חשיבותם ומורכבותם של הנושאים גזענות ושונות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דרכים לפתרון ?</a:t>
            </a:r>
          </a:p>
        </p:txBody>
      </p:sp>
    </p:spTree>
    <p:extLst>
      <p:ext uri="{BB962C8B-B14F-4D97-AF65-F5344CB8AC3E}">
        <p14:creationId xmlns:p14="http://schemas.microsoft.com/office/powerpoint/2010/main" val="31725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אליפסה 2"/>
          <p:cNvSpPr/>
          <p:nvPr/>
        </p:nvSpPr>
        <p:spPr>
          <a:xfrm>
            <a:off x="1403648" y="1628800"/>
            <a:ext cx="6192688" cy="3168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000" b="1" dirty="0">
                <a:solidFill>
                  <a:schemeClr val="tx1"/>
                </a:solidFill>
              </a:rPr>
              <a:t>הדג האיש והרוח</a:t>
            </a:r>
          </a:p>
        </p:txBody>
      </p:sp>
    </p:spTree>
    <p:extLst>
      <p:ext uri="{BB962C8B-B14F-4D97-AF65-F5344CB8AC3E}">
        <p14:creationId xmlns:p14="http://schemas.microsoft.com/office/powerpoint/2010/main" val="408459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932040" y="930206"/>
            <a:ext cx="33123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הדג, האיש והרוח/ </a:t>
            </a:r>
            <a:r>
              <a:rPr lang="he-IL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ליי</a:t>
            </a:r>
            <a:r>
              <a:rPr lang="he-IL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האנט (משורר אנגלי)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אמר האיש לדג: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"מה מוזר אתה!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פרצופך מחודד,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עיניך מביעות הפתעה,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פיך בולע מי ים מלוחים,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אתה חסר רגליים ואילם,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מלא קשקשים ורטוב תמיד.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טעם לחייך?"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/>
              <a:t> </a:t>
            </a:r>
            <a:endParaRPr lang="en-US" dirty="0"/>
          </a:p>
          <a:p>
            <a:r>
              <a:rPr lang="he-IL" dirty="0"/>
              <a:t> 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611560" y="930206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כך ענה הדג: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"מפלצת שכמוך!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אם מופתעות פניי,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הרי זה משום שראיתי אותך,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בעל הפרצוף השטוח,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בעל העור החלק,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הקוף המחולק לשניים מן החזה ומטה!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זה מהלך אתה על היבשה בצורה מגוחכת,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כשאתה נגרר באיטיות, בכבדות וללא חן.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אתה שעיר ויבש וסנפיריך הם ללא תועלת.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גרוע מכול- אתה נושם אוויר!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תוכל לחיות?"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8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99592" y="1196752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שיח: </a:t>
            </a:r>
            <a:r>
              <a:rPr lang="he-IL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הדג האיש והרוח</a:t>
            </a:r>
          </a:p>
          <a:p>
            <a:pPr lvl="0"/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חושב הדג על האדם, ומה חושב האדם על הדג? </a:t>
            </a:r>
          </a:p>
          <a:p>
            <a:pPr marL="514350" lvl="0" indent="-514350">
              <a:buFont typeface="+mj-lt"/>
              <a:buAutoNum type="arabicPeriod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מקור המחשבות הללו? 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הפכו את הדג לבן אדם, האם שיחה כזאת יכולה להתנהל בין שני בני אדם? </a:t>
            </a:r>
          </a:p>
          <a:p>
            <a:pPr marL="514350" lvl="0" indent="-514350">
              <a:buFont typeface="+mj-lt"/>
              <a:buAutoNum type="arabicPeriod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בין אילו בני אדם שיחה כזו יכולה להופיע? </a:t>
            </a:r>
          </a:p>
          <a:p>
            <a:pPr marL="514350" lvl="0" indent="-514350">
              <a:buFont typeface="+mj-lt"/>
              <a:buAutoNum type="arabicPeriod"/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יהיה הרקע לשיחה כזו? </a:t>
            </a:r>
          </a:p>
          <a:p>
            <a:pPr lvl="0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50251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27584" y="98072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האם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היה </a:t>
            </a: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לכם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קל לקיים דיאלוג בין הדמויות? 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איזה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צד היה </a:t>
            </a: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לכם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יותר קל לייצג? 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חסר </a:t>
            </a: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כדי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להצליח לייצג בקלות גם את הצד השני? 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האם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לדמויות על מה לדבר? האם יש בסיס ערכי משותף? 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האם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מדובר בדיאלוג שוויוני או לא? 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האם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מדובר במצב רצוי או מצוי? 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איך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הופכים את המצוי </a:t>
            </a: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לרצוי.</a:t>
            </a:r>
          </a:p>
        </p:txBody>
      </p:sp>
      <p:sp>
        <p:nvSpPr>
          <p:cNvPr id="3" name="מלבן 2"/>
          <p:cNvSpPr/>
          <p:nvPr/>
        </p:nvSpPr>
        <p:spPr>
          <a:xfrm>
            <a:off x="1691680" y="4797152"/>
            <a:ext cx="6163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הציגו רעיונות: מה אפשר לעשות? </a:t>
            </a:r>
            <a:endParaRPr lang="en-U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3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09847" y="1658417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hlinkClick r:id="rId3"/>
              </a:rPr>
              <a:t>הזר -  </a:t>
            </a:r>
            <a:r>
              <a:rPr lang="he-IL" sz="2400" dirty="0">
                <a:hlinkClick r:id="rId3"/>
              </a:rPr>
              <a:t>5 דקות ערבי יהודי וניאו נאצי</a:t>
            </a:r>
            <a:endParaRPr lang="en-US" sz="2400" dirty="0"/>
          </a:p>
        </p:txBody>
      </p:sp>
      <p:sp>
        <p:nvSpPr>
          <p:cNvPr id="3" name="מלבן 2"/>
          <p:cNvSpPr/>
          <p:nvPr/>
        </p:nvSpPr>
        <p:spPr>
          <a:xfrm>
            <a:off x="985363" y="2636912"/>
            <a:ext cx="7089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הרגשתם?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מפתיע ושונה </a:t>
            </a:r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בסרטון הזה</a:t>
            </a:r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ניתן ללמוד בנושא יחסים </a:t>
            </a:r>
          </a:p>
          <a:p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בין </a:t>
            </a:r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 אדם מסרטון זה?  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0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548030" y="1741942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200" dirty="0"/>
          </a:p>
          <a:p>
            <a:r>
              <a:rPr lang="he-IL" sz="3200" dirty="0" smtClean="0">
                <a:hlinkClick r:id="rId3"/>
              </a:rPr>
              <a:t>איך מתחילה גזענות – 2.5 דקות 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611560" y="3140968"/>
            <a:ext cx="734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 לגזענות </a:t>
            </a:r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צדדים טובים</a:t>
            </a:r>
          </a:p>
        </p:txBody>
      </p:sp>
    </p:spTree>
    <p:extLst>
      <p:ext uri="{BB962C8B-B14F-4D97-AF65-F5344CB8AC3E}">
        <p14:creationId xmlns:p14="http://schemas.microsoft.com/office/powerpoint/2010/main" val="13398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עץ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542</TotalTime>
  <Words>581</Words>
  <Application>Microsoft Office PowerPoint</Application>
  <PresentationFormat>‫הצגה על המסך (4:3)</PresentationFormat>
  <Paragraphs>113</Paragraphs>
  <Slides>27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7" baseType="lpstr">
      <vt:lpstr>Arial</vt:lpstr>
      <vt:lpstr>Brush Script MT</vt:lpstr>
      <vt:lpstr>Calibri</vt:lpstr>
      <vt:lpstr>Constantia</vt:lpstr>
      <vt:lpstr>David</vt:lpstr>
      <vt:lpstr>Franklin Gothic Book</vt:lpstr>
      <vt:lpstr>Rage Italic</vt:lpstr>
      <vt:lpstr>Tahoma</vt:lpstr>
      <vt:lpstr>Wingdings</vt:lpstr>
      <vt:lpstr>נעץ</vt:lpstr>
      <vt:lpstr>גזענות וסובלנות  אזרחות הצעות להערכה חלופית מסלול 9-10 שנות לימוד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גזענות</dc:title>
  <dc:creator>User</dc:creator>
  <cp:lastModifiedBy>Eilat Katz</cp:lastModifiedBy>
  <cp:revision>44</cp:revision>
  <dcterms:created xsi:type="dcterms:W3CDTF">2015-05-04T12:57:31Z</dcterms:created>
  <dcterms:modified xsi:type="dcterms:W3CDTF">2019-09-15T16:32:07Z</dcterms:modified>
</cp:coreProperties>
</file>