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5" r:id="rId8"/>
    <p:sldId id="266" r:id="rId9"/>
    <p:sldId id="261" r:id="rId10"/>
    <p:sldId id="267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0"/>
  </p:normalViewPr>
  <p:slideViewPr>
    <p:cSldViewPr>
      <p:cViewPr>
        <p:scale>
          <a:sx n="70" d="100"/>
          <a:sy n="70" d="100"/>
        </p:scale>
        <p:origin x="-13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04B8620-9B91-4D9F-B13D-9D6F2A4B024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92406"/>
            <a:ext cx="5181600" cy="3124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685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609600"/>
            <a:ext cx="7467600" cy="6096000"/>
          </a:xfrm>
        </p:spPr>
        <p:txBody>
          <a:bodyPr>
            <a:normAutofit fontScale="47500" lnSpcReduction="20000"/>
          </a:bodyPr>
          <a:lstStyle/>
          <a:p>
            <a:pPr marL="0" indent="0" algn="ctr" rtl="1">
              <a:buNone/>
            </a:pPr>
            <a:r>
              <a:rPr lang="ar-SA" sz="11100" b="1" dirty="0">
                <a:solidFill>
                  <a:schemeClr val="bg2">
                    <a:lumMod val="25000"/>
                  </a:schemeClr>
                </a:solidFill>
              </a:rPr>
              <a:t>مهام </a:t>
            </a:r>
            <a:r>
              <a:rPr lang="ar-SA" sz="11100" b="1" dirty="0" smtClean="0">
                <a:solidFill>
                  <a:schemeClr val="bg2">
                    <a:lumMod val="25000"/>
                  </a:schemeClr>
                </a:solidFill>
              </a:rPr>
              <a:t>الخلوة</a:t>
            </a:r>
            <a:endParaRPr lang="ar-EG" sz="1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r" rtl="1">
              <a:buNone/>
            </a:pPr>
            <a:endParaRPr lang="en-US" sz="3100" dirty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 smtClean="0"/>
              <a:t>ديني</a:t>
            </a:r>
            <a:r>
              <a:rPr lang="ar-SA" sz="5500" b="1" dirty="0"/>
              <a:t>: مكان صلاة جماعي مركزي عند </a:t>
            </a:r>
            <a:r>
              <a:rPr lang="ar-SA" sz="5500" b="1" dirty="0" smtClean="0"/>
              <a:t>الدروز.</a:t>
            </a:r>
            <a:endParaRPr lang="ar-EG" sz="5500" dirty="0" smtClean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 smtClean="0"/>
              <a:t>محافظة </a:t>
            </a:r>
            <a:r>
              <a:rPr lang="ar-SA" sz="5500" b="1" dirty="0"/>
              <a:t>على العادات والتقاليد، في الخلوة تتقرر غالبية القوانين </a:t>
            </a:r>
            <a:r>
              <a:rPr lang="ar-SA" sz="5500" b="1" dirty="0" smtClean="0"/>
              <a:t>الاجتماعية.</a:t>
            </a:r>
            <a:endParaRPr lang="ar-EG" sz="5500" dirty="0" smtClean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 smtClean="0"/>
              <a:t>ثقافية دينية.</a:t>
            </a:r>
            <a:endParaRPr lang="ar-EG" sz="5500" dirty="0" smtClean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 smtClean="0"/>
              <a:t>قوانين </a:t>
            </a:r>
            <a:r>
              <a:rPr lang="ar-SA" sz="5500" b="1" dirty="0"/>
              <a:t>اجتماعية: الأمور التي يُعمل بها والأخرى المحظورة مع وسيلة لتنفيذ هذه القوانين بواسطة الحرمان الديني.</a:t>
            </a:r>
            <a:endParaRPr lang="en-US" sz="5500" dirty="0"/>
          </a:p>
          <a:p>
            <a:pPr marL="0" indent="0" algn="r" rtl="1">
              <a:lnSpc>
                <a:spcPct val="170000"/>
              </a:lnSpc>
              <a:buNone/>
            </a:pPr>
            <a:r>
              <a:rPr lang="he-IL" sz="5500" b="1" dirty="0"/>
              <a:t> </a:t>
            </a:r>
            <a:endParaRPr lang="en-US" sz="5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609600"/>
            <a:ext cx="7467600" cy="6096000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SA" sz="6700" b="1" dirty="0">
                <a:solidFill>
                  <a:schemeClr val="bg2">
                    <a:lumMod val="25000"/>
                  </a:schemeClr>
                </a:solidFill>
              </a:rPr>
              <a:t>مهام </a:t>
            </a:r>
            <a:r>
              <a:rPr lang="ar-SA" sz="6700" b="1" dirty="0" smtClean="0">
                <a:solidFill>
                  <a:schemeClr val="bg2">
                    <a:lumMod val="25000"/>
                  </a:schemeClr>
                </a:solidFill>
              </a:rPr>
              <a:t>الخلوة</a:t>
            </a:r>
            <a:r>
              <a:rPr lang="ar-EG" sz="6700" b="1" dirty="0" smtClean="0">
                <a:solidFill>
                  <a:schemeClr val="bg2">
                    <a:lumMod val="25000"/>
                  </a:schemeClr>
                </a:solidFill>
              </a:rPr>
              <a:t>...</a:t>
            </a:r>
          </a:p>
          <a:p>
            <a:pPr marL="0" indent="0" algn="r" rtl="1">
              <a:buNone/>
            </a:pPr>
            <a:endParaRPr lang="en-US" sz="31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 smtClean="0"/>
              <a:t>وحدة </a:t>
            </a:r>
            <a:r>
              <a:rPr lang="ar-SA" sz="5500" b="1" dirty="0"/>
              <a:t>العائلة والانتماء والدعم </a:t>
            </a:r>
            <a:r>
              <a:rPr lang="ar-SA" sz="5500" b="1" dirty="0" smtClean="0"/>
              <a:t>الاجتماعي.</a:t>
            </a:r>
            <a:endParaRPr lang="ar-EG" sz="5500" dirty="0" smtClean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 smtClean="0"/>
              <a:t>مراسيم الزواج.</a:t>
            </a:r>
            <a:endParaRPr lang="ar-EG" sz="5500" dirty="0" smtClean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 smtClean="0"/>
              <a:t>المآتم.</a:t>
            </a:r>
            <a:endParaRPr lang="ar-EG" sz="5500" dirty="0" smtClean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 smtClean="0"/>
              <a:t>المساواة </a:t>
            </a:r>
            <a:r>
              <a:rPr lang="ar-SA" sz="5500" b="1" dirty="0"/>
              <a:t>بين الرجل </a:t>
            </a:r>
            <a:r>
              <a:rPr lang="ar-SA" sz="5500" b="1" dirty="0" smtClean="0"/>
              <a:t>والمرأة</a:t>
            </a:r>
            <a:endParaRPr lang="ar-EG" sz="5500" dirty="0" smtClean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 smtClean="0"/>
              <a:t>حرية </a:t>
            </a:r>
            <a:r>
              <a:rPr lang="ar-SA" sz="5500" b="1" dirty="0"/>
              <a:t>العمل اليومي لكسب العيش والتفرغ للصلاة في الأمسيات والمواعيد.</a:t>
            </a:r>
            <a:endParaRPr lang="en-US" sz="5500" dirty="0"/>
          </a:p>
          <a:p>
            <a:pPr marL="0" indent="0" algn="r" rtl="1">
              <a:lnSpc>
                <a:spcPct val="170000"/>
              </a:lnSpc>
              <a:buNone/>
            </a:pPr>
            <a:r>
              <a:rPr lang="he-IL" sz="5500" b="1" dirty="0"/>
              <a:t> </a:t>
            </a:r>
            <a:endParaRPr lang="en-US" sz="5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0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90600" y="685800"/>
            <a:ext cx="7315200" cy="54403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b="1" dirty="0">
                <a:solidFill>
                  <a:srgbClr val="002060"/>
                </a:solidFill>
              </a:rPr>
              <a:t>الخلوة </a:t>
            </a:r>
            <a:r>
              <a:rPr lang="ar-SA" sz="3600" b="1" dirty="0" smtClean="0">
                <a:solidFill>
                  <a:srgbClr val="002060"/>
                </a:solidFill>
              </a:rPr>
              <a:t>كرمز</a:t>
            </a:r>
            <a:endParaRPr lang="ar-EG" sz="3600" b="1" dirty="0" smtClean="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 smtClean="0"/>
              <a:t>الخلوة </a:t>
            </a:r>
            <a:r>
              <a:rPr lang="ar-SA" sz="2800" b="1" dirty="0"/>
              <a:t>هي رمز الدروز عامة والدين الدرزي </a:t>
            </a:r>
            <a:r>
              <a:rPr lang="ar-SA" sz="2800" b="1" dirty="0" smtClean="0"/>
              <a:t>خاصة</a:t>
            </a:r>
            <a:r>
              <a:rPr lang="ar-EG" sz="2800" b="1" dirty="0" smtClean="0"/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 smtClean="0"/>
              <a:t>الخلوة </a:t>
            </a:r>
            <a:r>
              <a:rPr lang="ar-SA" sz="2800" b="1" dirty="0"/>
              <a:t>محور يدور حوله المجتمع الدرزي على كل ما يحتويه من فحوى </a:t>
            </a:r>
            <a:r>
              <a:rPr lang="ar-SA" sz="2800" b="1" dirty="0" smtClean="0"/>
              <a:t>ومفهوم سرية الدين</a:t>
            </a:r>
            <a:r>
              <a:rPr lang="ar-EG" sz="2800" b="1" dirty="0" smtClean="0"/>
              <a:t>، </a:t>
            </a:r>
            <a:r>
              <a:rPr lang="ar-SA" sz="2800" b="1" dirty="0" smtClean="0"/>
              <a:t>العادات </a:t>
            </a:r>
            <a:r>
              <a:rPr lang="ar-EG" sz="2800" b="1" dirty="0" smtClean="0"/>
              <a:t>و</a:t>
            </a:r>
            <a:r>
              <a:rPr lang="ar-SA" sz="2800" b="1" dirty="0" smtClean="0"/>
              <a:t>التقاليد</a:t>
            </a:r>
            <a:r>
              <a:rPr lang="ar-EG" sz="2800" b="1" dirty="0" smtClean="0"/>
              <a:t>،</a:t>
            </a:r>
            <a:r>
              <a:rPr lang="ar-SA" sz="2800" b="1" dirty="0" smtClean="0"/>
              <a:t> الانتماء </a:t>
            </a:r>
            <a:r>
              <a:rPr lang="ar-SA" sz="2800" b="1" dirty="0"/>
              <a:t>المتواصل وغيرها، </a:t>
            </a:r>
            <a:endParaRPr lang="ar-EG" sz="2800" b="1" dirty="0" smtClean="0"/>
          </a:p>
          <a:p>
            <a:pPr marL="0" indent="0" algn="r" rtl="1">
              <a:lnSpc>
                <a:spcPct val="150000"/>
              </a:lnSpc>
              <a:buNone/>
            </a:pPr>
            <a:endParaRPr lang="ar-EG" b="1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3581400"/>
          </a:xfrm>
        </p:spPr>
        <p:txBody>
          <a:bodyPr>
            <a:normAutofit fontScale="90000"/>
          </a:bodyPr>
          <a:lstStyle/>
          <a:p>
            <a:r>
              <a:rPr lang="ar-EG" sz="7300" b="1" dirty="0" smtClean="0">
                <a:solidFill>
                  <a:srgbClr val="002060"/>
                </a:solidFill>
              </a:rPr>
              <a:t/>
            </a:r>
            <a:br>
              <a:rPr lang="ar-EG" sz="7300" b="1" dirty="0" smtClean="0">
                <a:solidFill>
                  <a:srgbClr val="002060"/>
                </a:solidFill>
              </a:rPr>
            </a:br>
            <a:r>
              <a:rPr lang="ar-EG" sz="8000" b="1" dirty="0">
                <a:solidFill>
                  <a:srgbClr val="002060"/>
                </a:solidFill>
              </a:rPr>
              <a:t>درس </a:t>
            </a:r>
            <a:r>
              <a:rPr lang="ar-EG" sz="8000" b="1" dirty="0" smtClean="0">
                <a:solidFill>
                  <a:srgbClr val="002060"/>
                </a:solidFill>
              </a:rPr>
              <a:t>ترا</a:t>
            </a:r>
            <a:r>
              <a:rPr lang="ar-LB" sz="8000" b="1" dirty="0" smtClean="0">
                <a:solidFill>
                  <a:srgbClr val="002060"/>
                </a:solidFill>
              </a:rPr>
              <a:t>ث</a:t>
            </a:r>
            <a:br>
              <a:rPr lang="ar-LB" sz="8000" b="1" dirty="0" smtClean="0">
                <a:solidFill>
                  <a:srgbClr val="002060"/>
                </a:solidFill>
              </a:rPr>
            </a:br>
            <a:r>
              <a:rPr lang="ar-EG" b="1" dirty="0" smtClean="0">
                <a:solidFill>
                  <a:srgbClr val="002060"/>
                </a:solidFill>
              </a:rPr>
              <a:t>الصف </a:t>
            </a:r>
            <a:r>
              <a:rPr lang="ar-LB" b="1" dirty="0" smtClean="0">
                <a:solidFill>
                  <a:srgbClr val="002060"/>
                </a:solidFill>
              </a:rPr>
              <a:t>العاشر</a:t>
            </a:r>
            <a:r>
              <a:rPr lang="ar-EG" b="1" dirty="0" smtClean="0">
                <a:solidFill>
                  <a:srgbClr val="002060"/>
                </a:solidFill>
              </a:rPr>
              <a:t/>
            </a:r>
            <a:br>
              <a:rPr lang="ar-EG" b="1" dirty="0" smtClean="0">
                <a:solidFill>
                  <a:srgbClr val="002060"/>
                </a:solidFill>
              </a:rPr>
            </a:br>
            <a:r>
              <a:rPr lang="ar-EG" sz="7300" b="1" dirty="0" smtClean="0">
                <a:solidFill>
                  <a:srgbClr val="002060"/>
                </a:solidFill>
              </a:rPr>
              <a:t/>
            </a:r>
            <a:br>
              <a:rPr lang="ar-EG" sz="7300" b="1" dirty="0" smtClean="0">
                <a:solidFill>
                  <a:srgbClr val="002060"/>
                </a:solidFill>
              </a:rPr>
            </a:br>
            <a:r>
              <a:rPr lang="ar-LB" sz="7300" b="1" dirty="0" smtClean="0">
                <a:solidFill>
                  <a:srgbClr val="002060"/>
                </a:solidFill>
              </a:rPr>
              <a:t>الخلوة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0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457200"/>
            <a:ext cx="7543800" cy="5516563"/>
          </a:xfrm>
        </p:spPr>
        <p:txBody>
          <a:bodyPr/>
          <a:lstStyle/>
          <a:p>
            <a:pPr marL="0" indent="0" algn="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ar-SA" sz="6000" b="1" dirty="0" smtClean="0">
                <a:solidFill>
                  <a:schemeClr val="accent1">
                    <a:lumMod val="75000"/>
                  </a:schemeClr>
                </a:solidFill>
              </a:rPr>
              <a:t>"الخلوة“</a:t>
            </a:r>
            <a:endParaRPr lang="en-US" sz="6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b="1" dirty="0" smtClean="0"/>
          </a:p>
          <a:p>
            <a:pPr marL="0" indent="0" algn="r">
              <a:buNone/>
            </a:pPr>
            <a:r>
              <a:rPr lang="ar-SA" b="1" dirty="0" smtClean="0"/>
              <a:t>بيت </a:t>
            </a:r>
            <a:r>
              <a:rPr lang="ar-SA" b="1" dirty="0"/>
              <a:t>الصلاة </a:t>
            </a:r>
            <a:r>
              <a:rPr lang="ar-LB" b="1" dirty="0"/>
              <a:t>او دار العبادة عند طائفة الموحدين الدروز </a:t>
            </a:r>
            <a:endParaRPr lang="en-US" b="1" dirty="0" smtClean="0"/>
          </a:p>
          <a:p>
            <a:pPr marL="0" indent="0" algn="r">
              <a:buNone/>
            </a:pPr>
            <a:r>
              <a:rPr lang="ar-LB" b="1" dirty="0" smtClean="0"/>
              <a:t>يقيم </a:t>
            </a:r>
            <a:r>
              <a:rPr lang="ar-LB" b="1" dirty="0"/>
              <a:t>المتدينون الدروز صلاتهم في </a:t>
            </a:r>
            <a:r>
              <a:rPr lang="ar-LB" b="1" dirty="0" smtClean="0"/>
              <a:t>الخلوة</a:t>
            </a:r>
            <a:r>
              <a:rPr lang="ar-EG" b="1" dirty="0" smtClean="0"/>
              <a:t>،</a:t>
            </a:r>
            <a:br>
              <a:rPr lang="ar-EG" b="1" dirty="0" smtClean="0"/>
            </a:br>
            <a:r>
              <a:rPr lang="ar-LB" b="1" dirty="0" smtClean="0"/>
              <a:t> </a:t>
            </a:r>
            <a:endParaRPr lang="en-US" b="1" dirty="0" smtClean="0"/>
          </a:p>
          <a:p>
            <a:pPr marL="0" indent="0" algn="r">
              <a:buNone/>
            </a:pPr>
            <a:r>
              <a:rPr lang="ar-LB" b="1" dirty="0" smtClean="0"/>
              <a:t>يستمعون </a:t>
            </a:r>
            <a:r>
              <a:rPr lang="ar-LB" b="1" dirty="0"/>
              <a:t>فيها الى المواعظ المختلفة الني تطهر نفوسهم وتجعلهم يتقربون من الخالق عز وجل.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3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62000" y="609600"/>
            <a:ext cx="7696200" cy="55165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900" b="1" dirty="0" smtClean="0">
                <a:solidFill>
                  <a:schemeClr val="accent6">
                    <a:lumMod val="50000"/>
                  </a:schemeClr>
                </a:solidFill>
              </a:rPr>
              <a:t>معن</a:t>
            </a:r>
            <a:r>
              <a:rPr lang="ar-EG" sz="3900" b="1" dirty="0" smtClean="0">
                <a:solidFill>
                  <a:schemeClr val="accent6">
                    <a:lumMod val="50000"/>
                  </a:schemeClr>
                </a:solidFill>
              </a:rPr>
              <a:t>ى كلمة «خلوه»</a:t>
            </a:r>
          </a:p>
          <a:p>
            <a:pPr marL="0" indent="0" algn="ctr" rtl="1">
              <a:buNone/>
            </a:pPr>
            <a:endParaRPr lang="ar-EG" b="1" dirty="0" smtClean="0"/>
          </a:p>
          <a:p>
            <a:pPr marL="0" indent="0" algn="r" rtl="1">
              <a:buNone/>
            </a:pPr>
            <a:r>
              <a:rPr lang="he-IL" b="1" dirty="0" smtClean="0"/>
              <a:t>- </a:t>
            </a:r>
            <a:r>
              <a:rPr lang="ar-SA" b="1" dirty="0"/>
              <a:t>مكان خال "فارغ".</a:t>
            </a:r>
            <a:endParaRPr lang="en-US" dirty="0"/>
          </a:p>
          <a:p>
            <a:pPr marL="0" indent="0" algn="r" rtl="1">
              <a:buNone/>
            </a:pPr>
            <a:r>
              <a:rPr lang="he-IL" b="1" dirty="0"/>
              <a:t>- </a:t>
            </a:r>
            <a:r>
              <a:rPr lang="ar-SA" b="1" dirty="0"/>
              <a:t>مهجور ومتروك.</a:t>
            </a:r>
            <a:endParaRPr lang="en-US" dirty="0"/>
          </a:p>
          <a:p>
            <a:pPr algn="r" rtl="1">
              <a:buFontTx/>
              <a:buChar char="-"/>
            </a:pPr>
            <a:r>
              <a:rPr lang="ar-SA" b="1" dirty="0" smtClean="0"/>
              <a:t>الاختلاء </a:t>
            </a:r>
            <a:r>
              <a:rPr lang="ar-SA" b="1" dirty="0"/>
              <a:t>أي الانفراد بآخر</a:t>
            </a:r>
            <a:r>
              <a:rPr lang="ar-SA" b="1" dirty="0" smtClean="0"/>
              <a:t>.</a:t>
            </a:r>
            <a:endParaRPr lang="ar-EG" b="1" dirty="0" smtClean="0"/>
          </a:p>
          <a:p>
            <a:pPr algn="r" rtl="1">
              <a:buFontTx/>
              <a:buChar char="-"/>
            </a:pPr>
            <a:endParaRPr lang="en-US" dirty="0"/>
          </a:p>
          <a:p>
            <a:pPr marL="0" indent="0" algn="r" rtl="1">
              <a:buNone/>
            </a:pPr>
            <a:r>
              <a:rPr lang="ar-SA" b="1" u="sng" dirty="0" smtClean="0">
                <a:solidFill>
                  <a:schemeClr val="accent6">
                    <a:lumMod val="75000"/>
                  </a:schemeClr>
                </a:solidFill>
              </a:rPr>
              <a:t>المعنى الأخير</a:t>
            </a:r>
            <a:r>
              <a:rPr lang="ar-EG" b="1" u="sng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marL="0" indent="0" algn="r" rtl="1">
              <a:buNone/>
            </a:pPr>
            <a:r>
              <a:rPr lang="ar-SA" b="1" dirty="0" smtClean="0"/>
              <a:t>الانفراد </a:t>
            </a:r>
            <a:r>
              <a:rPr lang="ar-SA" b="1" dirty="0"/>
              <a:t>بآخر والاختلاء في العزلة هو الأقرب إلى المفهوم الصحيح للخلوة حين ينفرد الدرزي بخالقه في عزلة عن المجتمع </a:t>
            </a:r>
            <a:r>
              <a:rPr lang="ar-SA" b="1" dirty="0" smtClean="0"/>
              <a:t>الخارجي.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SA" b="1" dirty="0" smtClean="0"/>
              <a:t>فالخلوة </a:t>
            </a:r>
            <a:r>
              <a:rPr lang="ar-SA" b="1" dirty="0"/>
              <a:t>بيت متواضع كان وما زال </a:t>
            </a:r>
            <a:r>
              <a:rPr lang="ar-SA" b="1" dirty="0" err="1"/>
              <a:t>يؤمه</a:t>
            </a:r>
            <a:r>
              <a:rPr lang="ar-SA" b="1" dirty="0"/>
              <a:t> فقط رجال الدين </a:t>
            </a:r>
            <a:r>
              <a:rPr lang="ar-SA" b="1" dirty="0" smtClean="0"/>
              <a:t>والنساء</a:t>
            </a:r>
            <a:r>
              <a:rPr lang="ar-EG" b="1" dirty="0" smtClean="0"/>
              <a:t> المتدينات</a:t>
            </a:r>
            <a:r>
              <a:rPr lang="ar-SA" b="1" dirty="0" smtClean="0"/>
              <a:t> للصلاة.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2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33400"/>
            <a:ext cx="8001000" cy="59436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b="1" dirty="0">
                <a:solidFill>
                  <a:schemeClr val="accent1">
                    <a:lumMod val="75000"/>
                  </a:schemeClr>
                </a:solidFill>
              </a:rPr>
              <a:t>تحديد مكان </a:t>
            </a: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</a:rPr>
              <a:t>الخلوة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en-US" b="1" dirty="0" smtClean="0"/>
          </a:p>
          <a:p>
            <a:pPr marL="0" indent="0" algn="r" rtl="1">
              <a:buNone/>
            </a:pPr>
            <a:r>
              <a:rPr lang="ar-SA" b="1" dirty="0" smtClean="0"/>
              <a:t>هناك </a:t>
            </a:r>
            <a:r>
              <a:rPr lang="ar-SA" b="1" dirty="0"/>
              <a:t>عاملان يحددان موقع الخلوة</a:t>
            </a:r>
            <a:r>
              <a:rPr lang="ar-SA" b="1" dirty="0" smtClean="0"/>
              <a:t>:</a:t>
            </a:r>
            <a:endParaRPr lang="ar-EG" b="1" dirty="0" smtClean="0"/>
          </a:p>
          <a:p>
            <a:pPr marL="0" indent="0" algn="r" rtl="1">
              <a:buNone/>
            </a:pPr>
            <a:endParaRPr lang="en-US" dirty="0"/>
          </a:p>
          <a:p>
            <a:pPr marL="400050" lvl="1" indent="0" algn="r" rtl="1">
              <a:buNone/>
            </a:pPr>
            <a:r>
              <a:rPr lang="he-IL" sz="3200" b="1" u="sng" dirty="0">
                <a:solidFill>
                  <a:srgbClr val="002060"/>
                </a:solidFill>
              </a:rPr>
              <a:t>1- </a:t>
            </a:r>
            <a:r>
              <a:rPr lang="ar-SA" sz="3200" b="1" u="sng" dirty="0">
                <a:solidFill>
                  <a:srgbClr val="002060"/>
                </a:solidFill>
              </a:rPr>
              <a:t>عامل </a:t>
            </a:r>
            <a:r>
              <a:rPr lang="ar-SA" sz="3200" b="1" u="sng" dirty="0" smtClean="0">
                <a:solidFill>
                  <a:srgbClr val="002060"/>
                </a:solidFill>
              </a:rPr>
              <a:t>العزلة</a:t>
            </a:r>
            <a:r>
              <a:rPr lang="ar-EG" sz="3200" b="1" u="sng" dirty="0" smtClean="0">
                <a:solidFill>
                  <a:srgbClr val="002060"/>
                </a:solidFill>
              </a:rPr>
              <a:t>:</a:t>
            </a:r>
            <a:endParaRPr lang="en-US" sz="3200" u="sng" dirty="0">
              <a:solidFill>
                <a:srgbClr val="002060"/>
              </a:solidFill>
            </a:endParaRPr>
          </a:p>
          <a:p>
            <a:pPr marL="400050" lvl="1" indent="0" algn="r" rtl="1">
              <a:buNone/>
            </a:pPr>
            <a:r>
              <a:rPr lang="ar-SA" sz="2800" b="1" dirty="0" smtClean="0"/>
              <a:t>بما أن الكتمان الديني هو من أهم أسس الدين الدرزي فقد دأب الدروز تحديد </a:t>
            </a:r>
            <a:r>
              <a:rPr lang="ar-SA" sz="2800" b="1" dirty="0"/>
              <a:t>موقع جانبي للخلوة في أطراف </a:t>
            </a:r>
            <a:r>
              <a:rPr lang="ar-SA" sz="2800" b="1" dirty="0" smtClean="0"/>
              <a:t>الحارات </a:t>
            </a:r>
            <a:r>
              <a:rPr lang="ar-SA" sz="2800" b="1" dirty="0"/>
              <a:t>الداخلية</a:t>
            </a:r>
            <a:r>
              <a:rPr lang="ar-SA" sz="2800" b="1" dirty="0" smtClean="0"/>
              <a:t>.</a:t>
            </a:r>
            <a:r>
              <a:rPr lang="ar-EG" sz="2800" b="1" dirty="0" smtClean="0"/>
              <a:t/>
            </a:r>
            <a:br>
              <a:rPr lang="ar-EG" sz="2800" b="1" dirty="0" smtClean="0"/>
            </a:br>
            <a:r>
              <a:rPr lang="ar-EG" sz="2800" b="1" dirty="0" smtClean="0"/>
              <a:t/>
            </a:r>
            <a:br>
              <a:rPr lang="ar-EG" sz="2800" b="1" dirty="0" smtClean="0"/>
            </a:br>
            <a:r>
              <a:rPr lang="he-IL" sz="3200" b="1" u="sng" dirty="0" smtClean="0">
                <a:solidFill>
                  <a:srgbClr val="002060"/>
                </a:solidFill>
              </a:rPr>
              <a:t>2- </a:t>
            </a:r>
            <a:r>
              <a:rPr lang="ar-SA" sz="3200" b="1" u="sng" dirty="0" smtClean="0">
                <a:solidFill>
                  <a:srgbClr val="002060"/>
                </a:solidFill>
              </a:rPr>
              <a:t>العامل البشري</a:t>
            </a:r>
            <a:r>
              <a:rPr lang="ar-EG" sz="3200" b="1" u="sng" dirty="0" smtClean="0">
                <a:solidFill>
                  <a:srgbClr val="002060"/>
                </a:solidFill>
              </a:rPr>
              <a:t>:</a:t>
            </a:r>
            <a:endParaRPr lang="en-US" sz="3200" b="1" u="sng" dirty="0" smtClean="0">
              <a:solidFill>
                <a:srgbClr val="002060"/>
              </a:solidFill>
            </a:endParaRPr>
          </a:p>
          <a:p>
            <a:pPr marL="400050" lvl="1" indent="0" algn="r" rtl="1">
              <a:buNone/>
            </a:pPr>
            <a:r>
              <a:rPr lang="ar-SA" sz="2800" b="1" dirty="0" smtClean="0"/>
              <a:t>عند  القرار بإقامة خلوة جديدة فأنها تحدد بالقرب من بيت إمام العائلة أو في بيته نفسه وذلك بالتعاون بين أفراد العائلة.</a:t>
            </a:r>
            <a:endParaRPr lang="ar-EG" sz="2800" b="1" dirty="0" smtClean="0"/>
          </a:p>
          <a:p>
            <a:pPr marL="400050" lvl="1" indent="0" algn="r" rtl="1">
              <a:buNone/>
            </a:pPr>
            <a:endParaRPr lang="en-US" sz="3200" dirty="0"/>
          </a:p>
          <a:p>
            <a:pPr marL="400050" lvl="1" indent="0" algn="r" rtl="1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37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6019800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SA" sz="5200" b="1" dirty="0" smtClean="0">
                <a:solidFill>
                  <a:srgbClr val="FF0000"/>
                </a:solidFill>
              </a:rPr>
              <a:t>مبنى ال</a:t>
            </a:r>
            <a:r>
              <a:rPr lang="ar-EG" sz="5200" b="1" dirty="0" smtClean="0">
                <a:solidFill>
                  <a:srgbClr val="FF0000"/>
                </a:solidFill>
              </a:rPr>
              <a:t>خلوة</a:t>
            </a:r>
          </a:p>
          <a:p>
            <a:pPr marL="0" indent="0" algn="ctr" rtl="1">
              <a:buNone/>
            </a:pPr>
            <a:endParaRPr lang="en-US" sz="4500" dirty="0">
              <a:solidFill>
                <a:srgbClr val="FF0000"/>
              </a:solidFill>
            </a:endParaRPr>
          </a:p>
          <a:p>
            <a:pPr algn="r" rtl="1"/>
            <a:r>
              <a:rPr lang="ar-SA" sz="4000" b="1" dirty="0"/>
              <a:t>الخلوة هو بيت متواضع، واحد من سائر البيوت القديمة عامة من حيث حجر البناء أو الشكل الخارجي ويصعب جدا تمييزه. </a:t>
            </a:r>
            <a:r>
              <a:rPr lang="ar-SA" sz="4000" b="1" dirty="0" smtClean="0"/>
              <a:t>وذلك بخلاف الكنيسة والمسجد (كالصليب أو الهلال).</a:t>
            </a:r>
            <a:endParaRPr lang="ar-EG" sz="4000" b="1" dirty="0" smtClean="0"/>
          </a:p>
          <a:p>
            <a:pPr algn="r" rtl="1"/>
            <a:endParaRPr lang="ar-EG" sz="4000" b="1" dirty="0" smtClean="0"/>
          </a:p>
          <a:p>
            <a:pPr algn="r" rtl="1"/>
            <a:r>
              <a:rPr lang="ar-SA" sz="4000" b="1" dirty="0" smtClean="0"/>
              <a:t>تقسم الخلوة </a:t>
            </a:r>
            <a:r>
              <a:rPr lang="ar-EG" sz="4000" b="1" dirty="0" smtClean="0"/>
              <a:t>ل</a:t>
            </a:r>
            <a:r>
              <a:rPr lang="ar-SA" sz="4000" b="1" dirty="0" err="1" smtClean="0"/>
              <a:t>جزءان</a:t>
            </a:r>
            <a:r>
              <a:rPr lang="ar-SA" sz="4000" b="1" dirty="0" smtClean="0"/>
              <a:t>: </a:t>
            </a:r>
            <a:r>
              <a:rPr lang="ar-EG" sz="4000" b="1" dirty="0"/>
              <a:t/>
            </a:r>
            <a:br>
              <a:rPr lang="ar-EG" sz="4000" b="1" dirty="0"/>
            </a:br>
            <a:r>
              <a:rPr lang="ar-SA" sz="4000" b="1" dirty="0" smtClean="0"/>
              <a:t>الأول لرجال الدين والآخر للنساء مع انعزال تام بين الجزأين</a:t>
            </a:r>
            <a:r>
              <a:rPr lang="ar-EG" sz="4000" b="1" dirty="0" smtClean="0"/>
              <a:t>.</a:t>
            </a:r>
            <a:br>
              <a:rPr lang="ar-EG" sz="4000" b="1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06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838200"/>
            <a:ext cx="7239000" cy="5668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>
                <a:solidFill>
                  <a:srgbClr val="FF0000"/>
                </a:solidFill>
              </a:rPr>
              <a:t>مبنى ال</a:t>
            </a:r>
            <a:r>
              <a:rPr lang="ar-EG" b="1" dirty="0" smtClean="0">
                <a:solidFill>
                  <a:srgbClr val="FF0000"/>
                </a:solidFill>
              </a:rPr>
              <a:t>خلوة.....</a:t>
            </a:r>
          </a:p>
          <a:p>
            <a:pPr algn="r" rtl="1"/>
            <a:endParaRPr lang="ar-EG" b="1" dirty="0" smtClean="0"/>
          </a:p>
          <a:p>
            <a:pPr algn="r" rtl="1"/>
            <a:r>
              <a:rPr lang="ar-SA" b="1" dirty="0" smtClean="0"/>
              <a:t>في الفناء الداخلي يتواجد عادة بئر ماء للشرب</a:t>
            </a:r>
            <a:endParaRPr lang="ar-EG" b="1" dirty="0" smtClean="0"/>
          </a:p>
          <a:p>
            <a:pPr marL="0" indent="0" algn="r" rtl="1">
              <a:buNone/>
            </a:pPr>
            <a:endParaRPr lang="ar-EG" b="1" dirty="0" smtClean="0"/>
          </a:p>
          <a:p>
            <a:pPr algn="r" rtl="1"/>
            <a:r>
              <a:rPr lang="ar-SA" b="1" dirty="0" smtClean="0"/>
              <a:t>الخلوة محاطة عادة لجدار أو سياج يضيف إلى عزلتها بعدا آخر عن الحياة الخارجية.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8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914400"/>
            <a:ext cx="69342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>
                <a:solidFill>
                  <a:srgbClr val="FF0000"/>
                </a:solidFill>
              </a:rPr>
              <a:t>مبنى ال</a:t>
            </a:r>
            <a:r>
              <a:rPr lang="ar-EG" b="1" dirty="0" smtClean="0">
                <a:solidFill>
                  <a:srgbClr val="FF0000"/>
                </a:solidFill>
              </a:rPr>
              <a:t>خلوة.....</a:t>
            </a:r>
          </a:p>
          <a:p>
            <a:pPr algn="r" rtl="1"/>
            <a:endParaRPr lang="ar-EG" b="1" dirty="0" smtClean="0"/>
          </a:p>
          <a:p>
            <a:pPr algn="r" rtl="1"/>
            <a:r>
              <a:rPr lang="ar-SA" b="1" dirty="0" smtClean="0"/>
              <a:t>الشبابيك الصغرى في جدران المبنى بالقرب من السقف حيث أن نظر المارة لا يستطيع رؤية ما يجول في الداخل والعكس.</a:t>
            </a:r>
            <a:endParaRPr lang="ar-EG" b="1" dirty="0" smtClean="0"/>
          </a:p>
          <a:p>
            <a:pPr algn="r" rtl="1"/>
            <a:endParaRPr lang="ar-EG" b="1" dirty="0" smtClean="0"/>
          </a:p>
          <a:p>
            <a:pPr algn="r" rtl="1"/>
            <a:r>
              <a:rPr lang="ar-SA" b="1" dirty="0" smtClean="0"/>
              <a:t> تفتقر الخلوة عادة إلى الأثاث قصدا والجلوس يتم على الأرض المغطاة الحصير أو السجاد وما إلى ذلك تقشفا وخشوعا لله.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685801"/>
            <a:ext cx="7772400" cy="601979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EG" sz="4400" b="1" dirty="0" smtClean="0">
                <a:solidFill>
                  <a:srgbClr val="003300"/>
                </a:solidFill>
              </a:rPr>
              <a:t>الجلوس في الخلوة</a:t>
            </a:r>
          </a:p>
          <a:p>
            <a:pPr marL="0" indent="0" algn="ctr" rtl="1">
              <a:buNone/>
            </a:pPr>
            <a:endParaRPr lang="en-US" b="1" dirty="0">
              <a:solidFill>
                <a:srgbClr val="003300"/>
              </a:solidFill>
            </a:endParaRPr>
          </a:p>
          <a:p>
            <a:pPr algn="r" rtl="1"/>
            <a:r>
              <a:rPr lang="ar-SA" b="1" dirty="0" smtClean="0"/>
              <a:t>يتم </a:t>
            </a:r>
            <a:r>
              <a:rPr lang="ar-SA" b="1" dirty="0"/>
              <a:t>الجلوس في الخلوة بشكل </a:t>
            </a:r>
            <a:r>
              <a:rPr lang="ar-SA" b="1" dirty="0" smtClean="0"/>
              <a:t>رباعي</a:t>
            </a:r>
            <a:r>
              <a:rPr lang="ar-EG" b="1" dirty="0" smtClean="0"/>
              <a:t>.</a:t>
            </a:r>
          </a:p>
          <a:p>
            <a:pPr algn="r" rtl="1"/>
            <a:endParaRPr lang="ar-EG" b="1" dirty="0"/>
          </a:p>
          <a:p>
            <a:pPr algn="r" rtl="1"/>
            <a:r>
              <a:rPr lang="ar-SA" b="1" dirty="0" smtClean="0"/>
              <a:t>يتمركز </a:t>
            </a:r>
            <a:r>
              <a:rPr lang="ar-SA" b="1" dirty="0"/>
              <a:t>الإمام في وسط صدر البيت وفي مكان ثابت غالبا وبجانبيْه رجال الدين المسنين وذوي المكانة حسب الترتيب، وفي المقابل يجلس صغار رجال الدين </a:t>
            </a:r>
            <a:r>
              <a:rPr lang="ar-SA" b="1" dirty="0" smtClean="0"/>
              <a:t>عمرا.</a:t>
            </a:r>
            <a:endParaRPr lang="ar-EG" b="1" dirty="0" smtClean="0"/>
          </a:p>
          <a:p>
            <a:pPr marL="0" indent="0" algn="r" rtl="1">
              <a:buNone/>
            </a:pPr>
            <a:endParaRPr lang="ar-EG" b="1" dirty="0"/>
          </a:p>
          <a:p>
            <a:pPr algn="r" rtl="1"/>
            <a:r>
              <a:rPr lang="ar-SA" b="1" dirty="0" smtClean="0"/>
              <a:t>كذلك </a:t>
            </a:r>
            <a:r>
              <a:rPr lang="ar-SA" b="1" dirty="0"/>
              <a:t>الأمر في </a:t>
            </a:r>
            <a:r>
              <a:rPr lang="ar-SA" b="1" dirty="0" smtClean="0"/>
              <a:t>الجز</a:t>
            </a:r>
            <a:r>
              <a:rPr lang="ar-EG" b="1" dirty="0" smtClean="0"/>
              <a:t>ء</a:t>
            </a:r>
            <a:r>
              <a:rPr lang="ar-SA" b="1" dirty="0" smtClean="0"/>
              <a:t> </a:t>
            </a:r>
            <a:r>
              <a:rPr lang="ar-SA" b="1" dirty="0"/>
              <a:t>الخاص بالنساء حين تحل زوجة الإمام أو أمه مكانة الصدارة في الخلوة. </a:t>
            </a:r>
            <a:endParaRPr lang="ar-EG" b="1" dirty="0" smtClean="0"/>
          </a:p>
        </p:txBody>
      </p:sp>
    </p:spTree>
    <p:extLst>
      <p:ext uri="{BB962C8B-B14F-4D97-AF65-F5344CB8AC3E}">
        <p14:creationId xmlns:p14="http://schemas.microsoft.com/office/powerpoint/2010/main" val="242700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עץ">
  <a:themeElements>
    <a:clrScheme name="נעץ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נעץ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נע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172</TotalTime>
  <Words>375</Words>
  <Application>Microsoft Office PowerPoint</Application>
  <PresentationFormat>‫הצגה על המסך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נעץ</vt:lpstr>
      <vt:lpstr>מצגת של PowerPoint</vt:lpstr>
      <vt:lpstr> درس تراث الصف العاشر  الخلوة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الخلوة</dc:title>
  <dc:creator>234</dc:creator>
  <cp:lastModifiedBy>User</cp:lastModifiedBy>
  <cp:revision>17</cp:revision>
  <dcterms:created xsi:type="dcterms:W3CDTF">2018-01-30T06:33:46Z</dcterms:created>
  <dcterms:modified xsi:type="dcterms:W3CDTF">2019-06-20T07:54:28Z</dcterms:modified>
</cp:coreProperties>
</file>