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06" r:id="rId1"/>
  </p:sldMasterIdLst>
  <p:sldIdLst>
    <p:sldId id="256" r:id="rId2"/>
    <p:sldId id="265" r:id="rId3"/>
    <p:sldId id="257" r:id="rId4"/>
    <p:sldId id="258" r:id="rId5"/>
    <p:sldId id="309" r:id="rId6"/>
    <p:sldId id="259" r:id="rId7"/>
    <p:sldId id="306" r:id="rId8"/>
    <p:sldId id="300" r:id="rId9"/>
    <p:sldId id="301" r:id="rId10"/>
    <p:sldId id="307" r:id="rId11"/>
    <p:sldId id="305" r:id="rId12"/>
    <p:sldId id="302" r:id="rId13"/>
    <p:sldId id="308" r:id="rId14"/>
    <p:sldId id="303" r:id="rId15"/>
    <p:sldId id="262" r:id="rId16"/>
    <p:sldId id="291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923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53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44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20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78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54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89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768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72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16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54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917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791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965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8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95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9C44-1FE1-41CC-B570-C24D662CB765}" type="datetimeFigureOut">
              <a:rPr lang="he-IL" smtClean="0"/>
              <a:pPr/>
              <a:t>י"ג/אלול/תשע"ט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61FA77-0281-439F-9D4E-0C228F6B0F1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14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377"/>
            <a:ext cx="12192000" cy="5255623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3B63F74-CC96-46C8-A089-ABA185160658}"/>
              </a:ext>
            </a:extLst>
          </p:cNvPr>
          <p:cNvSpPr txBox="1"/>
          <p:nvPr/>
        </p:nvSpPr>
        <p:spPr>
          <a:xfrm>
            <a:off x="121920" y="95794"/>
            <a:ext cx="11669486" cy="15065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9580E17-BE24-4DCB-AA23-2187AB62CA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36962" y="343259"/>
            <a:ext cx="8911687" cy="1280890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Alarabiya Font"/>
              </a:rPr>
              <a:t>الملف التربوي لمستوى 9 سنوات تعليمية 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011549"/>
              </p:ext>
            </p:extLst>
          </p:nvPr>
        </p:nvGraphicFramePr>
        <p:xfrm>
          <a:off x="2536962" y="1203960"/>
          <a:ext cx="8915400" cy="445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المجال</a:t>
                      </a:r>
                      <a:r>
                        <a:rPr lang="ar-SA" baseline="0" dirty="0"/>
                        <a:t> اللغوي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الموضوع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/>
                        <a:t>الفعاليات</a:t>
                      </a:r>
                      <a:r>
                        <a:rPr lang="ar-SA" sz="1400" baseline="0" dirty="0"/>
                        <a:t> والمهام المطلوبة </a:t>
                      </a:r>
                      <a:endParaRPr lang="he-IL" sz="1400" dirty="0"/>
                    </a:p>
                    <a:p>
                      <a:pPr rtl="1"/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الأدب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قصة شعبية</a:t>
                      </a:r>
                      <a:r>
                        <a:rPr lang="ar-SA" sz="18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 – ضرر العناد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-قراءة النص قراءة </a:t>
                      </a:r>
                      <a:r>
                        <a:rPr lang="ar-SA" sz="1800" kern="1200" dirty="0" err="1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جهرية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-تلخيص النص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-تحليل النص بحسب مركبات مقدمة, عقدة, أزمة وحل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مقال علمي – الثعابين 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-قراءة النص قراءة </a:t>
                      </a:r>
                      <a:r>
                        <a:rPr lang="ar-SA" sz="1800" kern="1200" dirty="0" err="1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جهرية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-تلخيص الأفكار المركزية</a:t>
                      </a:r>
                      <a:r>
                        <a:rPr lang="ar-SA" sz="1800" kern="1200" baseline="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في المقال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المجال اللغوي 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التشكيل ، علامات الترقيم</a:t>
                      </a:r>
                      <a:r>
                        <a:rPr lang="ar-SA" sz="18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، التذكير والتأنيث 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-التشديد على قراءة النص مع الانتباه على علامات الترقيم والحركات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-كتابة التلخيص وقسم التعبير مع علامات الترقيم الملائمة</a:t>
                      </a: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-تحويل</a:t>
                      </a:r>
                      <a:r>
                        <a:rPr lang="ar-SA" sz="1800" kern="1200" baseline="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فقرة من مذكر إلى مؤنث والعكس 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جميع المجالات المقترحة في الملف التربوي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>
                          <a:latin typeface="Traditional Arabic" pitchFamily="18" charset="-78"/>
                          <a:cs typeface="Traditional Arabic" pitchFamily="18" charset="-78"/>
                        </a:rPr>
                        <a:t>التقييم الذاتي للطالب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  <a:p>
                      <a:pPr rtl="1"/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-ملأ استمارة للتقييم الذاتي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45441" y="188402"/>
            <a:ext cx="8911687" cy="1280890"/>
          </a:xfrm>
        </p:spPr>
        <p:txBody>
          <a:bodyPr/>
          <a:lstStyle/>
          <a:p>
            <a:pPr algn="ctr"/>
            <a:r>
              <a:rPr lang="ar-SA" sz="4800" dirty="0">
                <a:solidFill>
                  <a:srgbClr val="A53010">
                    <a:lumMod val="75000"/>
                  </a:srgbClr>
                </a:solidFill>
                <a:cs typeface="Alarabiya Font"/>
              </a:rPr>
              <a:t>مبنى امتحان 9 سنوات تعليمية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22022" y="1120877"/>
            <a:ext cx="8750430" cy="48153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AE" sz="2400" b="1" dirty="0">
                <a:latin typeface="Traditional Arabic" pitchFamily="18" charset="-78"/>
                <a:cs typeface="Traditional Arabic" pitchFamily="18" charset="-78"/>
              </a:rPr>
              <a:t>مدة الامتحان: </a:t>
            </a: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ساعتان (120 دقيقة)</a:t>
            </a:r>
          </a:p>
          <a:p>
            <a:pPr>
              <a:buNone/>
            </a:pPr>
            <a:r>
              <a:rPr lang="ar-AE" sz="2400" b="1" dirty="0">
                <a:latin typeface="Traditional Arabic" pitchFamily="18" charset="-78"/>
                <a:cs typeface="Traditional Arabic" pitchFamily="18" charset="-78"/>
              </a:rPr>
              <a:t>مبنى الامتحان</a:t>
            </a: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: يتكون </a:t>
            </a:r>
            <a:r>
              <a:rPr lang="ar-AE" sz="2400" dirty="0" err="1">
                <a:latin typeface="Traditional Arabic" pitchFamily="18" charset="-78"/>
                <a:cs typeface="Traditional Arabic" pitchFamily="18" charset="-78"/>
              </a:rPr>
              <a:t>الا</a:t>
            </a:r>
            <a:r>
              <a:rPr lang="ar-SA" sz="2400" dirty="0" err="1">
                <a:latin typeface="Traditional Arabic" pitchFamily="18" charset="-78"/>
                <a:cs typeface="Traditional Arabic" pitchFamily="18" charset="-78"/>
              </a:rPr>
              <a:t>متحان</a:t>
            </a: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3 أقسام</a:t>
            </a: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pPr>
              <a:buNone/>
            </a:pPr>
            <a:r>
              <a:rPr lang="ar-AE" sz="24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 الأول: 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النصوص الأدبية 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40%)</a:t>
            </a: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في الامتحان نصّين من المنهج التّعليمي، على الطّالب حل الأسئلة المرفقة لكل نص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النّص الأول:</a:t>
            </a:r>
            <a:r>
              <a:rPr lang="ar-LB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</a:t>
            </a:r>
            <a:r>
              <a:rPr lang="ar-LB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(كل سؤال 5 علامات)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النّص الثّاني: على الطّالب اختيار أربعة من خمسة أسئلة فقط</a:t>
            </a:r>
            <a:r>
              <a:rPr lang="ar-LB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(كل سؤال 5 علامات)</a:t>
            </a:r>
            <a:endParaRPr lang="ar-AE" sz="2400" b="1" u="sng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AE" sz="24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 الثاني: 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القواعد (40%) </a:t>
            </a:r>
            <a:endParaRPr lang="ar-AE" sz="2400" b="1" u="sng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   (كل سؤال 10 علامات)</a:t>
            </a:r>
            <a:endParaRPr lang="ar-AE" sz="24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AE" sz="24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 الثالث: 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التعبير الكتابي 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( </a:t>
            </a:r>
            <a:r>
              <a:rPr lang="ar-SA" sz="2400" b="1" u="sng" dirty="0">
                <a:latin typeface="Traditional Arabic" pitchFamily="18" charset="-78"/>
                <a:cs typeface="Traditional Arabic" pitchFamily="18" charset="-78"/>
              </a:rPr>
              <a:t>20</a:t>
            </a:r>
            <a:r>
              <a:rPr lang="ar-AE" sz="2400" b="1" u="sng" dirty="0">
                <a:latin typeface="Traditional Arabic" pitchFamily="18" charset="-78"/>
                <a:cs typeface="Traditional Arabic" pitchFamily="18" charset="-78"/>
              </a:rPr>
              <a:t> %)</a:t>
            </a:r>
          </a:p>
          <a:p>
            <a:pPr>
              <a:buNone/>
            </a:pPr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على الطّالب اختيار موضوع واحد من الموضوعين المقترحين (20 علامة) </a:t>
            </a:r>
            <a:endParaRPr lang="ar-AE" sz="24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dirty="0">
              <a:latin typeface="Neo Sans Arabic" panose="020B0504030504040204" pitchFamily="34" charset="-78"/>
            </a:endParaRPr>
          </a:p>
        </p:txBody>
      </p:sp>
      <p:pic>
        <p:nvPicPr>
          <p:cNvPr id="4" name="מציין מיקום תוכן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9" y="1364062"/>
            <a:ext cx="3125736" cy="309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348" y="2286000"/>
            <a:ext cx="137345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ملاحظة: </a:t>
            </a:r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الأسئلة مرفقة في </a:t>
            </a:r>
            <a:r>
              <a:rPr lang="ar-SA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الكراسة </a:t>
            </a:r>
            <a:endParaRPr lang="he-IL" dirty="0">
              <a:latin typeface="Neo Sans Arabic" panose="020B0504030504040204" pitchFamily="34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7257" y="274361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Alarabiya Font"/>
              </a:rPr>
              <a:t>ج </a:t>
            </a:r>
            <a:r>
              <a:rPr lang="ar-AE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.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الخطة التعليمية لمستوى </a:t>
            </a:r>
            <a:r>
              <a:rPr lang="ar-SA" sz="44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10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  سنوات تعليمية</a:t>
            </a:r>
            <a:r>
              <a:rPr lang="ar-AE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: </a:t>
            </a:r>
            <a:br>
              <a:rPr lang="ar-AE" dirty="0">
                <a:latin typeface="Neo Sans Arabic" panose="020B0504030504040204" pitchFamily="34" charset="-78"/>
                <a:cs typeface="Alarabiya Font"/>
              </a:rPr>
            </a:br>
            <a:endParaRPr lang="he-IL" dirty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2667590" y="1555251"/>
            <a:ext cx="8915400" cy="4584700"/>
          </a:xfrm>
        </p:spPr>
        <p:txBody>
          <a:bodyPr>
            <a:normAutofit/>
          </a:bodyPr>
          <a:lstStyle/>
          <a:p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النصوص الأدبية: </a:t>
            </a:r>
          </a:p>
          <a:p>
            <a:pPr>
              <a:buNone/>
            </a:pPr>
            <a:endParaRPr lang="ar-AE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AE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المعرفة اللغوية: </a:t>
            </a:r>
          </a:p>
          <a:p>
            <a:pPr>
              <a:buNone/>
            </a:pP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التشكيل، علامات الترقيم، إملاء، تسلسل الأحداث (ترتيب جمل)، كلمات مرادفة، تحديد نوع الكلمة، تصريف الأفعال والأسماء، تمييز الضمائر، أسماء الإشارة، تصريف جمل،</a:t>
            </a:r>
            <a:r>
              <a:rPr lang="ar-LB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الوزن الصرفي للفعل، أنواع الجمل.</a:t>
            </a:r>
            <a:endParaRPr lang="ar-AE" sz="24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2400" dirty="0">
                <a:latin typeface="Traditional Arabic" pitchFamily="18" charset="-78"/>
                <a:cs typeface="Traditional Arabic" pitchFamily="18" charset="-78"/>
              </a:rPr>
              <a:t> إعطاء مساحة للتعبير الشخصي من خلال كتابة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 تلخيص، رسالة رسمية أو فقرة نص وصفي أقناعي، تعبئة استمارات </a:t>
            </a:r>
            <a:endParaRPr lang="he-IL" sz="2400" dirty="0">
              <a:latin typeface="Traditional Arabic" pitchFamily="18" charset="-78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57410"/>
              </p:ext>
            </p:extLst>
          </p:nvPr>
        </p:nvGraphicFramePr>
        <p:xfrm>
          <a:off x="2318657" y="1429961"/>
          <a:ext cx="7001691" cy="2316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3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اللون الأدبي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عنوان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النص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قصيرة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الاعتماد على النفس ،النخوة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شعبية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الكسل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لا يطعم عسل، قصة صانع المعروف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مقال علمي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المحافظة على المواعيد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مثل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الحمامة والثعلب </a:t>
                      </a:r>
                      <a:r>
                        <a:rPr lang="ar-SA">
                          <a:latin typeface="Traditional Arabic" pitchFamily="18" charset="-78"/>
                          <a:cs typeface="Traditional Arabic" pitchFamily="18" charset="-78"/>
                        </a:rPr>
                        <a:t>ومالك الحزين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شعر(قصيدة)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أعطني الناي وغني ، إلى تلميذة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Alarabiya Font"/>
              </a:rPr>
              <a:t>الملف التربوي لمستوى 10سنوات تعليمية 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34156"/>
              </p:ext>
            </p:extLst>
          </p:nvPr>
        </p:nvGraphicFramePr>
        <p:xfrm>
          <a:off x="2471648" y="1480457"/>
          <a:ext cx="8915400" cy="4947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المجال اللغوي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الموضوع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/>
                        <a:t>الفعاليات</a:t>
                      </a:r>
                      <a:r>
                        <a:rPr lang="ar-SA" sz="1400" baseline="0" dirty="0"/>
                        <a:t> والمهام المطلوبة </a:t>
                      </a:r>
                      <a:endParaRPr lang="he-I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الأدب– قصة مثل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rtl="1"/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كلب أمين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2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2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قراءة النص قراءة جهرية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تلخيص النص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تحليل النص بحسب مركبات مقدمة, عقدة, أزمة وحل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الأدب–مقال علمي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أدب المجالسة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قراءة النص قراءة جهرية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تلخيص الأفكار المركزية</a:t>
                      </a:r>
                      <a:r>
                        <a:rPr lang="ar-SA" sz="1800" kern="1200" baseline="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في المقال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000" dirty="0">
                          <a:latin typeface="Traditional Arabic" pitchFamily="18" charset="-78"/>
                          <a:cs typeface="Traditional Arabic" pitchFamily="18" charset="-78"/>
                        </a:rPr>
                        <a:t>المعرفة اللغوية 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التشكيل</a:t>
                      </a:r>
                      <a:r>
                        <a:rPr lang="ar-SA" sz="2000" dirty="0">
                          <a:latin typeface="Traditional Arabic" pitchFamily="18" charset="-78"/>
                          <a:cs typeface="Traditional Arabic" pitchFamily="18" charset="-78"/>
                        </a:rPr>
                        <a:t>، علامات الترقيم</a:t>
                      </a:r>
                      <a:r>
                        <a:rPr lang="ar-SA" sz="20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، </a:t>
                      </a: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aseline="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aseline="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أنواع الجمل 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التشديد على قراءة النص مع الانتباه على علامات الترقيم والحركات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كتابة التلخيص وقسم التعبير مع علامات الترقيم الملائمة</a:t>
                      </a:r>
                    </a:p>
                    <a:p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استخراج جمل من النصوص المقترحة وتحديد نوعها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تعبئة استمارات</a:t>
                      </a:r>
                      <a:endParaRPr lang="en-US" sz="20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تعبئة نماذج استمارات</a:t>
                      </a:r>
                      <a:endParaRPr lang="en-US" sz="20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raditional Arabic"/>
                        <a:buNone/>
                      </a:pPr>
                      <a:r>
                        <a:rPr lang="ar-LB" sz="1800" dirty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- </a:t>
                      </a:r>
                      <a:r>
                        <a:rPr lang="ar-SA" sz="1800" dirty="0"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تعبئة نماذج استمارات تفاصيل شخصية</a:t>
                      </a:r>
                      <a:endParaRPr lang="en-US" sz="1800" dirty="0"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ar-SA" sz="20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جميع المجالات المقترحة في الملف التربوي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latin typeface="Traditional Arabic" pitchFamily="18" charset="-78"/>
                          <a:cs typeface="Traditional Arabic" pitchFamily="18" charset="-78"/>
                        </a:rPr>
                        <a:t>التقييم الذاتي للطالب</a:t>
                      </a:r>
                      <a:endParaRPr lang="he-IL" sz="20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</a:t>
                      </a:r>
                      <a:r>
                        <a:rPr lang="ar-LB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ملأ استمارة للتقييم الذاتي</a:t>
                      </a:r>
                      <a:endParaRPr lang="he-IL" sz="18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64048" y="168884"/>
            <a:ext cx="8911687" cy="1280890"/>
          </a:xfrm>
        </p:spPr>
        <p:txBody>
          <a:bodyPr/>
          <a:lstStyle/>
          <a:p>
            <a:pPr algn="ctr"/>
            <a:r>
              <a:rPr lang="ar-SA" sz="4800" dirty="0">
                <a:solidFill>
                  <a:srgbClr val="A53010">
                    <a:lumMod val="75000"/>
                  </a:srgbClr>
                </a:solidFill>
                <a:cs typeface="Alarabiya Font"/>
              </a:rPr>
              <a:t>مبنى امتحان 10سنوات تعليمية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36046" y="973393"/>
            <a:ext cx="8915400" cy="47387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AE" sz="2800" b="1" dirty="0">
                <a:latin typeface="Traditional Arabic" pitchFamily="18" charset="-78"/>
                <a:cs typeface="Traditional Arabic" pitchFamily="18" charset="-78"/>
              </a:rPr>
              <a:t>مدة الامتحان: 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ساعتان (120 دقيقة)</a:t>
            </a:r>
          </a:p>
          <a:p>
            <a:pPr>
              <a:buNone/>
            </a:pPr>
            <a:r>
              <a:rPr lang="ar-AE" sz="2800" b="1" dirty="0">
                <a:latin typeface="Traditional Arabic" pitchFamily="18" charset="-78"/>
                <a:cs typeface="Traditional Arabic" pitchFamily="18" charset="-78"/>
              </a:rPr>
              <a:t>مبنى الامتحان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: يتكون </a:t>
            </a:r>
            <a:r>
              <a:rPr lang="ar-AE" sz="2800" dirty="0" err="1">
                <a:latin typeface="Traditional Arabic" pitchFamily="18" charset="-78"/>
                <a:cs typeface="Traditional Arabic" pitchFamily="18" charset="-78"/>
              </a:rPr>
              <a:t>الا</a:t>
            </a:r>
            <a:r>
              <a:rPr lang="ar-SA" sz="2800" dirty="0" err="1">
                <a:latin typeface="Traditional Arabic" pitchFamily="18" charset="-78"/>
                <a:cs typeface="Traditional Arabic" pitchFamily="18" charset="-78"/>
              </a:rPr>
              <a:t>متحان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3 أقسام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pPr>
              <a:buNone/>
            </a:pPr>
            <a:r>
              <a:rPr lang="ar-AE" sz="28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الأول: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النصوص الأدبية 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40%)</a:t>
            </a:r>
          </a:p>
          <a:p>
            <a:pPr>
              <a:buNone/>
            </a:pP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في الامتحان ثلاثة نصوص من المنهج التّعليمي.</a:t>
            </a:r>
            <a:endParaRPr lang="en-US" sz="32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على الطّالب اختيار نصّين وحل جميع الأسئلة المرفقة للنص (20 علامة لكل نص)</a:t>
            </a:r>
            <a:endParaRPr lang="ar-SA" sz="2800" b="1" u="sng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AE" sz="28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الثاني: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القواعد (40%) </a:t>
            </a:r>
            <a:endParaRPr lang="ar-AE" sz="2800" b="1" u="sng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   (كل سؤال 10 علامات)</a:t>
            </a:r>
            <a:endParaRPr lang="ar-AE" sz="28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AE" sz="2800" b="1" u="sng" dirty="0" err="1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الثالث: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التعبير الكتابي 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(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20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%)</a:t>
            </a:r>
          </a:p>
          <a:p>
            <a:pPr>
              <a:buNone/>
            </a:pP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موضوع واحد من الموضوعين المقترحين (20 علامة)</a:t>
            </a:r>
            <a:r>
              <a:rPr lang="ar-SA" sz="2800" dirty="0"/>
              <a:t> </a:t>
            </a:r>
            <a:endParaRPr lang="ar-AE" sz="28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015262" y="259262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  <a:endParaRPr lang="he-IL" dirty="0">
              <a:latin typeface="Neo Sans Arabic" panose="020B0504030504040204" pitchFamily="34" charset="-78"/>
            </a:endParaRPr>
          </a:p>
        </p:txBody>
      </p:sp>
      <p:pic>
        <p:nvPicPr>
          <p:cNvPr id="5" name="מציין מיקום תוכן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9" y="1673779"/>
            <a:ext cx="3125736" cy="3096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9349" y="2416629"/>
            <a:ext cx="121669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ملاحظة</a:t>
            </a:r>
            <a:r>
              <a:rPr lang="ar-SA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: </a:t>
            </a:r>
            <a:r>
              <a:rPr lang="ar-AE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</a:t>
            </a:r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الأسئلة مرفقة في </a:t>
            </a:r>
            <a:r>
              <a:rPr lang="ar-SA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الكراسة </a:t>
            </a:r>
            <a:endParaRPr 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19501" y="2706328"/>
            <a:ext cx="6534150" cy="1192953"/>
          </a:xfrm>
        </p:spPr>
        <p:txBody>
          <a:bodyPr>
            <a:noAutofit/>
          </a:bodyPr>
          <a:lstStyle/>
          <a:p>
            <a:pPr algn="ctr"/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الرجاء</a:t>
            </a:r>
            <a:r>
              <a:rPr lang="ar-AE" sz="6000" dirty="0">
                <a:cs typeface="Alarabiya Font" pitchFamily="2" charset="-78"/>
              </a:rPr>
              <a:t> </a:t>
            </a:r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الالتفات</a:t>
            </a:r>
            <a:r>
              <a:rPr lang="ar-AE" sz="6000" dirty="0">
                <a:cs typeface="Alarabiya Font" pitchFamily="2" charset="-78"/>
              </a:rPr>
              <a:t> </a:t>
            </a:r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الى</a:t>
            </a:r>
            <a:r>
              <a:rPr lang="ar-AE" sz="6000" dirty="0">
                <a:cs typeface="Alarabiya Font" pitchFamily="2" charset="-78"/>
              </a:rPr>
              <a:t> </a:t>
            </a:r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r>
              <a:rPr lang="ar-AE" sz="6000" dirty="0">
                <a:cs typeface="Alarabiya Font" pitchFamily="2" charset="-78"/>
              </a:rPr>
              <a:t> </a:t>
            </a:r>
            <a:r>
              <a:rPr lang="ar-AE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يلي</a:t>
            </a:r>
            <a:r>
              <a:rPr lang="ar-AE" sz="6000" dirty="0">
                <a:cs typeface="Alarabiya Font" pitchFamily="2" charset="-78"/>
              </a:rPr>
              <a:t>:</a:t>
            </a:r>
            <a:endParaRPr lang="he-IL" sz="6000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>
          <a:xfrm>
            <a:off x="2608262" y="3652001"/>
            <a:ext cx="8915400" cy="2795841"/>
          </a:xfrm>
        </p:spPr>
        <p:txBody>
          <a:bodyPr>
            <a:normAutofit/>
          </a:bodyPr>
          <a:lstStyle/>
          <a:p>
            <a:r>
              <a:rPr lang="ar-AE" sz="28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التقيد بالموضوع: لا داعي لمقدمات طويلة، تجنب الخروج عن الموضوع</a:t>
            </a:r>
          </a:p>
          <a:p>
            <a:r>
              <a:rPr lang="ar-AE" sz="28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عند تقدير الانشاء، يؤخذ بعين الاعتبار ما يلي: صحة الأسلوب واللغة طريقة عرض الأفكار، سلامة الاملاء وضوح الخط، الترتيب والدقة في استعمال علامات الترقيم.</a:t>
            </a:r>
          </a:p>
          <a:p>
            <a:r>
              <a:rPr lang="ar-AE" sz="28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نوصي بالكتابة على سطر دون الاخر.</a:t>
            </a:r>
            <a:endParaRPr lang="he-IL" sz="2800" dirty="0">
              <a:latin typeface="Neo Sans Arabic" panose="020B0504030504040204" pitchFamily="34" charset="-78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28" y="-1035186"/>
            <a:ext cx="4742096" cy="3741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7943" y="966331"/>
            <a:ext cx="43053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توجيهات</a:t>
            </a:r>
            <a:r>
              <a:rPr lang="ar-SA" sz="4400" dirty="0">
                <a:solidFill>
                  <a:schemeClr val="bg1"/>
                </a:solidFill>
                <a:cs typeface="Alarabiya Font" pitchFamily="2" charset="-78"/>
              </a:rPr>
              <a:t> </a:t>
            </a:r>
            <a:r>
              <a:rPr lang="ar-SA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للتعبير</a:t>
            </a:r>
            <a:r>
              <a:rPr lang="ar-SA" sz="4400" dirty="0">
                <a:solidFill>
                  <a:schemeClr val="bg1"/>
                </a:solidFill>
                <a:cs typeface="Alarabiya Font" pitchFamily="2" charset="-78"/>
              </a:rPr>
              <a:t> </a:t>
            </a:r>
            <a:r>
              <a:rPr lang="ar-SA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الكتابي</a:t>
            </a:r>
            <a:r>
              <a:rPr lang="ar-SA" sz="4400" dirty="0">
                <a:solidFill>
                  <a:schemeClr val="bg1"/>
                </a:solidFill>
                <a:cs typeface="Alarabiya Font" pitchFamily="2" charset="-78"/>
              </a:rPr>
              <a:t> </a:t>
            </a:r>
            <a:endParaRPr lang="he-I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1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55457" y="2905125"/>
            <a:ext cx="6253879" cy="1578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9600" dirty="0">
                <a:solidFill>
                  <a:schemeClr val="accent2">
                    <a:lumMod val="75000"/>
                  </a:schemeClr>
                </a:solidFill>
                <a:latin typeface="AlArabiya" panose="02060603050605020204" pitchFamily="18" charset="-78"/>
                <a:cs typeface="AlArabiya" panose="02060603050605020204" pitchFamily="18" charset="-78"/>
              </a:rPr>
              <a:t>بالنجاح للجميع!</a:t>
            </a:r>
            <a:endParaRPr lang="he-IL" sz="9600" dirty="0">
              <a:solidFill>
                <a:schemeClr val="accent2">
                  <a:lumMod val="75000"/>
                </a:schemeClr>
              </a:solidFill>
              <a:latin typeface="AlArabiya" panose="02060603050605020204" pitchFamily="18" charset="-78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0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2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28" y="0"/>
            <a:ext cx="77099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805101" y="2326340"/>
            <a:ext cx="55943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لمستويات</a:t>
            </a:r>
            <a:r>
              <a:rPr lang="ar-LB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8،</a:t>
            </a:r>
            <a:r>
              <a:rPr lang="ar-LB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10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LB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SA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6000" dirty="0">
                <a:cs typeface="Alarabiya Font" pitchFamily="2" charset="-78"/>
              </a:rPr>
              <a:t> 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سنوات</a:t>
            </a:r>
            <a:r>
              <a:rPr lang="ar-SA" sz="6000" dirty="0">
                <a:cs typeface="Alarabiya Font" pitchFamily="2" charset="-78"/>
              </a:rPr>
              <a:t> </a:t>
            </a:r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تعليمية</a:t>
            </a:r>
            <a:endParaRPr lang="he-IL" sz="6000" dirty="0">
              <a:latin typeface="Sakkal Majalla" panose="02000000000000000000" pitchFamily="2" charset="-78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465870" y="211978"/>
            <a:ext cx="62306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المواد</a:t>
            </a:r>
            <a:r>
              <a:rPr lang="ar-SA" sz="7200" dirty="0">
                <a:solidFill>
                  <a:srgbClr val="C00000"/>
                </a:solidFill>
                <a:cs typeface="Alarabiya Font" pitchFamily="2" charset="-78"/>
              </a:rPr>
              <a:t> </a:t>
            </a:r>
            <a:r>
              <a:rPr lang="ar-SA" sz="7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</a:t>
            </a:r>
            <a:r>
              <a:rPr lang="ar-SA" sz="7200" dirty="0">
                <a:solidFill>
                  <a:srgbClr val="C00000"/>
                </a:solidFill>
                <a:cs typeface="Alarabiya Font" pitchFamily="2" charset="-78"/>
              </a:rPr>
              <a:t> </a:t>
            </a:r>
            <a:r>
              <a:rPr lang="ar-SA" sz="7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للّغة</a:t>
            </a:r>
            <a:r>
              <a:rPr lang="ar-SA" sz="7200" dirty="0">
                <a:solidFill>
                  <a:srgbClr val="C00000"/>
                </a:solidFill>
                <a:cs typeface="Alarabiya Font" pitchFamily="2" charset="-78"/>
              </a:rPr>
              <a:t> </a:t>
            </a:r>
            <a:r>
              <a:rPr lang="ar-SA" sz="7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العربية</a:t>
            </a:r>
            <a:r>
              <a:rPr lang="ar-SA" sz="7200" dirty="0">
                <a:solidFill>
                  <a:srgbClr val="C00000"/>
                </a:solidFill>
                <a:cs typeface="Alarabiya Font" pitchFamily="2" charset="-78"/>
              </a:rPr>
              <a:t> 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53195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AE" sz="6000" b="1" dirty="0">
                <a:cs typeface="Alarabiya Font" pitchFamily="2" charset="-78"/>
              </a:rPr>
              <a:t>أعزائي المعلمين / المعلمات:</a:t>
            </a:r>
            <a:br>
              <a:rPr lang="ar-AE" sz="6000" b="1" dirty="0">
                <a:cs typeface="Alarabiya Font" pitchFamily="2" charset="-78"/>
              </a:rPr>
            </a:br>
            <a:endParaRPr lang="he-IL" sz="6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49592" y="1714500"/>
            <a:ext cx="8915400" cy="3777622"/>
          </a:xfrm>
        </p:spPr>
        <p:txBody>
          <a:bodyPr>
            <a:normAutofit/>
          </a:bodyPr>
          <a:lstStyle/>
          <a:p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نضع بين أيديكم برنامج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ً</a:t>
            </a:r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 تعليمي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ً</a:t>
            </a:r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 خاص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ً</a:t>
            </a:r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 بوحدة اللغة العربية الإلزامية ضمن إطار البرنامج التعليمي "هيلا " 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في مستوى</a:t>
            </a:r>
            <a:r>
              <a:rPr lang="he-IL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</a:t>
            </a:r>
            <a:r>
              <a:rPr lang="ar-LB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10، 9، 8 </a:t>
            </a:r>
            <a:r>
              <a:rPr lang="ar-SA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سنوات تعليمية</a:t>
            </a:r>
            <a:r>
              <a:rPr lang="ar-AE" sz="26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</a:p>
          <a:p>
            <a:pPr marL="0" indent="0">
              <a:buNone/>
            </a:pPr>
            <a:endParaRPr lang="ar-AE" sz="28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 marL="0" indent="0" algn="ctr">
              <a:buNone/>
            </a:pPr>
            <a:r>
              <a:rPr lang="ar-AE" sz="32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ومن خلال هذا البرنامج نكون قد مكّنا</a:t>
            </a:r>
          </a:p>
          <a:p>
            <a:pPr marL="0" indent="0" algn="ctr">
              <a:buNone/>
            </a:pPr>
            <a:r>
              <a:rPr lang="ar-AE" sz="32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طلابنا من الاطّلاع على جميع مجالات</a:t>
            </a:r>
          </a:p>
          <a:p>
            <a:pPr marL="0" indent="0" algn="ctr">
              <a:buNone/>
            </a:pPr>
            <a:r>
              <a:rPr lang="ar-AE" sz="32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اللغة العربية.</a:t>
            </a:r>
            <a:endParaRPr lang="he-IL" sz="3200" b="1" dirty="0">
              <a:latin typeface="Neo Sans Arabic" panose="020B0504030504040204" pitchFamily="34" charset="-78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45871" y="1171893"/>
            <a:ext cx="8594639" cy="56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8" y="-589210"/>
            <a:ext cx="823260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3819" y="1698171"/>
            <a:ext cx="641985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60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تنقسم مجالات اللغة </a:t>
            </a:r>
          </a:p>
          <a:p>
            <a:pPr algn="ctr"/>
            <a:r>
              <a:rPr lang="ar-AE" sz="72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إلى </a:t>
            </a:r>
            <a:r>
              <a:rPr lang="ar-SA" sz="72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ثلاثة أقسام أساسية </a:t>
            </a:r>
            <a:endParaRPr lang="ar-AE" sz="7200" dirty="0">
              <a:solidFill>
                <a:schemeClr val="bg1"/>
              </a:solidFill>
              <a:latin typeface="Neo Sans Arabic" panose="020B0504030504040204" pitchFamily="34" charset="-78"/>
              <a:cs typeface="Alarabiya Font" pitchFamily="2" charset="-78"/>
            </a:endParaRPr>
          </a:p>
          <a:p>
            <a:pPr algn="ctr"/>
            <a:r>
              <a:rPr lang="ar-AE" sz="48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1. </a:t>
            </a:r>
            <a:r>
              <a:rPr lang="ar-SA" sz="48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النصوص الأدبية </a:t>
            </a:r>
            <a:r>
              <a:rPr lang="ar-AE" sz="48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2.</a:t>
            </a:r>
            <a:r>
              <a:rPr lang="ar-SA" sz="4800" dirty="0">
                <a:solidFill>
                  <a:schemeClr val="bg1"/>
                </a:solidFill>
                <a:latin typeface="Neo Sans Arabic" panose="020B0504030504040204" pitchFamily="34" charset="-78"/>
                <a:cs typeface="Alarabiya Font" pitchFamily="2" charset="-78"/>
              </a:rPr>
              <a:t>التعبير الكتابي 3. المعرفة اللغوية </a:t>
            </a:r>
            <a:endParaRPr lang="he-IL" sz="4800" dirty="0">
              <a:solidFill>
                <a:schemeClr val="bg1"/>
              </a:solidFill>
              <a:latin typeface="Neo Sans Arabic" panose="020B0504030504040204" pitchFamily="34" charset="-78"/>
            </a:endParaRPr>
          </a:p>
          <a:p>
            <a:r>
              <a:rPr lang="ar-SA" sz="6000" dirty="0">
                <a:solidFill>
                  <a:schemeClr val="bg1"/>
                </a:solidFill>
              </a:rPr>
              <a:t> </a:t>
            </a:r>
            <a:endParaRPr lang="he-I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7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4" y="-953588"/>
            <a:ext cx="8307976" cy="7093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650" y="532563"/>
            <a:ext cx="7288823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larabiya Font"/>
            </a:endParaRPr>
          </a:p>
          <a:p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arabiya Font"/>
              </a:rPr>
              <a:t>الملف التربوي لمستوى </a:t>
            </a: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8،9،10</a:t>
            </a: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larabiya Font"/>
              </a:rPr>
              <a:t> سنوات تعل</a:t>
            </a:r>
          </a:p>
          <a:p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الملف التربوي هو عبارة عن مجمع موجه</a:t>
            </a:r>
            <a:r>
              <a:rPr lang="ar-LB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من خلاله يعرض الطالب المواد التعليمية المكتسبة</a:t>
            </a:r>
            <a:r>
              <a:rPr lang="ar-LB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تقدمه وتحصيلاته في مجال معين. يشمل الملف التربوي مقتطفات من عمل الطالب في المجالات اللغوية المختلفة خلال العام الدراسي</a:t>
            </a:r>
            <a:r>
              <a:rPr lang="ar-LB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والتي تعكس بدورها تطبيق الأهداف التعليمية (مثال: تحليل النصوص, تطبيق المواد التعليمية المختلقة وغيرها).</a:t>
            </a:r>
          </a:p>
          <a:p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تحتوي خطة العمل مركبين أساسيين لتقييم الطالب في المستويات التعليمية 8-9-10.</a:t>
            </a:r>
            <a:endParaRPr lang="en-US" sz="2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/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الامتحان النهائي في كل مستوى (70%) من العلامة النهائية للطالب.</a:t>
            </a:r>
            <a:endParaRPr lang="en-US" sz="2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/>
            <a:r>
              <a:rPr lang="ar-SA" sz="2800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الملف التربوي يشكل (30%) من العلامة النهائية للطالب.</a:t>
            </a:r>
            <a:endParaRPr lang="en-US" sz="2800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SA" sz="1400" dirty="0">
              <a:solidFill>
                <a:schemeClr val="bg1"/>
              </a:solidFill>
            </a:endParaRPr>
          </a:p>
          <a:p>
            <a:endParaRPr lang="he-I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876264" cy="943433"/>
          </a:xfrm>
        </p:spPr>
        <p:txBody>
          <a:bodyPr>
            <a:normAutofit fontScale="90000"/>
          </a:bodyPr>
          <a:lstStyle/>
          <a:p>
            <a:pPr algn="r"/>
            <a:r>
              <a:rPr lang="ar-AE" sz="4000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أ. </a:t>
            </a:r>
            <a:r>
              <a:rPr lang="ar-SA" sz="53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الخطة التعليمية لمستوى 8 سنوات تعليمية </a:t>
            </a:r>
            <a:r>
              <a:rPr lang="ar-AE" sz="53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: </a:t>
            </a:r>
            <a:br>
              <a:rPr lang="ar-AE" sz="5300" dirty="0">
                <a:latin typeface="Neo Sans Arabic" panose="020B0504030504040204" pitchFamily="34" charset="-78"/>
                <a:cs typeface="Alarabiya Font"/>
              </a:rPr>
            </a:br>
            <a:endParaRPr lang="he-IL" sz="5300" dirty="0">
              <a:latin typeface="Neo Sans Arabic" panose="020B0504030504040204" pitchFamily="34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99508" y="1606731"/>
            <a:ext cx="8905103" cy="4715692"/>
          </a:xfrm>
        </p:spPr>
        <p:txBody>
          <a:bodyPr>
            <a:normAutofit fontScale="85000" lnSpcReduction="10000"/>
          </a:bodyPr>
          <a:lstStyle/>
          <a:p>
            <a:r>
              <a:rPr lang="ar-SA" sz="24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النصوص الأدبية: </a:t>
            </a:r>
            <a:endParaRPr lang="ar-AE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AE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المعرفة اللغوية: </a:t>
            </a:r>
          </a:p>
          <a:p>
            <a:pPr>
              <a:buNone/>
            </a:pP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التشكيل ، علامات الترقيم، إملاء، التذكير والتأنيث، مفرد</a:t>
            </a:r>
            <a:r>
              <a:rPr lang="ar-LB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،</a:t>
            </a: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</a:t>
            </a:r>
            <a:r>
              <a:rPr lang="ar-SA" sz="2400" dirty="0" err="1">
                <a:latin typeface="Neo Sans Arabic" panose="020B0504030504040204" pitchFamily="34" charset="-78"/>
                <a:cs typeface="Neo Sans Arabic" panose="020B0504030504040204" pitchFamily="34" charset="-78"/>
              </a:rPr>
              <a:t>مث</a:t>
            </a:r>
            <a:r>
              <a:rPr lang="ar-LB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ن</a:t>
            </a: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ى جمع</a:t>
            </a:r>
            <a:r>
              <a:rPr lang="ar-LB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</a:t>
            </a:r>
          </a:p>
          <a:p>
            <a:pPr>
              <a:buNone/>
            </a:pP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إتمام تركيب وبناء جمل ، تسلسل الأحداث (ترتيب جمل )، كلمات مرادفة، تحديد نوع الكلمة، تصريف الأفعال والأسماء، تمييز الضمائر، أسماء الإشارة .</a:t>
            </a:r>
            <a:endParaRPr lang="ar-AE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r>
              <a:rPr lang="ar-AE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إعطاء مساحة للتعبير الشخصي من خلال كتابة</a:t>
            </a:r>
            <a:r>
              <a:rPr lang="ar-SA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 تلخيص، رسالة شخصية أو فقرة نص وصفي أقناعي</a:t>
            </a:r>
            <a:r>
              <a:rPr lang="ar-AE" sz="2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</a:p>
          <a:p>
            <a:pPr marL="0" indent="0">
              <a:buNone/>
            </a:pPr>
            <a:endParaRPr lang="ar-SA" sz="24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15085"/>
              </p:ext>
            </p:extLst>
          </p:nvPr>
        </p:nvGraphicFramePr>
        <p:xfrm>
          <a:off x="4454435" y="2090059"/>
          <a:ext cx="5133702" cy="18941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6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823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اللون الأدبي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عنوان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النص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قصيرة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بيتنا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القديم، رب ضارة نافعة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مقال علمي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النظافة من الإيمان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قصة مثل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يكفينا</a:t>
                      </a:r>
                      <a:r>
                        <a:rPr lang="ar-SA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شر ابن آدم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شعر(قصيدة)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نشيد السلام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6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  <a:cs typeface="Alarabiya Font"/>
              </a:rPr>
              <a:t>الملف التربوي لمستوى 8 سنوات تعليمية </a:t>
            </a:r>
            <a:endParaRPr lang="he-IL" dirty="0"/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287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المجال اللغوي</a:t>
                      </a:r>
                      <a:r>
                        <a:rPr lang="ar-SA" baseline="0" dirty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الموضوع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/>
                        <a:t>الفعاليات</a:t>
                      </a:r>
                      <a:r>
                        <a:rPr lang="ar-SA" sz="1600" baseline="0" dirty="0"/>
                        <a:t> والمهام المطلوبة </a:t>
                      </a:r>
                      <a:endParaRPr lang="he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الأدب –قصة قصيرة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المروءة شيمة الصحراء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-قراءة النص قراءة </a:t>
                      </a:r>
                      <a:r>
                        <a:rPr lang="ar-SA" sz="1600" kern="1200" dirty="0" err="1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جهرية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pPr lvl="0" rtl="1"/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-تلخيص القصة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-تحليل النص بحسب مركبات القصة: ---مقدمة, عقدة, أزمة وحل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المعرفة اللغوية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التشكيل ، علامات الترقيم ،تذكير وتأنيث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التشديد على قراءة النص مع الانتباه على علامات الترقيم والحركات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raditional Arabic" pitchFamily="18" charset="-78"/>
                        <a:ea typeface="+mn-ea"/>
                        <a:cs typeface="Traditional Arabic" pitchFamily="18" charset="-78"/>
                      </a:endParaRPr>
                    </a:p>
                    <a:p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كتابة التلخيص وقسم التعبير مع علامات الترقيم الملائمة والتشكيل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1600" kern="1200" dirty="0">
                          <a:solidFill>
                            <a:schemeClr val="dk1"/>
                          </a:solidFill>
                          <a:latin typeface="Traditional Arabic" pitchFamily="18" charset="-78"/>
                          <a:ea typeface="+mn-ea"/>
                          <a:cs typeface="Traditional Arabic" pitchFamily="18" charset="-78"/>
                        </a:rPr>
                        <a:t>جميع المجالات المقترحة في الملف التربوي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التقييم الذاتي للطالب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ملأ استمارة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للتقييم الذاتي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56054" y="13509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Alarabiya Font"/>
              </a:rPr>
              <a:t>مبنى امتحان 8 سنوات تعليمية </a:t>
            </a:r>
            <a:endParaRPr lang="he-I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68" y="1991080"/>
            <a:ext cx="3125736" cy="3096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9246" y="2886892"/>
            <a:ext cx="13193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b="1" dirty="0">
                <a:solidFill>
                  <a:srgbClr val="C00000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ملاحظة: </a:t>
            </a:r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الأسئلة مرفقة في </a:t>
            </a:r>
            <a:r>
              <a:rPr lang="ar-SA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الكراسة</a:t>
            </a:r>
            <a:r>
              <a:rPr lang="ar-AE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  <a:endParaRPr lang="he-IL" dirty="0">
              <a:latin typeface="Neo Sans Arabic" panose="020B0504030504040204" pitchFamily="34" charset="-78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173794" y="1047369"/>
            <a:ext cx="7934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>
                <a:latin typeface="Traditional Arabic" pitchFamily="18" charset="-78"/>
                <a:cs typeface="Traditional Arabic" pitchFamily="18" charset="-78"/>
              </a:rPr>
              <a:t>مدة الامتحان: 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ساعتان (120 دقيقة)</a:t>
            </a:r>
          </a:p>
          <a:p>
            <a:r>
              <a:rPr lang="ar-AE" sz="2800" b="1" dirty="0">
                <a:latin typeface="Traditional Arabic" pitchFamily="18" charset="-78"/>
                <a:cs typeface="Traditional Arabic" pitchFamily="18" charset="-78"/>
              </a:rPr>
              <a:t>مبنى الامتحان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: يتكون الا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متحان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3 أقسام</a:t>
            </a:r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الأول: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النصوص الأدبية 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40%)</a:t>
            </a:r>
          </a:p>
          <a:p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في الامتحان نصّين من المنهج التّعليمي، على الطّالب حل الأسئلة المرفقة لكل نص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النّص الأول:</a:t>
            </a:r>
            <a:r>
              <a:rPr lang="ar-LB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</a:t>
            </a:r>
            <a:r>
              <a:rPr lang="ar-LB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(كل سؤال 5 علامات)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النّص الثّاني: على الطّالب اختيار أربعة من خمسة أسئلة فقط</a:t>
            </a:r>
            <a:r>
              <a:rPr lang="ar-LB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(كل سؤال 5 علامات)</a:t>
            </a:r>
            <a:endParaRPr lang="ar-AE" sz="2800" b="1" u="sng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الثاني: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القواعد (40%) </a:t>
            </a:r>
            <a:endParaRPr lang="ar-AE" sz="2800" b="1" u="sng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أربعة من خمسة أسئلة فقط  (كل سؤال 10 علامات)</a:t>
            </a:r>
            <a:endParaRPr lang="ar-AE" sz="28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قسم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الثالث : 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التعبير الكتابي 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SA" sz="2800" b="1" u="sng" dirty="0">
                <a:latin typeface="Traditional Arabic" pitchFamily="18" charset="-78"/>
                <a:cs typeface="Traditional Arabic" pitchFamily="18" charset="-78"/>
              </a:rPr>
              <a:t>20</a:t>
            </a:r>
            <a:r>
              <a:rPr lang="ar-AE" sz="2800" b="1" u="sng" dirty="0">
                <a:latin typeface="Traditional Arabic" pitchFamily="18" charset="-78"/>
                <a:cs typeface="Traditional Arabic" pitchFamily="18" charset="-78"/>
              </a:rPr>
              <a:t> %)</a:t>
            </a:r>
          </a:p>
          <a:p>
            <a:r>
              <a:rPr lang="ar-AE" sz="28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dirty="0">
                <a:latin typeface="Traditional Arabic" pitchFamily="18" charset="-78"/>
                <a:cs typeface="Traditional Arabic" pitchFamily="18" charset="-78"/>
              </a:rPr>
              <a:t>على الطّالب اختيار موضوع واحد من الموضوعين المقترحين (20 علامة</a:t>
            </a:r>
            <a:r>
              <a:rPr lang="ar-SA" sz="2800" dirty="0"/>
              <a:t>) </a:t>
            </a:r>
            <a:endParaRPr lang="ar-AE" sz="2000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33931" y="181658"/>
            <a:ext cx="9316398" cy="1280890"/>
          </a:xfrm>
        </p:spPr>
        <p:txBody>
          <a:bodyPr>
            <a:normAutofit fontScale="90000"/>
          </a:bodyPr>
          <a:lstStyle/>
          <a:p>
            <a:pPr algn="r"/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Alarabiya Font"/>
              </a:rPr>
              <a:t>ب</a:t>
            </a:r>
            <a:r>
              <a:rPr lang="ar-AE" sz="4800" b="1" dirty="0">
                <a:solidFill>
                  <a:schemeClr val="accent1">
                    <a:lumMod val="75000"/>
                  </a:schemeClr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.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الخطة التعليمية لمستوى 9 سنوات تعليمية</a:t>
            </a:r>
            <a:r>
              <a:rPr lang="ar-AE" sz="4800" b="1" dirty="0">
                <a:solidFill>
                  <a:schemeClr val="accent1">
                    <a:lumMod val="75000"/>
                  </a:schemeClr>
                </a:solidFill>
                <a:latin typeface="AlArabiya"/>
                <a:cs typeface="Alarabiya Font"/>
              </a:rPr>
              <a:t>: </a:t>
            </a:r>
            <a:br>
              <a:rPr lang="ar-AE" dirty="0">
                <a:latin typeface="Neo Sans Arabic" panose="020B0504030504040204" pitchFamily="34" charset="-78"/>
                <a:cs typeface="Alarabiya Font"/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20686" y="1290484"/>
            <a:ext cx="9231675" cy="4809871"/>
          </a:xfrm>
        </p:spPr>
        <p:txBody>
          <a:bodyPr>
            <a:normAutofit/>
          </a:bodyPr>
          <a:lstStyle/>
          <a:p>
            <a:r>
              <a:rPr lang="ar-SA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النصوص الأدبية: </a:t>
            </a:r>
            <a:endParaRPr lang="ar-LB" b="1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endParaRPr lang="ar-AE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SA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LB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LB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>
              <a:buNone/>
            </a:pPr>
            <a:endParaRPr lang="ar-AE" dirty="0"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المعرفة اللغوية: </a:t>
            </a:r>
          </a:p>
          <a:p>
            <a:pPr>
              <a:buNone/>
            </a:pP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التشكيل، علامات الترقيم، إملاء، التذكير والتأنيث، مفرد </a:t>
            </a:r>
            <a:r>
              <a:rPr lang="ar-SA" sz="2000" dirty="0" err="1">
                <a:latin typeface="Traditional Arabic" pitchFamily="18" charset="-78"/>
                <a:cs typeface="Traditional Arabic" pitchFamily="18" charset="-78"/>
              </a:rPr>
              <a:t>مثى</a:t>
            </a:r>
            <a:r>
              <a:rPr lang="ar-LB" sz="2000" dirty="0">
                <a:latin typeface="Traditional Arabic" pitchFamily="18" charset="-78"/>
                <a:cs typeface="Traditional Arabic" pitchFamily="18" charset="-78"/>
              </a:rPr>
              <a:t>،</a:t>
            </a: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 جمع</a:t>
            </a:r>
            <a:r>
              <a:rPr lang="ar-LB" sz="2000" dirty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2000" dirty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إتمام تركيب وبناء جمل ، تسلسل الأحداث (ترتيب جمل)، كلمات مرادفة، تحديد نوع الكلمة، تصريف الأفعال والأسماء ، تمييز الضمائر، أسماء الإشارة .</a:t>
            </a:r>
            <a:endParaRPr lang="ar-AE" sz="20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2000" dirty="0">
                <a:latin typeface="Traditional Arabic" pitchFamily="18" charset="-78"/>
                <a:cs typeface="Traditional Arabic" pitchFamily="18" charset="-78"/>
              </a:rPr>
              <a:t> إعطاء مساحة للتعبير الشخصي من خلال كتابة</a:t>
            </a:r>
            <a:r>
              <a:rPr lang="ar-SA" sz="2000" dirty="0">
                <a:latin typeface="Traditional Arabic" pitchFamily="18" charset="-78"/>
                <a:cs typeface="Traditional Arabic" pitchFamily="18" charset="-78"/>
              </a:rPr>
              <a:t> تلخيص، رسالة شخصية أو فقرة نص وصفي أقناعي </a:t>
            </a:r>
            <a:endParaRPr lang="he-IL" sz="2000" dirty="0">
              <a:latin typeface="Traditional Arabic" pitchFamily="18" charset="-78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09087"/>
              </p:ext>
            </p:extLst>
          </p:nvPr>
        </p:nvGraphicFramePr>
        <p:xfrm>
          <a:off x="3220414" y="1408048"/>
          <a:ext cx="6048104" cy="22216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2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56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اللون الأدبي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latin typeface="Traditional Arabic" pitchFamily="18" charset="-78"/>
                          <a:cs typeface="Traditional Arabic" pitchFamily="18" charset="-78"/>
                        </a:rPr>
                        <a:t>  عنوان النص </a:t>
                      </a:r>
                      <a:endParaRPr lang="he-IL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74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قصة قصيرة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المزحة اللطيفة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، ثروة من نصف شاقل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قصة شعبية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كوخ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الأرملة العجوز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مقال علمي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أطعمة من البحر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قصة مثل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الأسد</a:t>
                      </a:r>
                      <a:r>
                        <a:rPr lang="ar-SA" sz="1600" baseline="0" dirty="0">
                          <a:latin typeface="Traditional Arabic" pitchFamily="18" charset="-78"/>
                          <a:cs typeface="Traditional Arabic" pitchFamily="18" charset="-78"/>
                        </a:rPr>
                        <a:t> والسلحفاة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شعر(قصيدة)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>
                          <a:latin typeface="Traditional Arabic" pitchFamily="18" charset="-78"/>
                          <a:cs typeface="Traditional Arabic" pitchFamily="18" charset="-78"/>
                        </a:rPr>
                        <a:t>الحوت </a:t>
                      </a:r>
                      <a:endParaRPr lang="he-IL" sz="1600" dirty="0">
                        <a:latin typeface="Traditional Arabic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1532</TotalTime>
  <Words>1242</Words>
  <Application>Microsoft Office PowerPoint</Application>
  <PresentationFormat>מסך רחב</PresentationFormat>
  <Paragraphs>191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AlArabiya</vt:lpstr>
      <vt:lpstr>Arial</vt:lpstr>
      <vt:lpstr>Century Gothic</vt:lpstr>
      <vt:lpstr>Neo Sans Arabic</vt:lpstr>
      <vt:lpstr>Sakkal Majalla</vt:lpstr>
      <vt:lpstr>Traditional Arabic</vt:lpstr>
      <vt:lpstr>Wingdings 3</vt:lpstr>
      <vt:lpstr>עשן מתפתל</vt:lpstr>
      <vt:lpstr>מצגת של PowerPoint‏</vt:lpstr>
      <vt:lpstr>מצגת של PowerPoint‏</vt:lpstr>
      <vt:lpstr>أعزائي المعلمين / المعلمات: </vt:lpstr>
      <vt:lpstr>מצגת של PowerPoint‏</vt:lpstr>
      <vt:lpstr>מצגת של PowerPoint‏</vt:lpstr>
      <vt:lpstr>أ. الخطة التعليمية لمستوى 8 سنوات تعليمية :  </vt:lpstr>
      <vt:lpstr>الملف التربوي لمستوى 8 سنوات تعليمية </vt:lpstr>
      <vt:lpstr>مبنى امتحان 8 سنوات تعليمية </vt:lpstr>
      <vt:lpstr>ب. الخطة التعليمية لمستوى 9 سنوات تعليمية:  </vt:lpstr>
      <vt:lpstr>الملف التربوي لمستوى 9 سنوات تعليمية </vt:lpstr>
      <vt:lpstr>مبنى امتحان 9 سنوات تعليمية </vt:lpstr>
      <vt:lpstr>ج . الخطة التعليمية لمستوى 10  سنوات تعليمية:  </vt:lpstr>
      <vt:lpstr>الملف التربوي لمستوى 10سنوات تعليمية </vt:lpstr>
      <vt:lpstr>مبنى امتحان 10سنوات تعليمية </vt:lpstr>
      <vt:lpstr>الرجاء الالتفات الى ما يلي: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איבית תלחמי</cp:lastModifiedBy>
  <cp:revision>85</cp:revision>
  <dcterms:created xsi:type="dcterms:W3CDTF">2019-03-03T18:13:28Z</dcterms:created>
  <dcterms:modified xsi:type="dcterms:W3CDTF">2019-09-13T07:30:56Z</dcterms:modified>
</cp:coreProperties>
</file>