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6"/>
  </p:notesMasterIdLst>
  <p:sldIdLst>
    <p:sldId id="256" r:id="rId3"/>
    <p:sldId id="279" r:id="rId4"/>
    <p:sldId id="278" r:id="rId5"/>
    <p:sldId id="280" r:id="rId6"/>
    <p:sldId id="276" r:id="rId7"/>
    <p:sldId id="277" r:id="rId8"/>
    <p:sldId id="275" r:id="rId9"/>
    <p:sldId id="289" r:id="rId10"/>
    <p:sldId id="257" r:id="rId11"/>
    <p:sldId id="281" r:id="rId12"/>
    <p:sldId id="273" r:id="rId13"/>
    <p:sldId id="260" r:id="rId14"/>
    <p:sldId id="261" r:id="rId15"/>
    <p:sldId id="263" r:id="rId16"/>
    <p:sldId id="271" r:id="rId17"/>
    <p:sldId id="282" r:id="rId18"/>
    <p:sldId id="287" r:id="rId19"/>
    <p:sldId id="283" r:id="rId20"/>
    <p:sldId id="284" r:id="rId21"/>
    <p:sldId id="285" r:id="rId22"/>
    <p:sldId id="265" r:id="rId23"/>
    <p:sldId id="266" r:id="rId24"/>
    <p:sldId id="268" r:id="rId2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5" autoAdjust="0"/>
    <p:restoredTop sz="94660"/>
  </p:normalViewPr>
  <p:slideViewPr>
    <p:cSldViewPr snapToGrid="0">
      <p:cViewPr varScale="1">
        <p:scale>
          <a:sx n="73" d="100"/>
          <a:sy n="73" d="100"/>
        </p:scale>
        <p:origin x="54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B974795-AF25-4D9D-8FD7-99F7A3CE717E}" type="datetimeFigureOut">
              <a:rPr lang="he-IL" smtClean="0"/>
              <a:t>ו'/תשרי/תש"פ</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2C436BE-679E-4F2C-9050-36983068486C}" type="slidenum">
              <a:rPr lang="he-IL" smtClean="0"/>
              <a:t>‹#›</a:t>
            </a:fld>
            <a:endParaRPr lang="he-IL"/>
          </a:p>
        </p:txBody>
      </p:sp>
    </p:spTree>
    <p:extLst>
      <p:ext uri="{BB962C8B-B14F-4D97-AF65-F5344CB8AC3E}">
        <p14:creationId xmlns:p14="http://schemas.microsoft.com/office/powerpoint/2010/main" val="33300214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BBFA230A-8388-4FC2-BC98-AA050EAD3CED}" type="datetime8">
              <a:rPr lang="he-IL" smtClean="0"/>
              <a:t>05 אוקטובר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285127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537832E-E697-4408-A349-C9E6833B9A91}" type="datetime8">
              <a:rPr lang="he-IL" smtClean="0"/>
              <a:t>05 אוקטובר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122344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391C990-B37F-4642-B9E8-68C18717272A}" type="datetime8">
              <a:rPr lang="he-IL" smtClean="0"/>
              <a:t>05 אוקטובר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12052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59143271-7AE7-4B88-92C1-7DC24B976CE4}" type="datetime8">
              <a:rPr lang="he-IL" smtClean="0">
                <a:solidFill>
                  <a:prstClr val="black">
                    <a:tint val="75000"/>
                  </a:prstClr>
                </a:solidFill>
              </a:rPr>
              <a:t>05 אוקטובר 19</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8285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80A6606D-8461-4C6A-A8EB-A3C1A7BBBADA}" type="datetime8">
              <a:rPr lang="he-IL" smtClean="0">
                <a:solidFill>
                  <a:prstClr val="black">
                    <a:tint val="75000"/>
                  </a:prstClr>
                </a:solidFill>
              </a:rPr>
              <a:t>05 אוקטובר 19</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7122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5A09D-7FF4-4665-8CAC-46C38C35AC80}" type="datetime8">
              <a:rPr lang="he-IL" smtClean="0">
                <a:solidFill>
                  <a:prstClr val="black">
                    <a:tint val="75000"/>
                  </a:prstClr>
                </a:solidFill>
              </a:rPr>
              <a:t>05 אוקטובר 19</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71613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7D1778C1-985A-442F-B49F-AC0931687AC6}" type="datetime8">
              <a:rPr lang="he-IL" smtClean="0">
                <a:solidFill>
                  <a:prstClr val="black">
                    <a:tint val="75000"/>
                  </a:prstClr>
                </a:solidFill>
              </a:rPr>
              <a:t>05 אוקטובר 19</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62517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8A4A984D-7E3A-46BB-9B65-7A515FC37D12}" type="datetime8">
              <a:rPr lang="he-IL" smtClean="0">
                <a:solidFill>
                  <a:prstClr val="black">
                    <a:tint val="75000"/>
                  </a:prstClr>
                </a:solidFill>
              </a:rPr>
              <a:t>05 אוקטובר 19</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78972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D37ED25C-0526-4263-B69D-28C078B4652B}" type="datetime8">
              <a:rPr lang="he-IL" smtClean="0">
                <a:solidFill>
                  <a:prstClr val="black">
                    <a:tint val="75000"/>
                  </a:prstClr>
                </a:solidFill>
              </a:rPr>
              <a:t>05 אוקטובר 19</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51992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2E2CF-099F-4A27-B6D1-9495E115A614}" type="datetime8">
              <a:rPr lang="he-IL" smtClean="0">
                <a:solidFill>
                  <a:prstClr val="black">
                    <a:tint val="75000"/>
                  </a:prstClr>
                </a:solidFill>
              </a:rPr>
              <a:t>05 אוקטובר 19</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3580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6DE12-5E04-4257-A364-12D9656777E2}" type="datetime8">
              <a:rPr lang="he-IL" smtClean="0">
                <a:solidFill>
                  <a:prstClr val="black">
                    <a:tint val="75000"/>
                  </a:prstClr>
                </a:solidFill>
              </a:rPr>
              <a:t>05 אוקטובר 19</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1288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3076D23-3677-4521-ACCD-6EF88F4CA017}" type="datetime8">
              <a:rPr lang="he-IL" smtClean="0"/>
              <a:t>05 אוקטובר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3118327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3C66F-EF2B-451C-9184-F9BE2CD33877}" type="datetime8">
              <a:rPr lang="he-IL" smtClean="0">
                <a:solidFill>
                  <a:prstClr val="black">
                    <a:tint val="75000"/>
                  </a:prstClr>
                </a:solidFill>
              </a:rPr>
              <a:t>05 אוקטובר 19</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86189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D8F638DF-DC50-4F3E-B048-C0BCD776F2BC}" type="datetime8">
              <a:rPr lang="he-IL" smtClean="0">
                <a:solidFill>
                  <a:prstClr val="black">
                    <a:tint val="75000"/>
                  </a:prstClr>
                </a:solidFill>
              </a:rPr>
              <a:t>05 אוקטובר 19</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1086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598B7526-28BE-43D1-AA45-5E0F5AD27495}" type="datetime8">
              <a:rPr lang="he-IL" smtClean="0">
                <a:solidFill>
                  <a:prstClr val="black">
                    <a:tint val="75000"/>
                  </a:prstClr>
                </a:solidFill>
              </a:rPr>
              <a:t>05 אוקטובר 19</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3095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4A2C576-80FA-43B4-9FDD-539E471BA130}" type="datetime8">
              <a:rPr lang="he-IL" smtClean="0"/>
              <a:t>05 אוקטובר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176188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C146F9B-700F-4549-BA92-32C5C457490C}" type="datetime8">
              <a:rPr lang="he-IL" smtClean="0"/>
              <a:t>05 אוקטובר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188838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D657A37-104F-477D-A927-1F0F746564D9}" type="datetime8">
              <a:rPr lang="he-IL" smtClean="0"/>
              <a:t>05 אוקטובר 19</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13382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8166E8FA-DBA1-45A3-A4E6-DE473D2C9A84}" type="datetime8">
              <a:rPr lang="he-IL" smtClean="0"/>
              <a:t>05 אוקטובר 19</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326525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D72053D-69B0-4D08-ABA5-512DDED1E334}" type="datetime8">
              <a:rPr lang="he-IL" smtClean="0"/>
              <a:t>05 אוקטובר 19</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8652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8C21B4A-2791-4603-9C68-11835D92302E}" type="datetime8">
              <a:rPr lang="he-IL" smtClean="0"/>
              <a:t>05 אוקטובר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274172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4B971DB-700D-48EF-9A60-9E844B04B21F}" type="datetime8">
              <a:rPr lang="he-IL" smtClean="0"/>
              <a:t>05 אוקטובר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07DBC46-A50B-4E38-BBF1-1F3AA4F5EC96}" type="slidenum">
              <a:rPr lang="he-IL" smtClean="0"/>
              <a:t>‹#›</a:t>
            </a:fld>
            <a:endParaRPr lang="he-IL"/>
          </a:p>
        </p:txBody>
      </p:sp>
    </p:spTree>
    <p:extLst>
      <p:ext uri="{BB962C8B-B14F-4D97-AF65-F5344CB8AC3E}">
        <p14:creationId xmlns:p14="http://schemas.microsoft.com/office/powerpoint/2010/main" val="215816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C6E5093-E6AA-48F5-A5E6-C747FEE7B07A}" type="datetime8">
              <a:rPr lang="he-IL" smtClean="0"/>
              <a:t>05 אוקטובר 19</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07DBC46-A50B-4E38-BBF1-1F3AA4F5EC96}" type="slidenum">
              <a:rPr lang="he-IL" smtClean="0"/>
              <a:t>‹#›</a:t>
            </a:fld>
            <a:endParaRPr lang="he-IL"/>
          </a:p>
        </p:txBody>
      </p:sp>
    </p:spTree>
    <p:extLst>
      <p:ext uri="{BB962C8B-B14F-4D97-AF65-F5344CB8AC3E}">
        <p14:creationId xmlns:p14="http://schemas.microsoft.com/office/powerpoint/2010/main" val="1946551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94D9BA5-8B2F-49A0-B1AE-63EC15337F54}" type="datetime8">
              <a:rPr lang="he-IL" smtClean="0">
                <a:solidFill>
                  <a:prstClr val="black">
                    <a:tint val="75000"/>
                  </a:prstClr>
                </a:solidFill>
              </a:rPr>
              <a:t>05 אוקטובר 19</a:t>
            </a:fld>
            <a:endParaRPr lang="he-IL">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54AA72D-C36F-4913-B5F4-624ED664DC7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4991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ommons.wikimedia.org/wiki/User:Baronnet" TargetMode="External"/><Relationship Id="rId4" Type="http://schemas.openxmlformats.org/officeDocument/2006/relationships/hyperlink" Target="https://he.wikipedia.org/wiki/%D7%95%D7%95%D7%9C%D7%A7%D7%9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7"/>
            <a:ext cx="12192000" cy="685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ctrTitle"/>
          </p:nvPr>
        </p:nvSpPr>
        <p:spPr>
          <a:xfrm>
            <a:off x="1353447" y="1096028"/>
            <a:ext cx="10515599" cy="790209"/>
          </a:xfrm>
        </p:spPr>
        <p:txBody>
          <a:bodyPr>
            <a:normAutofit/>
          </a:bodyPr>
          <a:lstStyle/>
          <a:p>
            <a:r>
              <a:rPr lang="he-IL" sz="4400" b="1" dirty="0">
                <a:solidFill>
                  <a:srgbClr val="FF0000"/>
                </a:solidFill>
              </a:rPr>
              <a:t>מנהיגים רוחניים של קהילת ביתא ישראל </a:t>
            </a:r>
          </a:p>
        </p:txBody>
      </p:sp>
      <p:sp>
        <p:nvSpPr>
          <p:cNvPr id="3" name="כותרת משנה 2"/>
          <p:cNvSpPr>
            <a:spLocks noGrp="1"/>
          </p:cNvSpPr>
          <p:nvPr>
            <p:ph type="subTitle" idx="1"/>
          </p:nvPr>
        </p:nvSpPr>
        <p:spPr>
          <a:xfrm>
            <a:off x="5659821" y="2379602"/>
            <a:ext cx="5691756" cy="2681128"/>
          </a:xfrm>
        </p:spPr>
        <p:txBody>
          <a:bodyPr>
            <a:noAutofit/>
          </a:bodyPr>
          <a:lstStyle/>
          <a:p>
            <a:pPr marL="342900" indent="-342900" algn="r">
              <a:buFont typeface="Arial" panose="020B0604020202020204" pitchFamily="34" charset="0"/>
              <a:buChar char="•"/>
            </a:pPr>
            <a:r>
              <a:rPr lang="he-IL" sz="4000" b="1" dirty="0" smtClean="0">
                <a:latin typeface="David" panose="020E0502060401010101" pitchFamily="34" charset="-79"/>
                <a:cs typeface="David" panose="020E0502060401010101" pitchFamily="34" charset="-79"/>
              </a:rPr>
              <a:t>הנזירים</a:t>
            </a:r>
          </a:p>
          <a:p>
            <a:pPr marL="342900" indent="-342900" algn="r">
              <a:buFont typeface="Arial" panose="020B0604020202020204" pitchFamily="34" charset="0"/>
              <a:buChar char="•"/>
            </a:pPr>
            <a:r>
              <a:rPr lang="he-IL" sz="4000" b="1" dirty="0" smtClean="0">
                <a:latin typeface="David" panose="020E0502060401010101" pitchFamily="34" charset="-79"/>
                <a:cs typeface="David" panose="020E0502060401010101" pitchFamily="34" charset="-79"/>
              </a:rPr>
              <a:t>הכוהנים - </a:t>
            </a:r>
            <a:r>
              <a:rPr lang="he-IL" sz="4000" b="1" dirty="0" err="1" smtClean="0">
                <a:latin typeface="David" panose="020E0502060401010101" pitchFamily="34" charset="-79"/>
                <a:cs typeface="David" panose="020E0502060401010101" pitchFamily="34" charset="-79"/>
              </a:rPr>
              <a:t>הקייסים</a:t>
            </a:r>
            <a:r>
              <a:rPr lang="he-IL" sz="4000" b="1" dirty="0" smtClean="0">
                <a:latin typeface="David" panose="020E0502060401010101" pitchFamily="34" charset="-79"/>
                <a:cs typeface="David" panose="020E0502060401010101" pitchFamily="34" charset="-79"/>
              </a:rPr>
              <a:t> </a:t>
            </a:r>
          </a:p>
          <a:p>
            <a:pPr marL="342900" indent="-342900" algn="r">
              <a:buFont typeface="Arial" panose="020B0604020202020204" pitchFamily="34" charset="0"/>
              <a:buChar char="•"/>
            </a:pPr>
            <a:r>
              <a:rPr lang="he-IL" sz="4000" b="1" dirty="0" err="1" smtClean="0">
                <a:latin typeface="David" panose="020E0502060401010101" pitchFamily="34" charset="-79"/>
                <a:cs typeface="David" panose="020E0502060401010101" pitchFamily="34" charset="-79"/>
              </a:rPr>
              <a:t>שמגלוץ</a:t>
            </a:r>
            <a:r>
              <a:rPr lang="he-IL" sz="4000" b="1" dirty="0" smtClean="0">
                <a:latin typeface="David" panose="020E0502060401010101" pitchFamily="34" charset="-79"/>
                <a:cs typeface="David" panose="020E0502060401010101" pitchFamily="34" charset="-79"/>
              </a:rPr>
              <a:t>'</a:t>
            </a:r>
            <a:endParaRPr lang="he-IL" sz="4000" b="1" dirty="0">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97" y="2033752"/>
            <a:ext cx="4335517" cy="254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368821" y="4558159"/>
            <a:ext cx="4944157" cy="1600438"/>
          </a:xfrm>
          <a:prstGeom prst="rect">
            <a:avLst/>
          </a:prstGeom>
        </p:spPr>
        <p:txBody>
          <a:bodyPr wrap="square">
            <a:spAutoFit/>
          </a:bodyPr>
          <a:lstStyle/>
          <a:p>
            <a:r>
              <a:rPr lang="he-IL" dirty="0">
                <a:solidFill>
                  <a:srgbClr val="333333"/>
                </a:solidFill>
                <a:latin typeface="Arial"/>
              </a:rPr>
              <a:t>בית </a:t>
            </a:r>
            <a:r>
              <a:rPr lang="he-IL" dirty="0" smtClean="0">
                <a:solidFill>
                  <a:srgbClr val="333333"/>
                </a:solidFill>
                <a:latin typeface="Arial"/>
              </a:rPr>
              <a:t>הכנסת בכפר</a:t>
            </a:r>
            <a:r>
              <a:rPr lang="he-IL" dirty="0">
                <a:solidFill>
                  <a:srgbClr val="333333"/>
                </a:solidFill>
                <a:latin typeface="Arial"/>
              </a:rPr>
              <a:t> </a:t>
            </a:r>
            <a:r>
              <a:rPr lang="he-IL" dirty="0" err="1">
                <a:solidFill>
                  <a:srgbClr val="5A3696"/>
                </a:solidFill>
                <a:latin typeface="Arial"/>
                <a:hlinkClick r:id="rId4" tooltip="וולקה"/>
              </a:rPr>
              <a:t>וולקה</a:t>
            </a:r>
            <a:r>
              <a:rPr lang="he-IL" dirty="0">
                <a:solidFill>
                  <a:srgbClr val="333333"/>
                </a:solidFill>
                <a:latin typeface="Arial"/>
              </a:rPr>
              <a:t> שבאתיופיה (2003)</a:t>
            </a:r>
            <a:endParaRPr lang="he-IL" dirty="0"/>
          </a:p>
          <a:p>
            <a:r>
              <a:rPr lang="he-IL" sz="1600" dirty="0" smtClean="0">
                <a:solidFill>
                  <a:srgbClr val="333333"/>
                </a:solidFill>
                <a:latin typeface="Arial"/>
              </a:rPr>
              <a:t>שמות נוספים לבית כנסת:</a:t>
            </a:r>
          </a:p>
          <a:p>
            <a:pPr lvl="1"/>
            <a:r>
              <a:rPr lang="he-IL" sz="1600" b="1" dirty="0" smtClean="0">
                <a:solidFill>
                  <a:srgbClr val="252525"/>
                </a:solidFill>
                <a:latin typeface="Arial"/>
              </a:rPr>
              <a:t>"</a:t>
            </a:r>
            <a:r>
              <a:rPr lang="he-IL" sz="1600" b="1" dirty="0" err="1" smtClean="0">
                <a:solidFill>
                  <a:srgbClr val="252525"/>
                </a:solidFill>
                <a:latin typeface="Arial"/>
              </a:rPr>
              <a:t>מסגיד</a:t>
            </a:r>
            <a:r>
              <a:rPr lang="he-IL" sz="1600" b="1" dirty="0" smtClean="0">
                <a:solidFill>
                  <a:srgbClr val="252525"/>
                </a:solidFill>
                <a:latin typeface="Arial"/>
              </a:rPr>
              <a:t>"</a:t>
            </a:r>
            <a:r>
              <a:rPr lang="he-IL" sz="1600" dirty="0" smtClean="0">
                <a:solidFill>
                  <a:srgbClr val="333333"/>
                </a:solidFill>
                <a:latin typeface="Arial"/>
              </a:rPr>
              <a:t>, </a:t>
            </a:r>
          </a:p>
          <a:p>
            <a:pPr lvl="1"/>
            <a:r>
              <a:rPr lang="he-IL" sz="1600" b="1" dirty="0" err="1" smtClean="0">
                <a:solidFill>
                  <a:srgbClr val="252525"/>
                </a:solidFill>
                <a:latin typeface="Arial"/>
              </a:rPr>
              <a:t>צְלות</a:t>
            </a:r>
            <a:r>
              <a:rPr lang="he-IL" sz="1600" b="1" dirty="0" smtClean="0">
                <a:solidFill>
                  <a:srgbClr val="252525"/>
                </a:solidFill>
                <a:latin typeface="Arial"/>
              </a:rPr>
              <a:t>ָ </a:t>
            </a:r>
            <a:r>
              <a:rPr lang="he-IL" sz="1600" b="1" dirty="0">
                <a:solidFill>
                  <a:srgbClr val="252525"/>
                </a:solidFill>
                <a:latin typeface="Arial"/>
              </a:rPr>
              <a:t>בֵּת</a:t>
            </a:r>
            <a:r>
              <a:rPr lang="he-IL" sz="1600" dirty="0">
                <a:solidFill>
                  <a:srgbClr val="252525"/>
                </a:solidFill>
                <a:latin typeface="Arial"/>
              </a:rPr>
              <a:t> ("בית התפילה"), </a:t>
            </a:r>
            <a:endParaRPr lang="he-IL" sz="1600" dirty="0" smtClean="0">
              <a:solidFill>
                <a:srgbClr val="252525"/>
              </a:solidFill>
              <a:latin typeface="Arial"/>
            </a:endParaRPr>
          </a:p>
          <a:p>
            <a:pPr lvl="1"/>
            <a:r>
              <a:rPr lang="he-IL" sz="1600" b="1" dirty="0" err="1" smtClean="0">
                <a:solidFill>
                  <a:srgbClr val="252525"/>
                </a:solidFill>
                <a:latin typeface="Arial"/>
              </a:rPr>
              <a:t>מֶקְדָס</a:t>
            </a:r>
            <a:r>
              <a:rPr lang="he-IL" sz="1600" b="1" dirty="0" smtClean="0">
                <a:solidFill>
                  <a:srgbClr val="252525"/>
                </a:solidFill>
                <a:latin typeface="Arial"/>
              </a:rPr>
              <a:t> </a:t>
            </a:r>
            <a:r>
              <a:rPr lang="he-IL" sz="1600" b="1" dirty="0">
                <a:solidFill>
                  <a:srgbClr val="252525"/>
                </a:solidFill>
                <a:latin typeface="Arial"/>
              </a:rPr>
              <a:t>בֵּת</a:t>
            </a:r>
            <a:r>
              <a:rPr lang="he-IL" sz="1600" dirty="0">
                <a:solidFill>
                  <a:srgbClr val="252525"/>
                </a:solidFill>
                <a:latin typeface="Arial"/>
              </a:rPr>
              <a:t> ("בית קדוש") </a:t>
            </a:r>
            <a:endParaRPr lang="he-IL" sz="1600" dirty="0" smtClean="0">
              <a:solidFill>
                <a:srgbClr val="252525"/>
              </a:solidFill>
              <a:latin typeface="Arial"/>
            </a:endParaRPr>
          </a:p>
          <a:p>
            <a:pPr lvl="1"/>
            <a:r>
              <a:rPr lang="he-IL" sz="1600" b="1" dirty="0" err="1" smtClean="0">
                <a:solidFill>
                  <a:srgbClr val="252525"/>
                </a:solidFill>
                <a:latin typeface="Arial"/>
              </a:rPr>
              <a:t>מסכיתא</a:t>
            </a:r>
            <a:r>
              <a:rPr lang="he-IL" sz="1600" dirty="0" smtClean="0">
                <a:solidFill>
                  <a:srgbClr val="252525"/>
                </a:solidFill>
                <a:latin typeface="Arial"/>
              </a:rPr>
              <a:t>.</a:t>
            </a:r>
          </a:p>
        </p:txBody>
      </p:sp>
      <p:sp>
        <p:nvSpPr>
          <p:cNvPr id="5" name="מלבן 4"/>
          <p:cNvSpPr/>
          <p:nvPr/>
        </p:nvSpPr>
        <p:spPr>
          <a:xfrm>
            <a:off x="504497" y="6335309"/>
            <a:ext cx="1697901" cy="369332"/>
          </a:xfrm>
          <a:prstGeom prst="rect">
            <a:avLst/>
          </a:prstGeom>
        </p:spPr>
        <p:txBody>
          <a:bodyPr wrap="none">
            <a:spAutoFit/>
          </a:bodyPr>
          <a:lstStyle/>
          <a:p>
            <a:r>
              <a:rPr lang="en-US" u="sng" dirty="0">
                <a:solidFill>
                  <a:srgbClr val="0B0080"/>
                </a:solidFill>
                <a:latin typeface="Arial"/>
                <a:hlinkClick r:id="rId5" tooltip="User:Baronnet"/>
              </a:rPr>
              <a:t>Marc </a:t>
            </a:r>
            <a:r>
              <a:rPr lang="en-US" u="sng" dirty="0" err="1">
                <a:solidFill>
                  <a:srgbClr val="0B0080"/>
                </a:solidFill>
                <a:latin typeface="Arial"/>
                <a:hlinkClick r:id="rId5" tooltip="User:Baronnet"/>
              </a:rPr>
              <a:t>Baronnet</a:t>
            </a:r>
            <a:endParaRPr lang="he-IL" dirty="0"/>
          </a:p>
        </p:txBody>
      </p:sp>
      <p:sp>
        <p:nvSpPr>
          <p:cNvPr id="6" name="מציין מיקום של מספר שקופית 5"/>
          <p:cNvSpPr>
            <a:spLocks noGrp="1"/>
          </p:cNvSpPr>
          <p:nvPr>
            <p:ph type="sldNum" sz="quarter" idx="12"/>
          </p:nvPr>
        </p:nvSpPr>
        <p:spPr/>
        <p:txBody>
          <a:bodyPr/>
          <a:lstStyle/>
          <a:p>
            <a:fld id="{407DBC46-A50B-4E38-BBF1-1F3AA4F5EC96}" type="slidenum">
              <a:rPr lang="he-IL" smtClean="0"/>
              <a:t>1</a:t>
            </a:fld>
            <a:endParaRPr lang="he-IL"/>
          </a:p>
        </p:txBody>
      </p:sp>
      <p:sp>
        <p:nvSpPr>
          <p:cNvPr id="10" name="TextBox 9"/>
          <p:cNvSpPr txBox="1"/>
          <p:nvPr/>
        </p:nvSpPr>
        <p:spPr>
          <a:xfrm rot="19382304">
            <a:off x="-688678" y="658784"/>
            <a:ext cx="2730804" cy="1692771"/>
          </a:xfrm>
          <a:prstGeom prst="rect">
            <a:avLst/>
          </a:prstGeom>
          <a:noFill/>
          <a:ln>
            <a:solidFill>
              <a:schemeClr val="bg1">
                <a:lumMod val="75000"/>
              </a:schemeClr>
            </a:solidFill>
          </a:ln>
        </p:spPr>
        <p:txBody>
          <a:bodyPr wrap="square" rtlCol="1">
            <a:spAutoFit/>
          </a:bodyPr>
          <a:lstStyle/>
          <a:p>
            <a:r>
              <a:rPr lang="he-IL" sz="2000" b="1" dirty="0">
                <a:solidFill>
                  <a:prstClr val="black"/>
                </a:solidFill>
                <a:latin typeface="David" panose="020E0502060401010101" pitchFamily="34" charset="-79"/>
                <a:cs typeface="David" panose="020E0502060401010101" pitchFamily="34" charset="-79"/>
              </a:rPr>
              <a:t>נספח</a:t>
            </a:r>
          </a:p>
          <a:p>
            <a:r>
              <a:rPr lang="he-IL" sz="4800" b="1" smtClean="0">
                <a:solidFill>
                  <a:prstClr val="black"/>
                </a:solidFill>
                <a:latin typeface="David" panose="020E0502060401010101" pitchFamily="34" charset="-79"/>
                <a:cs typeface="David" panose="020E0502060401010101" pitchFamily="34" charset="-79"/>
              </a:rPr>
              <a:t>מצגת 6</a:t>
            </a:r>
            <a:endParaRPr lang="he-IL" sz="4800" b="1" dirty="0">
              <a:solidFill>
                <a:prstClr val="black"/>
              </a:solidFill>
              <a:latin typeface="David" panose="020E0502060401010101" pitchFamily="34" charset="-79"/>
              <a:cs typeface="David" panose="020E0502060401010101" pitchFamily="34" charset="-79"/>
            </a:endParaRPr>
          </a:p>
          <a:p>
            <a:r>
              <a:rPr lang="he-IL" b="1" dirty="0">
                <a:solidFill>
                  <a:prstClr val="black"/>
                </a:solidFill>
                <a:latin typeface="David" panose="020E0502060401010101" pitchFamily="34" charset="-79"/>
                <a:cs typeface="David" panose="020E0502060401010101" pitchFamily="34" charset="-79"/>
              </a:rPr>
              <a:t>כתבה: ד"ר </a:t>
            </a:r>
            <a:r>
              <a:rPr lang="he-IL" b="1" dirty="0" err="1">
                <a:solidFill>
                  <a:prstClr val="black"/>
                </a:solidFill>
                <a:latin typeface="David" panose="020E0502060401010101" pitchFamily="34" charset="-79"/>
                <a:cs typeface="David" panose="020E0502060401010101" pitchFamily="34" charset="-79"/>
              </a:rPr>
              <a:t>ווביט</a:t>
            </a:r>
            <a:r>
              <a:rPr lang="he-IL" b="1" dirty="0">
                <a:solidFill>
                  <a:prstClr val="black"/>
                </a:solidFill>
                <a:latin typeface="David" panose="020E0502060401010101" pitchFamily="34" charset="-79"/>
                <a:cs typeface="David" panose="020E0502060401010101" pitchFamily="34" charset="-79"/>
              </a:rPr>
              <a:t> </a:t>
            </a:r>
            <a:r>
              <a:rPr lang="he-IL" b="1" dirty="0" err="1">
                <a:solidFill>
                  <a:prstClr val="black"/>
                </a:solidFill>
                <a:latin typeface="David" panose="020E0502060401010101" pitchFamily="34" charset="-79"/>
                <a:cs typeface="David" panose="020E0502060401010101" pitchFamily="34" charset="-79"/>
              </a:rPr>
              <a:t>מנגיסטו</a:t>
            </a:r>
            <a:endParaRPr lang="he-IL" b="1" dirty="0">
              <a:solidFill>
                <a:prstClr val="black"/>
              </a:solidFill>
              <a:latin typeface="David" panose="020E0502060401010101" pitchFamily="34" charset="-79"/>
              <a:cs typeface="David" panose="020E0502060401010101" pitchFamily="34" charset="-79"/>
            </a:endParaRPr>
          </a:p>
          <a:p>
            <a:r>
              <a:rPr lang="he-IL" b="1" dirty="0">
                <a:solidFill>
                  <a:prstClr val="black"/>
                </a:solidFill>
                <a:latin typeface="David" panose="020E0502060401010101" pitchFamily="34" charset="-79"/>
                <a:cs typeface="David" panose="020E0502060401010101" pitchFamily="34" charset="-79"/>
              </a:rPr>
              <a:t>רכזה: ד"ר זהבה </a:t>
            </a:r>
            <a:r>
              <a:rPr lang="he-IL" b="1" dirty="0" err="1">
                <a:solidFill>
                  <a:prstClr val="black"/>
                </a:solidFill>
                <a:latin typeface="David" panose="020E0502060401010101" pitchFamily="34" charset="-79"/>
                <a:cs typeface="David" panose="020E0502060401010101" pitchFamily="34" charset="-79"/>
              </a:rPr>
              <a:t>לזרוביץ</a:t>
            </a:r>
            <a:endParaRPr lang="he-IL" b="1" dirty="0">
              <a:solidFill>
                <a:prstClr val="black"/>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27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609203" y="1261241"/>
            <a:ext cx="10972800" cy="646386"/>
          </a:xfrm>
        </p:spPr>
        <p:txBody>
          <a:bodyPr>
            <a:noAutofit/>
          </a:bodyPr>
          <a:lstStyle/>
          <a:p>
            <a:r>
              <a:rPr lang="he-IL" b="1" dirty="0">
                <a:solidFill>
                  <a:srgbClr val="FF0000"/>
                </a:solidFill>
              </a:rPr>
              <a:t>הנהגת </a:t>
            </a:r>
            <a:r>
              <a:rPr lang="he-IL" b="1" dirty="0" err="1">
                <a:solidFill>
                  <a:srgbClr val="FF0000"/>
                </a:solidFill>
              </a:rPr>
              <a:t>הקייסים</a:t>
            </a:r>
            <a:r>
              <a:rPr lang="he-IL" b="1" dirty="0">
                <a:solidFill>
                  <a:srgbClr val="FF0000"/>
                </a:solidFill>
              </a:rPr>
              <a:t> – סיפור מכונן</a:t>
            </a:r>
          </a:p>
        </p:txBody>
      </p:sp>
      <p:sp>
        <p:nvSpPr>
          <p:cNvPr id="3" name="מציין מיקום תוכן 2"/>
          <p:cNvSpPr>
            <a:spLocks noGrp="1"/>
          </p:cNvSpPr>
          <p:nvPr>
            <p:ph idx="1"/>
          </p:nvPr>
        </p:nvSpPr>
        <p:spPr>
          <a:xfrm>
            <a:off x="609203" y="1947043"/>
            <a:ext cx="10972800" cy="4233039"/>
          </a:xfrm>
        </p:spPr>
        <p:txBody>
          <a:bodyPr>
            <a:normAutofit lnSpcReduction="10000"/>
          </a:bodyPr>
          <a:lstStyle/>
          <a:p>
            <a:pPr marL="0" lvl="0" indent="0" algn="just">
              <a:buNone/>
            </a:pPr>
            <a:r>
              <a:rPr lang="he-IL" sz="2400" dirty="0">
                <a:solidFill>
                  <a:prstClr val="black"/>
                </a:solidFill>
                <a:latin typeface="David" panose="020E0502060401010101" pitchFamily="34" charset="-79"/>
                <a:cs typeface="David" panose="020E0502060401010101" pitchFamily="34" charset="-79"/>
              </a:rPr>
              <a:t>לפי </a:t>
            </a:r>
            <a:r>
              <a:rPr lang="he-IL" sz="2400" dirty="0" smtClean="0">
                <a:solidFill>
                  <a:prstClr val="black"/>
                </a:solidFill>
                <a:latin typeface="David" panose="020E0502060401010101" pitchFamily="34" charset="-79"/>
                <a:cs typeface="David" panose="020E0502060401010101" pitchFamily="34" charset="-79"/>
              </a:rPr>
              <a:t>מורשת </a:t>
            </a:r>
            <a:r>
              <a:rPr lang="he-IL" sz="2400" dirty="0">
                <a:solidFill>
                  <a:prstClr val="black"/>
                </a:solidFill>
                <a:latin typeface="David" panose="020E0502060401010101" pitchFamily="34" charset="-79"/>
                <a:cs typeface="David" panose="020E0502060401010101" pitchFamily="34" charset="-79"/>
              </a:rPr>
              <a:t>ביתא ישראל, בעת שלטונו של הקיסר </a:t>
            </a:r>
            <a:r>
              <a:rPr lang="he-IL" sz="2400" dirty="0" err="1">
                <a:solidFill>
                  <a:prstClr val="black"/>
                </a:solidFill>
                <a:latin typeface="David" panose="020E0502060401010101" pitchFamily="34" charset="-79"/>
                <a:cs typeface="David" panose="020E0502060401010101" pitchFamily="34" charset="-79"/>
              </a:rPr>
              <a:t>יסחק</a:t>
            </a:r>
            <a:r>
              <a:rPr lang="he-IL" sz="2400" dirty="0">
                <a:solidFill>
                  <a:prstClr val="black"/>
                </a:solidFill>
                <a:latin typeface="David" panose="020E0502060401010101" pitchFamily="34" charset="-79"/>
                <a:cs typeface="David" panose="020E0502060401010101" pitchFamily="34" charset="-79"/>
              </a:rPr>
              <a:t> (געז: "</a:t>
            </a:r>
            <a:r>
              <a:rPr lang="am-ET" sz="2400" dirty="0">
                <a:solidFill>
                  <a:prstClr val="black"/>
                </a:solidFill>
                <a:latin typeface="David" panose="020E0502060401010101" pitchFamily="34" charset="-79"/>
                <a:cs typeface="David" panose="020E0502060401010101" pitchFamily="34" charset="-79"/>
              </a:rPr>
              <a:t>"ይሥሓቅ </a:t>
            </a:r>
            <a:r>
              <a:rPr lang="he-IL" sz="2400" dirty="0">
                <a:solidFill>
                  <a:prstClr val="black"/>
                </a:solidFill>
                <a:latin typeface="David" panose="020E0502060401010101" pitchFamily="34" charset="-79"/>
                <a:cs typeface="David" panose="020E0502060401010101" pitchFamily="34" charset="-79"/>
              </a:rPr>
              <a:t>, גרסה אתיופית </a:t>
            </a:r>
            <a:r>
              <a:rPr lang="he-IL" sz="2400" dirty="0" smtClean="0">
                <a:solidFill>
                  <a:prstClr val="black"/>
                </a:solidFill>
                <a:latin typeface="David" panose="020E0502060401010101" pitchFamily="34" charset="-79"/>
                <a:cs typeface="David" panose="020E0502060401010101" pitchFamily="34" charset="-79"/>
              </a:rPr>
              <a:t>לשם </a:t>
            </a:r>
            <a:r>
              <a:rPr lang="he-IL" sz="2400" dirty="0">
                <a:solidFill>
                  <a:prstClr val="black"/>
                </a:solidFill>
                <a:latin typeface="David" panose="020E0502060401010101" pitchFamily="34" charset="-79"/>
                <a:cs typeface="David" panose="020E0502060401010101" pitchFamily="34" charset="-79"/>
              </a:rPr>
              <a:t>"יצחק</a:t>
            </a:r>
            <a:r>
              <a:rPr lang="he-IL" sz="2400" dirty="0" smtClean="0">
                <a:solidFill>
                  <a:prstClr val="black"/>
                </a:solidFill>
                <a:latin typeface="David" panose="020E0502060401010101" pitchFamily="34" charset="-79"/>
                <a:cs typeface="David" panose="020E0502060401010101" pitchFamily="34" charset="-79"/>
              </a:rPr>
              <a:t>"), </a:t>
            </a:r>
            <a:r>
              <a:rPr lang="he-IL" sz="2400" dirty="0">
                <a:solidFill>
                  <a:prstClr val="black"/>
                </a:solidFill>
                <a:latin typeface="David" panose="020E0502060401010101" pitchFamily="34" charset="-79"/>
                <a:cs typeface="David" panose="020E0502060401010101" pitchFamily="34" charset="-79"/>
              </a:rPr>
              <a:t>במאה ה-15 </a:t>
            </a:r>
            <a:r>
              <a:rPr lang="he-IL" sz="2400" dirty="0" smtClean="0">
                <a:solidFill>
                  <a:prstClr val="black"/>
                </a:solidFill>
                <a:latin typeface="David" panose="020E0502060401010101" pitchFamily="34" charset="-79"/>
                <a:cs typeface="David" panose="020E0502060401010101" pitchFamily="34" charset="-79"/>
              </a:rPr>
              <a:t>באימפריה </a:t>
            </a:r>
            <a:r>
              <a:rPr lang="he-IL" sz="2400" dirty="0">
                <a:solidFill>
                  <a:prstClr val="black"/>
                </a:solidFill>
                <a:latin typeface="David" panose="020E0502060401010101" pitchFamily="34" charset="-79"/>
                <a:cs typeface="David" panose="020E0502060401010101" pitchFamily="34" charset="-79"/>
              </a:rPr>
              <a:t>האתיופית בשיא תקופת תור הזהב, נמשכה המערכה הצבאית כנגד יהודי אתיופיה. </a:t>
            </a:r>
            <a:endParaRPr lang="he-IL" sz="2400" dirty="0" smtClean="0">
              <a:solidFill>
                <a:prstClr val="black"/>
              </a:solidFill>
              <a:latin typeface="David" panose="020E0502060401010101" pitchFamily="34" charset="-79"/>
              <a:cs typeface="David" panose="020E0502060401010101" pitchFamily="34" charset="-79"/>
            </a:endParaRPr>
          </a:p>
          <a:p>
            <a:pPr marL="0" lvl="0" indent="0" algn="just">
              <a:buNone/>
            </a:pPr>
            <a:r>
              <a:rPr lang="he-IL" sz="2400" dirty="0" smtClean="0">
                <a:solidFill>
                  <a:prstClr val="black"/>
                </a:solidFill>
                <a:latin typeface="David" panose="020E0502060401010101" pitchFamily="34" charset="-79"/>
                <a:cs typeface="David" panose="020E0502060401010101" pitchFamily="34" charset="-79"/>
              </a:rPr>
              <a:t>הקיסר יצחק, שרדף את היהודים כדי שיתנצרו, גזר </a:t>
            </a:r>
            <a:r>
              <a:rPr lang="he-IL" sz="2400" dirty="0">
                <a:solidFill>
                  <a:prstClr val="black"/>
                </a:solidFill>
                <a:latin typeface="David" panose="020E0502060401010101" pitchFamily="34" charset="-79"/>
                <a:cs typeface="David" panose="020E0502060401010101" pitchFamily="34" charset="-79"/>
              </a:rPr>
              <a:t>כי: "הנטבל לדת הנוצרית, יירש את אדמת אבותיו, ולא, </a:t>
            </a:r>
            <a:r>
              <a:rPr lang="he-IL" sz="2400" dirty="0" err="1">
                <a:solidFill>
                  <a:prstClr val="black"/>
                </a:solidFill>
                <a:latin typeface="David" panose="020E0502060401010101" pitchFamily="34" charset="-79"/>
                <a:cs typeface="David" panose="020E0502060401010101" pitchFamily="34" charset="-79"/>
              </a:rPr>
              <a:t>פאלאסי</a:t>
            </a:r>
            <a:r>
              <a:rPr lang="he-IL" sz="2400" dirty="0">
                <a:solidFill>
                  <a:prstClr val="black"/>
                </a:solidFill>
                <a:latin typeface="David" panose="020E0502060401010101" pitchFamily="34" charset="-79"/>
                <a:cs typeface="David" panose="020E0502060401010101" pitchFamily="34" charset="-79"/>
              </a:rPr>
              <a:t> יהיה". "</a:t>
            </a:r>
            <a:r>
              <a:rPr lang="he-IL" sz="2400" dirty="0" err="1">
                <a:solidFill>
                  <a:prstClr val="black"/>
                </a:solidFill>
                <a:latin typeface="David" panose="020E0502060401010101" pitchFamily="34" charset="-79"/>
                <a:cs typeface="David" panose="020E0502060401010101" pitchFamily="34" charset="-79"/>
              </a:rPr>
              <a:t>פאלאס</a:t>
            </a:r>
            <a:r>
              <a:rPr lang="he-IL" sz="2400" dirty="0">
                <a:solidFill>
                  <a:prstClr val="black"/>
                </a:solidFill>
                <a:latin typeface="David" panose="020E0502060401010101" pitchFamily="34" charset="-79"/>
                <a:cs typeface="David" panose="020E0502060401010101" pitchFamily="34" charset="-79"/>
              </a:rPr>
              <a:t>" פירושה פולש, נודד, חסר אדמה, </a:t>
            </a:r>
            <a:r>
              <a:rPr lang="he-IL" sz="2400" dirty="0" smtClean="0">
                <a:solidFill>
                  <a:prstClr val="black"/>
                </a:solidFill>
                <a:latin typeface="David" panose="020E0502060401010101" pitchFamily="34" charset="-79"/>
                <a:cs typeface="David" panose="020E0502060401010101" pitchFamily="34" charset="-79"/>
              </a:rPr>
              <a:t>קרי: </a:t>
            </a:r>
            <a:r>
              <a:rPr lang="he-IL" sz="2400" dirty="0">
                <a:solidFill>
                  <a:prstClr val="black"/>
                </a:solidFill>
                <a:latin typeface="David" panose="020E0502060401010101" pitchFamily="34" charset="-79"/>
                <a:cs typeface="David" panose="020E0502060401010101" pitchFamily="34" charset="-79"/>
              </a:rPr>
              <a:t>אנשים חסרי זכויות על קרקע. </a:t>
            </a:r>
            <a:endParaRPr lang="he-IL" sz="2400" dirty="0" smtClean="0">
              <a:solidFill>
                <a:prstClr val="black"/>
              </a:solidFill>
              <a:latin typeface="David" panose="020E0502060401010101" pitchFamily="34" charset="-79"/>
              <a:cs typeface="David" panose="020E0502060401010101" pitchFamily="34" charset="-79"/>
            </a:endParaRPr>
          </a:p>
          <a:p>
            <a:pPr marL="0" lvl="0" indent="0" algn="just">
              <a:buNone/>
            </a:pPr>
            <a:r>
              <a:rPr lang="he-IL" sz="2400" dirty="0" smtClean="0">
                <a:solidFill>
                  <a:prstClr val="black"/>
                </a:solidFill>
                <a:latin typeface="David" panose="020E0502060401010101" pitchFamily="34" charset="-79"/>
                <a:cs typeface="David" panose="020E0502060401010101" pitchFamily="34" charset="-79"/>
              </a:rPr>
              <a:t>מכאן </a:t>
            </a:r>
            <a:r>
              <a:rPr lang="he-IL" sz="2400" dirty="0">
                <a:solidFill>
                  <a:prstClr val="black"/>
                </a:solidFill>
                <a:latin typeface="David" panose="020E0502060401010101" pitchFamily="34" charset="-79"/>
                <a:cs typeface="David" panose="020E0502060401010101" pitchFamily="34" charset="-79"/>
              </a:rPr>
              <a:t>והלאה דבק המונח "</a:t>
            </a:r>
            <a:r>
              <a:rPr lang="he-IL" sz="2400" dirty="0" smtClean="0">
                <a:solidFill>
                  <a:prstClr val="black"/>
                </a:solidFill>
                <a:latin typeface="David" panose="020E0502060401010101" pitchFamily="34" charset="-79"/>
                <a:cs typeface="David" panose="020E0502060401010101" pitchFamily="34" charset="-79"/>
              </a:rPr>
              <a:t>פלאשים</a:t>
            </a:r>
            <a:r>
              <a:rPr lang="he-IL" sz="2400" dirty="0">
                <a:solidFill>
                  <a:prstClr val="black"/>
                </a:solidFill>
                <a:latin typeface="David" panose="020E0502060401010101" pitchFamily="34" charset="-79"/>
                <a:cs typeface="David" panose="020E0502060401010101" pitchFamily="34" charset="-79"/>
              </a:rPr>
              <a:t>" ביהודי אתיופיה, שנושלו מבעלות על קרקעותיהם בין המאה ה-15 למאה ה-17. </a:t>
            </a:r>
            <a:r>
              <a:rPr lang="he-IL" sz="2400" dirty="0" smtClean="0">
                <a:solidFill>
                  <a:prstClr val="black"/>
                </a:solidFill>
                <a:latin typeface="David" panose="020E0502060401010101" pitchFamily="34" charset="-79"/>
                <a:cs typeface="David" panose="020E0502060401010101" pitchFamily="34" charset="-79"/>
              </a:rPr>
              <a:t>היהודים סרבו להתנצר ולאור </a:t>
            </a:r>
            <a:r>
              <a:rPr lang="he-IL" sz="2400" dirty="0">
                <a:solidFill>
                  <a:prstClr val="black"/>
                </a:solidFill>
                <a:latin typeface="David" panose="020E0502060401010101" pitchFamily="34" charset="-79"/>
                <a:cs typeface="David" panose="020E0502060401010101" pitchFamily="34" charset="-79"/>
              </a:rPr>
              <a:t>הרדיפות והגזירות הקשות באזור </a:t>
            </a:r>
            <a:r>
              <a:rPr lang="he-IL" sz="2400" dirty="0" err="1" smtClean="0">
                <a:solidFill>
                  <a:prstClr val="black"/>
                </a:solidFill>
                <a:latin typeface="David" panose="020E0502060401010101" pitchFamily="34" charset="-79"/>
                <a:cs typeface="David" panose="020E0502060401010101" pitchFamily="34" charset="-79"/>
              </a:rPr>
              <a:t>סימיאן</a:t>
            </a:r>
            <a:r>
              <a:rPr lang="he-IL" sz="2400" dirty="0" smtClean="0">
                <a:solidFill>
                  <a:prstClr val="black"/>
                </a:solidFill>
                <a:latin typeface="David" panose="020E0502060401010101" pitchFamily="34" charset="-79"/>
                <a:cs typeface="David" panose="020E0502060401010101" pitchFamily="34" charset="-79"/>
              </a:rPr>
              <a:t>, </a:t>
            </a:r>
            <a:r>
              <a:rPr lang="he-IL" sz="2400" dirty="0">
                <a:solidFill>
                  <a:prstClr val="black"/>
                </a:solidFill>
                <a:latin typeface="David" panose="020E0502060401010101" pitchFamily="34" charset="-79"/>
                <a:cs typeface="David" panose="020E0502060401010101" pitchFamily="34" charset="-79"/>
              </a:rPr>
              <a:t>שהיה מעוז גדול של יהודי אתיופיה, אסף </a:t>
            </a:r>
            <a:r>
              <a:rPr lang="he-IL" sz="2400" b="1" u="sng" dirty="0">
                <a:solidFill>
                  <a:prstClr val="black"/>
                </a:solidFill>
                <a:latin typeface="David" panose="020E0502060401010101" pitchFamily="34" charset="-79"/>
                <a:cs typeface="David" panose="020E0502060401010101" pitchFamily="34" charset="-79"/>
              </a:rPr>
              <a:t>אבא  </a:t>
            </a:r>
            <a:r>
              <a:rPr lang="he-IL" sz="2400" b="1" u="sng" dirty="0" err="1">
                <a:solidFill>
                  <a:prstClr val="black"/>
                </a:solidFill>
                <a:latin typeface="David" panose="020E0502060401010101" pitchFamily="34" charset="-79"/>
                <a:cs typeface="David" panose="020E0502060401010101" pitchFamily="34" charset="-79"/>
              </a:rPr>
              <a:t>צגאיי</a:t>
            </a:r>
            <a:r>
              <a:rPr lang="he-IL" sz="2400" b="1" u="sng" dirty="0">
                <a:solidFill>
                  <a:prstClr val="black"/>
                </a:solidFill>
                <a:latin typeface="David" panose="020E0502060401010101" pitchFamily="34" charset="-79"/>
                <a:cs typeface="David" panose="020E0502060401010101" pitchFamily="34" charset="-79"/>
              </a:rPr>
              <a:t>, מנהיג </a:t>
            </a:r>
            <a:r>
              <a:rPr lang="he-IL" sz="2400" b="1" u="sng" dirty="0" err="1">
                <a:solidFill>
                  <a:prstClr val="black"/>
                </a:solidFill>
                <a:latin typeface="David" panose="020E0502060401010101" pitchFamily="34" charset="-79"/>
                <a:cs typeface="David" panose="020E0502060401010101" pitchFamily="34" charset="-79"/>
              </a:rPr>
              <a:t>הקייסים</a:t>
            </a:r>
            <a:r>
              <a:rPr lang="he-IL" sz="2400" dirty="0">
                <a:solidFill>
                  <a:prstClr val="black"/>
                </a:solidFill>
                <a:latin typeface="David" panose="020E0502060401010101" pitchFamily="34" charset="-79"/>
                <a:cs typeface="David" panose="020E0502060401010101" pitchFamily="34" charset="-79"/>
              </a:rPr>
              <a:t> וכוהני הדת </a:t>
            </a:r>
            <a:r>
              <a:rPr lang="he-IL" sz="2400" dirty="0" smtClean="0">
                <a:solidFill>
                  <a:prstClr val="black"/>
                </a:solidFill>
                <a:latin typeface="David" panose="020E0502060401010101" pitchFamily="34" charset="-79"/>
                <a:cs typeface="David" panose="020E0502060401010101" pitchFamily="34" charset="-79"/>
              </a:rPr>
              <a:t>היהודים אלפים </a:t>
            </a:r>
            <a:r>
              <a:rPr lang="he-IL" sz="2400" dirty="0">
                <a:solidFill>
                  <a:prstClr val="black"/>
                </a:solidFill>
                <a:latin typeface="David" panose="020E0502060401010101" pitchFamily="34" charset="-79"/>
                <a:cs typeface="David" panose="020E0502060401010101" pitchFamily="34" charset="-79"/>
              </a:rPr>
              <a:t>מבני הקהילה היהודית וכינס אותם על אחד מצוקי </a:t>
            </a:r>
            <a:r>
              <a:rPr lang="he-IL" sz="2400" dirty="0" err="1">
                <a:solidFill>
                  <a:prstClr val="black"/>
                </a:solidFill>
                <a:latin typeface="David" panose="020E0502060401010101" pitchFamily="34" charset="-79"/>
                <a:cs typeface="David" panose="020E0502060401010101" pitchFamily="34" charset="-79"/>
              </a:rPr>
              <a:t>סימיאן</a:t>
            </a:r>
            <a:r>
              <a:rPr lang="he-IL" sz="2400" dirty="0">
                <a:solidFill>
                  <a:prstClr val="black"/>
                </a:solidFill>
                <a:latin typeface="David" panose="020E0502060401010101" pitchFamily="34" charset="-79"/>
                <a:cs typeface="David" panose="020E0502060401010101" pitchFamily="34" charset="-79"/>
              </a:rPr>
              <a:t>. </a:t>
            </a:r>
            <a:r>
              <a:rPr lang="he-IL" sz="2400" dirty="0" smtClean="0">
                <a:solidFill>
                  <a:prstClr val="black"/>
                </a:solidFill>
                <a:latin typeface="David" panose="020E0502060401010101" pitchFamily="34" charset="-79"/>
                <a:cs typeface="David" panose="020E0502060401010101" pitchFamily="34" charset="-79"/>
              </a:rPr>
              <a:t>אבא </a:t>
            </a:r>
            <a:r>
              <a:rPr lang="he-IL" sz="2400" dirty="0" err="1" smtClean="0">
                <a:solidFill>
                  <a:prstClr val="black"/>
                </a:solidFill>
                <a:latin typeface="David" panose="020E0502060401010101" pitchFamily="34" charset="-79"/>
                <a:cs typeface="David" panose="020E0502060401010101" pitchFamily="34" charset="-79"/>
              </a:rPr>
              <a:t>צגאיי</a:t>
            </a:r>
            <a:r>
              <a:rPr lang="he-IL" sz="2400" dirty="0" smtClean="0">
                <a:solidFill>
                  <a:prstClr val="black"/>
                </a:solidFill>
                <a:latin typeface="David" panose="020E0502060401010101" pitchFamily="34" charset="-79"/>
                <a:cs typeface="David" panose="020E0502060401010101" pitchFamily="34" charset="-79"/>
              </a:rPr>
              <a:t> </a:t>
            </a:r>
            <a:r>
              <a:rPr lang="he-IL" sz="2400" dirty="0">
                <a:solidFill>
                  <a:prstClr val="black"/>
                </a:solidFill>
                <a:latin typeface="David" panose="020E0502060401010101" pitchFamily="34" charset="-79"/>
                <a:cs typeface="David" panose="020E0502060401010101" pitchFamily="34" charset="-79"/>
              </a:rPr>
              <a:t>קרא לבני הקהילה לשמור על יהדותם, גם במחיר חייהם, כשצעק "מי לאדוני </a:t>
            </a:r>
            <a:r>
              <a:rPr lang="he-IL" sz="2400" dirty="0" smtClean="0">
                <a:solidFill>
                  <a:prstClr val="black"/>
                </a:solidFill>
                <a:latin typeface="David" panose="020E0502060401010101" pitchFamily="34" charset="-79"/>
                <a:cs typeface="David" panose="020E0502060401010101" pitchFamily="34" charset="-79"/>
              </a:rPr>
              <a:t>אלי</a:t>
            </a:r>
            <a:r>
              <a:rPr lang="he-IL" sz="2400" dirty="0">
                <a:solidFill>
                  <a:prstClr val="black"/>
                </a:solidFill>
                <a:latin typeface="David" panose="020E0502060401010101" pitchFamily="34" charset="-79"/>
                <a:cs typeface="David" panose="020E0502060401010101" pitchFamily="34" charset="-79"/>
              </a:rPr>
              <a:t>" וקפץ יחד עם בני קהילתו מראש ההר. אלפים נהרגו; מעטים שרדו. מאז נקרא ההר </a:t>
            </a:r>
            <a:r>
              <a:rPr lang="he-IL" sz="2400" b="1" dirty="0">
                <a:solidFill>
                  <a:prstClr val="black"/>
                </a:solidFill>
                <a:latin typeface="David" panose="020E0502060401010101" pitchFamily="34" charset="-79"/>
                <a:cs typeface="David" panose="020E0502060401010101" pitchFamily="34" charset="-79"/>
              </a:rPr>
              <a:t>"</a:t>
            </a:r>
            <a:r>
              <a:rPr lang="he-IL" sz="2400" b="1" dirty="0" err="1">
                <a:solidFill>
                  <a:prstClr val="black"/>
                </a:solidFill>
                <a:latin typeface="David" panose="020E0502060401010101" pitchFamily="34" charset="-79"/>
                <a:cs typeface="David" panose="020E0502060401010101" pitchFamily="34" charset="-79"/>
              </a:rPr>
              <a:t>ווסטה</a:t>
            </a:r>
            <a:r>
              <a:rPr lang="he-IL" sz="2400" b="1" dirty="0">
                <a:solidFill>
                  <a:prstClr val="black"/>
                </a:solidFill>
                <a:latin typeface="David" panose="020E0502060401010101" pitchFamily="34" charset="-79"/>
                <a:cs typeface="David" panose="020E0502060401010101" pitchFamily="34" charset="-79"/>
              </a:rPr>
              <a:t> </a:t>
            </a:r>
            <a:r>
              <a:rPr lang="he-IL" sz="2400" b="1" dirty="0" err="1">
                <a:solidFill>
                  <a:prstClr val="black"/>
                </a:solidFill>
                <a:latin typeface="David" panose="020E0502060401010101" pitchFamily="34" charset="-79"/>
                <a:cs typeface="David" panose="020E0502060401010101" pitchFamily="34" charset="-79"/>
              </a:rPr>
              <a:t>צגאיי</a:t>
            </a:r>
            <a:r>
              <a:rPr lang="he-IL" sz="2400" b="1" dirty="0">
                <a:solidFill>
                  <a:prstClr val="black"/>
                </a:solidFill>
                <a:latin typeface="David" panose="020E0502060401010101" pitchFamily="34" charset="-79"/>
                <a:cs typeface="David" panose="020E0502060401010101" pitchFamily="34" charset="-79"/>
              </a:rPr>
              <a:t>".</a:t>
            </a:r>
          </a:p>
          <a:p>
            <a:endParaRPr lang="he-IL" dirty="0"/>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10</a:t>
            </a:fld>
            <a:endParaRPr lang="he-IL">
              <a:solidFill>
                <a:prstClr val="black">
                  <a:tint val="75000"/>
                </a:prstClr>
              </a:solidFill>
            </a:endParaRPr>
          </a:p>
        </p:txBody>
      </p:sp>
    </p:spTree>
    <p:extLst>
      <p:ext uri="{BB962C8B-B14F-4D97-AF65-F5344CB8AC3E}">
        <p14:creationId xmlns:p14="http://schemas.microsoft.com/office/powerpoint/2010/main" val="340785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837803" y="1232230"/>
            <a:ext cx="10515600" cy="738459"/>
          </a:xfrm>
        </p:spPr>
        <p:txBody>
          <a:bodyPr>
            <a:normAutofit/>
          </a:bodyPr>
          <a:lstStyle/>
          <a:p>
            <a:pPr algn="ctr"/>
            <a:r>
              <a:rPr lang="he-IL" b="1" dirty="0" err="1">
                <a:solidFill>
                  <a:srgbClr val="FF0000"/>
                </a:solidFill>
              </a:rPr>
              <a:t>השמגלוץ</a:t>
            </a:r>
            <a:r>
              <a:rPr lang="he-IL" b="1" dirty="0">
                <a:solidFill>
                  <a:srgbClr val="FF0000"/>
                </a:solidFill>
              </a:rPr>
              <a:t>'</a:t>
            </a:r>
          </a:p>
        </p:txBody>
      </p:sp>
      <p:sp>
        <p:nvSpPr>
          <p:cNvPr id="3" name="מציין מיקום תוכן 2"/>
          <p:cNvSpPr>
            <a:spLocks noGrp="1"/>
          </p:cNvSpPr>
          <p:nvPr>
            <p:ph idx="1"/>
          </p:nvPr>
        </p:nvSpPr>
        <p:spPr>
          <a:xfrm>
            <a:off x="837803" y="1813034"/>
            <a:ext cx="10515600" cy="4272455"/>
          </a:xfrm>
        </p:spPr>
        <p:txBody>
          <a:bodyPr>
            <a:normAutofit/>
          </a:bodyPr>
          <a:lstStyle/>
          <a:p>
            <a:r>
              <a:rPr lang="he-IL" sz="2400" b="1" dirty="0">
                <a:latin typeface="David" panose="020E0502060401010101" pitchFamily="34" charset="-79"/>
                <a:cs typeface="David" panose="020E0502060401010101" pitchFamily="34" charset="-79"/>
              </a:rPr>
              <a:t>שמגלה</a:t>
            </a:r>
            <a:r>
              <a:rPr lang="he-IL" sz="2400" b="1" dirty="0"/>
              <a:t> </a:t>
            </a:r>
            <a:r>
              <a:rPr lang="he-IL" sz="2400" dirty="0"/>
              <a:t> - </a:t>
            </a:r>
            <a:r>
              <a:rPr lang="he-IL" sz="2400" dirty="0" smtClean="0">
                <a:latin typeface="David" panose="020E0502060401010101" pitchFamily="34" charset="-79"/>
                <a:cs typeface="David" panose="020E0502060401010101" pitchFamily="34" charset="-79"/>
              </a:rPr>
              <a:t>מונח </a:t>
            </a:r>
            <a:r>
              <a:rPr lang="he-IL" sz="2400" dirty="0">
                <a:latin typeface="David" panose="020E0502060401010101" pitchFamily="34" charset="-79"/>
                <a:cs typeface="David" panose="020E0502060401010101" pitchFamily="34" charset="-79"/>
              </a:rPr>
              <a:t>חבשי שמשמעותו "מבוגר", "בכיר" ו"זקן".</a:t>
            </a:r>
          </a:p>
          <a:p>
            <a:r>
              <a:rPr lang="he-IL" sz="2400" dirty="0">
                <a:latin typeface="David" panose="020E0502060401010101" pitchFamily="34" charset="-79"/>
                <a:cs typeface="David" panose="020E0502060401010101" pitchFamily="34" charset="-79"/>
              </a:rPr>
              <a:t>בקרב ביתא </a:t>
            </a:r>
            <a:r>
              <a:rPr lang="he-IL" sz="2400" dirty="0" smtClean="0">
                <a:latin typeface="David" panose="020E0502060401010101" pitchFamily="34" charset="-79"/>
                <a:cs typeface="David" panose="020E0502060401010101" pitchFamily="34" charset="-79"/>
              </a:rPr>
              <a:t>ישראל, </a:t>
            </a:r>
            <a:r>
              <a:rPr lang="he-IL" sz="2400" dirty="0">
                <a:latin typeface="David" panose="020E0502060401010101" pitchFamily="34" charset="-79"/>
                <a:cs typeface="David" panose="020E0502060401010101" pitchFamily="34" charset="-79"/>
              </a:rPr>
              <a:t>במקומות </a:t>
            </a:r>
            <a:r>
              <a:rPr lang="he-IL" sz="2400" dirty="0" smtClean="0">
                <a:latin typeface="David" panose="020E0502060401010101" pitchFamily="34" charset="-79"/>
                <a:cs typeface="David" panose="020E0502060401010101" pitchFamily="34" charset="-79"/>
              </a:rPr>
              <a:t>שבהם </a:t>
            </a:r>
            <a:r>
              <a:rPr lang="he-IL" sz="2400" dirty="0">
                <a:latin typeface="David" panose="020E0502060401010101" pitchFamily="34" charset="-79"/>
                <a:cs typeface="David" panose="020E0502060401010101" pitchFamily="34" charset="-79"/>
              </a:rPr>
              <a:t>לא היה איש דת, </a:t>
            </a:r>
            <a:r>
              <a:rPr lang="he-IL" sz="2400" dirty="0" err="1" smtClean="0">
                <a:latin typeface="David" panose="020E0502060401010101" pitchFamily="34" charset="-79"/>
                <a:cs typeface="David" panose="020E0502060401010101" pitchFamily="34" charset="-79"/>
              </a:rPr>
              <a:t>השמגלה</a:t>
            </a:r>
            <a:r>
              <a:rPr lang="he-IL" sz="2400" dirty="0" smtClean="0">
                <a:latin typeface="David" panose="020E0502060401010101" pitchFamily="34" charset="-79"/>
                <a:cs typeface="David" panose="020E0502060401010101" pitchFamily="34" charset="-79"/>
              </a:rPr>
              <a:t> היה </a:t>
            </a:r>
            <a:r>
              <a:rPr lang="he-IL" sz="2400" dirty="0">
                <a:latin typeface="David" panose="020E0502060401010101" pitchFamily="34" charset="-79"/>
                <a:cs typeface="David" panose="020E0502060401010101" pitchFamily="34" charset="-79"/>
              </a:rPr>
              <a:t>לוקח עליו את התפקידים החברתיים </a:t>
            </a:r>
            <a:r>
              <a:rPr lang="he-IL" sz="2400" dirty="0" smtClean="0">
                <a:latin typeface="David" panose="020E0502060401010101" pitchFamily="34" charset="-79"/>
                <a:cs typeface="David" panose="020E0502060401010101" pitchFamily="34" charset="-79"/>
              </a:rPr>
              <a:t>בדת, לדוגמא: נישואים</a:t>
            </a:r>
            <a:r>
              <a:rPr lang="he-IL" sz="2400" dirty="0" smtClean="0"/>
              <a:t>. </a:t>
            </a:r>
            <a:r>
              <a:rPr lang="he-IL" sz="2400" dirty="0" smtClean="0">
                <a:latin typeface="David" panose="020E0502060401010101" pitchFamily="34" charset="-79"/>
                <a:cs typeface="David" panose="020E0502060401010101" pitchFamily="34" charset="-79"/>
              </a:rPr>
              <a:t>היו אלה ראשי משפחה או זקני </a:t>
            </a:r>
            <a:r>
              <a:rPr lang="he-IL" sz="2400" dirty="0">
                <a:latin typeface="David" panose="020E0502060401010101" pitchFamily="34" charset="-79"/>
                <a:cs typeface="David" panose="020E0502060401010101" pitchFamily="34" charset="-79"/>
              </a:rPr>
              <a:t>העדה </a:t>
            </a:r>
            <a:r>
              <a:rPr lang="he-IL" sz="2400" dirty="0" smtClean="0">
                <a:latin typeface="David" panose="020E0502060401010101" pitchFamily="34" charset="-79"/>
                <a:cs typeface="David" panose="020E0502060401010101" pitchFamily="34" charset="-79"/>
              </a:rPr>
              <a:t>שבדרך </a:t>
            </a:r>
            <a:r>
              <a:rPr lang="he-IL" sz="2400" dirty="0">
                <a:latin typeface="David" panose="020E0502060401010101" pitchFamily="34" charset="-79"/>
                <a:cs typeface="David" panose="020E0502060401010101" pitchFamily="34" charset="-79"/>
              </a:rPr>
              <a:t>כלל </a:t>
            </a:r>
            <a:r>
              <a:rPr lang="he-IL" sz="2400" dirty="0" smtClean="0">
                <a:latin typeface="David" panose="020E0502060401010101" pitchFamily="34" charset="-79"/>
                <a:cs typeface="David" panose="020E0502060401010101" pitchFamily="34" charset="-79"/>
              </a:rPr>
              <a:t>פותר את </a:t>
            </a:r>
            <a:r>
              <a:rPr lang="he-IL" sz="2400" dirty="0">
                <a:latin typeface="David" panose="020E0502060401010101" pitchFamily="34" charset="-79"/>
                <a:cs typeface="David" panose="020E0502060401010101" pitchFamily="34" charset="-79"/>
              </a:rPr>
              <a:t>הבעיות </a:t>
            </a:r>
            <a:r>
              <a:rPr lang="he-IL" sz="2400" dirty="0" smtClean="0">
                <a:latin typeface="David" panose="020E0502060401010101" pitchFamily="34" charset="-79"/>
                <a:cs typeface="David" panose="020E0502060401010101" pitchFamily="34" charset="-79"/>
              </a:rPr>
              <a:t>שהתעוררו </a:t>
            </a:r>
            <a:r>
              <a:rPr lang="he-IL" sz="2400" dirty="0">
                <a:latin typeface="David" panose="020E0502060401010101" pitchFamily="34" charset="-79"/>
                <a:cs typeface="David" panose="020E0502060401010101" pitchFamily="34" charset="-79"/>
              </a:rPr>
              <a:t>בכל תחומי החיים בתוך </a:t>
            </a:r>
            <a:r>
              <a:rPr lang="he-IL" sz="2400" dirty="0" smtClean="0">
                <a:latin typeface="David" panose="020E0502060401010101" pitchFamily="34" charset="-79"/>
                <a:cs typeface="David" panose="020E0502060401010101" pitchFamily="34" charset="-79"/>
              </a:rPr>
              <a:t>הקהילה. </a:t>
            </a:r>
          </a:p>
          <a:p>
            <a:r>
              <a:rPr lang="he-IL" sz="2400" b="1" dirty="0" err="1">
                <a:latin typeface="David" panose="020E0502060401010101" pitchFamily="34" charset="-79"/>
                <a:cs typeface="David" panose="020E0502060401010101" pitchFamily="34" charset="-79"/>
              </a:rPr>
              <a:t>השמגלה</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אינו בהכרח </a:t>
            </a:r>
            <a:r>
              <a:rPr lang="he-IL" sz="2400" dirty="0">
                <a:latin typeface="David" panose="020E0502060401010101" pitchFamily="34" charset="-79"/>
                <a:cs typeface="David" panose="020E0502060401010101" pitchFamily="34" charset="-79"/>
              </a:rPr>
              <a:t>בגיל מתקדם אלא אדם </a:t>
            </a:r>
            <a:r>
              <a:rPr lang="he-IL" sz="2400" dirty="0" smtClean="0">
                <a:latin typeface="David" panose="020E0502060401010101" pitchFamily="34" charset="-79"/>
                <a:cs typeface="David" panose="020E0502060401010101" pitchFamily="34" charset="-79"/>
              </a:rPr>
              <a:t>המשמש כמגשר</a:t>
            </a:r>
            <a:r>
              <a:rPr lang="he-IL" sz="2400" dirty="0">
                <a:latin typeface="David" panose="020E0502060401010101" pitchFamily="34" charset="-79"/>
                <a:cs typeface="David" panose="020E0502060401010101" pitchFamily="34" charset="-79"/>
              </a:rPr>
              <a:t>, יועץ, היסטוריון והבקיא בגנאלוגיה, תרבות, חוק ודת. </a:t>
            </a:r>
            <a:endParaRPr lang="he-IL" sz="2400" dirty="0" smtClean="0">
              <a:latin typeface="David" panose="020E0502060401010101" pitchFamily="34" charset="-79"/>
              <a:cs typeface="David" panose="020E0502060401010101" pitchFamily="34" charset="-79"/>
            </a:endParaRPr>
          </a:p>
          <a:p>
            <a:r>
              <a:rPr lang="he-IL" sz="2400" b="1" dirty="0" err="1" smtClean="0">
                <a:latin typeface="David" panose="020E0502060401010101" pitchFamily="34" charset="-79"/>
                <a:cs typeface="David" panose="020E0502060401010101" pitchFamily="34" charset="-79"/>
              </a:rPr>
              <a:t>השמגלה</a:t>
            </a:r>
            <a:r>
              <a:rPr lang="he-IL" sz="2400" b="1"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משמש גם </a:t>
            </a:r>
            <a:r>
              <a:rPr lang="he-IL" sz="2400" dirty="0" smtClean="0">
                <a:latin typeface="David" panose="020E0502060401010101" pitchFamily="34" charset="-79"/>
                <a:cs typeface="David" panose="020E0502060401010101" pitchFamily="34" charset="-79"/>
              </a:rPr>
              <a:t>כמתווך </a:t>
            </a:r>
            <a:r>
              <a:rPr lang="he-IL" sz="2400" dirty="0">
                <a:latin typeface="David" panose="020E0502060401010101" pitchFamily="34" charset="-79"/>
                <a:cs typeface="David" panose="020E0502060401010101" pitchFamily="34" charset="-79"/>
              </a:rPr>
              <a:t>בין הממשלה לבין האדם הפשוט וכן בין אדם לחברו. </a:t>
            </a:r>
            <a:r>
              <a:rPr lang="he-IL" sz="2400" b="1" dirty="0" err="1" smtClean="0">
                <a:latin typeface="David" panose="020E0502060401010101" pitchFamily="34" charset="-79"/>
                <a:cs typeface="David" panose="020E0502060401010101" pitchFamily="34" charset="-79"/>
              </a:rPr>
              <a:t>השמגלה</a:t>
            </a:r>
            <a:r>
              <a:rPr lang="he-IL" sz="2400" dirty="0" smtClean="0">
                <a:latin typeface="David" panose="020E0502060401010101" pitchFamily="34" charset="-79"/>
                <a:cs typeface="David" panose="020E0502060401010101" pitchFamily="34" charset="-79"/>
              </a:rPr>
              <a:t> מציל </a:t>
            </a:r>
            <a:r>
              <a:rPr lang="he-IL" sz="2400" dirty="0">
                <a:latin typeface="David" panose="020E0502060401010101" pitchFamily="34" charset="-79"/>
                <a:cs typeface="David" panose="020E0502060401010101" pitchFamily="34" charset="-79"/>
              </a:rPr>
              <a:t>חיים במקרה של נקמת </a:t>
            </a:r>
            <a:r>
              <a:rPr lang="he-IL" sz="2400" dirty="0" smtClean="0">
                <a:latin typeface="David" panose="020E0502060401010101" pitchFamily="34" charset="-79"/>
                <a:cs typeface="David" panose="020E0502060401010101" pitchFamily="34" charset="-79"/>
              </a:rPr>
              <a:t>דם, </a:t>
            </a:r>
            <a:r>
              <a:rPr lang="he-IL" sz="2400" dirty="0">
                <a:latin typeface="David" panose="020E0502060401010101" pitchFamily="34" charset="-79"/>
                <a:cs typeface="David" panose="020E0502060401010101" pitchFamily="34" charset="-79"/>
              </a:rPr>
              <a:t>שבו הוא קובע את גובה </a:t>
            </a:r>
            <a:r>
              <a:rPr lang="he-IL" sz="2400" dirty="0" smtClean="0">
                <a:latin typeface="David" panose="020E0502060401010101" pitchFamily="34" charset="-79"/>
                <a:cs typeface="David" panose="020E0502060401010101" pitchFamily="34" charset="-79"/>
              </a:rPr>
              <a:t>הכופר. "</a:t>
            </a:r>
            <a:r>
              <a:rPr lang="he-IL" sz="2400" dirty="0">
                <a:latin typeface="David" panose="020E0502060401010101" pitchFamily="34" charset="-79"/>
                <a:cs typeface="David" panose="020E0502060401010101" pitchFamily="34" charset="-79"/>
              </a:rPr>
              <a:t>מועצת הזקנים</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של חברה מקומית מורכבת מאנשים אלו.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מתוך </a:t>
            </a:r>
            <a:r>
              <a:rPr lang="he-IL" sz="2400" dirty="0" err="1">
                <a:latin typeface="David" panose="020E0502060401010101" pitchFamily="34" charset="-79"/>
                <a:cs typeface="David" panose="020E0502060401010101" pitchFamily="34" charset="-79"/>
              </a:rPr>
              <a:t>השמגלה</a:t>
            </a:r>
            <a:r>
              <a:rPr lang="he-IL" sz="2400" dirty="0">
                <a:latin typeface="David" panose="020E0502060401010101" pitchFamily="34" charset="-79"/>
                <a:cs typeface="David" panose="020E0502060401010101" pitchFamily="34" charset="-79"/>
              </a:rPr>
              <a:t> נבחרים </a:t>
            </a:r>
            <a:r>
              <a:rPr lang="he-IL" sz="2400" dirty="0" smtClean="0">
                <a:latin typeface="David" panose="020E0502060401010101" pitchFamily="34" charset="-79"/>
                <a:cs typeface="David" panose="020E0502060401010101" pitchFamily="34" charset="-79"/>
              </a:rPr>
              <a:t>"הדנה" </a:t>
            </a:r>
            <a:r>
              <a:rPr lang="he-IL" sz="2400" dirty="0">
                <a:latin typeface="David" panose="020E0502060401010101" pitchFamily="34" charset="-79"/>
                <a:cs typeface="David" panose="020E0502060401010101" pitchFamily="34" charset="-79"/>
              </a:rPr>
              <a:t>(הדיינים המסורתיים). החלטותיו של </a:t>
            </a:r>
            <a:r>
              <a:rPr lang="he-IL" sz="2400" dirty="0" err="1">
                <a:latin typeface="David" panose="020E0502060401010101" pitchFamily="34" charset="-79"/>
                <a:cs typeface="David" panose="020E0502060401010101" pitchFamily="34" charset="-79"/>
              </a:rPr>
              <a:t>השמגלה</a:t>
            </a:r>
            <a:r>
              <a:rPr lang="he-IL" sz="2400" dirty="0">
                <a:latin typeface="David" panose="020E0502060401010101" pitchFamily="34" charset="-79"/>
                <a:cs typeface="David" panose="020E0502060401010101" pitchFamily="34" charset="-79"/>
              </a:rPr>
              <a:t> והמועצה מקובלות על החברה עצמה </a:t>
            </a:r>
            <a:r>
              <a:rPr lang="he-IL" sz="2400" dirty="0" smtClean="0">
                <a:latin typeface="David" panose="020E0502060401010101" pitchFamily="34" charset="-79"/>
                <a:cs typeface="David" panose="020E0502060401010101" pitchFamily="34" charset="-79"/>
              </a:rPr>
              <a:t>ומקובלות </a:t>
            </a:r>
            <a:r>
              <a:rPr lang="he-IL" sz="2400" dirty="0">
                <a:latin typeface="David" panose="020E0502060401010101" pitchFamily="34" charset="-79"/>
                <a:cs typeface="David" panose="020E0502060401010101" pitchFamily="34" charset="-79"/>
              </a:rPr>
              <a:t>גם על הרשויות האזרחיות והמשפטיות של המדינה</a:t>
            </a:r>
            <a:r>
              <a:rPr lang="he-IL" sz="2400" dirty="0" smtClean="0">
                <a:latin typeface="David" panose="020E0502060401010101" pitchFamily="34" charset="-79"/>
                <a:cs typeface="David" panose="020E0502060401010101" pitchFamily="34" charset="-79"/>
              </a:rPr>
              <a:t>.</a:t>
            </a:r>
            <a:endParaRPr lang="he-IL" sz="2400" dirty="0"/>
          </a:p>
          <a:p>
            <a:endParaRPr lang="he-IL" sz="2400" dirty="0"/>
          </a:p>
          <a:p>
            <a:endParaRPr lang="he-IL" sz="2400" dirty="0"/>
          </a:p>
        </p:txBody>
      </p:sp>
      <p:sp>
        <p:nvSpPr>
          <p:cNvPr id="4" name="מציין מיקום של מספר שקופית 3"/>
          <p:cNvSpPr>
            <a:spLocks noGrp="1"/>
          </p:cNvSpPr>
          <p:nvPr>
            <p:ph type="sldNum" sz="quarter" idx="12"/>
          </p:nvPr>
        </p:nvSpPr>
        <p:spPr/>
        <p:txBody>
          <a:bodyPr/>
          <a:lstStyle/>
          <a:p>
            <a:fld id="{407DBC46-A50B-4E38-BBF1-1F3AA4F5EC96}" type="slidenum">
              <a:rPr lang="he-IL" smtClean="0"/>
              <a:t>11</a:t>
            </a:fld>
            <a:endParaRPr lang="he-IL"/>
          </a:p>
        </p:txBody>
      </p:sp>
    </p:spTree>
    <p:extLst>
      <p:ext uri="{BB962C8B-B14F-4D97-AF65-F5344CB8AC3E}">
        <p14:creationId xmlns:p14="http://schemas.microsoft.com/office/powerpoint/2010/main" val="188879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0" y="951544"/>
            <a:ext cx="12191999" cy="1087463"/>
          </a:xfrm>
        </p:spPr>
        <p:txBody>
          <a:bodyPr>
            <a:noAutofit/>
          </a:bodyPr>
          <a:lstStyle/>
          <a:p>
            <a:r>
              <a:rPr lang="he-IL" b="1" dirty="0">
                <a:solidFill>
                  <a:srgbClr val="FF0000"/>
                </a:solidFill>
              </a:rPr>
              <a:t>סיפורה של </a:t>
            </a:r>
            <a:r>
              <a:rPr lang="he-IL" b="1" dirty="0" smtClean="0">
                <a:solidFill>
                  <a:srgbClr val="FF0000"/>
                </a:solidFill>
              </a:rPr>
              <a:t>שושלת </a:t>
            </a:r>
            <a:r>
              <a:rPr lang="he-IL" b="1" dirty="0" err="1">
                <a:solidFill>
                  <a:srgbClr val="FF0000"/>
                </a:solidFill>
              </a:rPr>
              <a:t>קייסים</a:t>
            </a:r>
            <a:r>
              <a:rPr lang="he-IL" b="1" dirty="0">
                <a:solidFill>
                  <a:srgbClr val="FF0000"/>
                </a:solidFill>
              </a:rPr>
              <a:t> </a:t>
            </a:r>
            <a:r>
              <a:rPr lang="he-IL" b="1" dirty="0" smtClean="0">
                <a:solidFill>
                  <a:srgbClr val="FF0000"/>
                </a:solidFill>
              </a:rPr>
              <a:t>– </a:t>
            </a:r>
            <a:r>
              <a:rPr lang="he-IL" b="1" dirty="0" err="1" smtClean="0">
                <a:solidFill>
                  <a:srgbClr val="FF0000"/>
                </a:solidFill>
              </a:rPr>
              <a:t>כהנת</a:t>
            </a:r>
            <a:r>
              <a:rPr lang="he-IL" b="1" dirty="0" smtClean="0">
                <a:solidFill>
                  <a:srgbClr val="FF0000"/>
                </a:solidFill>
              </a:rPr>
              <a:t> </a:t>
            </a:r>
            <a:r>
              <a:rPr lang="he-IL" b="1" dirty="0">
                <a:solidFill>
                  <a:srgbClr val="FF0000"/>
                </a:solidFill>
              </a:rPr>
              <a:t>ביתא ישראל</a:t>
            </a:r>
          </a:p>
        </p:txBody>
      </p:sp>
      <p:sp>
        <p:nvSpPr>
          <p:cNvPr id="3" name="מציין מיקום תוכן 2"/>
          <p:cNvSpPr>
            <a:spLocks noGrp="1"/>
          </p:cNvSpPr>
          <p:nvPr>
            <p:ph idx="1"/>
          </p:nvPr>
        </p:nvSpPr>
        <p:spPr>
          <a:xfrm>
            <a:off x="609600" y="1813034"/>
            <a:ext cx="10972800" cy="3799490"/>
          </a:xfrm>
        </p:spPr>
        <p:txBody>
          <a:bodyPr>
            <a:normAutofit/>
          </a:bodyPr>
          <a:lstStyle/>
          <a:p>
            <a:pPr marL="0" indent="0">
              <a:lnSpc>
                <a:spcPct val="150000"/>
              </a:lnSpc>
              <a:buNone/>
            </a:pPr>
            <a:r>
              <a:rPr lang="he-IL" sz="4400" b="1" dirty="0" err="1">
                <a:solidFill>
                  <a:srgbClr val="FF0000"/>
                </a:solidFill>
                <a:latin typeface="David" panose="020E0502060401010101" pitchFamily="34" charset="-79"/>
                <a:ea typeface="+mj-ea"/>
                <a:cs typeface="David" panose="020E0502060401010101" pitchFamily="34" charset="-79"/>
              </a:rPr>
              <a:t>הקייס</a:t>
            </a:r>
            <a:r>
              <a:rPr lang="he-IL" sz="4400" b="1" dirty="0">
                <a:solidFill>
                  <a:srgbClr val="FF0000"/>
                </a:solidFill>
                <a:latin typeface="David" panose="020E0502060401010101" pitchFamily="34" charset="-79"/>
                <a:ea typeface="+mj-ea"/>
                <a:cs typeface="David" panose="020E0502060401010101" pitchFamily="34" charset="-79"/>
              </a:rPr>
              <a:t> אבא ברוך </a:t>
            </a:r>
            <a:r>
              <a:rPr lang="he-IL" sz="4400" b="1" dirty="0" smtClean="0">
                <a:solidFill>
                  <a:srgbClr val="FF0000"/>
                </a:solidFill>
                <a:latin typeface="David" panose="020E0502060401010101" pitchFamily="34" charset="-79"/>
                <a:ea typeface="+mj-ea"/>
                <a:cs typeface="David" panose="020E0502060401010101" pitchFamily="34" charset="-79"/>
              </a:rPr>
              <a:t>(1850-1936) </a:t>
            </a:r>
            <a:endParaRPr lang="he-IL" sz="4400" b="1" dirty="0">
              <a:solidFill>
                <a:srgbClr val="FF0000"/>
              </a:solidFill>
              <a:latin typeface="David" panose="020E0502060401010101" pitchFamily="34" charset="-79"/>
              <a:ea typeface="+mj-ea"/>
              <a:cs typeface="David" panose="020E0502060401010101" pitchFamily="34" charset="-79"/>
            </a:endParaRPr>
          </a:p>
          <a:p>
            <a:pPr marL="0" indent="0" algn="just">
              <a:spcBef>
                <a:spcPts val="600"/>
              </a:spcBef>
              <a:buNone/>
            </a:pPr>
            <a:r>
              <a:rPr lang="he-IL" sz="2400" b="1" u="sng" dirty="0" smtClean="0">
                <a:latin typeface="David" panose="020E0502060401010101" pitchFamily="34" charset="-79"/>
                <a:cs typeface="David" panose="020E0502060401010101" pitchFamily="34" charset="-79"/>
              </a:rPr>
              <a:t>ברוך </a:t>
            </a:r>
            <a:r>
              <a:rPr lang="he-IL" sz="2400" b="1" u="sng" dirty="0" err="1">
                <a:latin typeface="David" panose="020E0502060401010101" pitchFamily="34" charset="-79"/>
                <a:cs typeface="David" panose="020E0502060401010101" pitchFamily="34" charset="-79"/>
              </a:rPr>
              <a:t>אדהנן</a:t>
            </a:r>
            <a:r>
              <a:rPr lang="he-IL" sz="2400" b="1" u="sng"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היה כהנת </a:t>
            </a:r>
            <a:r>
              <a:rPr lang="he-IL" sz="2400" dirty="0">
                <a:latin typeface="David" panose="020E0502060401010101" pitchFamily="34" charset="-79"/>
                <a:cs typeface="David" panose="020E0502060401010101" pitchFamily="34" charset="-79"/>
              </a:rPr>
              <a:t>ביתא ישראל. </a:t>
            </a:r>
            <a:endParaRPr lang="he-IL" sz="2400" dirty="0" smtClean="0">
              <a:latin typeface="David" panose="020E0502060401010101" pitchFamily="34" charset="-79"/>
              <a:cs typeface="David" panose="020E0502060401010101" pitchFamily="34" charset="-79"/>
            </a:endParaRPr>
          </a:p>
          <a:p>
            <a:pPr marL="0" indent="0" algn="just">
              <a:spcBef>
                <a:spcPts val="600"/>
              </a:spcBef>
              <a:buNone/>
            </a:pPr>
            <a:r>
              <a:rPr lang="he-IL" sz="2400" dirty="0" smtClean="0">
                <a:latin typeface="David" panose="020E0502060401010101" pitchFamily="34" charset="-79"/>
                <a:cs typeface="David" panose="020E0502060401010101" pitchFamily="34" charset="-79"/>
              </a:rPr>
              <a:t>מקטנותו </a:t>
            </a:r>
            <a:r>
              <a:rPr lang="he-IL" sz="2400" dirty="0">
                <a:latin typeface="David" panose="020E0502060401010101" pitchFamily="34" charset="-79"/>
                <a:cs typeface="David" panose="020E0502060401010101" pitchFamily="34" charset="-79"/>
              </a:rPr>
              <a:t>התעניין בלימודי דת </a:t>
            </a:r>
            <a:r>
              <a:rPr lang="he-IL" sz="2400" dirty="0" smtClean="0">
                <a:latin typeface="David" panose="020E0502060401010101" pitchFamily="34" charset="-79"/>
                <a:cs typeface="David" panose="020E0502060401010101" pitchFamily="34" charset="-79"/>
              </a:rPr>
              <a:t>ובשל </a:t>
            </a:r>
            <a:r>
              <a:rPr lang="he-IL" sz="2400" dirty="0">
                <a:latin typeface="David" panose="020E0502060401010101" pitchFamily="34" charset="-79"/>
                <a:cs typeface="David" panose="020E0502060401010101" pitchFamily="34" charset="-79"/>
              </a:rPr>
              <a:t>כך עזב את בית הוריו </a:t>
            </a:r>
            <a:endParaRPr lang="he-IL" sz="2400" dirty="0" smtClean="0">
              <a:latin typeface="David" panose="020E0502060401010101" pitchFamily="34" charset="-79"/>
              <a:cs typeface="David" panose="020E0502060401010101" pitchFamily="34" charset="-79"/>
            </a:endParaRPr>
          </a:p>
          <a:p>
            <a:pPr marL="0" indent="0" algn="just">
              <a:spcBef>
                <a:spcPts val="600"/>
              </a:spcBef>
              <a:buNone/>
            </a:pPr>
            <a:r>
              <a:rPr lang="he-IL" sz="2400" dirty="0" smtClean="0">
                <a:latin typeface="David" panose="020E0502060401010101" pitchFamily="34" charset="-79"/>
                <a:cs typeface="David" panose="020E0502060401010101" pitchFamily="34" charset="-79"/>
              </a:rPr>
              <a:t>בגיל </a:t>
            </a:r>
            <a:r>
              <a:rPr lang="he-IL" sz="2400" dirty="0">
                <a:latin typeface="David" panose="020E0502060401010101" pitchFamily="34" charset="-79"/>
                <a:cs typeface="David" panose="020E0502060401010101" pitchFamily="34" charset="-79"/>
              </a:rPr>
              <a:t>צעיר </a:t>
            </a:r>
            <a:r>
              <a:rPr lang="he-IL" sz="2400" dirty="0" smtClean="0">
                <a:latin typeface="David" panose="020E0502060401010101" pitchFamily="34" charset="-79"/>
                <a:cs typeface="David" panose="020E0502060401010101" pitchFamily="34" charset="-79"/>
              </a:rPr>
              <a:t>מאוד, התבודד והחל בלימודי </a:t>
            </a:r>
            <a:r>
              <a:rPr lang="he-IL" sz="2400" dirty="0">
                <a:latin typeface="David" panose="020E0502060401010101" pitchFamily="34" charset="-79"/>
                <a:cs typeface="David" panose="020E0502060401010101" pitchFamily="34" charset="-79"/>
              </a:rPr>
              <a:t>תורה אצל נזירי </a:t>
            </a:r>
            <a:endParaRPr lang="he-IL" sz="2400" dirty="0" smtClean="0">
              <a:latin typeface="David" panose="020E0502060401010101" pitchFamily="34" charset="-79"/>
              <a:cs typeface="David" panose="020E0502060401010101" pitchFamily="34" charset="-79"/>
            </a:endParaRPr>
          </a:p>
          <a:p>
            <a:pPr marL="0" indent="0" algn="just">
              <a:spcBef>
                <a:spcPts val="600"/>
              </a:spcBef>
              <a:buNone/>
            </a:pPr>
            <a:r>
              <a:rPr lang="he-IL" sz="2400" dirty="0" smtClean="0">
                <a:latin typeface="David" panose="020E0502060401010101" pitchFamily="34" charset="-79"/>
                <a:cs typeface="David" panose="020E0502060401010101" pitchFamily="34" charset="-79"/>
              </a:rPr>
              <a:t>ביתא ישראל, שבמהלכם הוסמך לדברתה.</a:t>
            </a:r>
            <a:endParaRPr lang="he-IL" dirty="0" smtClean="0"/>
          </a:p>
          <a:p>
            <a:pPr marL="0" indent="0">
              <a:buNone/>
            </a:pPr>
            <a:endParaRPr lang="he-IL" dirty="0"/>
          </a:p>
        </p:txBody>
      </p:sp>
      <p:pic>
        <p:nvPicPr>
          <p:cNvPr id="1026" name="Picture 2" descr="C:\Users\user222\Pictures\מגמה\ברוך_אדהנן.jpe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197" y="2039007"/>
            <a:ext cx="2381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30447" y="4846851"/>
            <a:ext cx="3400670" cy="923330"/>
          </a:xfrm>
          <a:prstGeom prst="rect">
            <a:avLst/>
          </a:prstGeom>
          <a:noFill/>
        </p:spPr>
        <p:txBody>
          <a:bodyPr wrap="square" rtlCol="1">
            <a:spAutoFit/>
          </a:bodyPr>
          <a:lstStyle/>
          <a:p>
            <a:r>
              <a:rPr lang="he-IL" dirty="0" smtClean="0"/>
              <a:t>ברוך </a:t>
            </a:r>
            <a:r>
              <a:rPr lang="he-IL" dirty="0" err="1"/>
              <a:t>אדהנן</a:t>
            </a:r>
            <a:r>
              <a:rPr lang="he-IL" dirty="0"/>
              <a:t> (1850 - 1936) </a:t>
            </a:r>
            <a:endParaRPr lang="he-IL" dirty="0" smtClean="0"/>
          </a:p>
          <a:p>
            <a:r>
              <a:rPr lang="he-IL" dirty="0" smtClean="0"/>
              <a:t>היה </a:t>
            </a:r>
            <a:r>
              <a:rPr lang="he-IL" dirty="0"/>
              <a:t>מגדולי כהני ביתא </a:t>
            </a:r>
            <a:r>
              <a:rPr lang="he-IL" dirty="0" smtClean="0"/>
              <a:t>ישראל</a:t>
            </a:r>
            <a:r>
              <a:rPr lang="he-IL" dirty="0"/>
              <a:t>.</a:t>
            </a:r>
            <a:endParaRPr lang="he-IL" dirty="0" smtClean="0"/>
          </a:p>
          <a:p>
            <a:r>
              <a:rPr lang="he-IL" dirty="0" err="1" smtClean="0"/>
              <a:t>חמזי</a:t>
            </a:r>
            <a:r>
              <a:rPr lang="he-IL" dirty="0" smtClean="0"/>
              <a:t>, </a:t>
            </a:r>
            <a:r>
              <a:rPr lang="en-US" dirty="0" smtClean="0"/>
              <a:t>Family album</a:t>
            </a:r>
            <a:endParaRPr lang="he-IL" dirty="0"/>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12</a:t>
            </a:fld>
            <a:endParaRPr lang="he-IL">
              <a:solidFill>
                <a:prstClr val="black">
                  <a:tint val="75000"/>
                </a:prstClr>
              </a:solidFill>
            </a:endParaRPr>
          </a:p>
        </p:txBody>
      </p:sp>
    </p:spTree>
    <p:extLst>
      <p:ext uri="{BB962C8B-B14F-4D97-AF65-F5344CB8AC3E}">
        <p14:creationId xmlns:p14="http://schemas.microsoft.com/office/powerpoint/2010/main" val="220816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2000" cy="685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914400" y="1948747"/>
            <a:ext cx="10610193" cy="4246093"/>
          </a:xfrm>
        </p:spPr>
        <p:txBody>
          <a:bodyPr>
            <a:normAutofit/>
          </a:bodyPr>
          <a:lstStyle/>
          <a:p>
            <a:pPr algn="just">
              <a:spcBef>
                <a:spcPts val="0"/>
              </a:spcBef>
            </a:pPr>
            <a:r>
              <a:rPr lang="he-IL" sz="2400" dirty="0" smtClean="0">
                <a:latin typeface="David" panose="020E0502060401010101" pitchFamily="34" charset="-79"/>
                <a:cs typeface="David" panose="020E0502060401010101" pitchFamily="34" charset="-79"/>
              </a:rPr>
              <a:t>בעקבות ניסיון העלייה לארץ ישראל של אבא מהרי בשנת 1862 שכשל, החליט </a:t>
            </a:r>
            <a:r>
              <a:rPr lang="he-IL" sz="2400" dirty="0">
                <a:latin typeface="David" panose="020E0502060401010101" pitchFamily="34" charset="-79"/>
                <a:cs typeface="David" panose="020E0502060401010101" pitchFamily="34" charset="-79"/>
              </a:rPr>
              <a:t>אבא ברוך </a:t>
            </a:r>
            <a:r>
              <a:rPr lang="he-IL" sz="2400" dirty="0" smtClean="0">
                <a:latin typeface="David" panose="020E0502060401010101" pitchFamily="34" charset="-79"/>
                <a:cs typeface="David" panose="020E0502060401010101" pitchFamily="34" charset="-79"/>
              </a:rPr>
              <a:t>להתבודד </a:t>
            </a:r>
            <a:r>
              <a:rPr lang="he-IL" sz="2400" dirty="0">
                <a:latin typeface="David" panose="020E0502060401010101" pitchFamily="34" charset="-79"/>
                <a:cs typeface="David" panose="020E0502060401010101" pitchFamily="34" charset="-79"/>
              </a:rPr>
              <a:t>ולהקדיש את עצמו ללימוד תודה כדי לעבוד את ה</a:t>
            </a:r>
            <a:r>
              <a:rPr lang="he-IL" sz="2400" dirty="0" smtClean="0">
                <a:latin typeface="David" panose="020E0502060401010101" pitchFamily="34" charset="-79"/>
                <a:cs typeface="David" panose="020E0502060401010101" pitchFamily="34" charset="-79"/>
              </a:rPr>
              <a:t>'. וכך, במשך 40 השנים הבאות הוא חי במערה, התבודד ועבד את ה'.</a:t>
            </a:r>
          </a:p>
          <a:p>
            <a:pPr algn="just">
              <a:spcBef>
                <a:spcPts val="0"/>
              </a:spcBef>
            </a:pPr>
            <a:r>
              <a:rPr lang="he-IL" sz="2400" dirty="0" smtClean="0">
                <a:latin typeface="David" panose="020E0502060401010101" pitchFamily="34" charset="-79"/>
                <a:cs typeface="David" panose="020E0502060401010101" pitchFamily="34" charset="-79"/>
              </a:rPr>
              <a:t>בחלום שחלם במערה, התגלו לו מלאכי </a:t>
            </a:r>
            <a:r>
              <a:rPr lang="he-IL" sz="2400" dirty="0">
                <a:latin typeface="David" panose="020E0502060401010101" pitchFamily="34" charset="-79"/>
                <a:cs typeface="David" panose="020E0502060401010101" pitchFamily="34" charset="-79"/>
              </a:rPr>
              <a:t>ה' </a:t>
            </a:r>
            <a:r>
              <a:rPr lang="he-IL" sz="2400" dirty="0" smtClean="0">
                <a:latin typeface="David" panose="020E0502060401010101" pitchFamily="34" charset="-79"/>
                <a:cs typeface="David" panose="020E0502060401010101" pitchFamily="34" charset="-79"/>
              </a:rPr>
              <a:t>ומסרו </a:t>
            </a:r>
            <a:r>
              <a:rPr lang="he-IL" sz="2400" dirty="0">
                <a:latin typeface="David" panose="020E0502060401010101" pitchFamily="34" charset="-79"/>
                <a:cs typeface="David" panose="020E0502060401010101" pitchFamily="34" charset="-79"/>
              </a:rPr>
              <a:t>לו </a:t>
            </a:r>
            <a:r>
              <a:rPr lang="he-IL" sz="2400" dirty="0" smtClean="0">
                <a:latin typeface="David" panose="020E0502060401010101" pitchFamily="34" charset="-79"/>
                <a:cs typeface="David" panose="020E0502060401010101" pitchFamily="34" charset="-79"/>
              </a:rPr>
              <a:t>כי הגיעה </a:t>
            </a:r>
            <a:r>
              <a:rPr lang="he-IL" sz="2400" dirty="0">
                <a:latin typeface="David" panose="020E0502060401010101" pitchFamily="34" charset="-79"/>
                <a:cs typeface="David" panose="020E0502060401010101" pitchFamily="34" charset="-79"/>
              </a:rPr>
              <a:t>השעה </a:t>
            </a:r>
            <a:r>
              <a:rPr lang="he-IL" sz="2400" dirty="0" smtClean="0">
                <a:latin typeface="David" panose="020E0502060401010101" pitchFamily="34" charset="-79"/>
                <a:cs typeface="David" panose="020E0502060401010101" pitchFamily="34" charset="-79"/>
              </a:rPr>
              <a:t>לחזור </a:t>
            </a:r>
            <a:r>
              <a:rPr lang="he-IL" sz="2400" dirty="0">
                <a:latin typeface="David" panose="020E0502060401010101" pitchFamily="34" charset="-79"/>
                <a:cs typeface="David" panose="020E0502060401010101" pitchFamily="34" charset="-79"/>
              </a:rPr>
              <a:t>למקום הולדתו ולבני משפחתו כדי לקיים את מצוות פרו רבו להקים </a:t>
            </a:r>
            <a:r>
              <a:rPr lang="he-IL" sz="2400" dirty="0" smtClean="0">
                <a:latin typeface="David" panose="020E0502060401010101" pitchFamily="34" charset="-79"/>
                <a:cs typeface="David" panose="020E0502060401010101" pitchFamily="34" charset="-79"/>
              </a:rPr>
              <a:t>משפחה. בניו יהיו אלו שימשיכו </a:t>
            </a:r>
            <a:r>
              <a:rPr lang="he-IL" sz="2400" dirty="0">
                <a:latin typeface="David" panose="020E0502060401010101" pitchFamily="34" charset="-79"/>
                <a:cs typeface="David" panose="020E0502060401010101" pitchFamily="34" charset="-79"/>
              </a:rPr>
              <a:t>לשרת </a:t>
            </a:r>
            <a:r>
              <a:rPr lang="he-IL" sz="2400" dirty="0" smtClean="0">
                <a:latin typeface="David" panose="020E0502060401010101" pitchFamily="34" charset="-79"/>
                <a:cs typeface="David" panose="020E0502060401010101" pitchFamily="34" charset="-79"/>
              </a:rPr>
              <a:t>את </a:t>
            </a:r>
            <a:r>
              <a:rPr lang="he-IL" sz="2400" dirty="0">
                <a:latin typeface="David" panose="020E0502060401010101" pitchFamily="34" charset="-79"/>
                <a:cs typeface="David" panose="020E0502060401010101" pitchFamily="34" charset="-79"/>
              </a:rPr>
              <a:t>קהילת </a:t>
            </a:r>
            <a:r>
              <a:rPr lang="he-IL" sz="2400" dirty="0" smtClean="0">
                <a:latin typeface="David" panose="020E0502060401010101" pitchFamily="34" charset="-79"/>
                <a:cs typeface="David" panose="020E0502060401010101" pitchFamily="34" charset="-79"/>
              </a:rPr>
              <a:t>ביתא ישראל. </a:t>
            </a:r>
            <a:r>
              <a:rPr lang="he-IL" sz="2400" dirty="0" smtClean="0">
                <a:solidFill>
                  <a:prstClr val="black"/>
                </a:solidFill>
                <a:latin typeface="David" panose="020E0502060401010101" pitchFamily="34" charset="-79"/>
                <a:cs typeface="David" panose="020E0502060401010101" pitchFamily="34" charset="-79"/>
              </a:rPr>
              <a:t>פעמיים סירב </a:t>
            </a:r>
            <a:r>
              <a:rPr lang="he-IL" sz="2400" dirty="0">
                <a:solidFill>
                  <a:prstClr val="black"/>
                </a:solidFill>
                <a:latin typeface="David" panose="020E0502060401010101" pitchFamily="34" charset="-79"/>
                <a:cs typeface="David" panose="020E0502060401010101" pitchFamily="34" charset="-79"/>
              </a:rPr>
              <a:t>אבא ברוך לבקשת המלאכים וביקש להישאר לעבוד את ה'. </a:t>
            </a:r>
            <a:r>
              <a:rPr lang="he-IL" sz="2400" dirty="0" smtClean="0">
                <a:solidFill>
                  <a:prstClr val="black"/>
                </a:solidFill>
                <a:latin typeface="David" panose="020E0502060401010101" pitchFamily="34" charset="-79"/>
                <a:cs typeface="David" panose="020E0502060401010101" pitchFamily="34" charset="-79"/>
              </a:rPr>
              <a:t>בפעם </a:t>
            </a:r>
            <a:r>
              <a:rPr lang="he-IL" sz="2400" dirty="0">
                <a:solidFill>
                  <a:prstClr val="black"/>
                </a:solidFill>
                <a:latin typeface="David" panose="020E0502060401010101" pitchFamily="34" charset="-79"/>
                <a:cs typeface="David" panose="020E0502060401010101" pitchFamily="34" charset="-79"/>
              </a:rPr>
              <a:t>השלישית מלאכי ה' מסרו לו שאם לא יקיים את מה שמצווה עליו, החיות הטורפות שסובבות אותו </a:t>
            </a:r>
            <a:r>
              <a:rPr lang="he-IL" sz="2400" dirty="0" smtClean="0">
                <a:solidFill>
                  <a:prstClr val="black"/>
                </a:solidFill>
                <a:latin typeface="David" panose="020E0502060401010101" pitchFamily="34" charset="-79"/>
                <a:cs typeface="David" panose="020E0502060401010101" pitchFamily="34" charset="-79"/>
              </a:rPr>
              <a:t>בשלום  </a:t>
            </a:r>
            <a:r>
              <a:rPr lang="he-IL" sz="2400" dirty="0">
                <a:solidFill>
                  <a:prstClr val="black"/>
                </a:solidFill>
                <a:latin typeface="David" panose="020E0502060401010101" pitchFamily="34" charset="-79"/>
                <a:cs typeface="David" panose="020E0502060401010101" pitchFamily="34" charset="-79"/>
              </a:rPr>
              <a:t>40 שנה יטרפו אותו.</a:t>
            </a:r>
          </a:p>
          <a:p>
            <a:pPr marL="0" lvl="0" indent="0" algn="just">
              <a:spcBef>
                <a:spcPts val="0"/>
              </a:spcBef>
              <a:buNone/>
            </a:pPr>
            <a:r>
              <a:rPr lang="he-IL" sz="2400" dirty="0" smtClean="0">
                <a:solidFill>
                  <a:prstClr val="black"/>
                </a:solidFill>
                <a:latin typeface="David" panose="020E0502060401010101" pitchFamily="34" charset="-79"/>
                <a:cs typeface="David" panose="020E0502060401010101" pitchFamily="34" charset="-79"/>
              </a:rPr>
              <a:t>    אבא </a:t>
            </a:r>
            <a:r>
              <a:rPr lang="he-IL" sz="2400" dirty="0">
                <a:solidFill>
                  <a:prstClr val="black"/>
                </a:solidFill>
                <a:latin typeface="David" panose="020E0502060401010101" pitchFamily="34" charset="-79"/>
                <a:cs typeface="David" panose="020E0502060401010101" pitchFamily="34" charset="-79"/>
              </a:rPr>
              <a:t>ברוך קם על רגליו, עזב את המערה  והחל לצעוד לכיוון כפר הולדתו. </a:t>
            </a:r>
            <a:r>
              <a:rPr lang="he-IL" sz="2400" dirty="0" smtClean="0">
                <a:solidFill>
                  <a:prstClr val="black"/>
                </a:solidFill>
                <a:latin typeface="David" panose="020E0502060401010101" pitchFamily="34" charset="-79"/>
                <a:cs typeface="David" panose="020E0502060401010101" pitchFamily="34" charset="-79"/>
              </a:rPr>
              <a:t>חיות היער ומלאכי   </a:t>
            </a:r>
          </a:p>
          <a:p>
            <a:pPr marL="0" lvl="0" indent="0" algn="just">
              <a:spcBef>
                <a:spcPts val="0"/>
              </a:spcBef>
              <a:buNone/>
            </a:pPr>
            <a:r>
              <a:rPr lang="he-IL" sz="2400" dirty="0">
                <a:solidFill>
                  <a:prstClr val="black"/>
                </a:solidFill>
                <a:latin typeface="David" panose="020E0502060401010101" pitchFamily="34" charset="-79"/>
                <a:cs typeface="David" panose="020E0502060401010101" pitchFamily="34" charset="-79"/>
              </a:rPr>
              <a:t> </a:t>
            </a:r>
            <a:r>
              <a:rPr lang="he-IL" sz="2400" dirty="0" smtClean="0">
                <a:solidFill>
                  <a:prstClr val="black"/>
                </a:solidFill>
                <a:latin typeface="David" panose="020E0502060401010101" pitchFamily="34" charset="-79"/>
                <a:cs typeface="David" panose="020E0502060401010101" pitchFamily="34" charset="-79"/>
              </a:rPr>
              <a:t>    ה</a:t>
            </a:r>
            <a:r>
              <a:rPr lang="he-IL" sz="2400" dirty="0">
                <a:solidFill>
                  <a:prstClr val="black"/>
                </a:solidFill>
                <a:latin typeface="David" panose="020E0502060401010101" pitchFamily="34" charset="-79"/>
                <a:cs typeface="David" panose="020E0502060401010101" pitchFamily="34" charset="-79"/>
              </a:rPr>
              <a:t>' ליוו אותו</a:t>
            </a:r>
            <a:r>
              <a:rPr lang="he-IL" sz="2400" dirty="0" smtClean="0">
                <a:solidFill>
                  <a:prstClr val="black"/>
                </a:solidFill>
                <a:latin typeface="David" panose="020E0502060401010101" pitchFamily="34" charset="-79"/>
                <a:cs typeface="David" panose="020E0502060401010101" pitchFamily="34" charset="-79"/>
              </a:rPr>
              <a:t>.</a:t>
            </a:r>
          </a:p>
          <a:p>
            <a:pPr algn="just">
              <a:spcBef>
                <a:spcPts val="0"/>
              </a:spcBef>
            </a:pPr>
            <a:r>
              <a:rPr lang="he-IL" sz="2400" dirty="0" smtClean="0">
                <a:solidFill>
                  <a:prstClr val="black"/>
                </a:solidFill>
                <a:latin typeface="David" panose="020E0502060401010101" pitchFamily="34" charset="-79"/>
                <a:cs typeface="David" panose="020E0502060401010101" pitchFamily="34" charset="-79"/>
              </a:rPr>
              <a:t>קייס </a:t>
            </a:r>
            <a:r>
              <a:rPr lang="he-IL" sz="2400" dirty="0">
                <a:solidFill>
                  <a:prstClr val="black"/>
                </a:solidFill>
                <a:latin typeface="David" panose="020E0502060401010101" pitchFamily="34" charset="-79"/>
                <a:cs typeface="David" panose="020E0502060401010101" pitchFamily="34" charset="-79"/>
              </a:rPr>
              <a:t>ברוך נשא לאישה את אסתר לוי והקים משפחה ענפה.</a:t>
            </a:r>
          </a:p>
          <a:p>
            <a:pPr marL="0" indent="0" algn="just">
              <a:spcBef>
                <a:spcPts val="0"/>
              </a:spcBef>
              <a:buNone/>
            </a:pPr>
            <a:endParaRPr lang="he-IL" sz="2400" dirty="0" smtClean="0">
              <a:latin typeface="David" panose="020E0502060401010101" pitchFamily="34" charset="-79"/>
              <a:cs typeface="David" panose="020E0502060401010101" pitchFamily="34" charset="-79"/>
            </a:endParaRPr>
          </a:p>
          <a:p>
            <a:pPr marL="0" indent="0" algn="just">
              <a:spcBef>
                <a:spcPts val="0"/>
              </a:spcBef>
              <a:buNone/>
            </a:pPr>
            <a:endParaRPr lang="he-IL" sz="2400" dirty="0">
              <a:latin typeface="David" panose="020E0502060401010101" pitchFamily="34" charset="-79"/>
              <a:cs typeface="David" panose="020E0502060401010101" pitchFamily="34" charset="-79"/>
            </a:endParaRPr>
          </a:p>
        </p:txBody>
      </p:sp>
      <p:sp>
        <p:nvSpPr>
          <p:cNvPr id="4" name="TextBox 3"/>
          <p:cNvSpPr txBox="1"/>
          <p:nvPr/>
        </p:nvSpPr>
        <p:spPr>
          <a:xfrm>
            <a:off x="1623848" y="975928"/>
            <a:ext cx="9900745" cy="999441"/>
          </a:xfrm>
          <a:prstGeom prst="rect">
            <a:avLst/>
          </a:prstGeom>
          <a:noFill/>
        </p:spPr>
        <p:txBody>
          <a:bodyPr wrap="square" rtlCol="1">
            <a:spAutoFit/>
          </a:bodyPr>
          <a:lstStyle/>
          <a:p>
            <a:pPr lvl="0" algn="ctr">
              <a:lnSpc>
                <a:spcPct val="150000"/>
              </a:lnSpc>
              <a:spcBef>
                <a:spcPct val="20000"/>
              </a:spcBef>
            </a:pPr>
            <a:r>
              <a:rPr lang="he-IL" sz="4400" b="1" dirty="0" err="1">
                <a:solidFill>
                  <a:srgbClr val="FF0000"/>
                </a:solidFill>
                <a:latin typeface="+mj-lt"/>
                <a:ea typeface="+mj-ea"/>
                <a:cs typeface="+mj-cs"/>
              </a:rPr>
              <a:t>הקייס</a:t>
            </a:r>
            <a:r>
              <a:rPr lang="he-IL" sz="4400" b="1" dirty="0">
                <a:solidFill>
                  <a:srgbClr val="FF0000"/>
                </a:solidFill>
                <a:latin typeface="+mj-lt"/>
                <a:ea typeface="+mj-ea"/>
                <a:cs typeface="+mj-cs"/>
              </a:rPr>
              <a:t> אבא ברוך – ברוך </a:t>
            </a:r>
            <a:r>
              <a:rPr lang="he-IL" sz="4400" b="1" dirty="0" err="1">
                <a:solidFill>
                  <a:srgbClr val="FF0000"/>
                </a:solidFill>
                <a:latin typeface="+mj-lt"/>
                <a:ea typeface="+mj-ea"/>
                <a:cs typeface="+mj-cs"/>
              </a:rPr>
              <a:t>אדהנן</a:t>
            </a:r>
            <a:r>
              <a:rPr lang="he-IL" sz="4400" b="1" dirty="0">
                <a:solidFill>
                  <a:srgbClr val="FF0000"/>
                </a:solidFill>
                <a:latin typeface="+mj-lt"/>
                <a:ea typeface="+mj-ea"/>
                <a:cs typeface="+mj-cs"/>
              </a:rPr>
              <a:t>  - המשך  </a:t>
            </a:r>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13</a:t>
            </a:fld>
            <a:endParaRPr lang="he-IL">
              <a:solidFill>
                <a:prstClr val="black">
                  <a:tint val="75000"/>
                </a:prstClr>
              </a:solidFill>
            </a:endParaRPr>
          </a:p>
        </p:txBody>
      </p:sp>
    </p:spTree>
    <p:extLst>
      <p:ext uri="{BB962C8B-B14F-4D97-AF65-F5344CB8AC3E}">
        <p14:creationId xmlns:p14="http://schemas.microsoft.com/office/powerpoint/2010/main" val="349440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1213945" y="2648063"/>
            <a:ext cx="10121461" cy="3122118"/>
          </a:xfrm>
        </p:spPr>
        <p:txBody>
          <a:bodyPr>
            <a:normAutofit lnSpcReduction="10000"/>
          </a:bodyPr>
          <a:lstStyle/>
          <a:p>
            <a:pPr algn="just">
              <a:spcBef>
                <a:spcPts val="0"/>
              </a:spcBef>
            </a:pPr>
            <a:r>
              <a:rPr lang="he-IL" sz="2400" dirty="0" smtClean="0">
                <a:latin typeface="David" panose="020E0502060401010101" pitchFamily="34" charset="-79"/>
                <a:cs typeface="David" panose="020E0502060401010101" pitchFamily="34" charset="-79"/>
              </a:rPr>
              <a:t>מאז, במסגרת </a:t>
            </a:r>
            <a:r>
              <a:rPr lang="he-IL" sz="2400" dirty="0">
                <a:latin typeface="David" panose="020E0502060401010101" pitchFamily="34" charset="-79"/>
                <a:cs typeface="David" panose="020E0502060401010101" pitchFamily="34" charset="-79"/>
              </a:rPr>
              <a:t>תפקידו כליקה כהנת, </a:t>
            </a:r>
            <a:r>
              <a:rPr lang="he-IL" sz="2400" dirty="0" smtClean="0">
                <a:latin typeface="David" panose="020E0502060401010101" pitchFamily="34" charset="-79"/>
                <a:cs typeface="David" panose="020E0502060401010101" pitchFamily="34" charset="-79"/>
              </a:rPr>
              <a:t>הוא נדד </a:t>
            </a:r>
            <a:r>
              <a:rPr lang="he-IL" sz="2400" dirty="0">
                <a:latin typeface="David" panose="020E0502060401010101" pitchFamily="34" charset="-79"/>
                <a:cs typeface="David" panose="020E0502060401010101" pitchFamily="34" charset="-79"/>
              </a:rPr>
              <a:t>מכפר </a:t>
            </a:r>
            <a:r>
              <a:rPr lang="he-IL" sz="2400" dirty="0" smtClean="0">
                <a:latin typeface="David" panose="020E0502060401010101" pitchFamily="34" charset="-79"/>
                <a:cs typeface="David" panose="020E0502060401010101" pitchFamily="34" charset="-79"/>
              </a:rPr>
              <a:t>לכפר, לימד את הדת היהודית והקים בתי </a:t>
            </a:r>
            <a:r>
              <a:rPr lang="he-IL" sz="2400" dirty="0">
                <a:latin typeface="David" panose="020E0502060401010101" pitchFamily="34" charset="-79"/>
                <a:cs typeface="David" panose="020E0502060401010101" pitchFamily="34" charset="-79"/>
              </a:rPr>
              <a:t>לימוד על מנת לחזק את קהילת </a:t>
            </a:r>
            <a:r>
              <a:rPr lang="he-IL" sz="2400" dirty="0" smtClean="0">
                <a:latin typeface="David" panose="020E0502060401010101" pitchFamily="34" charset="-79"/>
                <a:cs typeface="David" panose="020E0502060401010101" pitchFamily="34" charset="-79"/>
              </a:rPr>
              <a:t>ביתא ישראל.</a:t>
            </a:r>
          </a:p>
          <a:p>
            <a:pPr algn="just">
              <a:spcBef>
                <a:spcPts val="0"/>
              </a:spcBef>
            </a:pPr>
            <a:r>
              <a:rPr lang="he-IL" sz="2400" dirty="0" smtClean="0">
                <a:latin typeface="David" panose="020E0502060401010101" pitchFamily="34" charset="-79"/>
                <a:cs typeface="David" panose="020E0502060401010101" pitchFamily="34" charset="-79"/>
              </a:rPr>
              <a:t>בנוסף, נשא </a:t>
            </a:r>
            <a:r>
              <a:rPr lang="he-IL" sz="2400" dirty="0">
                <a:latin typeface="David" panose="020E0502060401010101" pitchFamily="34" charset="-79"/>
                <a:cs typeface="David" panose="020E0502060401010101" pitchFamily="34" charset="-79"/>
              </a:rPr>
              <a:t>תפילות בעד בני </a:t>
            </a:r>
            <a:r>
              <a:rPr lang="he-IL" sz="2400" dirty="0" smtClean="0">
                <a:latin typeface="David" panose="020E0502060401010101" pitchFamily="34" charset="-79"/>
                <a:cs typeface="David" panose="020E0502060401010101" pitchFamily="34" charset="-79"/>
              </a:rPr>
              <a:t>הקהילה, </a:t>
            </a:r>
            <a:r>
              <a:rPr lang="he-IL" sz="2400" dirty="0">
                <a:latin typeface="David" panose="020E0502060401010101" pitchFamily="34" charset="-79"/>
                <a:cs typeface="David" panose="020E0502060401010101" pitchFamily="34" charset="-79"/>
              </a:rPr>
              <a:t>הקים מפעלי חסד ליתומים ואלמנות, הנהיג טקסים דתיים רבים, שימש כבורר וכדיין במקרי הצורך, הכשיר תלמידים וכהנים ונלחם </a:t>
            </a:r>
            <a:r>
              <a:rPr lang="he-IL" sz="2400" dirty="0" smtClean="0">
                <a:latin typeface="David" panose="020E0502060401010101" pitchFamily="34" charset="-79"/>
                <a:cs typeface="David" panose="020E0502060401010101" pitchFamily="34" charset="-79"/>
              </a:rPr>
              <a:t>במיסיון </a:t>
            </a:r>
            <a:r>
              <a:rPr lang="he-IL" sz="2400" dirty="0">
                <a:latin typeface="David" panose="020E0502060401010101" pitchFamily="34" charset="-79"/>
                <a:cs typeface="David" panose="020E0502060401010101" pitchFamily="34" charset="-79"/>
              </a:rPr>
              <a:t>עד </a:t>
            </a:r>
            <a:r>
              <a:rPr lang="he-IL" sz="2400" dirty="0" smtClean="0">
                <a:latin typeface="David" panose="020E0502060401010101" pitchFamily="34" charset="-79"/>
                <a:cs typeface="David" panose="020E0502060401010101" pitchFamily="34" charset="-79"/>
              </a:rPr>
              <a:t>יום מותו </a:t>
            </a:r>
            <a:r>
              <a:rPr lang="he-IL" sz="2400" dirty="0">
                <a:latin typeface="David" panose="020E0502060401010101" pitchFamily="34" charset="-79"/>
                <a:cs typeface="David" panose="020E0502060401010101" pitchFamily="34" charset="-79"/>
              </a:rPr>
              <a:t>בשנת </a:t>
            </a:r>
            <a:r>
              <a:rPr lang="he-IL" sz="2400" dirty="0" smtClean="0">
                <a:latin typeface="David" panose="020E0502060401010101" pitchFamily="34" charset="-79"/>
                <a:cs typeface="David" panose="020E0502060401010101" pitchFamily="34" charset="-79"/>
              </a:rPr>
              <a:t>1936.</a:t>
            </a:r>
          </a:p>
          <a:p>
            <a:pPr algn="just">
              <a:spcBef>
                <a:spcPts val="0"/>
              </a:spcBef>
            </a:pPr>
            <a:r>
              <a:rPr lang="he-IL" sz="2400" dirty="0" smtClean="0">
                <a:solidFill>
                  <a:prstClr val="black"/>
                </a:solidFill>
                <a:latin typeface="David" panose="020E0502060401010101" pitchFamily="34" charset="-79"/>
                <a:cs typeface="David" panose="020E0502060401010101" pitchFamily="34" charset="-79"/>
              </a:rPr>
              <a:t>זמן </a:t>
            </a:r>
            <a:r>
              <a:rPr lang="he-IL" sz="2400" dirty="0">
                <a:solidFill>
                  <a:prstClr val="black"/>
                </a:solidFill>
                <a:latin typeface="David" panose="020E0502060401010101" pitchFamily="34" charset="-79"/>
                <a:cs typeface="David" panose="020E0502060401010101" pitchFamily="34" charset="-79"/>
              </a:rPr>
              <a:t>קצר לפני מותו, פנו אליו ראשי </a:t>
            </a:r>
            <a:r>
              <a:rPr lang="he-IL" sz="2400" dirty="0" smtClean="0">
                <a:solidFill>
                  <a:prstClr val="black"/>
                </a:solidFill>
                <a:latin typeface="David" panose="020E0502060401010101" pitchFamily="34" charset="-79"/>
                <a:cs typeface="David" panose="020E0502060401010101" pitchFamily="34" charset="-79"/>
              </a:rPr>
              <a:t>הכוהנים </a:t>
            </a:r>
            <a:r>
              <a:rPr lang="he-IL" sz="2400" dirty="0">
                <a:solidFill>
                  <a:prstClr val="black"/>
                </a:solidFill>
                <a:latin typeface="David" panose="020E0502060401010101" pitchFamily="34" charset="-79"/>
                <a:cs typeface="David" panose="020E0502060401010101" pitchFamily="34" charset="-79"/>
              </a:rPr>
              <a:t>וביקשו  שיתאר להם את עליית בית ישראל העתידית לארץ ישראל. </a:t>
            </a:r>
            <a:r>
              <a:rPr lang="he-IL" sz="2400" dirty="0" smtClean="0">
                <a:solidFill>
                  <a:prstClr val="black"/>
                </a:solidFill>
                <a:latin typeface="David" panose="020E0502060401010101" pitchFamily="34" charset="-79"/>
                <a:cs typeface="David" panose="020E0502060401010101" pitchFamily="34" charset="-79"/>
              </a:rPr>
              <a:t>אבא </a:t>
            </a:r>
            <a:r>
              <a:rPr lang="he-IL" sz="2400" dirty="0">
                <a:solidFill>
                  <a:prstClr val="black"/>
                </a:solidFill>
                <a:latin typeface="David" panose="020E0502060401010101" pitchFamily="34" charset="-79"/>
                <a:cs typeface="David" panose="020E0502060401010101" pitchFamily="34" charset="-79"/>
              </a:rPr>
              <a:t>ברוך שירטט בצורה מופלאה </a:t>
            </a:r>
            <a:r>
              <a:rPr lang="he-IL" sz="2400" dirty="0" smtClean="0">
                <a:solidFill>
                  <a:prstClr val="black"/>
                </a:solidFill>
                <a:latin typeface="David" panose="020E0502060401010101" pitchFamily="34" charset="-79"/>
                <a:cs typeface="David" panose="020E0502060401010101" pitchFamily="34" charset="-79"/>
              </a:rPr>
              <a:t>ומדויקת </a:t>
            </a:r>
            <a:r>
              <a:rPr lang="he-IL" sz="2400" dirty="0">
                <a:solidFill>
                  <a:prstClr val="black"/>
                </a:solidFill>
                <a:latin typeface="David" panose="020E0502060401010101" pitchFamily="34" charset="-79"/>
                <a:cs typeface="David" panose="020E0502060401010101" pitchFamily="34" charset="-79"/>
              </a:rPr>
              <a:t>את שלבי כל אחת מן העליות ואת האופן שבו יתבצעו. כמו גם את האתגרים </a:t>
            </a:r>
            <a:r>
              <a:rPr lang="he-IL" sz="2400" dirty="0" smtClean="0">
                <a:solidFill>
                  <a:prstClr val="black"/>
                </a:solidFill>
                <a:latin typeface="David" panose="020E0502060401010101" pitchFamily="34" charset="-79"/>
                <a:cs typeface="David" panose="020E0502060401010101" pitchFamily="34" charset="-79"/>
              </a:rPr>
              <a:t>שעימם </a:t>
            </a:r>
            <a:r>
              <a:rPr lang="he-IL" sz="2400" dirty="0">
                <a:solidFill>
                  <a:prstClr val="black"/>
                </a:solidFill>
                <a:latin typeface="David" panose="020E0502060401010101" pitchFamily="34" charset="-79"/>
                <a:cs typeface="David" panose="020E0502060401010101" pitchFamily="34" charset="-79"/>
              </a:rPr>
              <a:t>תתמודד הקהילה בארץ ישראל.</a:t>
            </a:r>
          </a:p>
          <a:p>
            <a:pPr marL="0" indent="0" algn="just">
              <a:spcBef>
                <a:spcPts val="0"/>
              </a:spcBef>
              <a:buNone/>
            </a:pPr>
            <a:endParaRPr lang="he-IL" sz="2400" dirty="0" smtClean="0">
              <a:latin typeface="David" panose="020E0502060401010101" pitchFamily="34" charset="-79"/>
              <a:cs typeface="David" panose="020E0502060401010101" pitchFamily="34" charset="-79"/>
            </a:endParaRPr>
          </a:p>
        </p:txBody>
      </p:sp>
      <p:sp>
        <p:nvSpPr>
          <p:cNvPr id="5" name="מלבן 4"/>
          <p:cNvSpPr/>
          <p:nvPr/>
        </p:nvSpPr>
        <p:spPr>
          <a:xfrm>
            <a:off x="630620" y="1367755"/>
            <a:ext cx="10815145" cy="999441"/>
          </a:xfrm>
          <a:prstGeom prst="rect">
            <a:avLst/>
          </a:prstGeom>
        </p:spPr>
        <p:txBody>
          <a:bodyPr wrap="square">
            <a:spAutoFit/>
          </a:bodyPr>
          <a:lstStyle/>
          <a:p>
            <a:pPr lvl="0" algn="ctr">
              <a:lnSpc>
                <a:spcPct val="150000"/>
              </a:lnSpc>
              <a:spcBef>
                <a:spcPct val="20000"/>
              </a:spcBef>
            </a:pPr>
            <a:r>
              <a:rPr lang="he-IL" sz="4400" b="1" dirty="0" err="1">
                <a:solidFill>
                  <a:srgbClr val="FF0000"/>
                </a:solidFill>
                <a:latin typeface="+mj-lt"/>
                <a:ea typeface="+mj-ea"/>
                <a:cs typeface="+mj-cs"/>
              </a:rPr>
              <a:t>הקייס</a:t>
            </a:r>
            <a:r>
              <a:rPr lang="he-IL" sz="4400" b="1" dirty="0">
                <a:solidFill>
                  <a:srgbClr val="FF0000"/>
                </a:solidFill>
                <a:latin typeface="+mj-lt"/>
                <a:ea typeface="+mj-ea"/>
                <a:cs typeface="+mj-cs"/>
              </a:rPr>
              <a:t> אבא ברוך – ברוך </a:t>
            </a:r>
            <a:r>
              <a:rPr lang="he-IL" sz="4400" b="1" dirty="0" err="1">
                <a:solidFill>
                  <a:srgbClr val="FF0000"/>
                </a:solidFill>
                <a:latin typeface="+mj-lt"/>
                <a:ea typeface="+mj-ea"/>
                <a:cs typeface="+mj-cs"/>
              </a:rPr>
              <a:t>אדהנן</a:t>
            </a:r>
            <a:r>
              <a:rPr lang="he-IL" sz="4400" b="1" dirty="0">
                <a:solidFill>
                  <a:srgbClr val="FF0000"/>
                </a:solidFill>
                <a:latin typeface="+mj-lt"/>
                <a:ea typeface="+mj-ea"/>
                <a:cs typeface="+mj-cs"/>
              </a:rPr>
              <a:t>  - המשך  </a:t>
            </a:r>
          </a:p>
        </p:txBody>
      </p:sp>
      <p:sp>
        <p:nvSpPr>
          <p:cNvPr id="4" name="מציין מיקום של מספר שקופית 3"/>
          <p:cNvSpPr>
            <a:spLocks noGrp="1"/>
          </p:cNvSpPr>
          <p:nvPr>
            <p:ph type="sldNum" sz="quarter" idx="12"/>
          </p:nvPr>
        </p:nvSpPr>
        <p:spPr/>
        <p:txBody>
          <a:bodyPr/>
          <a:lstStyle/>
          <a:p>
            <a:fld id="{954AA72D-C36F-4913-B5F4-624ED664DC7B}" type="slidenum">
              <a:rPr lang="he-IL" smtClean="0">
                <a:solidFill>
                  <a:prstClr val="black">
                    <a:tint val="75000"/>
                  </a:prstClr>
                </a:solidFill>
              </a:rPr>
              <a:pPr/>
              <a:t>14</a:t>
            </a:fld>
            <a:endParaRPr lang="he-IL">
              <a:solidFill>
                <a:prstClr val="black">
                  <a:tint val="75000"/>
                </a:prstClr>
              </a:solidFill>
            </a:endParaRPr>
          </a:p>
        </p:txBody>
      </p:sp>
    </p:spTree>
    <p:extLst>
      <p:ext uri="{BB962C8B-B14F-4D97-AF65-F5344CB8AC3E}">
        <p14:creationId xmlns:p14="http://schemas.microsoft.com/office/powerpoint/2010/main" val="356149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3042744" y="1441965"/>
            <a:ext cx="8801101" cy="1143000"/>
          </a:xfrm>
        </p:spPr>
        <p:txBody>
          <a:bodyPr>
            <a:normAutofit fontScale="90000"/>
          </a:bodyPr>
          <a:lstStyle/>
          <a:p>
            <a:r>
              <a:rPr lang="he-IL" sz="4900" b="1" dirty="0" err="1">
                <a:solidFill>
                  <a:srgbClr val="FF0000"/>
                </a:solidFill>
              </a:rPr>
              <a:t>הקייס</a:t>
            </a:r>
            <a:r>
              <a:rPr lang="he-IL" sz="4900" b="1" dirty="0">
                <a:solidFill>
                  <a:srgbClr val="FF0000"/>
                </a:solidFill>
              </a:rPr>
              <a:t> </a:t>
            </a:r>
            <a:r>
              <a:rPr lang="he-IL" sz="4900" b="1" dirty="0" err="1">
                <a:solidFill>
                  <a:srgbClr val="FF0000"/>
                </a:solidFill>
              </a:rPr>
              <a:t>ברהן</a:t>
            </a:r>
            <a:r>
              <a:rPr lang="he-IL" sz="4900" b="1" dirty="0">
                <a:solidFill>
                  <a:srgbClr val="FF0000"/>
                </a:solidFill>
              </a:rPr>
              <a:t> ברוך – אורי בן ברוך</a:t>
            </a:r>
            <a:br>
              <a:rPr lang="he-IL" sz="4900" b="1" dirty="0">
                <a:solidFill>
                  <a:srgbClr val="FF0000"/>
                </a:solidFill>
              </a:rPr>
            </a:br>
            <a:r>
              <a:rPr lang="he-IL" sz="4900" b="1" dirty="0" smtClean="0">
                <a:solidFill>
                  <a:srgbClr val="FF0000"/>
                </a:solidFill>
              </a:rPr>
              <a:t>1984-1900</a:t>
            </a:r>
            <a:endParaRPr lang="he-IL" sz="4900" b="1" dirty="0">
              <a:solidFill>
                <a:srgbClr val="FF0000"/>
              </a:solidFill>
            </a:endParaRPr>
          </a:p>
        </p:txBody>
      </p:sp>
      <p:sp>
        <p:nvSpPr>
          <p:cNvPr id="3" name="מציין מיקום תוכן 2"/>
          <p:cNvSpPr>
            <a:spLocks noGrp="1"/>
          </p:cNvSpPr>
          <p:nvPr>
            <p:ph idx="1"/>
          </p:nvPr>
        </p:nvSpPr>
        <p:spPr>
          <a:xfrm>
            <a:off x="609202" y="2624962"/>
            <a:ext cx="10972800" cy="3428998"/>
          </a:xfrm>
        </p:spPr>
        <p:txBody>
          <a:bodyPr>
            <a:normAutofit/>
          </a:bodyPr>
          <a:lstStyle/>
          <a:p>
            <a:r>
              <a:rPr lang="he-IL" sz="2400" dirty="0">
                <a:solidFill>
                  <a:srgbClr val="252525"/>
                </a:solidFill>
                <a:latin typeface="David" panose="020E0502060401010101" pitchFamily="34" charset="-79"/>
                <a:cs typeface="David" panose="020E0502060401010101" pitchFamily="34" charset="-79"/>
              </a:rPr>
              <a:t>ליקה </a:t>
            </a:r>
            <a:r>
              <a:rPr lang="he-IL" sz="2400" dirty="0" err="1">
                <a:solidFill>
                  <a:srgbClr val="252525"/>
                </a:solidFill>
                <a:latin typeface="David" panose="020E0502060401010101" pitchFamily="34" charset="-79"/>
                <a:cs typeface="David" panose="020E0502060401010101" pitchFamily="34" charset="-79"/>
              </a:rPr>
              <a:t>כהנת</a:t>
            </a:r>
            <a:r>
              <a:rPr lang="he-IL" sz="2400" dirty="0">
                <a:solidFill>
                  <a:srgbClr val="252525"/>
                </a:solidFill>
                <a:latin typeface="David" panose="020E0502060401010101" pitchFamily="34" charset="-79"/>
                <a:cs typeface="David" panose="020E0502060401010101" pitchFamily="34" charset="-79"/>
              </a:rPr>
              <a:t> </a:t>
            </a:r>
            <a:r>
              <a:rPr lang="he-IL" sz="2400" dirty="0" err="1">
                <a:solidFill>
                  <a:srgbClr val="252525"/>
                </a:solidFill>
                <a:latin typeface="David" panose="020E0502060401010101" pitchFamily="34" charset="-79"/>
                <a:cs typeface="David" panose="020E0502060401010101" pitchFamily="34" charset="-79"/>
              </a:rPr>
              <a:t>ברהן</a:t>
            </a:r>
            <a:r>
              <a:rPr lang="he-IL" sz="2400" dirty="0">
                <a:solidFill>
                  <a:srgbClr val="252525"/>
                </a:solidFill>
                <a:latin typeface="David" panose="020E0502060401010101" pitchFamily="34" charset="-79"/>
                <a:cs typeface="David" panose="020E0502060401010101" pitchFamily="34" charset="-79"/>
              </a:rPr>
              <a:t> </a:t>
            </a:r>
            <a:r>
              <a:rPr lang="he-IL" sz="2400" dirty="0" smtClean="0">
                <a:solidFill>
                  <a:srgbClr val="252525"/>
                </a:solidFill>
                <a:latin typeface="David" panose="020E0502060401010101" pitchFamily="34" charset="-79"/>
                <a:cs typeface="David" panose="020E0502060401010101" pitchFamily="34" charset="-79"/>
              </a:rPr>
              <a:t>ברוך – </a:t>
            </a:r>
            <a:r>
              <a:rPr lang="he-IL" sz="2400" dirty="0" err="1" smtClean="0">
                <a:solidFill>
                  <a:srgbClr val="252525"/>
                </a:solidFill>
                <a:latin typeface="David" panose="020E0502060401010101" pitchFamily="34" charset="-79"/>
                <a:cs typeface="David" panose="020E0502060401010101" pitchFamily="34" charset="-79"/>
              </a:rPr>
              <a:t>הקייס</a:t>
            </a:r>
            <a:r>
              <a:rPr lang="he-IL" sz="2400" dirty="0" smtClean="0">
                <a:solidFill>
                  <a:srgbClr val="252525"/>
                </a:solidFill>
                <a:latin typeface="David" panose="020E0502060401010101" pitchFamily="34" charset="-79"/>
                <a:cs typeface="David" panose="020E0502060401010101" pitchFamily="34" charset="-79"/>
              </a:rPr>
              <a:t> אורי </a:t>
            </a:r>
            <a:r>
              <a:rPr lang="he-IL" sz="2400" dirty="0">
                <a:solidFill>
                  <a:srgbClr val="252525"/>
                </a:solidFill>
                <a:latin typeface="David" panose="020E0502060401010101" pitchFamily="34" charset="-79"/>
                <a:cs typeface="David" panose="020E0502060401010101" pitchFamily="34" charset="-79"/>
              </a:rPr>
              <a:t>בן ברוך </a:t>
            </a:r>
            <a:r>
              <a:rPr lang="en-US" sz="2400" dirty="0" smtClean="0"/>
              <a:t/>
            </a:r>
            <a:br>
              <a:rPr lang="en-US" sz="2400" dirty="0" smtClean="0"/>
            </a:br>
            <a:r>
              <a:rPr lang="he-IL" sz="2400" dirty="0" smtClean="0">
                <a:solidFill>
                  <a:srgbClr val="252525"/>
                </a:solidFill>
                <a:latin typeface="David" panose="020E0502060401010101" pitchFamily="34" charset="-79"/>
                <a:cs typeface="David" panose="020E0502060401010101" pitchFamily="34" charset="-79"/>
              </a:rPr>
              <a:t>היה בנו של </a:t>
            </a:r>
            <a:r>
              <a:rPr lang="he-IL" sz="2400" dirty="0" err="1" smtClean="0">
                <a:solidFill>
                  <a:srgbClr val="252525"/>
                </a:solidFill>
                <a:latin typeface="David" panose="020E0502060401010101" pitchFamily="34" charset="-79"/>
                <a:cs typeface="David" panose="020E0502060401010101" pitchFamily="34" charset="-79"/>
              </a:rPr>
              <a:t>הקייס</a:t>
            </a:r>
            <a:r>
              <a:rPr lang="he-IL" sz="2400" dirty="0" smtClean="0">
                <a:solidFill>
                  <a:srgbClr val="252525"/>
                </a:solidFill>
                <a:latin typeface="David" panose="020E0502060401010101" pitchFamily="34" charset="-79"/>
                <a:cs typeface="David" panose="020E0502060401010101" pitchFamily="34" charset="-79"/>
              </a:rPr>
              <a:t> ברוך </a:t>
            </a:r>
            <a:r>
              <a:rPr lang="he-IL" sz="2400" dirty="0" err="1" smtClean="0">
                <a:solidFill>
                  <a:srgbClr val="252525"/>
                </a:solidFill>
                <a:latin typeface="David" panose="020E0502060401010101" pitchFamily="34" charset="-79"/>
                <a:cs typeface="David" panose="020E0502060401010101" pitchFamily="34" charset="-79"/>
              </a:rPr>
              <a:t>אדהנן</a:t>
            </a:r>
            <a:r>
              <a:rPr lang="he-IL" sz="2400" dirty="0" smtClean="0">
                <a:solidFill>
                  <a:srgbClr val="252525"/>
                </a:solidFill>
                <a:latin typeface="David" panose="020E0502060401010101" pitchFamily="34" charset="-79"/>
                <a:cs typeface="David" panose="020E0502060401010101" pitchFamily="34" charset="-79"/>
              </a:rPr>
              <a:t> – אבא ברוך.</a:t>
            </a:r>
          </a:p>
          <a:p>
            <a:pPr>
              <a:spcBef>
                <a:spcPts val="0"/>
              </a:spcBef>
            </a:pPr>
            <a:r>
              <a:rPr lang="he-IL" sz="2400" dirty="0" smtClean="0">
                <a:solidFill>
                  <a:srgbClr val="252525"/>
                </a:solidFill>
                <a:latin typeface="David" panose="020E0502060401010101" pitchFamily="34" charset="-79"/>
                <a:cs typeface="David" panose="020E0502060401010101" pitchFamily="34" charset="-79"/>
              </a:rPr>
              <a:t>כיהן </a:t>
            </a:r>
            <a:r>
              <a:rPr lang="he-IL" sz="2400" dirty="0">
                <a:solidFill>
                  <a:srgbClr val="252525"/>
                </a:solidFill>
                <a:latin typeface="David" panose="020E0502060401010101" pitchFamily="34" charset="-79"/>
                <a:cs typeface="David" panose="020E0502060401010101" pitchFamily="34" charset="-79"/>
              </a:rPr>
              <a:t>כמנהיג רוחני חשוב של ביתא ישראל משנות הארבעים </a:t>
            </a:r>
            <a:endParaRPr lang="he-IL" sz="2400" dirty="0" smtClean="0">
              <a:solidFill>
                <a:srgbClr val="252525"/>
              </a:solidFill>
              <a:latin typeface="David" panose="020E0502060401010101" pitchFamily="34" charset="-79"/>
              <a:cs typeface="David" panose="020E0502060401010101" pitchFamily="34" charset="-79"/>
            </a:endParaRPr>
          </a:p>
          <a:p>
            <a:pPr marL="0" indent="0">
              <a:spcBef>
                <a:spcPts val="0"/>
              </a:spcBef>
              <a:buNone/>
            </a:pPr>
            <a:r>
              <a:rPr lang="he-IL" sz="2400" dirty="0" smtClean="0">
                <a:solidFill>
                  <a:srgbClr val="252525"/>
                </a:solidFill>
                <a:latin typeface="David" panose="020E0502060401010101" pitchFamily="34" charset="-79"/>
                <a:cs typeface="David" panose="020E0502060401010101" pitchFamily="34" charset="-79"/>
              </a:rPr>
              <a:t>     של </a:t>
            </a:r>
            <a:r>
              <a:rPr lang="he-IL" sz="2400" dirty="0">
                <a:solidFill>
                  <a:srgbClr val="252525"/>
                </a:solidFill>
                <a:latin typeface="David" panose="020E0502060401010101" pitchFamily="34" charset="-79"/>
                <a:cs typeface="David" panose="020E0502060401010101" pitchFamily="34" charset="-79"/>
              </a:rPr>
              <a:t>המאה </a:t>
            </a:r>
            <a:r>
              <a:rPr lang="he-IL" sz="2400" dirty="0" smtClean="0">
                <a:solidFill>
                  <a:srgbClr val="252525"/>
                </a:solidFill>
                <a:latin typeface="David" panose="020E0502060401010101" pitchFamily="34" charset="-79"/>
                <a:cs typeface="David" panose="020E0502060401010101" pitchFamily="34" charset="-79"/>
              </a:rPr>
              <a:t>העשרים </a:t>
            </a:r>
            <a:r>
              <a:rPr lang="he-IL" sz="2400" dirty="0">
                <a:solidFill>
                  <a:srgbClr val="252525"/>
                </a:solidFill>
                <a:latin typeface="David" panose="020E0502060401010101" pitchFamily="34" charset="-79"/>
                <a:cs typeface="David" panose="020E0502060401010101" pitchFamily="34" charset="-79"/>
              </a:rPr>
              <a:t>ועד מותו, עסק בפעילות ציבורית רחבה </a:t>
            </a:r>
            <a:endParaRPr lang="he-IL" sz="2400" dirty="0" smtClean="0">
              <a:solidFill>
                <a:srgbClr val="252525"/>
              </a:solidFill>
              <a:latin typeface="David" panose="020E0502060401010101" pitchFamily="34" charset="-79"/>
              <a:cs typeface="David" panose="020E0502060401010101" pitchFamily="34" charset="-79"/>
            </a:endParaRPr>
          </a:p>
          <a:p>
            <a:pPr marL="0" indent="0">
              <a:spcBef>
                <a:spcPts val="0"/>
              </a:spcBef>
              <a:buNone/>
            </a:pPr>
            <a:r>
              <a:rPr lang="he-IL" sz="2400" dirty="0" smtClean="0">
                <a:solidFill>
                  <a:srgbClr val="252525"/>
                </a:solidFill>
                <a:latin typeface="David" panose="020E0502060401010101" pitchFamily="34" charset="-79"/>
                <a:cs typeface="David" panose="020E0502060401010101" pitchFamily="34" charset="-79"/>
              </a:rPr>
              <a:t>     למען </a:t>
            </a:r>
            <a:r>
              <a:rPr lang="he-IL" sz="2400" dirty="0">
                <a:solidFill>
                  <a:srgbClr val="252525"/>
                </a:solidFill>
                <a:latin typeface="David" panose="020E0502060401010101" pitchFamily="34" charset="-79"/>
                <a:cs typeface="David" panose="020E0502060401010101" pitchFamily="34" charset="-79"/>
              </a:rPr>
              <a:t>עליית קהילתו לישראל</a:t>
            </a:r>
            <a:r>
              <a:rPr lang="he-IL" sz="2400" dirty="0" smtClean="0">
                <a:solidFill>
                  <a:srgbClr val="252525"/>
                </a:solidFill>
                <a:latin typeface="David" panose="020E0502060401010101" pitchFamily="34" charset="-79"/>
                <a:cs typeface="David" panose="020E0502060401010101" pitchFamily="34" charset="-79"/>
              </a:rPr>
              <a:t>.</a:t>
            </a:r>
          </a:p>
          <a:p>
            <a:pPr>
              <a:spcBef>
                <a:spcPts val="0"/>
              </a:spcBef>
            </a:pPr>
            <a:r>
              <a:rPr lang="he-IL" sz="2400" dirty="0" err="1" smtClean="0">
                <a:latin typeface="David" panose="020E0502060401010101" pitchFamily="34" charset="-79"/>
                <a:cs typeface="David" panose="020E0502060401010101" pitchFamily="34" charset="-79"/>
              </a:rPr>
              <a:t>כהנת</a:t>
            </a:r>
            <a:r>
              <a:rPr lang="he-IL" sz="2400" dirty="0" smtClean="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ברהן</a:t>
            </a:r>
            <a:r>
              <a:rPr lang="he-IL" sz="2400" dirty="0" smtClean="0">
                <a:latin typeface="David" panose="020E0502060401010101" pitchFamily="34" charset="-79"/>
                <a:cs typeface="David" panose="020E0502060401010101" pitchFamily="34" charset="-79"/>
              </a:rPr>
              <a:t> התבלט </a:t>
            </a:r>
            <a:r>
              <a:rPr lang="he-IL" sz="2400" dirty="0">
                <a:latin typeface="David" panose="020E0502060401010101" pitchFamily="34" charset="-79"/>
                <a:cs typeface="David" panose="020E0502060401010101" pitchFamily="34" charset="-79"/>
              </a:rPr>
              <a:t>בכושר מנהיגותו וביכולות הרטוריות שלו. </a:t>
            </a:r>
            <a:endParaRPr lang="he-IL" sz="2400" dirty="0" smtClean="0">
              <a:latin typeface="David" panose="020E0502060401010101" pitchFamily="34" charset="-79"/>
              <a:cs typeface="David" panose="020E0502060401010101" pitchFamily="34" charset="-79"/>
            </a:endParaRPr>
          </a:p>
          <a:p>
            <a:pPr>
              <a:spcBef>
                <a:spcPts val="0"/>
              </a:spcBef>
            </a:pPr>
            <a:r>
              <a:rPr lang="he-IL" sz="2400" dirty="0" smtClean="0">
                <a:latin typeface="David" panose="020E0502060401010101" pitchFamily="34" charset="-79"/>
                <a:cs typeface="David" panose="020E0502060401010101" pitchFamily="34" charset="-79"/>
              </a:rPr>
              <a:t>ידיעותיו </a:t>
            </a:r>
            <a:r>
              <a:rPr lang="he-IL" sz="2400" dirty="0">
                <a:latin typeface="David" panose="020E0502060401010101" pitchFamily="34" charset="-79"/>
                <a:cs typeface="David" panose="020E0502060401010101" pitchFamily="34" charset="-79"/>
              </a:rPr>
              <a:t>בענייני הדת ועמידתו האיתנה מול השלטונות האתיופיים הפכו אותו לשם דבר. </a:t>
            </a:r>
            <a:r>
              <a:rPr lang="he-IL" sz="2400" dirty="0" smtClean="0">
                <a:latin typeface="David" panose="020E0502060401010101" pitchFamily="34" charset="-79"/>
                <a:cs typeface="David" panose="020E0502060401010101" pitchFamily="34" charset="-79"/>
              </a:rPr>
              <a:t>הוא תפס </a:t>
            </a:r>
            <a:r>
              <a:rPr lang="he-IL" sz="2400" dirty="0">
                <a:latin typeface="David" panose="020E0502060401010101" pitchFamily="34" charset="-79"/>
                <a:cs typeface="David" panose="020E0502060401010101" pitchFamily="34" charset="-79"/>
              </a:rPr>
              <a:t>מקום של כבוד והפך למנהיג רוחני בלתי מעורער הנערץ על ידי בני עמו. השלטונות האתיופיים הכירו גם כן בסגולותיו המיוחדות, העריכו וכיבדו אותו.</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144" y="1532617"/>
            <a:ext cx="19050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4"/>
          <p:cNvSpPr/>
          <p:nvPr/>
        </p:nvSpPr>
        <p:spPr>
          <a:xfrm>
            <a:off x="871046" y="3724024"/>
            <a:ext cx="1433598" cy="369332"/>
          </a:xfrm>
          <a:prstGeom prst="rect">
            <a:avLst/>
          </a:prstGeom>
        </p:spPr>
        <p:txBody>
          <a:bodyPr wrap="none">
            <a:spAutoFit/>
          </a:bodyPr>
          <a:lstStyle/>
          <a:p>
            <a:r>
              <a:rPr lang="en-US" dirty="0"/>
              <a:t>Family album</a:t>
            </a:r>
            <a:endParaRPr lang="he-IL" dirty="0"/>
          </a:p>
        </p:txBody>
      </p:sp>
      <p:sp>
        <p:nvSpPr>
          <p:cNvPr id="6" name="מציין מיקום של מספר שקופית 5"/>
          <p:cNvSpPr>
            <a:spLocks noGrp="1"/>
          </p:cNvSpPr>
          <p:nvPr>
            <p:ph type="sldNum" sz="quarter" idx="12"/>
          </p:nvPr>
        </p:nvSpPr>
        <p:spPr/>
        <p:txBody>
          <a:bodyPr/>
          <a:lstStyle/>
          <a:p>
            <a:fld id="{954AA72D-C36F-4913-B5F4-624ED664DC7B}" type="slidenum">
              <a:rPr lang="he-IL" smtClean="0">
                <a:solidFill>
                  <a:prstClr val="black">
                    <a:tint val="75000"/>
                  </a:prstClr>
                </a:solidFill>
              </a:rPr>
              <a:pPr/>
              <a:t>15</a:t>
            </a:fld>
            <a:endParaRPr lang="he-IL">
              <a:solidFill>
                <a:prstClr val="black">
                  <a:tint val="75000"/>
                </a:prstClr>
              </a:solidFill>
            </a:endParaRPr>
          </a:p>
        </p:txBody>
      </p:sp>
    </p:spTree>
    <p:extLst>
      <p:ext uri="{BB962C8B-B14F-4D97-AF65-F5344CB8AC3E}">
        <p14:creationId xmlns:p14="http://schemas.microsoft.com/office/powerpoint/2010/main" val="5055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609600" y="1116199"/>
            <a:ext cx="10972800" cy="740980"/>
          </a:xfrm>
        </p:spPr>
        <p:txBody>
          <a:bodyPr>
            <a:noAutofit/>
          </a:bodyPr>
          <a:lstStyle/>
          <a:p>
            <a:r>
              <a:rPr lang="he-IL" b="1" dirty="0">
                <a:solidFill>
                  <a:srgbClr val="FF0000"/>
                </a:solidFill>
              </a:rPr>
              <a:t>פעילות </a:t>
            </a:r>
            <a:r>
              <a:rPr lang="he-IL" b="1" dirty="0" err="1">
                <a:solidFill>
                  <a:srgbClr val="FF0000"/>
                </a:solidFill>
              </a:rPr>
              <a:t>הקייס</a:t>
            </a:r>
            <a:r>
              <a:rPr lang="he-IL" b="1" dirty="0">
                <a:solidFill>
                  <a:srgbClr val="FF0000"/>
                </a:solidFill>
              </a:rPr>
              <a:t> </a:t>
            </a:r>
            <a:r>
              <a:rPr lang="he-IL" b="1" dirty="0" err="1">
                <a:solidFill>
                  <a:srgbClr val="FF0000"/>
                </a:solidFill>
              </a:rPr>
              <a:t>ברהן</a:t>
            </a:r>
            <a:r>
              <a:rPr lang="he-IL" b="1" dirty="0">
                <a:solidFill>
                  <a:srgbClr val="FF0000"/>
                </a:solidFill>
              </a:rPr>
              <a:t> ברוך מול השלטונות</a:t>
            </a:r>
          </a:p>
        </p:txBody>
      </p:sp>
      <p:sp>
        <p:nvSpPr>
          <p:cNvPr id="3" name="מציין מיקום תוכן 2"/>
          <p:cNvSpPr>
            <a:spLocks noGrp="1"/>
          </p:cNvSpPr>
          <p:nvPr>
            <p:ph idx="1"/>
          </p:nvPr>
        </p:nvSpPr>
        <p:spPr>
          <a:xfrm>
            <a:off x="1135380" y="1747872"/>
            <a:ext cx="9921240" cy="4561488"/>
          </a:xfrm>
        </p:spPr>
        <p:txBody>
          <a:bodyPr>
            <a:noAutofit/>
          </a:bodyPr>
          <a:lstStyle/>
          <a:p>
            <a:r>
              <a:rPr lang="he-IL" sz="2200" dirty="0">
                <a:latin typeface="David" panose="020E0502060401010101" pitchFamily="34" charset="-79"/>
                <a:cs typeface="David" panose="020E0502060401010101" pitchFamily="34" charset="-79"/>
              </a:rPr>
              <a:t>בשנות השלטון האיטלקי הוזמנו כל מנהיגי הדתות שבאתיופיה על יד הנציג האיטלקי, </a:t>
            </a:r>
            <a:r>
              <a:rPr lang="he-IL" sz="2200" dirty="0" err="1">
                <a:latin typeface="David" panose="020E0502060401010101" pitchFamily="34" charset="-79"/>
                <a:cs typeface="David" panose="020E0502060401010101" pitchFamily="34" charset="-79"/>
              </a:rPr>
              <a:t>גברנטורי</a:t>
            </a:r>
            <a:r>
              <a:rPr lang="he-IL" sz="2200" dirty="0">
                <a:latin typeface="David" panose="020E0502060401010101" pitchFamily="34" charset="-79"/>
                <a:cs typeface="David" panose="020E0502060401010101" pitchFamily="34" charset="-79"/>
              </a:rPr>
              <a:t>, לספר אודות דתם ודרך הגעתם לאתיופיה. </a:t>
            </a:r>
            <a:r>
              <a:rPr lang="he-IL" sz="2200" dirty="0" smtClean="0">
                <a:latin typeface="David" panose="020E0502060401010101" pitchFamily="34" charset="-79"/>
                <a:cs typeface="David" panose="020E0502060401010101" pitchFamily="34" charset="-79"/>
              </a:rPr>
              <a:t>קייס </a:t>
            </a:r>
            <a:r>
              <a:rPr lang="he-IL" sz="2200" dirty="0" err="1">
                <a:latin typeface="David" panose="020E0502060401010101" pitchFamily="34" charset="-79"/>
                <a:cs typeface="David" panose="020E0502060401010101" pitchFamily="34" charset="-79"/>
              </a:rPr>
              <a:t>ברהן</a:t>
            </a:r>
            <a:r>
              <a:rPr lang="he-IL" sz="2200" dirty="0">
                <a:latin typeface="David" panose="020E0502060401010101" pitchFamily="34" charset="-79"/>
                <a:cs typeface="David" panose="020E0502060401010101" pitchFamily="34" charset="-79"/>
              </a:rPr>
              <a:t> הסביר את השתלשלות הגעת יהודים מארץ ישראל דרך מצרים ועד אתיופיה. הנציג שהתרשם העניק לכל אחד גלימה רקומה מזהב וכן שעון מוזהב ועוד מתנות רבות. בנוסף, הנציג העניק לו את התואר "</a:t>
            </a:r>
            <a:r>
              <a:rPr lang="he-IL" sz="2200" dirty="0" smtClean="0">
                <a:latin typeface="David" panose="020E0502060401010101" pitchFamily="34" charset="-79"/>
                <a:cs typeface="David" panose="020E0502060401010101" pitchFamily="34" charset="-79"/>
              </a:rPr>
              <a:t>קייס</a:t>
            </a:r>
            <a:r>
              <a:rPr lang="he-IL" sz="2200" dirty="0">
                <a:latin typeface="David" panose="020E0502060401010101" pitchFamily="34" charset="-79"/>
                <a:cs typeface="David" panose="020E0502060401010101" pitchFamily="34" charset="-79"/>
              </a:rPr>
              <a:t>", שמעתה ואילך ישמש לתאר את אנשי הדת של קהילת ביתא ישראל, בדיוק כמו יריביהם, אנשי הדת הנוצרית.</a:t>
            </a:r>
          </a:p>
          <a:p>
            <a:r>
              <a:rPr lang="he-IL" sz="2200" dirty="0" smtClean="0">
                <a:latin typeface="David" panose="020E0502060401010101" pitchFamily="34" charset="-79"/>
                <a:cs typeface="David" panose="020E0502060401010101" pitchFamily="34" charset="-79"/>
              </a:rPr>
              <a:t>לאחר שחזר הקיסר </a:t>
            </a:r>
            <a:r>
              <a:rPr lang="he-IL" sz="2200" dirty="0" err="1" smtClean="0">
                <a:latin typeface="David" panose="020E0502060401010101" pitchFamily="34" charset="-79"/>
                <a:cs typeface="David" panose="020E0502060401010101" pitchFamily="34" charset="-79"/>
              </a:rPr>
              <a:t>היילה</a:t>
            </a:r>
            <a:r>
              <a:rPr lang="he-IL" sz="2200" dirty="0" smtClean="0">
                <a:latin typeface="David" panose="020E0502060401010101" pitchFamily="34" charset="-79"/>
                <a:cs typeface="David" panose="020E0502060401010101" pitchFamily="34" charset="-79"/>
              </a:rPr>
              <a:t> </a:t>
            </a:r>
            <a:r>
              <a:rPr lang="he-IL" sz="2200" dirty="0" err="1" smtClean="0">
                <a:latin typeface="David" panose="020E0502060401010101" pitchFamily="34" charset="-79"/>
                <a:cs typeface="David" panose="020E0502060401010101" pitchFamily="34" charset="-79"/>
              </a:rPr>
              <a:t>סלאסה</a:t>
            </a:r>
            <a:r>
              <a:rPr lang="he-IL" sz="2200" dirty="0" smtClean="0">
                <a:latin typeface="David" panose="020E0502060401010101" pitchFamily="34" charset="-79"/>
                <a:cs typeface="David" panose="020E0502060401010101" pitchFamily="34" charset="-79"/>
              </a:rPr>
              <a:t> מהגלות, </a:t>
            </a:r>
            <a:r>
              <a:rPr lang="he-IL" sz="2200" dirty="0">
                <a:latin typeface="David" panose="020E0502060401010101" pitchFamily="34" charset="-79"/>
                <a:cs typeface="David" panose="020E0502060401010101" pitchFamily="34" charset="-79"/>
              </a:rPr>
              <a:t>המשיך </a:t>
            </a:r>
            <a:r>
              <a:rPr lang="he-IL" sz="2200" dirty="0" smtClean="0">
                <a:latin typeface="David" panose="020E0502060401010101" pitchFamily="34" charset="-79"/>
                <a:cs typeface="David" panose="020E0502060401010101" pitchFamily="34" charset="-79"/>
              </a:rPr>
              <a:t>קייס </a:t>
            </a:r>
            <a:r>
              <a:rPr lang="he-IL" sz="2200" dirty="0" err="1">
                <a:latin typeface="David" panose="020E0502060401010101" pitchFamily="34" charset="-79"/>
                <a:cs typeface="David" panose="020E0502060401010101" pitchFamily="34" charset="-79"/>
              </a:rPr>
              <a:t>ברהן</a:t>
            </a:r>
            <a:r>
              <a:rPr lang="he-IL" sz="2200" dirty="0">
                <a:latin typeface="David" panose="020E0502060401010101" pitchFamily="34" charset="-79"/>
                <a:cs typeface="David" panose="020E0502060401010101" pitchFamily="34" charset="-79"/>
              </a:rPr>
              <a:t> לייצג את הקהילה מול הקיסר האתיופי. בשנת </a:t>
            </a:r>
            <a:r>
              <a:rPr lang="he-IL" sz="2200" dirty="0" smtClean="0">
                <a:latin typeface="David" panose="020E0502060401010101" pitchFamily="34" charset="-79"/>
                <a:cs typeface="David" panose="020E0502060401010101" pitchFamily="34" charset="-79"/>
              </a:rPr>
              <a:t>1943, כשהקיסר שאף לנצר את כל יהודי אתיופיה ,ליקה </a:t>
            </a:r>
            <a:r>
              <a:rPr lang="he-IL" sz="2200" dirty="0" err="1">
                <a:latin typeface="David" panose="020E0502060401010101" pitchFamily="34" charset="-79"/>
                <a:cs typeface="David" panose="020E0502060401010101" pitchFamily="34" charset="-79"/>
              </a:rPr>
              <a:t>כהנת</a:t>
            </a:r>
            <a:r>
              <a:rPr lang="he-IL" sz="2200" dirty="0">
                <a:latin typeface="David" panose="020E0502060401010101" pitchFamily="34" charset="-79"/>
                <a:cs typeface="David" panose="020E0502060401010101" pitchFamily="34" charset="-79"/>
              </a:rPr>
              <a:t> </a:t>
            </a:r>
            <a:r>
              <a:rPr lang="he-IL" sz="2200" dirty="0" err="1">
                <a:latin typeface="David" panose="020E0502060401010101" pitchFamily="34" charset="-79"/>
                <a:cs typeface="David" panose="020E0502060401010101" pitchFamily="34" charset="-79"/>
              </a:rPr>
              <a:t>ברהן</a:t>
            </a:r>
            <a:r>
              <a:rPr lang="he-IL" sz="2200" dirty="0">
                <a:latin typeface="David" panose="020E0502060401010101" pitchFamily="34" charset="-79"/>
                <a:cs typeface="David" panose="020E0502060401010101" pitchFamily="34" charset="-79"/>
              </a:rPr>
              <a:t> ברוך זומן לפגישה עם הקיסר האתיופי שבה הוצע לו רעיון ההתנצרות של ביתא </a:t>
            </a:r>
            <a:r>
              <a:rPr lang="he-IL" sz="2200" dirty="0" smtClean="0">
                <a:latin typeface="David" panose="020E0502060401010101" pitchFamily="34" charset="-79"/>
                <a:cs typeface="David" panose="020E0502060401010101" pitchFamily="34" charset="-79"/>
              </a:rPr>
              <a:t>ישראל. כששמע זאת, </a:t>
            </a:r>
            <a:r>
              <a:rPr lang="he-IL" sz="2200" dirty="0">
                <a:latin typeface="David" panose="020E0502060401010101" pitchFamily="34" charset="-79"/>
                <a:cs typeface="David" panose="020E0502060401010101" pitchFamily="34" charset="-79"/>
              </a:rPr>
              <a:t>סירב בתוקף וטען שביתא ישראל שומרים על דתם מאז מעמד הר </a:t>
            </a:r>
            <a:r>
              <a:rPr lang="he-IL" sz="2200" dirty="0" smtClean="0">
                <a:latin typeface="David" panose="020E0502060401010101" pitchFamily="34" charset="-79"/>
                <a:cs typeface="David" panose="020E0502060401010101" pitchFamily="34" charset="-79"/>
              </a:rPr>
              <a:t>סיני, וכי היהדות הגיעה </a:t>
            </a:r>
            <a:r>
              <a:rPr lang="he-IL" sz="2200" dirty="0">
                <a:latin typeface="David" panose="020E0502060401010101" pitchFamily="34" charset="-79"/>
                <a:cs typeface="David" panose="020E0502060401010101" pitchFamily="34" charset="-79"/>
              </a:rPr>
              <a:t>לאתיופיה עוד לפני הנצרות ולכן אין סיכוי שימירו את </a:t>
            </a:r>
            <a:r>
              <a:rPr lang="he-IL" sz="2200" dirty="0" smtClean="0">
                <a:latin typeface="David" panose="020E0502060401010101" pitchFamily="34" charset="-79"/>
                <a:cs typeface="David" panose="020E0502060401010101" pitchFamily="34" charset="-79"/>
              </a:rPr>
              <a:t>דתם, אף </a:t>
            </a:r>
            <a:r>
              <a:rPr lang="he-IL" sz="2200" dirty="0">
                <a:latin typeface="David" panose="020E0502060401010101" pitchFamily="34" charset="-79"/>
                <a:cs typeface="David" panose="020E0502060401010101" pitchFamily="34" charset="-79"/>
              </a:rPr>
              <a:t>אם יצטרכו למסור את נפשם על כך. כשראה </a:t>
            </a:r>
            <a:r>
              <a:rPr lang="he-IL" sz="2200" dirty="0" err="1">
                <a:latin typeface="David" panose="020E0502060401010101" pitchFamily="34" charset="-79"/>
                <a:cs typeface="David" panose="020E0502060401010101" pitchFamily="34" charset="-79"/>
              </a:rPr>
              <a:t>היילה</a:t>
            </a:r>
            <a:r>
              <a:rPr lang="he-IL" sz="2200" dirty="0">
                <a:latin typeface="David" panose="020E0502060401010101" pitchFamily="34" charset="-79"/>
                <a:cs typeface="David" panose="020E0502060401010101" pitchFamily="34" charset="-79"/>
              </a:rPr>
              <a:t> </a:t>
            </a:r>
            <a:r>
              <a:rPr lang="he-IL" sz="2200" dirty="0" err="1" smtClean="0">
                <a:latin typeface="David" panose="020E0502060401010101" pitchFamily="34" charset="-79"/>
                <a:cs typeface="David" panose="020E0502060401010101" pitchFamily="34" charset="-79"/>
              </a:rPr>
              <a:t>סלאסה</a:t>
            </a:r>
            <a:r>
              <a:rPr lang="he-IL" sz="2200" dirty="0" smtClean="0">
                <a:latin typeface="David" panose="020E0502060401010101" pitchFamily="34" charset="-79"/>
                <a:cs typeface="David" panose="020E0502060401010101" pitchFamily="34" charset="-79"/>
              </a:rPr>
              <a:t> </a:t>
            </a:r>
            <a:r>
              <a:rPr lang="he-IL" sz="2200" dirty="0">
                <a:latin typeface="David" panose="020E0502060401010101" pitchFamily="34" charset="-79"/>
                <a:cs typeface="David" panose="020E0502060401010101" pitchFamily="34" charset="-79"/>
              </a:rPr>
              <a:t>את עמידתו הנחרצת והעיקשת של המנהיג הרוחני </a:t>
            </a:r>
            <a:r>
              <a:rPr lang="he-IL" sz="2200" dirty="0" smtClean="0">
                <a:latin typeface="David" panose="020E0502060401010101" pitchFamily="34" charset="-79"/>
                <a:cs typeface="David" panose="020E0502060401010101" pitchFamily="34" charset="-79"/>
              </a:rPr>
              <a:t>הראשי, </a:t>
            </a:r>
            <a:r>
              <a:rPr lang="he-IL" sz="2200" dirty="0">
                <a:latin typeface="David" panose="020E0502060401010101" pitchFamily="34" charset="-79"/>
                <a:cs typeface="David" panose="020E0502060401010101" pitchFamily="34" charset="-79"/>
              </a:rPr>
              <a:t>נסוג מרעיון ההתנצרות</a:t>
            </a:r>
            <a:r>
              <a:rPr lang="he-IL" sz="2200" dirty="0" smtClean="0">
                <a:latin typeface="David" panose="020E0502060401010101" pitchFamily="34" charset="-79"/>
                <a:cs typeface="David" panose="020E0502060401010101" pitchFamily="34" charset="-79"/>
              </a:rPr>
              <a:t>.</a:t>
            </a:r>
            <a:endParaRPr lang="he-IL" sz="2200" dirty="0">
              <a:latin typeface="David" panose="020E0502060401010101" pitchFamily="34" charset="-79"/>
              <a:cs typeface="David" panose="020E0502060401010101" pitchFamily="34" charset="-79"/>
            </a:endParaRPr>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16</a:t>
            </a:fld>
            <a:endParaRPr lang="he-IL">
              <a:solidFill>
                <a:prstClr val="black">
                  <a:tint val="75000"/>
                </a:prstClr>
              </a:solidFill>
            </a:endParaRPr>
          </a:p>
        </p:txBody>
      </p:sp>
    </p:spTree>
    <p:extLst>
      <p:ext uri="{BB962C8B-B14F-4D97-AF65-F5344CB8AC3E}">
        <p14:creationId xmlns:p14="http://schemas.microsoft.com/office/powerpoint/2010/main" val="278749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86" y="0"/>
            <a:ext cx="12192000" cy="685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467711" y="1040524"/>
            <a:ext cx="10972800" cy="1007736"/>
          </a:xfrm>
        </p:spPr>
        <p:txBody>
          <a:bodyPr>
            <a:normAutofit/>
          </a:bodyPr>
          <a:lstStyle/>
          <a:p>
            <a:r>
              <a:rPr lang="he-IL" b="1" dirty="0">
                <a:solidFill>
                  <a:srgbClr val="FF0000"/>
                </a:solidFill>
              </a:rPr>
              <a:t>פעילות </a:t>
            </a:r>
            <a:r>
              <a:rPr lang="he-IL" b="1" dirty="0" err="1">
                <a:solidFill>
                  <a:srgbClr val="FF0000"/>
                </a:solidFill>
              </a:rPr>
              <a:t>הקייס</a:t>
            </a:r>
            <a:r>
              <a:rPr lang="he-IL" b="1" dirty="0">
                <a:solidFill>
                  <a:srgbClr val="FF0000"/>
                </a:solidFill>
              </a:rPr>
              <a:t> </a:t>
            </a:r>
            <a:r>
              <a:rPr lang="he-IL" b="1" dirty="0" err="1">
                <a:solidFill>
                  <a:srgbClr val="FF0000"/>
                </a:solidFill>
              </a:rPr>
              <a:t>ברהן</a:t>
            </a:r>
            <a:r>
              <a:rPr lang="he-IL" b="1" dirty="0">
                <a:solidFill>
                  <a:srgbClr val="FF0000"/>
                </a:solidFill>
              </a:rPr>
              <a:t> ברוך מול השלטונות</a:t>
            </a:r>
          </a:p>
        </p:txBody>
      </p:sp>
      <p:sp>
        <p:nvSpPr>
          <p:cNvPr id="3" name="מציין מיקום תוכן 2"/>
          <p:cNvSpPr>
            <a:spLocks noGrp="1"/>
          </p:cNvSpPr>
          <p:nvPr>
            <p:ph idx="1"/>
          </p:nvPr>
        </p:nvSpPr>
        <p:spPr>
          <a:xfrm>
            <a:off x="1645920" y="2057400"/>
            <a:ext cx="9259088" cy="3932446"/>
          </a:xfrm>
        </p:spPr>
        <p:txBody>
          <a:bodyPr>
            <a:noAutofit/>
          </a:bodyPr>
          <a:lstStyle/>
          <a:p>
            <a:r>
              <a:rPr lang="he-IL" sz="2200" dirty="0" smtClean="0">
                <a:latin typeface="David" panose="020E0502060401010101" pitchFamily="34" charset="-79"/>
                <a:cs typeface="David" panose="020E0502060401010101" pitchFamily="34" charset="-79"/>
              </a:rPr>
              <a:t>בפברואר 1965, </a:t>
            </a:r>
            <a:r>
              <a:rPr lang="he-IL" sz="2200" dirty="0">
                <a:latin typeface="David" panose="020E0502060401010101" pitchFamily="34" charset="-79"/>
                <a:cs typeface="David" panose="020E0502060401010101" pitchFamily="34" charset="-79"/>
              </a:rPr>
              <a:t>כאשר המלכה </a:t>
            </a:r>
            <a:r>
              <a:rPr lang="he-IL" sz="2200" dirty="0" smtClean="0">
                <a:latin typeface="David" panose="020E0502060401010101" pitchFamily="34" charset="-79"/>
                <a:cs typeface="David" panose="020E0502060401010101" pitchFamily="34" charset="-79"/>
              </a:rPr>
              <a:t>אליזבת, מלכת אנגליה, </a:t>
            </a:r>
            <a:r>
              <a:rPr lang="he-IL" sz="2200" dirty="0">
                <a:latin typeface="David" panose="020E0502060401010101" pitchFamily="34" charset="-79"/>
                <a:cs typeface="David" panose="020E0502060401010101" pitchFamily="34" charset="-79"/>
              </a:rPr>
              <a:t>שהתה </a:t>
            </a:r>
            <a:r>
              <a:rPr lang="he-IL" sz="2200" dirty="0" smtClean="0">
                <a:latin typeface="David" panose="020E0502060401010101" pitchFamily="34" charset="-79"/>
                <a:cs typeface="David" panose="020E0502060401010101" pitchFamily="34" charset="-79"/>
              </a:rPr>
              <a:t>באתיופיה, היא </a:t>
            </a:r>
            <a:r>
              <a:rPr lang="he-IL" sz="2200" dirty="0" err="1" smtClean="0">
                <a:latin typeface="David" panose="020E0502060401010101" pitchFamily="34" charset="-79"/>
                <a:cs typeface="David" panose="020E0502060401010101" pitchFamily="34" charset="-79"/>
              </a:rPr>
              <a:t>והיילה</a:t>
            </a:r>
            <a:r>
              <a:rPr lang="he-IL" sz="2200" dirty="0" smtClean="0">
                <a:latin typeface="David" panose="020E0502060401010101" pitchFamily="34" charset="-79"/>
                <a:cs typeface="David" panose="020E0502060401010101" pitchFamily="34" charset="-79"/>
              </a:rPr>
              <a:t> </a:t>
            </a:r>
            <a:r>
              <a:rPr lang="he-IL" sz="2200" dirty="0" err="1" smtClean="0">
                <a:latin typeface="David" panose="020E0502060401010101" pitchFamily="34" charset="-79"/>
                <a:cs typeface="David" panose="020E0502060401010101" pitchFamily="34" charset="-79"/>
              </a:rPr>
              <a:t>סלאסה</a:t>
            </a:r>
            <a:r>
              <a:rPr lang="he-IL" sz="2200" dirty="0" smtClean="0">
                <a:latin typeface="David" panose="020E0502060401010101" pitchFamily="34" charset="-79"/>
                <a:cs typeface="David" panose="020E0502060401010101" pitchFamily="34" charset="-79"/>
              </a:rPr>
              <a:t> נפגשו </a:t>
            </a:r>
            <a:r>
              <a:rPr lang="he-IL" sz="2200" dirty="0">
                <a:latin typeface="David" panose="020E0502060401010101" pitchFamily="34" charset="-79"/>
                <a:cs typeface="David" panose="020E0502060401010101" pitchFamily="34" charset="-79"/>
              </a:rPr>
              <a:t>עם נציגי כל הדתות </a:t>
            </a:r>
            <a:r>
              <a:rPr lang="he-IL" sz="2200" dirty="0" smtClean="0">
                <a:latin typeface="David" panose="020E0502060401010101" pitchFamily="34" charset="-79"/>
                <a:cs typeface="David" panose="020E0502060401010101" pitchFamily="34" charset="-79"/>
              </a:rPr>
              <a:t>במדינה, בעיר </a:t>
            </a:r>
            <a:r>
              <a:rPr lang="he-IL" sz="2200" dirty="0">
                <a:latin typeface="David" panose="020E0502060401010101" pitchFamily="34" charset="-79"/>
                <a:cs typeface="David" panose="020E0502060401010101" pitchFamily="34" charset="-79"/>
              </a:rPr>
              <a:t>גונדר </a:t>
            </a:r>
            <a:r>
              <a:rPr lang="he-IL" sz="2200" dirty="0" smtClean="0">
                <a:latin typeface="David" panose="020E0502060401010101" pitchFamily="34" charset="-79"/>
                <a:cs typeface="David" panose="020E0502060401010101" pitchFamily="34" charset="-79"/>
              </a:rPr>
              <a:t>וביניהם עם ליקה </a:t>
            </a:r>
            <a:r>
              <a:rPr lang="he-IL" sz="2200" dirty="0" err="1">
                <a:latin typeface="David" panose="020E0502060401010101" pitchFamily="34" charset="-79"/>
                <a:cs typeface="David" panose="020E0502060401010101" pitchFamily="34" charset="-79"/>
              </a:rPr>
              <a:t>כהנת</a:t>
            </a:r>
            <a:r>
              <a:rPr lang="he-IL" sz="2200" dirty="0">
                <a:latin typeface="David" panose="020E0502060401010101" pitchFamily="34" charset="-79"/>
                <a:cs typeface="David" panose="020E0502060401010101" pitchFamily="34" charset="-79"/>
              </a:rPr>
              <a:t> </a:t>
            </a:r>
            <a:r>
              <a:rPr lang="he-IL" sz="2200" dirty="0" err="1">
                <a:latin typeface="David" panose="020E0502060401010101" pitchFamily="34" charset="-79"/>
                <a:cs typeface="David" panose="020E0502060401010101" pitchFamily="34" charset="-79"/>
              </a:rPr>
              <a:t>ברהן</a:t>
            </a:r>
            <a:r>
              <a:rPr lang="he-IL" sz="2200" dirty="0">
                <a:latin typeface="David" panose="020E0502060401010101" pitchFamily="34" charset="-79"/>
                <a:cs typeface="David" panose="020E0502060401010101" pitchFamily="34" charset="-79"/>
              </a:rPr>
              <a:t> ברוך, שהיה נציג היהודים. </a:t>
            </a:r>
            <a:r>
              <a:rPr lang="he-IL" sz="2200" dirty="0" smtClean="0">
                <a:latin typeface="David" panose="020E0502060401010101" pitchFamily="34" charset="-79"/>
                <a:cs typeface="David" panose="020E0502060401010101" pitchFamily="34" charset="-79"/>
              </a:rPr>
              <a:t>במפגש </a:t>
            </a:r>
            <a:r>
              <a:rPr lang="he-IL" sz="2200" dirty="0" err="1" smtClean="0">
                <a:latin typeface="David" panose="020E0502060401010101" pitchFamily="34" charset="-79"/>
                <a:cs typeface="David" panose="020E0502060401010101" pitchFamily="34" charset="-79"/>
              </a:rPr>
              <a:t>כהנת</a:t>
            </a:r>
            <a:r>
              <a:rPr lang="he-IL" sz="2200" dirty="0" smtClean="0">
                <a:latin typeface="David" panose="020E0502060401010101" pitchFamily="34" charset="-79"/>
                <a:cs typeface="David" panose="020E0502060401010101" pitchFamily="34" charset="-79"/>
              </a:rPr>
              <a:t> </a:t>
            </a:r>
            <a:r>
              <a:rPr lang="he-IL" sz="2200" dirty="0" err="1" smtClean="0">
                <a:latin typeface="David" panose="020E0502060401010101" pitchFamily="34" charset="-79"/>
                <a:cs typeface="David" panose="020E0502060401010101" pitchFamily="34" charset="-79"/>
              </a:rPr>
              <a:t>ברהן</a:t>
            </a:r>
            <a:r>
              <a:rPr lang="he-IL" sz="2200" dirty="0" smtClean="0">
                <a:latin typeface="David" panose="020E0502060401010101" pitchFamily="34" charset="-79"/>
                <a:cs typeface="David" panose="020E0502060401010101" pitchFamily="34" charset="-79"/>
              </a:rPr>
              <a:t> ברוך תיאר את </a:t>
            </a:r>
            <a:r>
              <a:rPr lang="he-IL" sz="2200" dirty="0">
                <a:latin typeface="David" panose="020E0502060401010101" pitchFamily="34" charset="-79"/>
                <a:cs typeface="David" panose="020E0502060401010101" pitchFamily="34" charset="-79"/>
              </a:rPr>
              <a:t>מצבם הרוחני והכלכלי הירוד של ביתא ישראל עקב פעולות המיסיון, </a:t>
            </a:r>
            <a:r>
              <a:rPr lang="he-IL" sz="2200" dirty="0" smtClean="0">
                <a:latin typeface="David" panose="020E0502060401010101" pitchFamily="34" charset="-79"/>
                <a:cs typeface="David" panose="020E0502060401010101" pitchFamily="34" charset="-79"/>
              </a:rPr>
              <a:t>ואת העוינות והאפליה </a:t>
            </a:r>
            <a:r>
              <a:rPr lang="he-IL" sz="2200" dirty="0">
                <a:latin typeface="David" panose="020E0502060401010101" pitchFamily="34" charset="-79"/>
                <a:cs typeface="David" panose="020E0502060401010101" pitchFamily="34" charset="-79"/>
              </a:rPr>
              <a:t>מצד השלטון </a:t>
            </a:r>
            <a:r>
              <a:rPr lang="he-IL" sz="2200" dirty="0" smtClean="0">
                <a:latin typeface="David" panose="020E0502060401010101" pitchFamily="34" charset="-79"/>
                <a:cs typeface="David" panose="020E0502060401010101" pitchFamily="34" charset="-79"/>
              </a:rPr>
              <a:t>והתושבים </a:t>
            </a:r>
            <a:r>
              <a:rPr lang="he-IL" sz="2200" dirty="0">
                <a:latin typeface="David" panose="020E0502060401010101" pitchFamily="34" charset="-79"/>
                <a:cs typeface="David" panose="020E0502060401010101" pitchFamily="34" charset="-79"/>
              </a:rPr>
              <a:t>לביתא </a:t>
            </a:r>
            <a:r>
              <a:rPr lang="he-IL" sz="2200" dirty="0" smtClean="0">
                <a:latin typeface="David" panose="020E0502060401010101" pitchFamily="34" charset="-79"/>
                <a:cs typeface="David" panose="020E0502060401010101" pitchFamily="34" charset="-79"/>
              </a:rPr>
              <a:t>ישראל, שהתבטאו </a:t>
            </a:r>
            <a:r>
              <a:rPr lang="he-IL" sz="2200" dirty="0">
                <a:latin typeface="David" panose="020E0502060401010101" pitchFamily="34" charset="-79"/>
                <a:cs typeface="David" panose="020E0502060401010101" pitchFamily="34" charset="-79"/>
              </a:rPr>
              <a:t>באלימות מילולית ופיזית </a:t>
            </a:r>
            <a:r>
              <a:rPr lang="he-IL" sz="2200" dirty="0" smtClean="0">
                <a:latin typeface="David" panose="020E0502060401010101" pitchFamily="34" charset="-79"/>
                <a:cs typeface="David" panose="020E0502060401010101" pitchFamily="34" charset="-79"/>
              </a:rPr>
              <a:t>ואף ברצח </a:t>
            </a:r>
            <a:r>
              <a:rPr lang="he-IL" sz="2200" dirty="0">
                <a:latin typeface="David" panose="020E0502060401010101" pitchFamily="34" charset="-79"/>
                <a:cs typeface="David" panose="020E0502060401010101" pitchFamily="34" charset="-79"/>
              </a:rPr>
              <a:t>יהודים. בתגובה </a:t>
            </a:r>
            <a:r>
              <a:rPr lang="he-IL" sz="2200" dirty="0" smtClean="0">
                <a:latin typeface="David" panose="020E0502060401010101" pitchFamily="34" charset="-79"/>
                <a:cs typeface="David" panose="020E0502060401010101" pitchFamily="34" charset="-79"/>
              </a:rPr>
              <a:t>לטענותיו, השיב הקיסר </a:t>
            </a:r>
            <a:r>
              <a:rPr lang="he-IL" sz="2200" dirty="0">
                <a:latin typeface="David" panose="020E0502060401010101" pitchFamily="34" charset="-79"/>
                <a:cs typeface="David" panose="020E0502060401010101" pitchFamily="34" charset="-79"/>
              </a:rPr>
              <a:t>שמעתה ואילך הוא יפעל למגר את תופעות האנטישמיות ואף הבטיח סכום נכבד לבני </a:t>
            </a:r>
            <a:r>
              <a:rPr lang="he-IL" sz="2200" dirty="0" smtClean="0">
                <a:latin typeface="David" panose="020E0502060401010101" pitchFamily="34" charset="-79"/>
                <a:cs typeface="David" panose="020E0502060401010101" pitchFamily="34" charset="-79"/>
              </a:rPr>
              <a:t>הקהילה. </a:t>
            </a:r>
            <a:r>
              <a:rPr lang="he-IL" sz="2200" dirty="0">
                <a:latin typeface="David" panose="020E0502060401010101" pitchFamily="34" charset="-79"/>
                <a:cs typeface="David" panose="020E0502060401010101" pitchFamily="34" charset="-79"/>
              </a:rPr>
              <a:t>בתגובה השיב </a:t>
            </a:r>
            <a:r>
              <a:rPr lang="he-IL" sz="2200" dirty="0" err="1" smtClean="0">
                <a:latin typeface="David" panose="020E0502060401010101" pitchFamily="34" charset="-79"/>
                <a:cs typeface="David" panose="020E0502060401010101" pitchFamily="34" charset="-79"/>
              </a:rPr>
              <a:t>הקייס</a:t>
            </a:r>
            <a:r>
              <a:rPr lang="he-IL" sz="2200" dirty="0" smtClean="0">
                <a:latin typeface="David" panose="020E0502060401010101" pitchFamily="34" charset="-79"/>
                <a:cs typeface="David" panose="020E0502060401010101" pitchFamily="34" charset="-79"/>
              </a:rPr>
              <a:t> </a:t>
            </a:r>
            <a:r>
              <a:rPr lang="he-IL" sz="2200" dirty="0">
                <a:latin typeface="David" panose="020E0502060401010101" pitchFamily="34" charset="-79"/>
                <a:cs typeface="David" panose="020E0502060401010101" pitchFamily="34" charset="-79"/>
              </a:rPr>
              <a:t>שהוא אינו מעוניין בכסף אלא בפתרון הבעיות. הקיסר השיב </a:t>
            </a:r>
            <a:r>
              <a:rPr lang="he-IL" sz="2200" dirty="0" err="1" smtClean="0">
                <a:latin typeface="David" panose="020E0502060401010101" pitchFamily="34" charset="-79"/>
                <a:cs typeface="David" panose="020E0502060401010101" pitchFamily="34" charset="-79"/>
              </a:rPr>
              <a:t>לקייס</a:t>
            </a:r>
            <a:r>
              <a:rPr lang="he-IL" sz="2200" dirty="0" smtClean="0">
                <a:latin typeface="David" panose="020E0502060401010101" pitchFamily="34" charset="-79"/>
                <a:cs typeface="David" panose="020E0502060401010101" pitchFamily="34" charset="-79"/>
              </a:rPr>
              <a:t> </a:t>
            </a:r>
            <a:r>
              <a:rPr lang="he-IL" sz="2200" dirty="0">
                <a:latin typeface="David" panose="020E0502060401010101" pitchFamily="34" charset="-79"/>
                <a:cs typeface="David" panose="020E0502060401010101" pitchFamily="34" charset="-79"/>
              </a:rPr>
              <a:t>שהיות והוציא מפיו הבטחה לתת סכום נכבד לבני </a:t>
            </a:r>
            <a:r>
              <a:rPr lang="he-IL" sz="2200" dirty="0" smtClean="0">
                <a:latin typeface="David" panose="020E0502060401010101" pitchFamily="34" charset="-79"/>
                <a:cs typeface="David" panose="020E0502060401010101" pitchFamily="34" charset="-79"/>
              </a:rPr>
              <a:t>הקהילה </a:t>
            </a:r>
            <a:r>
              <a:rPr lang="he-IL" sz="2200" dirty="0">
                <a:latin typeface="David" panose="020E0502060401010101" pitchFamily="34" charset="-79"/>
                <a:cs typeface="David" panose="020E0502060401010101" pitchFamily="34" charset="-79"/>
              </a:rPr>
              <a:t>הוא לא יחזור </a:t>
            </a:r>
            <a:r>
              <a:rPr lang="he-IL" sz="2200" dirty="0" smtClean="0">
                <a:latin typeface="David" panose="020E0502060401010101" pitchFamily="34" charset="-79"/>
                <a:cs typeface="David" panose="020E0502060401010101" pitchFamily="34" charset="-79"/>
              </a:rPr>
              <a:t>בו, </a:t>
            </a:r>
            <a:r>
              <a:rPr lang="he-IL" sz="2200" dirty="0">
                <a:latin typeface="David" panose="020E0502060401010101" pitchFamily="34" charset="-79"/>
                <a:cs typeface="David" panose="020E0502060401010101" pitchFamily="34" charset="-79"/>
              </a:rPr>
              <a:t>אך הוא מתחייב לפעול להטבת מצבם של ביתא ישראל. </a:t>
            </a:r>
            <a:r>
              <a:rPr lang="he-IL" sz="2200" dirty="0" smtClean="0">
                <a:latin typeface="David" panose="020E0502060401010101" pitchFamily="34" charset="-79"/>
                <a:cs typeface="David" panose="020E0502060401010101" pitchFamily="34" charset="-79"/>
              </a:rPr>
              <a:t>ימים אחדים לאחר </a:t>
            </a:r>
            <a:r>
              <a:rPr lang="he-IL" sz="2200" dirty="0">
                <a:latin typeface="David" panose="020E0502060401010101" pitchFamily="34" charset="-79"/>
                <a:cs typeface="David" panose="020E0502060401010101" pitchFamily="34" charset="-79"/>
              </a:rPr>
              <a:t>המפגש התפרסמה בעיתון הלאומי מודעה מטעם הקיסר שאין הבדלי </a:t>
            </a:r>
            <a:r>
              <a:rPr lang="he-IL" sz="2200" dirty="0" smtClean="0">
                <a:latin typeface="David" panose="020E0502060401010101" pitchFamily="34" charset="-79"/>
                <a:cs typeface="David" panose="020E0502060401010101" pitchFamily="34" charset="-79"/>
              </a:rPr>
              <a:t>דתות, </a:t>
            </a:r>
            <a:r>
              <a:rPr lang="he-IL" sz="2200" dirty="0">
                <a:latin typeface="David" panose="020E0502060401010101" pitchFamily="34" charset="-79"/>
                <a:cs typeface="David" panose="020E0502060401010101" pitchFamily="34" charset="-79"/>
              </a:rPr>
              <a:t>אלא ישנה מדינה וסביבה צריך להתאחד</a:t>
            </a:r>
            <a:r>
              <a:rPr lang="he-IL" sz="2200" dirty="0" smtClean="0">
                <a:latin typeface="David" panose="020E0502060401010101" pitchFamily="34" charset="-79"/>
                <a:cs typeface="David" panose="020E0502060401010101" pitchFamily="34" charset="-79"/>
              </a:rPr>
              <a:t>.</a:t>
            </a:r>
            <a:endParaRPr lang="he-IL" sz="2200" dirty="0">
              <a:latin typeface="David" panose="020E0502060401010101" pitchFamily="34" charset="-79"/>
              <a:cs typeface="David" panose="020E0502060401010101" pitchFamily="34" charset="-79"/>
            </a:endParaRPr>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17</a:t>
            </a:fld>
            <a:endParaRPr lang="he-IL">
              <a:solidFill>
                <a:prstClr val="black">
                  <a:tint val="75000"/>
                </a:prstClr>
              </a:solidFill>
            </a:endParaRPr>
          </a:p>
        </p:txBody>
      </p:sp>
    </p:spTree>
    <p:extLst>
      <p:ext uri="{BB962C8B-B14F-4D97-AF65-F5344CB8AC3E}">
        <p14:creationId xmlns:p14="http://schemas.microsoft.com/office/powerpoint/2010/main" val="121571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609203" y="1094445"/>
            <a:ext cx="10972800" cy="844713"/>
          </a:xfrm>
        </p:spPr>
        <p:txBody>
          <a:bodyPr>
            <a:normAutofit/>
          </a:bodyPr>
          <a:lstStyle/>
          <a:p>
            <a:r>
              <a:rPr lang="he-IL" b="1" dirty="0">
                <a:solidFill>
                  <a:srgbClr val="FF0000"/>
                </a:solidFill>
              </a:rPr>
              <a:t>פעילות </a:t>
            </a:r>
            <a:r>
              <a:rPr lang="he-IL" b="1" dirty="0" err="1">
                <a:solidFill>
                  <a:srgbClr val="FF0000"/>
                </a:solidFill>
              </a:rPr>
              <a:t>הקייס</a:t>
            </a:r>
            <a:r>
              <a:rPr lang="he-IL" b="1" dirty="0">
                <a:solidFill>
                  <a:srgbClr val="FF0000"/>
                </a:solidFill>
              </a:rPr>
              <a:t> </a:t>
            </a:r>
            <a:r>
              <a:rPr lang="he-IL" b="1" dirty="0" err="1">
                <a:solidFill>
                  <a:srgbClr val="FF0000"/>
                </a:solidFill>
              </a:rPr>
              <a:t>ברהן</a:t>
            </a:r>
            <a:r>
              <a:rPr lang="he-IL" b="1" dirty="0">
                <a:solidFill>
                  <a:srgbClr val="FF0000"/>
                </a:solidFill>
              </a:rPr>
              <a:t> ברוך מול השלטונות בישראל</a:t>
            </a:r>
          </a:p>
        </p:txBody>
      </p:sp>
      <p:sp>
        <p:nvSpPr>
          <p:cNvPr id="3" name="מציין מיקום תוכן 2"/>
          <p:cNvSpPr>
            <a:spLocks noGrp="1"/>
          </p:cNvSpPr>
          <p:nvPr>
            <p:ph idx="1"/>
          </p:nvPr>
        </p:nvSpPr>
        <p:spPr>
          <a:xfrm>
            <a:off x="1634391" y="2089459"/>
            <a:ext cx="8922424" cy="4006542"/>
          </a:xfrm>
        </p:spPr>
        <p:txBody>
          <a:bodyPr>
            <a:noAutofit/>
          </a:bodyPr>
          <a:lstStyle/>
          <a:p>
            <a:r>
              <a:rPr lang="he-IL" sz="2200" dirty="0" err="1" smtClean="0">
                <a:latin typeface="David" panose="020E0502060401010101" pitchFamily="34" charset="-79"/>
                <a:cs typeface="David" panose="020E0502060401010101" pitchFamily="34" charset="-79"/>
              </a:rPr>
              <a:t>הקייס</a:t>
            </a:r>
            <a:r>
              <a:rPr lang="he-IL" sz="2200" dirty="0" smtClean="0">
                <a:latin typeface="David" panose="020E0502060401010101" pitchFamily="34" charset="-79"/>
                <a:cs typeface="David" panose="020E0502060401010101" pitchFamily="34" charset="-79"/>
              </a:rPr>
              <a:t> </a:t>
            </a:r>
            <a:r>
              <a:rPr lang="he-IL" sz="2200" dirty="0" err="1">
                <a:latin typeface="David" panose="020E0502060401010101" pitchFamily="34" charset="-79"/>
                <a:cs typeface="David" panose="020E0502060401010101" pitchFamily="34" charset="-79"/>
              </a:rPr>
              <a:t>ברהן</a:t>
            </a:r>
            <a:r>
              <a:rPr lang="he-IL" sz="2200" dirty="0">
                <a:latin typeface="David" panose="020E0502060401010101" pitchFamily="34" charset="-79"/>
                <a:cs typeface="David" panose="020E0502060401010101" pitchFamily="34" charset="-79"/>
              </a:rPr>
              <a:t> </a:t>
            </a:r>
            <a:r>
              <a:rPr lang="he-IL" sz="2200" dirty="0" smtClean="0">
                <a:latin typeface="David" panose="020E0502060401010101" pitchFamily="34" charset="-79"/>
                <a:cs typeface="David" panose="020E0502060401010101" pitchFamily="34" charset="-79"/>
              </a:rPr>
              <a:t>ברוך היה פעיל ב</a:t>
            </a:r>
            <a:r>
              <a:rPr lang="he-IL" sz="2200" dirty="0">
                <a:latin typeface="David" panose="020E0502060401010101" pitchFamily="34" charset="-79"/>
                <a:cs typeface="David" panose="020E0502060401010101" pitchFamily="34" charset="-79"/>
              </a:rPr>
              <a:t>ארגון קהילות בית ישראל </a:t>
            </a:r>
            <a:r>
              <a:rPr lang="he-IL" sz="2200" dirty="0" smtClean="0">
                <a:latin typeface="David" panose="020E0502060401010101" pitchFamily="34" charset="-79"/>
                <a:cs typeface="David" panose="020E0502060401010101" pitchFamily="34" charset="-79"/>
              </a:rPr>
              <a:t> שהוקם בשנת </a:t>
            </a:r>
            <a:r>
              <a:rPr lang="he-IL" sz="2200" dirty="0">
                <a:latin typeface="David" panose="020E0502060401010101" pitchFamily="34" charset="-79"/>
                <a:cs typeface="David" panose="020E0502060401010101" pitchFamily="34" charset="-79"/>
              </a:rPr>
              <a:t>1966 </a:t>
            </a:r>
            <a:r>
              <a:rPr lang="he-IL" sz="2200" dirty="0" smtClean="0">
                <a:latin typeface="David" panose="020E0502060401010101" pitchFamily="34" charset="-79"/>
                <a:cs typeface="David" panose="020E0502060401010101" pitchFamily="34" charset="-79"/>
              </a:rPr>
              <a:t>במטרה </a:t>
            </a:r>
            <a:r>
              <a:rPr lang="he-IL" sz="2200" dirty="0">
                <a:latin typeface="David" panose="020E0502060401010101" pitchFamily="34" charset="-79"/>
                <a:cs typeface="David" panose="020E0502060401010101" pitchFamily="34" charset="-79"/>
              </a:rPr>
              <a:t>לקדם את העלייה </a:t>
            </a:r>
            <a:r>
              <a:rPr lang="he-IL" sz="2200" dirty="0" smtClean="0">
                <a:latin typeface="David" panose="020E0502060401010101" pitchFamily="34" charset="-79"/>
                <a:cs typeface="David" panose="020E0502060401010101" pitchFamily="34" charset="-79"/>
              </a:rPr>
              <a:t>לישראל. </a:t>
            </a:r>
            <a:r>
              <a:rPr lang="he-IL" sz="2200" dirty="0" err="1" smtClean="0">
                <a:latin typeface="David" panose="020E0502060401010101" pitchFamily="34" charset="-79"/>
                <a:cs typeface="David" panose="020E0502060401010101" pitchFamily="34" charset="-79"/>
              </a:rPr>
              <a:t>הקייס</a:t>
            </a:r>
            <a:r>
              <a:rPr lang="he-IL" sz="2200" dirty="0" smtClean="0">
                <a:latin typeface="David" panose="020E0502060401010101" pitchFamily="34" charset="-79"/>
                <a:cs typeface="David" panose="020E0502060401010101" pitchFamily="34" charset="-79"/>
              </a:rPr>
              <a:t> כתב מכתבים לראשי ממשלות ונשיאים, ובהם תיאר את "מצבם </a:t>
            </a:r>
            <a:r>
              <a:rPr lang="he-IL" sz="2200" dirty="0">
                <a:latin typeface="David" panose="020E0502060401010101" pitchFamily="34" charset="-79"/>
                <a:cs typeface="David" panose="020E0502060401010101" pitchFamily="34" charset="-79"/>
              </a:rPr>
              <a:t>הרוחני והכלכלי הירוד של יהודי אתיופיה עקב פעולות המיסיון, העוינות </a:t>
            </a:r>
            <a:r>
              <a:rPr lang="he-IL" sz="2200" dirty="0" smtClean="0">
                <a:latin typeface="David" panose="020E0502060401010101" pitchFamily="34" charset="-79"/>
                <a:cs typeface="David" panose="020E0502060401010101" pitchFamily="34" charset="-79"/>
              </a:rPr>
              <a:t>והאפליה </a:t>
            </a:r>
            <a:r>
              <a:rPr lang="he-IL" sz="2200" dirty="0">
                <a:latin typeface="David" panose="020E0502060401010101" pitchFamily="34" charset="-79"/>
                <a:cs typeface="David" panose="020E0502060401010101" pitchFamily="34" charset="-79"/>
              </a:rPr>
              <a:t>מצד </a:t>
            </a:r>
            <a:r>
              <a:rPr lang="he-IL" sz="2200" dirty="0" smtClean="0">
                <a:latin typeface="David" panose="020E0502060401010101" pitchFamily="34" charset="-79"/>
                <a:cs typeface="David" panose="020E0502060401010101" pitchFamily="34" charset="-79"/>
              </a:rPr>
              <a:t>השלטון". </a:t>
            </a:r>
            <a:r>
              <a:rPr lang="he-IL" sz="2200" dirty="0">
                <a:latin typeface="David" panose="020E0502060401010101" pitchFamily="34" charset="-79"/>
                <a:cs typeface="David" panose="020E0502060401010101" pitchFamily="34" charset="-79"/>
              </a:rPr>
              <a:t>בעקבות פעילות זו נעצרו </a:t>
            </a:r>
            <a:r>
              <a:rPr lang="he-IL" sz="2200" dirty="0" err="1" smtClean="0">
                <a:latin typeface="David" panose="020E0502060401010101" pitchFamily="34" charset="-79"/>
                <a:cs typeface="David" panose="020E0502060401010101" pitchFamily="34" charset="-79"/>
              </a:rPr>
              <a:t>הקייס</a:t>
            </a:r>
            <a:r>
              <a:rPr lang="he-IL" sz="2200" dirty="0" smtClean="0">
                <a:latin typeface="David" panose="020E0502060401010101" pitchFamily="34" charset="-79"/>
                <a:cs typeface="David" panose="020E0502060401010101" pitchFamily="34" charset="-79"/>
              </a:rPr>
              <a:t> </a:t>
            </a:r>
            <a:r>
              <a:rPr lang="he-IL" sz="2200" dirty="0">
                <a:latin typeface="David" panose="020E0502060401010101" pitchFamily="34" charset="-79"/>
                <a:cs typeface="David" panose="020E0502060401010101" pitchFamily="34" charset="-79"/>
              </a:rPr>
              <a:t>הגדול ובנו אבבה באשמת "פעילות חתרנית נגד שלטונו של הקיסר </a:t>
            </a:r>
            <a:r>
              <a:rPr lang="he-IL" sz="2200" dirty="0" err="1">
                <a:latin typeface="David" panose="020E0502060401010101" pitchFamily="34" charset="-79"/>
                <a:cs typeface="David" panose="020E0502060401010101" pitchFamily="34" charset="-79"/>
              </a:rPr>
              <a:t>היילה</a:t>
            </a:r>
            <a:r>
              <a:rPr lang="he-IL" sz="2200" dirty="0">
                <a:latin typeface="David" panose="020E0502060401010101" pitchFamily="34" charset="-79"/>
                <a:cs typeface="David" panose="020E0502060401010101" pitchFamily="34" charset="-79"/>
              </a:rPr>
              <a:t> </a:t>
            </a:r>
            <a:r>
              <a:rPr lang="he-IL" sz="2200" dirty="0" err="1" smtClean="0">
                <a:latin typeface="David" panose="020E0502060401010101" pitchFamily="34" charset="-79"/>
                <a:cs typeface="David" panose="020E0502060401010101" pitchFamily="34" charset="-79"/>
              </a:rPr>
              <a:t>סלאסה</a:t>
            </a:r>
            <a:r>
              <a:rPr lang="he-IL" sz="2200" dirty="0" smtClean="0">
                <a:latin typeface="David" panose="020E0502060401010101" pitchFamily="34" charset="-79"/>
                <a:cs typeface="David" panose="020E0502060401010101" pitchFamily="34" charset="-79"/>
              </a:rPr>
              <a:t>". </a:t>
            </a:r>
          </a:p>
          <a:p>
            <a:r>
              <a:rPr lang="he-IL" sz="2200" dirty="0" smtClean="0">
                <a:latin typeface="David" panose="020E0502060401010101" pitchFamily="34" charset="-79"/>
                <a:cs typeface="David" panose="020E0502060401010101" pitchFamily="34" charset="-79"/>
              </a:rPr>
              <a:t>האב </a:t>
            </a:r>
            <a:r>
              <a:rPr lang="he-IL" sz="2200" dirty="0">
                <a:latin typeface="David" panose="020E0502060401010101" pitchFamily="34" charset="-79"/>
                <a:cs typeface="David" panose="020E0502060401010101" pitchFamily="34" charset="-79"/>
              </a:rPr>
              <a:t>ובנו הובאו בפני הקיסר </a:t>
            </a:r>
            <a:r>
              <a:rPr lang="he-IL" sz="2200" dirty="0" smtClean="0">
                <a:latin typeface="David" panose="020E0502060401010101" pitchFamily="34" charset="-79"/>
                <a:cs typeface="David" panose="020E0502060401010101" pitchFamily="34" charset="-79"/>
              </a:rPr>
              <a:t>ולאחר </a:t>
            </a:r>
            <a:r>
              <a:rPr lang="he-IL" sz="2200" dirty="0">
                <a:latin typeface="David" panose="020E0502060401010101" pitchFamily="34" charset="-79"/>
                <a:cs typeface="David" panose="020E0502060401010101" pitchFamily="34" charset="-79"/>
              </a:rPr>
              <a:t>מספר שעות בחברת הקיסר ויועציו (</a:t>
            </a:r>
            <a:r>
              <a:rPr lang="he-IL" sz="2200" dirty="0" smtClean="0">
                <a:latin typeface="David" panose="020E0502060401010101" pitchFamily="34" charset="-79"/>
                <a:cs typeface="David" panose="020E0502060401010101" pitchFamily="34" charset="-79"/>
              </a:rPr>
              <a:t>וביניהם </a:t>
            </a:r>
            <a:r>
              <a:rPr lang="he-IL" sz="2200" dirty="0">
                <a:latin typeface="David" panose="020E0502060401010101" pitchFamily="34" charset="-79"/>
                <a:cs typeface="David" panose="020E0502060401010101" pitchFamily="34" charset="-79"/>
              </a:rPr>
              <a:t>השר היהודי </a:t>
            </a:r>
            <a:r>
              <a:rPr lang="he-IL" sz="2200" dirty="0" err="1">
                <a:latin typeface="David" panose="020E0502060401010101" pitchFamily="34" charset="-79"/>
                <a:cs typeface="David" panose="020E0502060401010101" pitchFamily="34" charset="-79"/>
              </a:rPr>
              <a:t>תדסה</a:t>
            </a:r>
            <a:r>
              <a:rPr lang="he-IL" sz="2200" dirty="0">
                <a:latin typeface="David" panose="020E0502060401010101" pitchFamily="34" charset="-79"/>
                <a:cs typeface="David" panose="020E0502060401010101" pitchFamily="34" charset="-79"/>
              </a:rPr>
              <a:t> יעקב), החליט הקיסר לשחרר את השניים ואף אישר </a:t>
            </a:r>
            <a:r>
              <a:rPr lang="he-IL" sz="2200" dirty="0" err="1" smtClean="0">
                <a:latin typeface="David" panose="020E0502060401010101" pitchFamily="34" charset="-79"/>
                <a:cs typeface="David" panose="020E0502060401010101" pitchFamily="34" charset="-79"/>
              </a:rPr>
              <a:t>לקייס</a:t>
            </a:r>
            <a:r>
              <a:rPr lang="he-IL" sz="2200" dirty="0" smtClean="0">
                <a:latin typeface="David" panose="020E0502060401010101" pitchFamily="34" charset="-79"/>
                <a:cs typeface="David" panose="020E0502060401010101" pitchFamily="34" charset="-79"/>
              </a:rPr>
              <a:t> </a:t>
            </a:r>
            <a:r>
              <a:rPr lang="he-IL" sz="2200" dirty="0" err="1">
                <a:latin typeface="David" panose="020E0502060401010101" pitchFamily="34" charset="-79"/>
                <a:cs typeface="David" panose="020E0502060401010101" pitchFamily="34" charset="-79"/>
              </a:rPr>
              <a:t>ברהן</a:t>
            </a:r>
            <a:r>
              <a:rPr lang="he-IL" sz="2200" dirty="0">
                <a:latin typeface="David" panose="020E0502060401010101" pitchFamily="34" charset="-79"/>
                <a:cs typeface="David" panose="020E0502060401010101" pitchFamily="34" charset="-79"/>
              </a:rPr>
              <a:t> להמשיך </a:t>
            </a:r>
            <a:r>
              <a:rPr lang="he-IL" sz="2200" dirty="0" smtClean="0">
                <a:latin typeface="David" panose="020E0502060401010101" pitchFamily="34" charset="-79"/>
                <a:cs typeface="David" panose="020E0502060401010101" pitchFamily="34" charset="-79"/>
              </a:rPr>
              <a:t>בפעילותם. </a:t>
            </a:r>
            <a:r>
              <a:rPr lang="he-IL" sz="2200" dirty="0">
                <a:latin typeface="David" panose="020E0502060401010101" pitchFamily="34" charset="-79"/>
                <a:cs typeface="David" panose="020E0502060401010101" pitchFamily="34" charset="-79"/>
              </a:rPr>
              <a:t>בנוסף שיגר עמם מלווים חמושים בחזרה לכפרם. הקיסר התרשם </a:t>
            </a:r>
            <a:r>
              <a:rPr lang="he-IL" sz="2200" dirty="0" smtClean="0">
                <a:latin typeface="David" panose="020E0502060401010101" pitchFamily="34" charset="-79"/>
                <a:cs typeface="David" panose="020E0502060401010101" pitchFamily="34" charset="-79"/>
              </a:rPr>
              <a:t>מאוד </a:t>
            </a:r>
            <a:r>
              <a:rPr lang="he-IL" sz="2200" dirty="0">
                <a:latin typeface="David" panose="020E0502060401010101" pitchFamily="34" charset="-79"/>
                <a:cs typeface="David" panose="020E0502060401010101" pitchFamily="34" charset="-79"/>
              </a:rPr>
              <a:t>מהשניים והתייעץ עמם בעתיד בסוגיות דת </a:t>
            </a:r>
            <a:r>
              <a:rPr lang="he-IL" sz="2200" dirty="0" smtClean="0">
                <a:latin typeface="David" panose="020E0502060401010101" pitchFamily="34" charset="-79"/>
                <a:cs typeface="David" panose="020E0502060401010101" pitchFamily="34" charset="-79"/>
              </a:rPr>
              <a:t>ובסוגיות </a:t>
            </a:r>
            <a:r>
              <a:rPr lang="he-IL" sz="2200" dirty="0">
                <a:latin typeface="David" panose="020E0502060401010101" pitchFamily="34" charset="-79"/>
                <a:cs typeface="David" panose="020E0502060401010101" pitchFamily="34" charset="-79"/>
              </a:rPr>
              <a:t>פילוסופיות. </a:t>
            </a:r>
            <a:endParaRPr lang="he-IL" sz="2200" dirty="0" smtClean="0">
              <a:latin typeface="David" panose="020E0502060401010101" pitchFamily="34" charset="-79"/>
              <a:cs typeface="David" panose="020E0502060401010101" pitchFamily="34" charset="-79"/>
            </a:endParaRPr>
          </a:p>
          <a:p>
            <a:r>
              <a:rPr lang="he-IL" sz="2200" dirty="0" smtClean="0">
                <a:latin typeface="David" panose="020E0502060401010101" pitchFamily="34" charset="-79"/>
                <a:cs typeface="David" panose="020E0502060401010101" pitchFamily="34" charset="-79"/>
              </a:rPr>
              <a:t>שיתוף </a:t>
            </a:r>
            <a:r>
              <a:rPr lang="he-IL" sz="2200" dirty="0">
                <a:latin typeface="David" panose="020E0502060401010101" pitchFamily="34" charset="-79"/>
                <a:cs typeface="David" panose="020E0502060401010101" pitchFamily="34" charset="-79"/>
              </a:rPr>
              <a:t>הפעולה עם הוועד הישראלי למען יהודי אתיופיה לבין ארגונו של </a:t>
            </a:r>
            <a:r>
              <a:rPr lang="he-IL" sz="2200" dirty="0" err="1" smtClean="0">
                <a:latin typeface="David" panose="020E0502060401010101" pitchFamily="34" charset="-79"/>
                <a:cs typeface="David" panose="020E0502060401010101" pitchFamily="34" charset="-79"/>
              </a:rPr>
              <a:t>הקייס</a:t>
            </a:r>
            <a:r>
              <a:rPr lang="he-IL" sz="2200" dirty="0" smtClean="0">
                <a:latin typeface="David" panose="020E0502060401010101" pitchFamily="34" charset="-79"/>
                <a:cs typeface="David" panose="020E0502060401010101" pitchFamily="34" charset="-79"/>
              </a:rPr>
              <a:t> </a:t>
            </a:r>
            <a:r>
              <a:rPr lang="he-IL" sz="2200" dirty="0">
                <a:latin typeface="David" panose="020E0502060401010101" pitchFamily="34" charset="-79"/>
                <a:cs typeface="David" panose="020E0502060401010101" pitchFamily="34" charset="-79"/>
              </a:rPr>
              <a:t>הגדול </a:t>
            </a:r>
            <a:r>
              <a:rPr lang="he-IL" sz="2200" dirty="0" smtClean="0">
                <a:latin typeface="David" panose="020E0502060401010101" pitchFamily="34" charset="-79"/>
                <a:cs typeface="David" panose="020E0502060401010101" pitchFamily="34" charset="-79"/>
              </a:rPr>
              <a:t>תרם מאוד במאבק למען </a:t>
            </a:r>
            <a:r>
              <a:rPr lang="he-IL" sz="2200" dirty="0">
                <a:latin typeface="David" panose="020E0502060401010101" pitchFamily="34" charset="-79"/>
                <a:cs typeface="David" panose="020E0502060401010101" pitchFamily="34" charset="-79"/>
              </a:rPr>
              <a:t>העלייה</a:t>
            </a:r>
            <a:r>
              <a:rPr lang="he-IL" sz="2200" dirty="0" smtClean="0">
                <a:latin typeface="David" panose="020E0502060401010101" pitchFamily="34" charset="-79"/>
                <a:cs typeface="David" panose="020E0502060401010101" pitchFamily="34" charset="-79"/>
              </a:rPr>
              <a:t>.</a:t>
            </a:r>
          </a:p>
          <a:p>
            <a:endParaRPr lang="he-IL" sz="2400" dirty="0">
              <a:latin typeface="David" panose="020E0502060401010101" pitchFamily="34" charset="-79"/>
              <a:cs typeface="David" panose="020E0502060401010101" pitchFamily="34" charset="-79"/>
            </a:endParaRPr>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18</a:t>
            </a:fld>
            <a:endParaRPr lang="he-IL">
              <a:solidFill>
                <a:prstClr val="black">
                  <a:tint val="75000"/>
                </a:prstClr>
              </a:solidFill>
            </a:endParaRPr>
          </a:p>
        </p:txBody>
      </p:sp>
    </p:spTree>
    <p:extLst>
      <p:ext uri="{BB962C8B-B14F-4D97-AF65-F5344CB8AC3E}">
        <p14:creationId xmlns:p14="http://schemas.microsoft.com/office/powerpoint/2010/main" val="327448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609203" y="1031384"/>
            <a:ext cx="10972800" cy="828947"/>
          </a:xfrm>
        </p:spPr>
        <p:txBody>
          <a:bodyPr>
            <a:normAutofit/>
          </a:bodyPr>
          <a:lstStyle/>
          <a:p>
            <a:r>
              <a:rPr lang="he-IL" b="1" dirty="0">
                <a:solidFill>
                  <a:srgbClr val="FF0000"/>
                </a:solidFill>
              </a:rPr>
              <a:t>פעילות </a:t>
            </a:r>
            <a:r>
              <a:rPr lang="he-IL" b="1" dirty="0" err="1">
                <a:solidFill>
                  <a:srgbClr val="FF0000"/>
                </a:solidFill>
              </a:rPr>
              <a:t>הקייס</a:t>
            </a:r>
            <a:r>
              <a:rPr lang="he-IL" b="1" dirty="0">
                <a:solidFill>
                  <a:srgbClr val="FF0000"/>
                </a:solidFill>
              </a:rPr>
              <a:t> </a:t>
            </a:r>
            <a:r>
              <a:rPr lang="he-IL" b="1" dirty="0" err="1">
                <a:solidFill>
                  <a:srgbClr val="FF0000"/>
                </a:solidFill>
              </a:rPr>
              <a:t>ברהן</a:t>
            </a:r>
            <a:r>
              <a:rPr lang="he-IL" b="1" dirty="0">
                <a:solidFill>
                  <a:srgbClr val="FF0000"/>
                </a:solidFill>
              </a:rPr>
              <a:t> ברוך מול השלטונות בישראל</a:t>
            </a:r>
          </a:p>
        </p:txBody>
      </p:sp>
      <p:sp>
        <p:nvSpPr>
          <p:cNvPr id="3" name="מציין מיקום תוכן 2"/>
          <p:cNvSpPr>
            <a:spLocks noGrp="1"/>
          </p:cNvSpPr>
          <p:nvPr>
            <p:ph idx="1"/>
          </p:nvPr>
        </p:nvSpPr>
        <p:spPr>
          <a:xfrm>
            <a:off x="609203" y="1765737"/>
            <a:ext cx="10972800" cy="4367049"/>
          </a:xfrm>
        </p:spPr>
        <p:txBody>
          <a:bodyPr>
            <a:noAutofit/>
          </a:bodyPr>
          <a:lstStyle/>
          <a:p>
            <a:pPr>
              <a:spcBef>
                <a:spcPts val="0"/>
              </a:spcBef>
            </a:pPr>
            <a:r>
              <a:rPr lang="he-IL" sz="2400" dirty="0">
                <a:latin typeface="David" panose="020E0502060401010101" pitchFamily="34" charset="-79"/>
                <a:cs typeface="David" panose="020E0502060401010101" pitchFamily="34" charset="-79"/>
              </a:rPr>
              <a:t>בשנת </a:t>
            </a:r>
            <a:r>
              <a:rPr lang="he-IL" sz="2400" dirty="0" smtClean="0">
                <a:latin typeface="David" panose="020E0502060401010101" pitchFamily="34" charset="-79"/>
                <a:cs typeface="David" panose="020E0502060401010101" pitchFamily="34" charset="-79"/>
              </a:rPr>
              <a:t>1973, פנה </a:t>
            </a:r>
            <a:r>
              <a:rPr lang="he-IL" sz="2400" dirty="0" err="1" smtClean="0">
                <a:latin typeface="David" panose="020E0502060401010101" pitchFamily="34" charset="-79"/>
                <a:cs typeface="David" panose="020E0502060401010101" pitchFamily="34" charset="-79"/>
              </a:rPr>
              <a:t>הקייס</a:t>
            </a:r>
            <a:r>
              <a:rPr lang="he-IL" sz="2400" dirty="0" smtClean="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ברהן</a:t>
            </a:r>
            <a:r>
              <a:rPr lang="he-IL" sz="2400" dirty="0" smtClean="0">
                <a:latin typeface="David" panose="020E0502060401010101" pitchFamily="34" charset="-79"/>
                <a:cs typeface="David" panose="020E0502060401010101" pitchFamily="34" charset="-79"/>
              </a:rPr>
              <a:t> ברוך לראשון לציון, </a:t>
            </a:r>
            <a:r>
              <a:rPr lang="he-IL" sz="2400" dirty="0">
                <a:latin typeface="David" panose="020E0502060401010101" pitchFamily="34" charset="-79"/>
                <a:cs typeface="David" panose="020E0502060401010101" pitchFamily="34" charset="-79"/>
              </a:rPr>
              <a:t>הרב עובדיה </a:t>
            </a:r>
            <a:r>
              <a:rPr lang="he-IL" sz="2400" dirty="0" smtClean="0">
                <a:latin typeface="David" panose="020E0502060401010101" pitchFamily="34" charset="-79"/>
                <a:cs typeface="David" panose="020E0502060401010101" pitchFamily="34" charset="-79"/>
              </a:rPr>
              <a:t>יוסף, עם </a:t>
            </a:r>
            <a:r>
              <a:rPr lang="he-IL" sz="2400" dirty="0">
                <a:latin typeface="David" panose="020E0502060401010101" pitchFamily="34" charset="-79"/>
                <a:cs typeface="David" panose="020E0502060401010101" pitchFamily="34" charset="-79"/>
              </a:rPr>
              <a:t>כניסתו של </a:t>
            </a:r>
            <a:r>
              <a:rPr lang="he-IL" sz="2400" dirty="0" smtClean="0">
                <a:latin typeface="David" panose="020E0502060401010101" pitchFamily="34" charset="-79"/>
                <a:cs typeface="David" panose="020E0502060401010101" pitchFamily="34" charset="-79"/>
              </a:rPr>
              <a:t>הרב יוסף </a:t>
            </a:r>
            <a:r>
              <a:rPr lang="he-IL" sz="2400" dirty="0">
                <a:latin typeface="David" panose="020E0502060401010101" pitchFamily="34" charset="-79"/>
                <a:cs typeface="David" panose="020E0502060401010101" pitchFamily="34" charset="-79"/>
              </a:rPr>
              <a:t>לתפקיד הרב הראשי לישראל, </a:t>
            </a:r>
            <a:r>
              <a:rPr lang="he-IL" sz="2400" dirty="0" smtClean="0">
                <a:latin typeface="David" panose="020E0502060401010101" pitchFamily="34" charset="-79"/>
                <a:cs typeface="David" panose="020E0502060401010101" pitchFamily="34" charset="-79"/>
              </a:rPr>
              <a:t>בשאלה ובבקשה להכיר </a:t>
            </a:r>
            <a:r>
              <a:rPr lang="he-IL" sz="2400" dirty="0">
                <a:latin typeface="David" panose="020E0502060401010101" pitchFamily="34" charset="-79"/>
                <a:cs typeface="David" panose="020E0502060401010101" pitchFamily="34" charset="-79"/>
              </a:rPr>
              <a:t>בביתא ישראל כיהודים לכל דבר </a:t>
            </a:r>
            <a:r>
              <a:rPr lang="he-IL" sz="2400" dirty="0" smtClean="0">
                <a:latin typeface="David" panose="020E0502060401010101" pitchFamily="34" charset="-79"/>
                <a:cs typeface="David" panose="020E0502060401010101" pitchFamily="34" charset="-79"/>
              </a:rPr>
              <a:t>ועניין. פסיקתו </a:t>
            </a:r>
            <a:r>
              <a:rPr lang="he-IL" sz="2400" dirty="0">
                <a:latin typeface="David" panose="020E0502060401010101" pitchFamily="34" charset="-79"/>
                <a:cs typeface="David" panose="020E0502060401010101" pitchFamily="34" charset="-79"/>
              </a:rPr>
              <a:t>של הרב עובדיה לממשלת ישראל בראשות גולדה מאיר הייתה חד משמעית וקבעה כי דין ביתא ישראל כדין תינוק שנשבה ומצווה לפדותם. </a:t>
            </a:r>
            <a:endParaRPr lang="he-IL" sz="2400" dirty="0" smtClean="0">
              <a:latin typeface="David" panose="020E0502060401010101" pitchFamily="34" charset="-79"/>
              <a:cs typeface="David" panose="020E0502060401010101" pitchFamily="34" charset="-79"/>
            </a:endParaRPr>
          </a:p>
          <a:p>
            <a:pPr>
              <a:spcBef>
                <a:spcPts val="0"/>
              </a:spcBef>
            </a:pPr>
            <a:r>
              <a:rPr lang="he-IL" sz="2400" dirty="0">
                <a:latin typeface="David" panose="020E0502060401010101" pitchFamily="34" charset="-79"/>
                <a:cs typeface="David" panose="020E0502060401010101" pitchFamily="34" charset="-79"/>
              </a:rPr>
              <a:t>בתשובתו הידועה של הרב עובדיה יוסף בתאריך ז' באדר א' תשל"ג (9 בפברואר 1973) כתב</a:t>
            </a:r>
            <a:r>
              <a:rPr lang="he-IL" sz="2400" dirty="0" smtClean="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a:p>
            <a:pPr lvl="1">
              <a:spcBef>
                <a:spcPts val="0"/>
              </a:spcBef>
              <a:buFont typeface="Wingdings" panose="05000000000000000000" pitchFamily="2" charset="2"/>
              <a:buChar char="v"/>
            </a:pPr>
            <a:r>
              <a:rPr lang="he-IL" sz="1600" b="1" dirty="0">
                <a:latin typeface="Guttman Drogolin" panose="02010401010101010101" pitchFamily="2" charset="-79"/>
                <a:cs typeface="Guttman Drogolin" panose="02010401010101010101" pitchFamily="2" charset="-79"/>
              </a:rPr>
              <a:t>"... וגם אני הצעיר בשבטי ישראל חקרתי ודרשתי היטב בענייניהם, לאחר שמנהיגי הפלאשים פנו אלי בבקשה להתחבר עם אחינו בית ישראל ברוח התורה וההלכה, תורה שבכתב ושבעל-פה, ללא כל סייג, ולקיים כל מצוות התורה הקדושה, עפ"י הוראות רבותינו ז"ל אשר מפיהם אנו חיים, והחלטתי כי </a:t>
            </a:r>
            <a:r>
              <a:rPr lang="he-IL" sz="1600" b="1" dirty="0" err="1">
                <a:latin typeface="Guttman Drogolin" panose="02010401010101010101" pitchFamily="2" charset="-79"/>
                <a:cs typeface="Guttman Drogolin" panose="02010401010101010101" pitchFamily="2" charset="-79"/>
              </a:rPr>
              <a:t>לפע"ד</a:t>
            </a:r>
            <a:r>
              <a:rPr lang="he-IL" sz="1600" b="1" dirty="0">
                <a:latin typeface="Guttman Drogolin" panose="02010401010101010101" pitchFamily="2" charset="-79"/>
                <a:cs typeface="Guttman Drogolin" panose="02010401010101010101" pitchFamily="2" charset="-79"/>
              </a:rPr>
              <a:t> הפלשים הם יהודים שחייבים להצילם מטמיעה ומהתבוללות ולהחיש עלייתם ארצה, ולחנכם ברוח </a:t>
            </a:r>
            <a:r>
              <a:rPr lang="he-IL" sz="1600" b="1" dirty="0" err="1">
                <a:latin typeface="Guttman Drogolin" panose="02010401010101010101" pitchFamily="2" charset="-79"/>
                <a:cs typeface="Guttman Drogolin" panose="02010401010101010101" pitchFamily="2" charset="-79"/>
              </a:rPr>
              <a:t>תורתינו</a:t>
            </a:r>
            <a:r>
              <a:rPr lang="he-IL" sz="1600" b="1" dirty="0">
                <a:latin typeface="Guttman Drogolin" panose="02010401010101010101" pitchFamily="2" charset="-79"/>
                <a:cs typeface="Guttman Drogolin" panose="02010401010101010101" pitchFamily="2" charset="-79"/>
              </a:rPr>
              <a:t> הקדושה ולשתפם בבניין ארצנו הקדושה ושבו בנים </a:t>
            </a:r>
            <a:r>
              <a:rPr lang="he-IL" sz="1600" b="1" dirty="0" smtClean="0">
                <a:latin typeface="Guttman Drogolin" panose="02010401010101010101" pitchFamily="2" charset="-79"/>
                <a:cs typeface="Guttman Drogolin" panose="02010401010101010101" pitchFamily="2" charset="-79"/>
              </a:rPr>
              <a:t>לגבולם".</a:t>
            </a:r>
            <a:endParaRPr lang="he-IL" sz="1600" b="1" dirty="0">
              <a:latin typeface="Guttman Drogolin" panose="02010401010101010101" pitchFamily="2" charset="-79"/>
              <a:cs typeface="Guttman Drogolin" panose="02010401010101010101" pitchFamily="2" charset="-79"/>
            </a:endParaRPr>
          </a:p>
          <a:p>
            <a:pPr>
              <a:spcBef>
                <a:spcPts val="0"/>
              </a:spcBef>
            </a:pPr>
            <a:r>
              <a:rPr lang="he-IL" sz="2400" dirty="0">
                <a:latin typeface="David" panose="020E0502060401010101" pitchFamily="34" charset="-79"/>
                <a:cs typeface="David" panose="020E0502060401010101" pitchFamily="34" charset="-79"/>
              </a:rPr>
              <a:t>בעקבות פסיקה היסטורית זו הוחל חוק </a:t>
            </a:r>
            <a:r>
              <a:rPr lang="he-IL" sz="2400" dirty="0" smtClean="0">
                <a:latin typeface="David" panose="020E0502060401010101" pitchFamily="34" charset="-79"/>
                <a:cs typeface="David" panose="020E0502060401010101" pitchFamily="34" charset="-79"/>
              </a:rPr>
              <a:t>השבות, </a:t>
            </a:r>
            <a:r>
              <a:rPr lang="he-IL" sz="2400" dirty="0">
                <a:latin typeface="David" panose="020E0502060401010101" pitchFamily="34" charset="-79"/>
                <a:cs typeface="David" panose="020E0502060401010101" pitchFamily="34" charset="-79"/>
              </a:rPr>
              <a:t>בתאריך 3 במרץ 1975 כ' באדר </a:t>
            </a:r>
            <a:r>
              <a:rPr lang="he-IL" sz="2400" dirty="0" smtClean="0">
                <a:latin typeface="David" panose="020E0502060401010101" pitchFamily="34" charset="-79"/>
                <a:cs typeface="David" panose="020E0502060401010101" pitchFamily="34" charset="-79"/>
              </a:rPr>
              <a:t>תשל"ה, </a:t>
            </a:r>
            <a:r>
              <a:rPr lang="he-IL" sz="2400" dirty="0">
                <a:latin typeface="David" panose="020E0502060401010101" pitchFamily="34" charset="-79"/>
                <a:cs typeface="David" panose="020E0502060401010101" pitchFamily="34" charset="-79"/>
              </a:rPr>
              <a:t>על ביתא ישראל ובכך נסללה הדרך להבאתם לישראל</a:t>
            </a:r>
            <a:r>
              <a:rPr lang="he-IL" sz="2400" dirty="0" smtClean="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a:p>
            <a:pPr>
              <a:spcBef>
                <a:spcPts val="0"/>
              </a:spcBef>
            </a:pPr>
            <a:r>
              <a:rPr lang="he-IL" sz="2400" dirty="0" smtClean="0">
                <a:latin typeface="David" panose="020E0502060401010101" pitchFamily="34" charset="-79"/>
                <a:cs typeface="David" panose="020E0502060401010101" pitchFamily="34" charset="-79"/>
              </a:rPr>
              <a:t>קייס </a:t>
            </a:r>
            <a:r>
              <a:rPr lang="he-IL" sz="2400" dirty="0" err="1">
                <a:latin typeface="David" panose="020E0502060401010101" pitchFamily="34" charset="-79"/>
                <a:cs typeface="David" panose="020E0502060401010101" pitchFamily="34" charset="-79"/>
              </a:rPr>
              <a:t>ברהן</a:t>
            </a:r>
            <a:r>
              <a:rPr lang="he-IL" sz="2400" dirty="0">
                <a:latin typeface="David" panose="020E0502060401010101" pitchFamily="34" charset="-79"/>
                <a:cs typeface="David" panose="020E0502060401010101" pitchFamily="34" charset="-79"/>
              </a:rPr>
              <a:t> התראיין לעיתונים רבים ברחבי העולם שסיקרו את ביתא ישראל ובכך עורר את דעת הקהל העולמית לגורל ביתא ישראל.</a:t>
            </a:r>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19</a:t>
            </a:fld>
            <a:endParaRPr lang="he-IL">
              <a:solidFill>
                <a:prstClr val="black">
                  <a:tint val="75000"/>
                </a:prstClr>
              </a:solidFill>
            </a:endParaRPr>
          </a:p>
        </p:txBody>
      </p:sp>
    </p:spTree>
    <p:extLst>
      <p:ext uri="{BB962C8B-B14F-4D97-AF65-F5344CB8AC3E}">
        <p14:creationId xmlns:p14="http://schemas.microsoft.com/office/powerpoint/2010/main" val="845534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 y="0"/>
            <a:ext cx="1219517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835818" y="1106105"/>
            <a:ext cx="10515600" cy="959178"/>
          </a:xfrm>
        </p:spPr>
        <p:txBody>
          <a:bodyPr>
            <a:normAutofit/>
          </a:bodyPr>
          <a:lstStyle/>
          <a:p>
            <a:pPr algn="ctr"/>
            <a:r>
              <a:rPr lang="he-IL" b="1" dirty="0">
                <a:solidFill>
                  <a:srgbClr val="FF0000"/>
                </a:solidFill>
              </a:rPr>
              <a:t>רקע היסטורי – קהילת ביתא ישראל</a:t>
            </a:r>
          </a:p>
        </p:txBody>
      </p:sp>
      <p:sp>
        <p:nvSpPr>
          <p:cNvPr id="3" name="מציין מיקום תוכן 2"/>
          <p:cNvSpPr>
            <a:spLocks noGrp="1"/>
          </p:cNvSpPr>
          <p:nvPr>
            <p:ph idx="1"/>
          </p:nvPr>
        </p:nvSpPr>
        <p:spPr>
          <a:xfrm>
            <a:off x="965965" y="1999045"/>
            <a:ext cx="10654862" cy="3947781"/>
          </a:xfrm>
        </p:spPr>
        <p:txBody>
          <a:bodyPr>
            <a:normAutofit/>
          </a:bodyPr>
          <a:lstStyle/>
          <a:p>
            <a:pPr>
              <a:spcBef>
                <a:spcPts val="600"/>
              </a:spcBef>
            </a:pPr>
            <a:r>
              <a:rPr lang="he-IL" sz="2400" dirty="0">
                <a:latin typeface="David" panose="020E0502060401010101" pitchFamily="34" charset="-79"/>
                <a:cs typeface="David" panose="020E0502060401010101" pitchFamily="34" charset="-79"/>
              </a:rPr>
              <a:t>מוצא </a:t>
            </a:r>
            <a:r>
              <a:rPr lang="he-IL" sz="2400" dirty="0" smtClean="0">
                <a:latin typeface="David" panose="020E0502060401010101" pitchFamily="34" charset="-79"/>
                <a:cs typeface="David" panose="020E0502060401010101" pitchFamily="34" charset="-79"/>
              </a:rPr>
              <a:t>קהילת ביתא ישראל </a:t>
            </a:r>
            <a:r>
              <a:rPr lang="he-IL" sz="2400" dirty="0">
                <a:latin typeface="David" panose="020E0502060401010101" pitchFamily="34" charset="-79"/>
                <a:cs typeface="David" panose="020E0502060401010101" pitchFamily="34" charset="-79"/>
              </a:rPr>
              <a:t>הוא ביהודים שהוגלו בידי אשור במאה </a:t>
            </a:r>
            <a:r>
              <a:rPr lang="he-IL" sz="2400" dirty="0" smtClean="0">
                <a:latin typeface="David" panose="020E0502060401010101" pitchFamily="34" charset="-79"/>
                <a:cs typeface="David" panose="020E0502060401010101" pitchFamily="34" charset="-79"/>
              </a:rPr>
              <a:t>השמינית </a:t>
            </a:r>
            <a:r>
              <a:rPr lang="he-IL" sz="2400" dirty="0">
                <a:latin typeface="David" panose="020E0502060401010101" pitchFamily="34" charset="-79"/>
                <a:cs typeface="David" panose="020E0502060401010101" pitchFamily="34" charset="-79"/>
              </a:rPr>
              <a:t>לפנה"ס, ובאלה שהוגלו כמאתיים שנים לאחר מכן בידי </a:t>
            </a:r>
            <a:r>
              <a:rPr lang="he-IL" sz="2400" dirty="0" smtClean="0">
                <a:latin typeface="David" panose="020E0502060401010101" pitchFamily="34" charset="-79"/>
                <a:cs typeface="David" panose="020E0502060401010101" pitchFamily="34" charset="-79"/>
              </a:rPr>
              <a:t>הבבלים.</a:t>
            </a:r>
          </a:p>
          <a:p>
            <a:pPr>
              <a:spcBef>
                <a:spcPts val="600"/>
              </a:spcBef>
            </a:pPr>
            <a:r>
              <a:rPr lang="he-IL" sz="2400" dirty="0" smtClean="0">
                <a:latin typeface="David" panose="020E0502060401010101" pitchFamily="34" charset="-79"/>
                <a:cs typeface="David" panose="020E0502060401010101" pitchFamily="34" charset="-79"/>
              </a:rPr>
              <a:t>לפי </a:t>
            </a:r>
            <a:r>
              <a:rPr lang="he-IL" sz="2400" dirty="0">
                <a:latin typeface="David" panose="020E0502060401010101" pitchFamily="34" charset="-79"/>
                <a:cs typeface="David" panose="020E0502060401010101" pitchFamily="34" charset="-79"/>
              </a:rPr>
              <a:t>מסורת העדה, אבות הקהילה השתייכו לממלכת יהודה בלבד. </a:t>
            </a:r>
            <a:endParaRPr lang="he-IL" sz="2400" dirty="0" smtClean="0">
              <a:latin typeface="David" panose="020E0502060401010101" pitchFamily="34" charset="-79"/>
              <a:cs typeface="David" panose="020E0502060401010101" pitchFamily="34" charset="-79"/>
            </a:endParaRPr>
          </a:p>
          <a:p>
            <a:pPr>
              <a:spcBef>
                <a:spcPts val="600"/>
              </a:spcBef>
            </a:pPr>
            <a:r>
              <a:rPr lang="he-IL" sz="2400" dirty="0" smtClean="0">
                <a:latin typeface="David" panose="020E0502060401010101" pitchFamily="34" charset="-79"/>
                <a:cs typeface="David" panose="020E0502060401010101" pitchFamily="34" charset="-79"/>
              </a:rPr>
              <a:t>קהילת </a:t>
            </a:r>
            <a:r>
              <a:rPr lang="he-IL" sz="2400" dirty="0">
                <a:latin typeface="David" panose="020E0502060401010101" pitchFamily="34" charset="-79"/>
                <a:cs typeface="David" panose="020E0502060401010101" pitchFamily="34" charset="-79"/>
              </a:rPr>
              <a:t>ביתא ישראל שכנה בניתוק מוחלט למדי מכלל קהילות </a:t>
            </a:r>
            <a:r>
              <a:rPr lang="he-IL" sz="2400" dirty="0" smtClean="0">
                <a:latin typeface="David" panose="020E0502060401010101" pitchFamily="34" charset="-79"/>
                <a:cs typeface="David" panose="020E0502060401010101" pitchFamily="34" charset="-79"/>
              </a:rPr>
              <a:t>ישראל במשך </a:t>
            </a:r>
            <a:r>
              <a:rPr lang="he-IL" sz="2400" dirty="0">
                <a:latin typeface="David" panose="020E0502060401010101" pitchFamily="34" charset="-79"/>
                <a:cs typeface="David" panose="020E0502060401010101" pitchFamily="34" charset="-79"/>
              </a:rPr>
              <a:t>תקופה של כאלפיים שנה, ולכן מסורתה ומנהגיה נבדלים </a:t>
            </a:r>
            <a:r>
              <a:rPr lang="en-US" sz="2400" dirty="0" smtClean="0">
                <a:latin typeface="David" panose="020E0502060401010101" pitchFamily="34" charset="-79"/>
                <a:cs typeface="David" panose="020E0502060401010101" pitchFamily="34" charset="-79"/>
              </a:rPr>
              <a:t/>
            </a:r>
            <a:br>
              <a:rPr lang="en-US"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מאלו </a:t>
            </a:r>
            <a:r>
              <a:rPr lang="he-IL" sz="2400" dirty="0">
                <a:latin typeface="David" panose="020E0502060401010101" pitchFamily="34" charset="-79"/>
                <a:cs typeface="David" panose="020E0502060401010101" pitchFamily="34" charset="-79"/>
              </a:rPr>
              <a:t>של כל יתר קהילות היהדות. </a:t>
            </a:r>
            <a:endParaRPr lang="he-IL" sz="2400" dirty="0" smtClean="0">
              <a:latin typeface="David" panose="020E0502060401010101" pitchFamily="34" charset="-79"/>
              <a:cs typeface="David" panose="020E0502060401010101" pitchFamily="34" charset="-79"/>
            </a:endParaRPr>
          </a:p>
          <a:p>
            <a:pPr>
              <a:spcBef>
                <a:spcPts val="600"/>
              </a:spcBef>
            </a:pPr>
            <a:r>
              <a:rPr lang="he-IL" sz="2400" dirty="0" smtClean="0">
                <a:latin typeface="David" panose="020E0502060401010101" pitchFamily="34" charset="-79"/>
                <a:cs typeface="David" panose="020E0502060401010101" pitchFamily="34" charset="-79"/>
              </a:rPr>
              <a:t>הקהילה </a:t>
            </a:r>
            <a:r>
              <a:rPr lang="he-IL" sz="2400" dirty="0">
                <a:latin typeface="David" panose="020E0502060401010101" pitchFamily="34" charset="-79"/>
                <a:cs typeface="David" panose="020E0502060401010101" pitchFamily="34" charset="-79"/>
              </a:rPr>
              <a:t>שימרה למעשה מסורת </a:t>
            </a:r>
            <a:r>
              <a:rPr lang="he-IL" sz="2400" dirty="0" smtClean="0">
                <a:latin typeface="David" panose="020E0502060401010101" pitchFamily="34" charset="-79"/>
                <a:cs typeface="David" panose="020E0502060401010101" pitchFamily="34" charset="-79"/>
              </a:rPr>
              <a:t>שבעל פה </a:t>
            </a:r>
            <a:r>
              <a:rPr lang="he-IL" sz="2400" dirty="0">
                <a:latin typeface="David" panose="020E0502060401010101" pitchFamily="34" charset="-79"/>
                <a:cs typeface="David" panose="020E0502060401010101" pitchFamily="34" charset="-79"/>
              </a:rPr>
              <a:t>ושל כהונה, </a:t>
            </a:r>
            <a:endParaRPr lang="he-IL" sz="2400" dirty="0" smtClean="0">
              <a:latin typeface="David" panose="020E0502060401010101" pitchFamily="34" charset="-79"/>
              <a:cs typeface="David" panose="020E0502060401010101" pitchFamily="34" charset="-79"/>
            </a:endParaRPr>
          </a:p>
          <a:p>
            <a:pPr marL="0"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ואף </a:t>
            </a:r>
            <a:r>
              <a:rPr lang="he-IL" sz="2400" dirty="0">
                <a:latin typeface="David" panose="020E0502060401010101" pitchFamily="34" charset="-79"/>
                <a:cs typeface="David" panose="020E0502060401010101" pitchFamily="34" charset="-79"/>
              </a:rPr>
              <a:t>נבואה ונזירות, הקרובה לזו שהייתה נהוגה </a:t>
            </a:r>
            <a:endParaRPr lang="he-IL" sz="2400" dirty="0" smtClean="0">
              <a:latin typeface="David" panose="020E0502060401010101" pitchFamily="34" charset="-79"/>
              <a:cs typeface="David" panose="020E0502060401010101" pitchFamily="34" charset="-79"/>
            </a:endParaRPr>
          </a:p>
          <a:p>
            <a:pPr marL="0"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בממלכות </a:t>
            </a:r>
            <a:r>
              <a:rPr lang="he-IL" sz="2400" dirty="0">
                <a:latin typeface="David" panose="020E0502060401010101" pitchFamily="34" charset="-79"/>
                <a:cs typeface="David" panose="020E0502060401010101" pitchFamily="34" charset="-79"/>
              </a:rPr>
              <a:t>העבריות, קודם לימי חז"ל.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98" y="3170444"/>
            <a:ext cx="3053912" cy="2748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מלבן 3"/>
          <p:cNvSpPr/>
          <p:nvPr/>
        </p:nvSpPr>
        <p:spPr>
          <a:xfrm>
            <a:off x="3558409" y="5300495"/>
            <a:ext cx="4530615" cy="646331"/>
          </a:xfrm>
          <a:prstGeom prst="rect">
            <a:avLst/>
          </a:prstGeom>
        </p:spPr>
        <p:txBody>
          <a:bodyPr wrap="square">
            <a:spAutoFit/>
          </a:bodyPr>
          <a:lstStyle/>
          <a:p>
            <a:r>
              <a:rPr lang="he-IL" dirty="0"/>
              <a:t>אריה יהודה, סמלה של אתיופיה ההיסטורית יחד עם </a:t>
            </a:r>
            <a:r>
              <a:rPr lang="he-IL" dirty="0" err="1"/>
              <a:t>מגיני</a:t>
            </a:r>
            <a:r>
              <a:rPr lang="he-IL" dirty="0"/>
              <a:t> דוד. סמליל לפורטל ביתא ישראל.</a:t>
            </a:r>
          </a:p>
        </p:txBody>
      </p:sp>
      <p:sp>
        <p:nvSpPr>
          <p:cNvPr id="5" name="מציין מיקום של מספר שקופית 4"/>
          <p:cNvSpPr>
            <a:spLocks noGrp="1"/>
          </p:cNvSpPr>
          <p:nvPr>
            <p:ph type="sldNum" sz="quarter" idx="12"/>
          </p:nvPr>
        </p:nvSpPr>
        <p:spPr/>
        <p:txBody>
          <a:bodyPr/>
          <a:lstStyle/>
          <a:p>
            <a:fld id="{407DBC46-A50B-4E38-BBF1-1F3AA4F5EC96}" type="slidenum">
              <a:rPr lang="he-IL" smtClean="0"/>
              <a:t>2</a:t>
            </a:fld>
            <a:endParaRPr lang="he-IL"/>
          </a:p>
        </p:txBody>
      </p:sp>
    </p:spTree>
    <p:extLst>
      <p:ext uri="{BB962C8B-B14F-4D97-AF65-F5344CB8AC3E}">
        <p14:creationId xmlns:p14="http://schemas.microsoft.com/office/powerpoint/2010/main" val="339337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 y="0"/>
            <a:ext cx="12195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767256" y="1015619"/>
            <a:ext cx="10972800" cy="813182"/>
          </a:xfrm>
        </p:spPr>
        <p:txBody>
          <a:bodyPr>
            <a:normAutofit/>
          </a:bodyPr>
          <a:lstStyle/>
          <a:p>
            <a:r>
              <a:rPr lang="he-IL" b="1" dirty="0">
                <a:solidFill>
                  <a:srgbClr val="FF0000"/>
                </a:solidFill>
              </a:rPr>
              <a:t>עליית </a:t>
            </a:r>
            <a:r>
              <a:rPr lang="he-IL" b="1" dirty="0" err="1">
                <a:solidFill>
                  <a:srgbClr val="FF0000"/>
                </a:solidFill>
              </a:rPr>
              <a:t>הקייס</a:t>
            </a:r>
            <a:r>
              <a:rPr lang="he-IL" b="1" dirty="0">
                <a:solidFill>
                  <a:srgbClr val="FF0000"/>
                </a:solidFill>
              </a:rPr>
              <a:t> </a:t>
            </a:r>
            <a:r>
              <a:rPr lang="he-IL" b="1" dirty="0" err="1">
                <a:solidFill>
                  <a:srgbClr val="FF0000"/>
                </a:solidFill>
              </a:rPr>
              <a:t>ברהן</a:t>
            </a:r>
            <a:r>
              <a:rPr lang="he-IL" b="1" dirty="0">
                <a:solidFill>
                  <a:srgbClr val="FF0000"/>
                </a:solidFill>
              </a:rPr>
              <a:t> ברוך לישראל</a:t>
            </a:r>
          </a:p>
        </p:txBody>
      </p:sp>
      <p:sp>
        <p:nvSpPr>
          <p:cNvPr id="3" name="מציין מיקום תוכן 2"/>
          <p:cNvSpPr>
            <a:spLocks noGrp="1"/>
          </p:cNvSpPr>
          <p:nvPr>
            <p:ph idx="1"/>
          </p:nvPr>
        </p:nvSpPr>
        <p:spPr>
          <a:xfrm>
            <a:off x="607219" y="1734208"/>
            <a:ext cx="10972800" cy="4382813"/>
          </a:xfrm>
        </p:spPr>
        <p:txBody>
          <a:bodyPr>
            <a:noAutofit/>
          </a:bodyPr>
          <a:lstStyle/>
          <a:p>
            <a:r>
              <a:rPr lang="he-IL" sz="2200" dirty="0" smtClean="0">
                <a:latin typeface="David" panose="020E0502060401010101" pitchFamily="34" charset="-79"/>
                <a:cs typeface="David" panose="020E0502060401010101" pitchFamily="34" charset="-79"/>
              </a:rPr>
              <a:t>הסוכנות </a:t>
            </a:r>
            <a:r>
              <a:rPr lang="he-IL" sz="2200" dirty="0">
                <a:latin typeface="David" panose="020E0502060401010101" pitchFamily="34" charset="-79"/>
                <a:cs typeface="David" panose="020E0502060401010101" pitchFamily="34" charset="-79"/>
              </a:rPr>
              <a:t>היהודית ביקשה </a:t>
            </a:r>
            <a:r>
              <a:rPr lang="he-IL" sz="2200" dirty="0" err="1" smtClean="0">
                <a:latin typeface="David" panose="020E0502060401010101" pitchFamily="34" charset="-79"/>
                <a:cs typeface="David" panose="020E0502060401010101" pitchFamily="34" charset="-79"/>
              </a:rPr>
              <a:t>מהקייס</a:t>
            </a:r>
            <a:r>
              <a:rPr lang="he-IL" sz="2200" dirty="0" smtClean="0">
                <a:latin typeface="David" panose="020E0502060401010101" pitchFamily="34" charset="-79"/>
                <a:cs typeface="David" panose="020E0502060401010101" pitchFamily="34" charset="-79"/>
              </a:rPr>
              <a:t> </a:t>
            </a:r>
            <a:r>
              <a:rPr lang="he-IL" sz="2200" dirty="0">
                <a:latin typeface="David" panose="020E0502060401010101" pitchFamily="34" charset="-79"/>
                <a:cs typeface="David" panose="020E0502060401010101" pitchFamily="34" charset="-79"/>
              </a:rPr>
              <a:t>שיעלה לישראל ובעקבותיו יעלו גם שאר קהילות ביתא ישראל. תחילה סירב </a:t>
            </a:r>
            <a:r>
              <a:rPr lang="he-IL" sz="2200" dirty="0" err="1" smtClean="0">
                <a:latin typeface="David" panose="020E0502060401010101" pitchFamily="34" charset="-79"/>
                <a:cs typeface="David" panose="020E0502060401010101" pitchFamily="34" charset="-79"/>
              </a:rPr>
              <a:t>הקייס</a:t>
            </a:r>
            <a:r>
              <a:rPr lang="he-IL" sz="2200" dirty="0" smtClean="0">
                <a:latin typeface="David" panose="020E0502060401010101" pitchFamily="34" charset="-79"/>
                <a:cs typeface="David" panose="020E0502060401010101" pitchFamily="34" charset="-79"/>
              </a:rPr>
              <a:t> </a:t>
            </a:r>
            <a:r>
              <a:rPr lang="he-IL" sz="2200" dirty="0">
                <a:latin typeface="David" panose="020E0502060401010101" pitchFamily="34" charset="-79"/>
                <a:cs typeface="David" panose="020E0502060401010101" pitchFamily="34" charset="-79"/>
              </a:rPr>
              <a:t>לבקשה מכיוון שטען שהמנהיג נשאר עד שאחרון היהודים עוזב ורק לאחר מכן הוא עולה. </a:t>
            </a:r>
            <a:endParaRPr lang="he-IL" sz="2200" dirty="0" smtClean="0">
              <a:latin typeface="David" panose="020E0502060401010101" pitchFamily="34" charset="-79"/>
              <a:cs typeface="David" panose="020E0502060401010101" pitchFamily="34" charset="-79"/>
            </a:endParaRPr>
          </a:p>
          <a:p>
            <a:r>
              <a:rPr lang="he-IL" sz="2200" dirty="0" smtClean="0">
                <a:latin typeface="David" panose="020E0502060401010101" pitchFamily="34" charset="-79"/>
                <a:cs typeface="David" panose="020E0502060401010101" pitchFamily="34" charset="-79"/>
              </a:rPr>
              <a:t>לאחר </a:t>
            </a:r>
            <a:r>
              <a:rPr lang="he-IL" sz="2200" dirty="0">
                <a:latin typeface="David" panose="020E0502060401010101" pitchFamily="34" charset="-79"/>
                <a:cs typeface="David" panose="020E0502060401010101" pitchFamily="34" charset="-79"/>
              </a:rPr>
              <a:t>לחצים ושכנועים שהופעלו עליו על ידי הממסד </a:t>
            </a:r>
            <a:r>
              <a:rPr lang="he-IL" sz="2200" dirty="0" smtClean="0">
                <a:latin typeface="David" panose="020E0502060401010101" pitchFamily="34" charset="-79"/>
                <a:cs typeface="David" panose="020E0502060401010101" pitchFamily="34" charset="-79"/>
              </a:rPr>
              <a:t>בישראל, </a:t>
            </a:r>
            <a:r>
              <a:rPr lang="he-IL" sz="2200" dirty="0">
                <a:latin typeface="David" panose="020E0502060401010101" pitchFamily="34" charset="-79"/>
                <a:cs typeface="David" panose="020E0502060401010101" pitchFamily="34" charset="-79"/>
              </a:rPr>
              <a:t>החליט בשנת 1977 לעלות לירושלים כשהוא מוריש את עיקר </a:t>
            </a:r>
            <a:r>
              <a:rPr lang="he-IL" sz="2200" dirty="0" smtClean="0">
                <a:latin typeface="David" panose="020E0502060401010101" pitchFamily="34" charset="-79"/>
                <a:cs typeface="David" panose="020E0502060401010101" pitchFamily="34" charset="-79"/>
              </a:rPr>
              <a:t>העשייה </a:t>
            </a:r>
            <a:r>
              <a:rPr lang="he-IL" sz="2200" dirty="0">
                <a:latin typeface="David" panose="020E0502060401010101" pitchFamily="34" charset="-79"/>
                <a:cs typeface="David" panose="020E0502060401010101" pitchFamily="34" charset="-79"/>
              </a:rPr>
              <a:t>הציונית באתיופיה בידיו הנאמנות של בנו אבבה. </a:t>
            </a:r>
            <a:endParaRPr lang="he-IL" sz="2200" dirty="0" smtClean="0">
              <a:latin typeface="David" panose="020E0502060401010101" pitchFamily="34" charset="-79"/>
              <a:cs typeface="David" panose="020E0502060401010101" pitchFamily="34" charset="-79"/>
            </a:endParaRPr>
          </a:p>
          <a:p>
            <a:r>
              <a:rPr lang="he-IL" sz="2200" dirty="0" smtClean="0">
                <a:latin typeface="David" panose="020E0502060401010101" pitchFamily="34" charset="-79"/>
                <a:cs typeface="David" panose="020E0502060401010101" pitchFamily="34" charset="-79"/>
              </a:rPr>
              <a:t>גם </a:t>
            </a:r>
            <a:r>
              <a:rPr lang="he-IL" sz="2200" dirty="0">
                <a:latin typeface="David" panose="020E0502060401010101" pitchFamily="34" charset="-79"/>
                <a:cs typeface="David" panose="020E0502060401010101" pitchFamily="34" charset="-79"/>
              </a:rPr>
              <a:t>בישראל המשיך לפעול למען עליית קהילתו. הוא נפגש עם הרב הראשי דאז הראשון </a:t>
            </a:r>
            <a:r>
              <a:rPr lang="he-IL" sz="2200" dirty="0" smtClean="0">
                <a:latin typeface="David" panose="020E0502060401010101" pitchFamily="34" charset="-79"/>
                <a:cs typeface="David" panose="020E0502060401010101" pitchFamily="34" charset="-79"/>
              </a:rPr>
              <a:t>לציון, </a:t>
            </a:r>
            <a:r>
              <a:rPr lang="he-IL" sz="2200" dirty="0">
                <a:latin typeface="David" panose="020E0502060401010101" pitchFamily="34" charset="-79"/>
                <a:cs typeface="David" panose="020E0502060401010101" pitchFamily="34" charset="-79"/>
              </a:rPr>
              <a:t>הרב עובדיה </a:t>
            </a:r>
            <a:r>
              <a:rPr lang="he-IL" sz="2200" dirty="0" smtClean="0">
                <a:latin typeface="David" panose="020E0502060401010101" pitchFamily="34" charset="-79"/>
                <a:cs typeface="David" panose="020E0502060401010101" pitchFamily="34" charset="-79"/>
              </a:rPr>
              <a:t>יוסף, </a:t>
            </a:r>
            <a:r>
              <a:rPr lang="he-IL" sz="2200" dirty="0">
                <a:latin typeface="David" panose="020E0502060401010101" pitchFamily="34" charset="-79"/>
                <a:cs typeface="David" panose="020E0502060401010101" pitchFamily="34" charset="-79"/>
              </a:rPr>
              <a:t>ועם גורמים נוספים כדי לקדם את העלייה ואף זכה לראות חלק רב מבני עמו עולים ארצה דרך </a:t>
            </a:r>
            <a:r>
              <a:rPr lang="he-IL" sz="2200" dirty="0" smtClean="0">
                <a:latin typeface="David" panose="020E0502060401010101" pitchFamily="34" charset="-79"/>
                <a:cs typeface="David" panose="020E0502060401010101" pitchFamily="34" charset="-79"/>
              </a:rPr>
              <a:t>סודן.</a:t>
            </a:r>
            <a:endParaRPr lang="he-IL" sz="2200" dirty="0">
              <a:latin typeface="David" panose="020E0502060401010101" pitchFamily="34" charset="-79"/>
              <a:cs typeface="David" panose="020E0502060401010101" pitchFamily="34" charset="-79"/>
            </a:endParaRPr>
          </a:p>
          <a:p>
            <a:r>
              <a:rPr lang="he-IL" sz="2200" dirty="0" smtClean="0">
                <a:latin typeface="David" panose="020E0502060401010101" pitchFamily="34" charset="-79"/>
                <a:cs typeface="David" panose="020E0502060401010101" pitchFamily="34" charset="-79"/>
              </a:rPr>
              <a:t>קייס </a:t>
            </a:r>
            <a:r>
              <a:rPr lang="he-IL" sz="2200" dirty="0" err="1">
                <a:latin typeface="David" panose="020E0502060401010101" pitchFamily="34" charset="-79"/>
                <a:cs typeface="David" panose="020E0502060401010101" pitchFamily="34" charset="-79"/>
              </a:rPr>
              <a:t>ברהן</a:t>
            </a:r>
            <a:r>
              <a:rPr lang="he-IL" sz="2200" dirty="0">
                <a:latin typeface="David" panose="020E0502060401010101" pitchFamily="34" charset="-79"/>
                <a:cs typeface="David" panose="020E0502060401010101" pitchFamily="34" charset="-79"/>
              </a:rPr>
              <a:t> נפטר בכ"ז </a:t>
            </a:r>
            <a:r>
              <a:rPr lang="he-IL" sz="2200" dirty="0" smtClean="0">
                <a:latin typeface="David" panose="020E0502060401010101" pitchFamily="34" charset="-79"/>
                <a:cs typeface="David" panose="020E0502060401010101" pitchFamily="34" charset="-79"/>
              </a:rPr>
              <a:t>כסלו תשמ"ה, </a:t>
            </a:r>
            <a:r>
              <a:rPr lang="he-IL" sz="2200" dirty="0">
                <a:latin typeface="David" panose="020E0502060401010101" pitchFamily="34" charset="-79"/>
                <a:cs typeface="David" panose="020E0502060401010101" pitchFamily="34" charset="-79"/>
              </a:rPr>
              <a:t>21 בדצמבר </a:t>
            </a:r>
            <a:r>
              <a:rPr lang="he-IL" sz="2200" dirty="0" smtClean="0">
                <a:latin typeface="David" panose="020E0502060401010101" pitchFamily="34" charset="-79"/>
                <a:cs typeface="David" panose="020E0502060401010101" pitchFamily="34" charset="-79"/>
              </a:rPr>
              <a:t>1984, </a:t>
            </a:r>
            <a:r>
              <a:rPr lang="he-IL" sz="2200" dirty="0">
                <a:latin typeface="David" panose="020E0502060401010101" pitchFamily="34" charset="-79"/>
                <a:cs typeface="David" panose="020E0502060401010101" pitchFamily="34" charset="-79"/>
              </a:rPr>
              <a:t>נר שלישי של חנוכה</a:t>
            </a:r>
            <a:r>
              <a:rPr lang="he-IL" sz="2200" dirty="0" smtClean="0">
                <a:latin typeface="David" panose="020E0502060401010101" pitchFamily="34" charset="-79"/>
                <a:cs typeface="David" panose="020E0502060401010101" pitchFamily="34" charset="-79"/>
              </a:rPr>
              <a:t>.</a:t>
            </a:r>
            <a:endParaRPr lang="he-IL" sz="2200" dirty="0">
              <a:latin typeface="David" panose="020E0502060401010101" pitchFamily="34" charset="-79"/>
              <a:cs typeface="David" panose="020E0502060401010101" pitchFamily="34" charset="-79"/>
            </a:endParaRPr>
          </a:p>
          <a:p>
            <a:r>
              <a:rPr lang="he-IL" sz="2200" dirty="0">
                <a:latin typeface="David" panose="020E0502060401010101" pitchFamily="34" charset="-79"/>
                <a:cs typeface="David" panose="020E0502060401010101" pitchFamily="34" charset="-79"/>
              </a:rPr>
              <a:t>בית הכנסת לעולי אתיופיה שהוקם ברובע ב' בעיר אשדוד וכן בית הכנסת "שיבת ציון" לקהילת ביתא ישראל בעיר לוד, קרויים </a:t>
            </a:r>
            <a:r>
              <a:rPr lang="he-IL" sz="2200" dirty="0" smtClean="0">
                <a:latin typeface="David" panose="020E0502060401010101" pitchFamily="34" charset="-79"/>
                <a:cs typeface="David" panose="020E0502060401010101" pitchFamily="34" charset="-79"/>
              </a:rPr>
              <a:t>על שמו.</a:t>
            </a:r>
            <a:endParaRPr lang="he-IL" sz="2200" dirty="0">
              <a:latin typeface="David" panose="020E0502060401010101" pitchFamily="34" charset="-79"/>
              <a:cs typeface="David" panose="020E0502060401010101" pitchFamily="34" charset="-79"/>
            </a:endParaRPr>
          </a:p>
          <a:p>
            <a:r>
              <a:rPr lang="he-IL" sz="2200" dirty="0" smtClean="0">
                <a:latin typeface="David" panose="020E0502060401010101" pitchFamily="34" charset="-79"/>
                <a:cs typeface="David" panose="020E0502060401010101" pitchFamily="34" charset="-79"/>
              </a:rPr>
              <a:t>עיריית </a:t>
            </a:r>
            <a:r>
              <a:rPr lang="he-IL" sz="2200" dirty="0">
                <a:latin typeface="David" panose="020E0502060401010101" pitchFamily="34" charset="-79"/>
                <a:cs typeface="David" panose="020E0502060401010101" pitchFamily="34" charset="-79"/>
              </a:rPr>
              <a:t>אשדוד הנציחה את זכרם של </a:t>
            </a:r>
            <a:r>
              <a:rPr lang="he-IL" sz="2200" dirty="0" err="1" smtClean="0">
                <a:latin typeface="David" panose="020E0502060401010101" pitchFamily="34" charset="-79"/>
                <a:cs typeface="David" panose="020E0502060401010101" pitchFamily="34" charset="-79"/>
              </a:rPr>
              <a:t>הקייס</a:t>
            </a:r>
            <a:r>
              <a:rPr lang="he-IL" sz="2200" dirty="0" smtClean="0">
                <a:latin typeface="David" panose="020E0502060401010101" pitchFamily="34" charset="-79"/>
                <a:cs typeface="David" panose="020E0502060401010101" pitchFamily="34" charset="-79"/>
              </a:rPr>
              <a:t> </a:t>
            </a:r>
            <a:r>
              <a:rPr lang="he-IL" sz="2200" dirty="0">
                <a:latin typeface="David" panose="020E0502060401010101" pitchFamily="34" charset="-79"/>
                <a:cs typeface="David" panose="020E0502060401010101" pitchFamily="34" charset="-79"/>
              </a:rPr>
              <a:t>הגדול ואביו אבא ברוך, בכך שקראה רחוב על שמם ברובע ט' בעיר.</a:t>
            </a:r>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20</a:t>
            </a:fld>
            <a:endParaRPr lang="he-IL">
              <a:solidFill>
                <a:prstClr val="black">
                  <a:tint val="75000"/>
                </a:prstClr>
              </a:solidFill>
            </a:endParaRPr>
          </a:p>
        </p:txBody>
      </p:sp>
    </p:spTree>
    <p:extLst>
      <p:ext uri="{BB962C8B-B14F-4D97-AF65-F5344CB8AC3E}">
        <p14:creationId xmlns:p14="http://schemas.microsoft.com/office/powerpoint/2010/main" val="416423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 y="0"/>
            <a:ext cx="12195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339205" y="1062916"/>
            <a:ext cx="11508827" cy="750119"/>
          </a:xfrm>
        </p:spPr>
        <p:txBody>
          <a:bodyPr>
            <a:noAutofit/>
          </a:bodyPr>
          <a:lstStyle/>
          <a:p>
            <a:r>
              <a:rPr lang="he-IL" b="1" dirty="0" err="1">
                <a:solidFill>
                  <a:srgbClr val="FF0000"/>
                </a:solidFill>
              </a:rPr>
              <a:t>הקייס</a:t>
            </a:r>
            <a:r>
              <a:rPr lang="he-IL" b="1" dirty="0">
                <a:solidFill>
                  <a:srgbClr val="FF0000"/>
                </a:solidFill>
              </a:rPr>
              <a:t> אבבה </a:t>
            </a:r>
            <a:r>
              <a:rPr lang="he-IL" b="1" dirty="0" err="1">
                <a:solidFill>
                  <a:srgbClr val="FF0000"/>
                </a:solidFill>
              </a:rPr>
              <a:t>ברהן</a:t>
            </a:r>
            <a:r>
              <a:rPr lang="he-IL" b="1" dirty="0">
                <a:solidFill>
                  <a:srgbClr val="FF0000"/>
                </a:solidFill>
              </a:rPr>
              <a:t> – יאיר בן אורי </a:t>
            </a:r>
            <a:r>
              <a:rPr lang="he-IL" b="1" dirty="0" smtClean="0">
                <a:solidFill>
                  <a:srgbClr val="FF0000"/>
                </a:solidFill>
              </a:rPr>
              <a:t>2004-1932</a:t>
            </a:r>
            <a:endParaRPr lang="he-IL" b="1" dirty="0">
              <a:solidFill>
                <a:srgbClr val="FF0000"/>
              </a:solidFill>
            </a:endParaRPr>
          </a:p>
        </p:txBody>
      </p:sp>
      <p:sp>
        <p:nvSpPr>
          <p:cNvPr id="3" name="מציין מיקום תוכן 2"/>
          <p:cNvSpPr>
            <a:spLocks noGrp="1"/>
          </p:cNvSpPr>
          <p:nvPr>
            <p:ph idx="1"/>
          </p:nvPr>
        </p:nvSpPr>
        <p:spPr>
          <a:xfrm>
            <a:off x="3671066" y="1685484"/>
            <a:ext cx="8105775" cy="4447302"/>
          </a:xfrm>
        </p:spPr>
        <p:txBody>
          <a:bodyPr>
            <a:noAutofit/>
          </a:bodyPr>
          <a:lstStyle/>
          <a:p>
            <a:pPr algn="just">
              <a:spcBef>
                <a:spcPts val="0"/>
              </a:spcBef>
            </a:pPr>
            <a:r>
              <a:rPr lang="he-IL" sz="2400" b="1" dirty="0" err="1" smtClean="0">
                <a:latin typeface="David" panose="020E0502060401010101" pitchFamily="34" charset="-79"/>
                <a:cs typeface="David" panose="020E0502060401010101" pitchFamily="34" charset="-79"/>
              </a:rPr>
              <a:t>הקייס</a:t>
            </a:r>
            <a:r>
              <a:rPr lang="he-IL" sz="2400" b="1" dirty="0" smtClean="0">
                <a:latin typeface="David" panose="020E0502060401010101" pitchFamily="34" charset="-79"/>
                <a:cs typeface="David" panose="020E0502060401010101" pitchFamily="34" charset="-79"/>
              </a:rPr>
              <a:t> </a:t>
            </a:r>
            <a:r>
              <a:rPr lang="he-IL" sz="2400" b="1" dirty="0" err="1" smtClean="0">
                <a:latin typeface="David" panose="020E0502060401010101" pitchFamily="34" charset="-79"/>
                <a:cs typeface="David" panose="020E0502060401010101" pitchFamily="34" charset="-79"/>
              </a:rPr>
              <a:t>אבבא</a:t>
            </a:r>
            <a:r>
              <a:rPr lang="he-IL" sz="2400" b="1" dirty="0" smtClean="0">
                <a:latin typeface="David" panose="020E0502060401010101" pitchFamily="34" charset="-79"/>
                <a:cs typeface="David" panose="020E0502060401010101" pitchFamily="34" charset="-79"/>
              </a:rPr>
              <a:t> </a:t>
            </a:r>
            <a:r>
              <a:rPr lang="he-IL" sz="2400" b="1" dirty="0" err="1" smtClean="0">
                <a:latin typeface="David" panose="020E0502060401010101" pitchFamily="34" charset="-79"/>
                <a:cs typeface="David" panose="020E0502060401010101" pitchFamily="34" charset="-79"/>
              </a:rPr>
              <a:t>ברהן</a:t>
            </a:r>
            <a:r>
              <a:rPr lang="he-IL" sz="2400" b="1" dirty="0" smtClean="0">
                <a:latin typeface="David" panose="020E0502060401010101" pitchFamily="34" charset="-79"/>
                <a:cs typeface="David" panose="020E0502060401010101" pitchFamily="34" charset="-79"/>
              </a:rPr>
              <a:t> – יאיר בן אורי </a:t>
            </a:r>
            <a:r>
              <a:rPr lang="he-IL" sz="2400" dirty="0" smtClean="0">
                <a:latin typeface="David" panose="020E0502060401010101" pitchFamily="34" charset="-79"/>
                <a:cs typeface="David" panose="020E0502060401010101" pitchFamily="34" charset="-79"/>
              </a:rPr>
              <a:t>היה נכדו </a:t>
            </a:r>
            <a:r>
              <a:rPr lang="he-IL" sz="2400" dirty="0">
                <a:latin typeface="David" panose="020E0502060401010101" pitchFamily="34" charset="-79"/>
                <a:cs typeface="David" panose="020E0502060401010101" pitchFamily="34" charset="-79"/>
              </a:rPr>
              <a:t>של </a:t>
            </a:r>
            <a:r>
              <a:rPr lang="he-IL" sz="2400" dirty="0" err="1">
                <a:latin typeface="David" panose="020E0502060401010101" pitchFamily="34" charset="-79"/>
                <a:cs typeface="David" panose="020E0502060401010101" pitchFamily="34" charset="-79"/>
              </a:rPr>
              <a:t>הקייס</a:t>
            </a:r>
            <a:r>
              <a:rPr lang="he-IL" sz="2400" dirty="0">
                <a:latin typeface="David" panose="020E0502060401010101" pitchFamily="34" charset="-79"/>
                <a:cs typeface="David" panose="020E0502060401010101" pitchFamily="34" charset="-79"/>
              </a:rPr>
              <a:t> אבא ברוך </a:t>
            </a:r>
            <a:r>
              <a:rPr lang="he-IL" sz="2400" dirty="0" smtClean="0">
                <a:latin typeface="David" panose="020E0502060401010101" pitchFamily="34" charset="-79"/>
                <a:cs typeface="David" panose="020E0502060401010101" pitchFamily="34" charset="-79"/>
              </a:rPr>
              <a:t>ובנו של </a:t>
            </a:r>
            <a:r>
              <a:rPr lang="he-IL" sz="2400" dirty="0" err="1" smtClean="0">
                <a:latin typeface="David" panose="020E0502060401010101" pitchFamily="34" charset="-79"/>
                <a:cs typeface="David" panose="020E0502060401010101" pitchFamily="34" charset="-79"/>
              </a:rPr>
              <a:t>הקייס</a:t>
            </a:r>
            <a:r>
              <a:rPr lang="he-IL" sz="2400" dirty="0">
                <a:latin typeface="David" panose="020E0502060401010101" pitchFamily="34" charset="-79"/>
                <a:cs typeface="David" panose="020E0502060401010101" pitchFamily="34" charset="-79"/>
              </a:rPr>
              <a:t> </a:t>
            </a:r>
            <a:r>
              <a:rPr lang="he-IL" sz="2400" dirty="0" err="1">
                <a:latin typeface="David" panose="020E0502060401010101" pitchFamily="34" charset="-79"/>
                <a:cs typeface="David" panose="020E0502060401010101" pitchFamily="34" charset="-79"/>
              </a:rPr>
              <a:t>ברהן</a:t>
            </a: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ברוך.</a:t>
            </a:r>
          </a:p>
          <a:p>
            <a:pPr algn="just">
              <a:spcBef>
                <a:spcPts val="0"/>
              </a:spcBef>
            </a:pPr>
            <a:r>
              <a:rPr lang="he-IL" sz="2400" dirty="0" smtClean="0">
                <a:latin typeface="David" panose="020E0502060401010101" pitchFamily="34" charset="-79"/>
                <a:cs typeface="David" panose="020E0502060401010101" pitchFamily="34" charset="-79"/>
              </a:rPr>
              <a:t>הוא נולד </a:t>
            </a:r>
            <a:r>
              <a:rPr lang="he-IL" sz="2400" dirty="0">
                <a:latin typeface="David" panose="020E0502060401010101" pitchFamily="34" charset="-79"/>
                <a:cs typeface="David" panose="020E0502060401010101" pitchFamily="34" charset="-79"/>
              </a:rPr>
              <a:t>בשנת 1932 </a:t>
            </a:r>
            <a:r>
              <a:rPr lang="he-IL" sz="2400" dirty="0" smtClean="0">
                <a:latin typeface="David" panose="020E0502060401010101" pitchFamily="34" charset="-79"/>
                <a:cs typeface="David" panose="020E0502060401010101" pitchFamily="34" charset="-79"/>
              </a:rPr>
              <a:t>במחוז </a:t>
            </a:r>
            <a:r>
              <a:rPr lang="he-IL" sz="2400" dirty="0">
                <a:latin typeface="David" panose="020E0502060401010101" pitchFamily="34" charset="-79"/>
                <a:cs typeface="David" panose="020E0502060401010101" pitchFamily="34" charset="-79"/>
              </a:rPr>
              <a:t>גונדר</a:t>
            </a:r>
            <a:r>
              <a:rPr lang="he-IL" sz="2400" dirty="0" smtClean="0">
                <a:latin typeface="David" panose="020E0502060401010101" pitchFamily="34" charset="-79"/>
                <a:cs typeface="David" panose="020E0502060401010101" pitchFamily="34" charset="-79"/>
              </a:rPr>
              <a:t>, נצר לשושלת של אנשי דת מכובדים שהיוו </a:t>
            </a:r>
            <a:r>
              <a:rPr lang="he-IL" sz="2400" dirty="0">
                <a:latin typeface="David" panose="020E0502060401010101" pitchFamily="34" charset="-79"/>
                <a:cs typeface="David" panose="020E0502060401010101" pitchFamily="34" charset="-79"/>
              </a:rPr>
              <a:t>סמכות רוחנית עליונה ליהודי אתיופיה במשך שנים רבות עד </a:t>
            </a:r>
            <a:r>
              <a:rPr lang="he-IL" sz="2400" dirty="0" smtClean="0">
                <a:latin typeface="David" panose="020E0502060401010101" pitchFamily="34" charset="-79"/>
                <a:cs typeface="David" panose="020E0502060401010101" pitchFamily="34" charset="-79"/>
              </a:rPr>
              <a:t>פטירתם.</a:t>
            </a:r>
          </a:p>
          <a:p>
            <a:pPr algn="just">
              <a:spcBef>
                <a:spcPts val="0"/>
              </a:spcBef>
            </a:pPr>
            <a:r>
              <a:rPr lang="he-IL" sz="2400" dirty="0" smtClean="0">
                <a:latin typeface="David" panose="020E0502060401010101" pitchFamily="34" charset="-79"/>
                <a:cs typeface="David" panose="020E0502060401010101" pitchFamily="34" charset="-79"/>
              </a:rPr>
              <a:t>בנעוריו </a:t>
            </a:r>
            <a:r>
              <a:rPr lang="he-IL" sz="2400" dirty="0">
                <a:latin typeface="David" panose="020E0502060401010101" pitchFamily="34" charset="-79"/>
                <a:cs typeface="David" panose="020E0502060401010101" pitchFamily="34" charset="-79"/>
              </a:rPr>
              <a:t>למד עברית ולימודי קודש </a:t>
            </a:r>
            <a:r>
              <a:rPr lang="he-IL" sz="2400" dirty="0" smtClean="0">
                <a:latin typeface="David" panose="020E0502060401010101" pitchFamily="34" charset="-79"/>
                <a:cs typeface="David" panose="020E0502060401010101" pitchFamily="34" charset="-79"/>
              </a:rPr>
              <a:t>מורחבים בעיר אסמרה והוסמך לרב.</a:t>
            </a:r>
          </a:p>
          <a:p>
            <a:pPr lvl="0" algn="just">
              <a:spcBef>
                <a:spcPts val="0"/>
              </a:spcBef>
            </a:pPr>
            <a:r>
              <a:rPr lang="he-IL" sz="2400" dirty="0">
                <a:solidFill>
                  <a:prstClr val="black"/>
                </a:solidFill>
                <a:latin typeface="David" panose="020E0502060401010101" pitchFamily="34" charset="-79"/>
                <a:cs typeface="David" panose="020E0502060401010101" pitchFamily="34" charset="-79"/>
              </a:rPr>
              <a:t>הרב יאיר ניהל מסעדה </a:t>
            </a:r>
            <a:r>
              <a:rPr lang="he-IL" sz="2400" dirty="0" err="1" smtClean="0">
                <a:solidFill>
                  <a:prstClr val="black"/>
                </a:solidFill>
                <a:latin typeface="David" panose="020E0502060401010101" pitchFamily="34" charset="-79"/>
                <a:cs typeface="David" panose="020E0502060401010101" pitchFamily="34" charset="-79"/>
              </a:rPr>
              <a:t>ואכסנייה</a:t>
            </a:r>
            <a:r>
              <a:rPr lang="he-IL" sz="2400" dirty="0" smtClean="0">
                <a:solidFill>
                  <a:prstClr val="black"/>
                </a:solidFill>
                <a:latin typeface="David" panose="020E0502060401010101" pitchFamily="34" charset="-79"/>
                <a:cs typeface="David" panose="020E0502060401010101" pitchFamily="34" charset="-79"/>
              </a:rPr>
              <a:t> שבה </a:t>
            </a:r>
            <a:r>
              <a:rPr lang="he-IL" sz="2400" dirty="0">
                <a:solidFill>
                  <a:prstClr val="black"/>
                </a:solidFill>
                <a:latin typeface="David" panose="020E0502060401010101" pitchFamily="34" charset="-79"/>
                <a:cs typeface="David" panose="020E0502060401010101" pitchFamily="34" charset="-79"/>
              </a:rPr>
              <a:t>עסק בהחדרת אהבת ארץ ישראל וציונות והטמיע בעיקר בקרב נערים את יסודות האמונה </a:t>
            </a:r>
            <a:r>
              <a:rPr lang="he-IL" sz="2400" dirty="0" smtClean="0">
                <a:solidFill>
                  <a:prstClr val="black"/>
                </a:solidFill>
                <a:latin typeface="David" panose="020E0502060401010101" pitchFamily="34" charset="-79"/>
                <a:cs typeface="David" panose="020E0502060401010101" pitchFamily="34" charset="-79"/>
              </a:rPr>
              <a:t>היהודית, </a:t>
            </a:r>
            <a:r>
              <a:rPr lang="he-IL" sz="2400" dirty="0">
                <a:solidFill>
                  <a:prstClr val="black"/>
                </a:solidFill>
                <a:latin typeface="David" panose="020E0502060401010101" pitchFamily="34" charset="-79"/>
                <a:cs typeface="David" panose="020E0502060401010101" pitchFamily="34" charset="-79"/>
              </a:rPr>
              <a:t>לבל יתבוללו בקרב האוכלוסייה הנוצרית. בין הנערים הרבים שפקדו את המסעדה והאכסניה היו הרב יוסף הדנה, </a:t>
            </a:r>
            <a:r>
              <a:rPr lang="he-IL" sz="2400" dirty="0" err="1">
                <a:solidFill>
                  <a:prstClr val="black"/>
                </a:solidFill>
                <a:latin typeface="David" panose="020E0502060401010101" pitchFamily="34" charset="-79"/>
                <a:cs typeface="David" panose="020E0502060401010101" pitchFamily="34" charset="-79"/>
              </a:rPr>
              <a:t>אדיסו</a:t>
            </a:r>
            <a:r>
              <a:rPr lang="he-IL" sz="2400" dirty="0">
                <a:solidFill>
                  <a:prstClr val="black"/>
                </a:solidFill>
                <a:latin typeface="David" panose="020E0502060401010101" pitchFamily="34" charset="-79"/>
                <a:cs typeface="David" panose="020E0502060401010101" pitchFamily="34" charset="-79"/>
              </a:rPr>
              <a:t> מאסלה, שלמה מולה ורחמים אלעזר. </a:t>
            </a:r>
          </a:p>
          <a:p>
            <a:pPr algn="just">
              <a:spcBef>
                <a:spcPts val="0"/>
              </a:spcBef>
            </a:pPr>
            <a:endParaRPr lang="he-IL" sz="2400" dirty="0" smtClean="0">
              <a:latin typeface="David" panose="020E0502060401010101" pitchFamily="34" charset="-79"/>
              <a:cs typeface="David" panose="020E0502060401010101" pitchFamily="34" charset="-79"/>
            </a:endParaRPr>
          </a:p>
          <a:p>
            <a:pPr marL="0" indent="0" algn="just">
              <a:spcBef>
                <a:spcPts val="0"/>
              </a:spcBef>
              <a:buNone/>
            </a:pPr>
            <a:endParaRPr lang="he-IL" sz="2400" dirty="0" smtClean="0">
              <a:latin typeface="David" panose="020E0502060401010101" pitchFamily="34" charset="-79"/>
              <a:cs typeface="David" panose="020E0502060401010101" pitchFamily="34" charset="-79"/>
            </a:endParaRPr>
          </a:p>
          <a:p>
            <a:pPr marL="0" indent="0" algn="just">
              <a:spcBef>
                <a:spcPts val="0"/>
              </a:spcBef>
              <a:buNone/>
            </a:pPr>
            <a:endParaRPr lang="he-IL" sz="2400" dirty="0">
              <a:latin typeface="David" panose="020E0502060401010101" pitchFamily="34" charset="-79"/>
              <a:cs typeface="David" panose="020E0502060401010101" pitchFamily="34" charset="-79"/>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44" y="2057221"/>
            <a:ext cx="3371522" cy="249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21</a:t>
            </a:fld>
            <a:endParaRPr lang="he-IL">
              <a:solidFill>
                <a:prstClr val="black">
                  <a:tint val="75000"/>
                </a:prstClr>
              </a:solidFill>
            </a:endParaRPr>
          </a:p>
        </p:txBody>
      </p:sp>
    </p:spTree>
    <p:extLst>
      <p:ext uri="{BB962C8B-B14F-4D97-AF65-F5344CB8AC3E}">
        <p14:creationId xmlns:p14="http://schemas.microsoft.com/office/powerpoint/2010/main" val="446592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1388314" y="2147937"/>
            <a:ext cx="9414578" cy="4130943"/>
          </a:xfrm>
        </p:spPr>
        <p:txBody>
          <a:bodyPr>
            <a:normAutofit lnSpcReduction="10000"/>
          </a:bodyPr>
          <a:lstStyle/>
          <a:p>
            <a:pPr algn="just">
              <a:spcBef>
                <a:spcPts val="0"/>
              </a:spcBef>
            </a:pPr>
            <a:r>
              <a:rPr lang="he-IL" sz="2200" dirty="0" smtClean="0">
                <a:solidFill>
                  <a:prstClr val="black"/>
                </a:solidFill>
                <a:latin typeface="David" panose="020E0502060401010101" pitchFamily="34" charset="-79"/>
                <a:cs typeface="David" panose="020E0502060401010101" pitchFamily="34" charset="-79"/>
              </a:rPr>
              <a:t>עקב הצלחת פעילות </a:t>
            </a:r>
            <a:r>
              <a:rPr lang="he-IL" sz="2200" dirty="0">
                <a:solidFill>
                  <a:prstClr val="black"/>
                </a:solidFill>
                <a:latin typeface="David" panose="020E0502060401010101" pitchFamily="34" charset="-79"/>
                <a:cs typeface="David" panose="020E0502060401010101" pitchFamily="34" charset="-79"/>
              </a:rPr>
              <a:t>הרב יאיר </a:t>
            </a:r>
            <a:r>
              <a:rPr lang="he-IL" sz="2200" dirty="0" smtClean="0">
                <a:solidFill>
                  <a:prstClr val="black"/>
                </a:solidFill>
                <a:latin typeface="David" panose="020E0502060401010101" pitchFamily="34" charset="-79"/>
                <a:cs typeface="David" panose="020E0502060401010101" pitchFamily="34" charset="-79"/>
              </a:rPr>
              <a:t>נגד </a:t>
            </a:r>
            <a:r>
              <a:rPr lang="he-IL" sz="2200" dirty="0">
                <a:solidFill>
                  <a:prstClr val="black"/>
                </a:solidFill>
                <a:latin typeface="David" panose="020E0502060401010101" pitchFamily="34" charset="-79"/>
                <a:cs typeface="David" panose="020E0502060401010101" pitchFamily="34" charset="-79"/>
              </a:rPr>
              <a:t>המיסיון הפרוטסטנטי בכפר </a:t>
            </a:r>
            <a:r>
              <a:rPr lang="he-IL" sz="2200" dirty="0" err="1" smtClean="0">
                <a:solidFill>
                  <a:prstClr val="black"/>
                </a:solidFill>
                <a:latin typeface="David" panose="020E0502060401010101" pitchFamily="34" charset="-79"/>
                <a:cs typeface="David" panose="020E0502060401010101" pitchFamily="34" charset="-79"/>
              </a:rPr>
              <a:t>וולקה</a:t>
            </a:r>
            <a:r>
              <a:rPr lang="he-IL" sz="2200" dirty="0" smtClean="0">
                <a:solidFill>
                  <a:prstClr val="black"/>
                </a:solidFill>
                <a:latin typeface="David" panose="020E0502060401010101" pitchFamily="34" charset="-79"/>
                <a:cs typeface="David" panose="020E0502060401010101" pitchFamily="34" charset="-79"/>
              </a:rPr>
              <a:t>, </a:t>
            </a:r>
            <a:r>
              <a:rPr lang="he-IL" sz="2200" dirty="0">
                <a:solidFill>
                  <a:prstClr val="black"/>
                </a:solidFill>
                <a:latin typeface="David" panose="020E0502060401010101" pitchFamily="34" charset="-79"/>
                <a:cs typeface="David" panose="020E0502060401010101" pitchFamily="34" charset="-79"/>
              </a:rPr>
              <a:t>הוא נשלח כדי לבלום את השפעת </a:t>
            </a:r>
            <a:r>
              <a:rPr lang="he-IL" sz="2200" dirty="0" smtClean="0">
                <a:solidFill>
                  <a:prstClr val="black"/>
                </a:solidFill>
                <a:latin typeface="David" panose="020E0502060401010101" pitchFamily="34" charset="-79"/>
                <a:cs typeface="David" panose="020E0502060401010101" pitchFamily="34" charset="-79"/>
              </a:rPr>
              <a:t>המיסיון בכפרים נוספים.  </a:t>
            </a:r>
            <a:endParaRPr lang="he-IL" sz="2200" dirty="0">
              <a:solidFill>
                <a:prstClr val="black"/>
              </a:solidFill>
              <a:latin typeface="David" panose="020E0502060401010101" pitchFamily="34" charset="-79"/>
              <a:cs typeface="David" panose="020E0502060401010101" pitchFamily="34" charset="-79"/>
            </a:endParaRPr>
          </a:p>
          <a:p>
            <a:pPr algn="just">
              <a:spcBef>
                <a:spcPts val="0"/>
              </a:spcBef>
            </a:pPr>
            <a:r>
              <a:rPr lang="he-IL" sz="2200" dirty="0">
                <a:solidFill>
                  <a:prstClr val="black"/>
                </a:solidFill>
                <a:latin typeface="David" panose="020E0502060401010101" pitchFamily="34" charset="-79"/>
                <a:cs typeface="David" panose="020E0502060401010101" pitchFamily="34" charset="-79"/>
              </a:rPr>
              <a:t>הוא פעל רבות מול השלטונות לביטול גזירות והגבלות שנגזרו על היהודים במחוז גונדר. בין השאר פעל כנגד האיסור על יהודי גונדר למכור את מרכולתם בשוק המרכזי ששימש את כל הסוחרים באזור. הרב פנה אל מושל המחוז ושכנע אותו לבטל את הגזירה</a:t>
            </a:r>
            <a:r>
              <a:rPr lang="he-IL" sz="2200" dirty="0" smtClean="0">
                <a:solidFill>
                  <a:prstClr val="black"/>
                </a:solidFill>
                <a:latin typeface="David" panose="020E0502060401010101" pitchFamily="34" charset="-79"/>
                <a:cs typeface="David" panose="020E0502060401010101" pitchFamily="34" charset="-79"/>
              </a:rPr>
              <a:t>.</a:t>
            </a:r>
          </a:p>
          <a:p>
            <a:pPr algn="just">
              <a:spcBef>
                <a:spcPts val="0"/>
              </a:spcBef>
            </a:pPr>
            <a:r>
              <a:rPr lang="he-IL" sz="2200" dirty="0">
                <a:solidFill>
                  <a:prstClr val="black"/>
                </a:solidFill>
                <a:latin typeface="David" panose="020E0502060401010101" pitchFamily="34" charset="-79"/>
                <a:cs typeface="David" panose="020E0502060401010101" pitchFamily="34" charset="-79"/>
              </a:rPr>
              <a:t>הרב יאיר ואביו נעצרו על ידי שלטונות הקיסר והואשמו בפעילות חתרנית נגד שלטונו של הקיסר. </a:t>
            </a:r>
            <a:r>
              <a:rPr lang="he-IL" sz="2200" dirty="0" smtClean="0">
                <a:solidFill>
                  <a:prstClr val="black"/>
                </a:solidFill>
                <a:latin typeface="David" panose="020E0502060401010101" pitchFamily="34" charset="-79"/>
                <a:cs typeface="David" panose="020E0502060401010101" pitchFamily="34" charset="-79"/>
              </a:rPr>
              <a:t>לאחר </a:t>
            </a:r>
            <a:r>
              <a:rPr lang="he-IL" sz="2200" dirty="0">
                <a:solidFill>
                  <a:prstClr val="black"/>
                </a:solidFill>
                <a:latin typeface="David" panose="020E0502060401010101" pitchFamily="34" charset="-79"/>
                <a:cs typeface="David" panose="020E0502060401010101" pitchFamily="34" charset="-79"/>
              </a:rPr>
              <a:t>שנחקרו בידי הקיסר ויועציו, שוחררו לביתם</a:t>
            </a:r>
            <a:r>
              <a:rPr lang="he-IL" sz="2200" dirty="0" smtClean="0">
                <a:solidFill>
                  <a:prstClr val="black"/>
                </a:solidFill>
                <a:latin typeface="David" panose="020E0502060401010101" pitchFamily="34" charset="-79"/>
                <a:cs typeface="David" panose="020E0502060401010101" pitchFamily="34" charset="-79"/>
              </a:rPr>
              <a:t>.</a:t>
            </a:r>
            <a:endParaRPr lang="he-IL" sz="2200" dirty="0">
              <a:solidFill>
                <a:prstClr val="black"/>
              </a:solidFill>
              <a:latin typeface="David" panose="020E0502060401010101" pitchFamily="34" charset="-79"/>
              <a:cs typeface="David" panose="020E0502060401010101" pitchFamily="34" charset="-79"/>
            </a:endParaRPr>
          </a:p>
          <a:p>
            <a:pPr algn="just">
              <a:spcBef>
                <a:spcPts val="0"/>
              </a:spcBef>
            </a:pPr>
            <a:r>
              <a:rPr lang="he-IL" sz="2200" dirty="0">
                <a:solidFill>
                  <a:prstClr val="black"/>
                </a:solidFill>
                <a:latin typeface="David" panose="020E0502060401010101" pitchFamily="34" charset="-79"/>
                <a:cs typeface="David" panose="020E0502060401010101" pitchFamily="34" charset="-79"/>
              </a:rPr>
              <a:t>כאשר העליות לישראל היו בשיאן, נעצר הרב יאיר בשנית בשנת </a:t>
            </a:r>
            <a:r>
              <a:rPr lang="he-IL" sz="2200" dirty="0" smtClean="0">
                <a:solidFill>
                  <a:prstClr val="black"/>
                </a:solidFill>
                <a:latin typeface="David" panose="020E0502060401010101" pitchFamily="34" charset="-79"/>
                <a:cs typeface="David" panose="020E0502060401010101" pitchFamily="34" charset="-79"/>
              </a:rPr>
              <a:t>1988 באשמת </a:t>
            </a:r>
            <a:r>
              <a:rPr lang="he-IL" sz="2200" dirty="0">
                <a:solidFill>
                  <a:prstClr val="black"/>
                </a:solidFill>
                <a:latin typeface="David" panose="020E0502060401010101" pitchFamily="34" charset="-79"/>
                <a:cs typeface="David" panose="020E0502060401010101" pitchFamily="34" charset="-79"/>
              </a:rPr>
              <a:t>פעילות ציונית והוראת עברית ויהדות. הוא נכלא ועונה בבית הכלא בעיר אדיס אבבה למשך תקופה של כחצי שנה. </a:t>
            </a:r>
            <a:r>
              <a:rPr lang="he-IL" sz="2200" dirty="0" smtClean="0">
                <a:solidFill>
                  <a:prstClr val="black"/>
                </a:solidFill>
                <a:latin typeface="David" panose="020E0502060401010101" pitchFamily="34" charset="-79"/>
                <a:cs typeface="David" panose="020E0502060401010101" pitchFamily="34" charset="-79"/>
              </a:rPr>
              <a:t>כמו </a:t>
            </a:r>
            <a:r>
              <a:rPr lang="he-IL" sz="2200" dirty="0">
                <a:solidFill>
                  <a:prstClr val="black"/>
                </a:solidFill>
                <a:latin typeface="David" panose="020E0502060401010101" pitchFamily="34" charset="-79"/>
                <a:cs typeface="David" panose="020E0502060401010101" pitchFamily="34" charset="-79"/>
              </a:rPr>
              <a:t>בבית הסוהר בגונדר, כך גם בבית הכלא באדיס אבבה, במהלך שהותו בבית הסוהר סירב לאכול את </a:t>
            </a:r>
            <a:r>
              <a:rPr lang="he-IL" sz="2200" dirty="0" smtClean="0">
                <a:solidFill>
                  <a:prstClr val="black"/>
                </a:solidFill>
                <a:latin typeface="David" panose="020E0502060401010101" pitchFamily="34" charset="-79"/>
                <a:cs typeface="David" panose="020E0502060401010101" pitchFamily="34" charset="-79"/>
              </a:rPr>
              <a:t>המזון שהוגש לו בבית </a:t>
            </a:r>
            <a:r>
              <a:rPr lang="he-IL" sz="2200" dirty="0">
                <a:solidFill>
                  <a:prstClr val="black"/>
                </a:solidFill>
                <a:latin typeface="David" panose="020E0502060401010101" pitchFamily="34" charset="-79"/>
                <a:cs typeface="David" panose="020E0502060401010101" pitchFamily="34" charset="-79"/>
              </a:rPr>
              <a:t>הסוהר </a:t>
            </a:r>
            <a:r>
              <a:rPr lang="he-IL" sz="2200" dirty="0" smtClean="0">
                <a:solidFill>
                  <a:prstClr val="black"/>
                </a:solidFill>
                <a:latin typeface="David" panose="020E0502060401010101" pitchFamily="34" charset="-79"/>
                <a:cs typeface="David" panose="020E0502060401010101" pitchFamily="34" charset="-79"/>
              </a:rPr>
              <a:t>כיוון שהיה לא </a:t>
            </a:r>
            <a:r>
              <a:rPr lang="he-IL" sz="2200" dirty="0">
                <a:solidFill>
                  <a:prstClr val="black"/>
                </a:solidFill>
                <a:latin typeface="David" panose="020E0502060401010101" pitchFamily="34" charset="-79"/>
                <a:cs typeface="David" panose="020E0502060401010101" pitchFamily="34" charset="-79"/>
              </a:rPr>
              <a:t>כשר, עד שבסופו של דבר לאחר מאבק עיקש שבמהלכו שבת רעב ועונה על ידי הסוהרים בשל כך, הותר לו לקבל מזון כשר, שהובא על ידי אשתו מדי יום.</a:t>
            </a:r>
          </a:p>
          <a:p>
            <a:pPr algn="just">
              <a:spcBef>
                <a:spcPts val="0"/>
              </a:spcBef>
            </a:pPr>
            <a:endParaRPr lang="he-IL" sz="2400" dirty="0">
              <a:solidFill>
                <a:prstClr val="black"/>
              </a:solidFill>
              <a:latin typeface="David" panose="020E0502060401010101" pitchFamily="34" charset="-79"/>
              <a:cs typeface="David" panose="020E0502060401010101" pitchFamily="34" charset="-79"/>
            </a:endParaRPr>
          </a:p>
          <a:p>
            <a:pPr algn="just">
              <a:spcBef>
                <a:spcPts val="0"/>
              </a:spcBef>
            </a:pPr>
            <a:endParaRPr lang="he-IL" sz="2400" dirty="0">
              <a:solidFill>
                <a:prstClr val="black"/>
              </a:solidFill>
              <a:latin typeface="David" panose="020E0502060401010101" pitchFamily="34" charset="-79"/>
              <a:cs typeface="David" panose="020E0502060401010101" pitchFamily="34" charset="-79"/>
            </a:endParaRPr>
          </a:p>
          <a:p>
            <a:pPr algn="just">
              <a:spcBef>
                <a:spcPts val="0"/>
              </a:spcBef>
            </a:pPr>
            <a:endParaRPr lang="he-IL" sz="2400" dirty="0" smtClean="0">
              <a:solidFill>
                <a:prstClr val="black"/>
              </a:solidFill>
              <a:latin typeface="David" panose="020E0502060401010101" pitchFamily="34" charset="-79"/>
              <a:cs typeface="David" panose="020E0502060401010101" pitchFamily="34" charset="-79"/>
            </a:endParaRPr>
          </a:p>
          <a:p>
            <a:pPr algn="just">
              <a:spcBef>
                <a:spcPts val="0"/>
              </a:spcBef>
            </a:pPr>
            <a:endParaRPr lang="he-IL" sz="2400" dirty="0">
              <a:solidFill>
                <a:prstClr val="black"/>
              </a:solidFill>
              <a:latin typeface="David" panose="020E0502060401010101" pitchFamily="34" charset="-79"/>
              <a:cs typeface="David" panose="020E0502060401010101" pitchFamily="34" charset="-79"/>
            </a:endParaRPr>
          </a:p>
          <a:p>
            <a:pPr marL="0" indent="0" algn="just">
              <a:spcBef>
                <a:spcPts val="0"/>
              </a:spcBef>
              <a:buNone/>
            </a:pPr>
            <a:endParaRPr lang="he-IL" sz="2400" dirty="0">
              <a:latin typeface="David" panose="020E0502060401010101" pitchFamily="34" charset="-79"/>
              <a:cs typeface="David" panose="020E0502060401010101" pitchFamily="34" charset="-79"/>
            </a:endParaRPr>
          </a:p>
        </p:txBody>
      </p:sp>
      <p:sp>
        <p:nvSpPr>
          <p:cNvPr id="4" name="מלבן 3"/>
          <p:cNvSpPr/>
          <p:nvPr/>
        </p:nvSpPr>
        <p:spPr>
          <a:xfrm>
            <a:off x="1008313" y="1351318"/>
            <a:ext cx="10033516" cy="769441"/>
          </a:xfrm>
          <a:prstGeom prst="rect">
            <a:avLst/>
          </a:prstGeom>
        </p:spPr>
        <p:txBody>
          <a:bodyPr wrap="none">
            <a:spAutoFit/>
          </a:bodyPr>
          <a:lstStyle/>
          <a:p>
            <a:r>
              <a:rPr lang="he-IL" sz="4400" b="1" dirty="0">
                <a:solidFill>
                  <a:srgbClr val="FF0000"/>
                </a:solidFill>
                <a:latin typeface="+mj-lt"/>
                <a:ea typeface="+mj-ea"/>
                <a:cs typeface="+mj-cs"/>
              </a:rPr>
              <a:t>עיקרי פעילות </a:t>
            </a:r>
            <a:r>
              <a:rPr lang="he-IL" sz="4400" b="1" dirty="0" err="1">
                <a:solidFill>
                  <a:srgbClr val="FF0000"/>
                </a:solidFill>
                <a:latin typeface="+mj-lt"/>
                <a:ea typeface="+mj-ea"/>
                <a:cs typeface="+mj-cs"/>
              </a:rPr>
              <a:t>הקייס</a:t>
            </a:r>
            <a:r>
              <a:rPr lang="he-IL" sz="4400" b="1" dirty="0">
                <a:solidFill>
                  <a:srgbClr val="FF0000"/>
                </a:solidFill>
                <a:latin typeface="+mj-lt"/>
                <a:ea typeface="+mj-ea"/>
                <a:cs typeface="+mj-cs"/>
              </a:rPr>
              <a:t> אבבה </a:t>
            </a:r>
            <a:r>
              <a:rPr lang="he-IL" sz="4400" b="1" dirty="0" err="1">
                <a:solidFill>
                  <a:srgbClr val="FF0000"/>
                </a:solidFill>
                <a:latin typeface="+mj-lt"/>
                <a:ea typeface="+mj-ea"/>
                <a:cs typeface="+mj-cs"/>
              </a:rPr>
              <a:t>ברהן</a:t>
            </a:r>
            <a:r>
              <a:rPr lang="he-IL" sz="4400" b="1" dirty="0">
                <a:solidFill>
                  <a:srgbClr val="FF0000"/>
                </a:solidFill>
                <a:latin typeface="+mj-lt"/>
                <a:ea typeface="+mj-ea"/>
                <a:cs typeface="+mj-cs"/>
              </a:rPr>
              <a:t> – יאיר בן אורי</a:t>
            </a:r>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22</a:t>
            </a:fld>
            <a:endParaRPr lang="he-IL">
              <a:solidFill>
                <a:prstClr val="black">
                  <a:tint val="75000"/>
                </a:prstClr>
              </a:solidFill>
            </a:endParaRPr>
          </a:p>
        </p:txBody>
      </p:sp>
    </p:spTree>
    <p:extLst>
      <p:ext uri="{BB962C8B-B14F-4D97-AF65-F5344CB8AC3E}">
        <p14:creationId xmlns:p14="http://schemas.microsoft.com/office/powerpoint/2010/main" val="336533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1661160" y="2072911"/>
            <a:ext cx="8436139" cy="4145009"/>
          </a:xfrm>
        </p:spPr>
        <p:txBody>
          <a:bodyPr>
            <a:noAutofit/>
          </a:bodyPr>
          <a:lstStyle/>
          <a:p>
            <a:pPr algn="just">
              <a:spcBef>
                <a:spcPts val="0"/>
              </a:spcBef>
            </a:pPr>
            <a:r>
              <a:rPr lang="he-IL" sz="2200" dirty="0">
                <a:latin typeface="David" panose="020E0502060401010101" pitchFamily="34" charset="-79"/>
                <a:cs typeface="David" panose="020E0502060401010101" pitchFamily="34" charset="-79"/>
              </a:rPr>
              <a:t>בשנת 1989 הוברח </a:t>
            </a:r>
            <a:r>
              <a:rPr lang="he-IL" sz="2200" dirty="0" err="1">
                <a:latin typeface="David" panose="020E0502060401010101" pitchFamily="34" charset="-79"/>
                <a:cs typeface="David" panose="020E0502060401010101" pitchFamily="34" charset="-79"/>
              </a:rPr>
              <a:t>הקייס</a:t>
            </a:r>
            <a:r>
              <a:rPr lang="he-IL" sz="2200" dirty="0">
                <a:latin typeface="David" panose="020E0502060401010101" pitchFamily="34" charset="-79"/>
                <a:cs typeface="David" panose="020E0502060401010101" pitchFamily="34" charset="-79"/>
              </a:rPr>
              <a:t> אבבה </a:t>
            </a:r>
            <a:r>
              <a:rPr lang="he-IL" sz="2200" dirty="0" err="1">
                <a:latin typeface="David" panose="020E0502060401010101" pitchFamily="34" charset="-79"/>
                <a:cs typeface="David" panose="020E0502060401010101" pitchFamily="34" charset="-79"/>
              </a:rPr>
              <a:t>ברהן</a:t>
            </a:r>
            <a:r>
              <a:rPr lang="he-IL" sz="2200" dirty="0">
                <a:latin typeface="David" panose="020E0502060401010101" pitchFamily="34" charset="-79"/>
                <a:cs typeface="David" panose="020E0502060401010101" pitchFamily="34" charset="-79"/>
              </a:rPr>
              <a:t> - יאיר בן אורי </a:t>
            </a:r>
            <a:r>
              <a:rPr lang="he-IL" sz="2200" dirty="0" smtClean="0">
                <a:latin typeface="David" panose="020E0502060401010101" pitchFamily="34" charset="-79"/>
                <a:cs typeface="David" panose="020E0502060401010101" pitchFamily="34" charset="-79"/>
              </a:rPr>
              <a:t>לישראל </a:t>
            </a:r>
            <a:r>
              <a:rPr lang="he-IL" sz="2200" dirty="0">
                <a:latin typeface="David" panose="020E0502060401010101" pitchFamily="34" charset="-79"/>
                <a:cs typeface="David" panose="020E0502060401010101" pitchFamily="34" charset="-79"/>
              </a:rPr>
              <a:t>מחשש שיעצרוהו בשלישית. </a:t>
            </a:r>
          </a:p>
          <a:p>
            <a:pPr algn="just">
              <a:spcBef>
                <a:spcPts val="0"/>
              </a:spcBef>
            </a:pPr>
            <a:r>
              <a:rPr lang="he-IL" sz="2200" dirty="0" smtClean="0">
                <a:latin typeface="David" panose="020E0502060401010101" pitchFamily="34" charset="-79"/>
                <a:cs typeface="David" panose="020E0502060401010101" pitchFamily="34" charset="-79"/>
              </a:rPr>
              <a:t>בישראל עסק בפעילות </a:t>
            </a:r>
            <a:r>
              <a:rPr lang="he-IL" sz="2200" dirty="0">
                <a:latin typeface="David" panose="020E0502060401010101" pitchFamily="34" charset="-79"/>
                <a:cs typeface="David" panose="020E0502060401010101" pitchFamily="34" charset="-79"/>
              </a:rPr>
              <a:t>ציבורית למען </a:t>
            </a:r>
            <a:r>
              <a:rPr lang="he-IL" sz="2200" dirty="0" smtClean="0">
                <a:latin typeface="David" panose="020E0502060401010101" pitchFamily="34" charset="-79"/>
                <a:cs typeface="David" panose="020E0502060401010101" pitchFamily="34" charset="-79"/>
              </a:rPr>
              <a:t>קהילתו. הוא פעל </a:t>
            </a:r>
            <a:r>
              <a:rPr lang="he-IL" sz="2200" dirty="0">
                <a:latin typeface="David" panose="020E0502060401010101" pitchFamily="34" charset="-79"/>
                <a:cs typeface="David" panose="020E0502060401010101" pitchFamily="34" charset="-79"/>
              </a:rPr>
              <a:t>יחד עם </a:t>
            </a:r>
            <a:r>
              <a:rPr lang="he-IL" sz="2200" dirty="0" err="1" smtClean="0">
                <a:latin typeface="David" panose="020E0502060401010101" pitchFamily="34" charset="-79"/>
                <a:cs typeface="David" panose="020E0502060401010101" pitchFamily="34" charset="-79"/>
              </a:rPr>
              <a:t>קייסים</a:t>
            </a:r>
            <a:r>
              <a:rPr lang="he-IL" sz="2200" dirty="0" smtClean="0">
                <a:latin typeface="David" panose="020E0502060401010101" pitchFamily="34" charset="-79"/>
                <a:cs typeface="David" panose="020E0502060401010101" pitchFamily="34" charset="-79"/>
              </a:rPr>
              <a:t> נוספים להטמעת </a:t>
            </a:r>
            <a:r>
              <a:rPr lang="he-IL" sz="2200" dirty="0">
                <a:latin typeface="David" panose="020E0502060401010101" pitchFamily="34" charset="-79"/>
                <a:cs typeface="David" panose="020E0502060401010101" pitchFamily="34" charset="-79"/>
              </a:rPr>
              <a:t>מנהגי הקבורה של יהודי </a:t>
            </a:r>
            <a:r>
              <a:rPr lang="he-IL" sz="2200" dirty="0" smtClean="0">
                <a:latin typeface="David" panose="020E0502060401010101" pitchFamily="34" charset="-79"/>
                <a:cs typeface="David" panose="020E0502060401010101" pitchFamily="34" charset="-79"/>
              </a:rPr>
              <a:t>אתיופיה. </a:t>
            </a:r>
            <a:r>
              <a:rPr lang="he-IL" sz="2200" dirty="0">
                <a:latin typeface="David" panose="020E0502060401010101" pitchFamily="34" charset="-79"/>
                <a:cs typeface="David" panose="020E0502060401010101" pitchFamily="34" charset="-79"/>
              </a:rPr>
              <a:t>בעקבות שליטתו הרבה בעברית הפך לדובר המאבק מטעם </a:t>
            </a:r>
            <a:r>
              <a:rPr lang="he-IL" sz="2200" dirty="0" err="1">
                <a:latin typeface="David" panose="020E0502060401010101" pitchFamily="34" charset="-79"/>
                <a:cs typeface="David" panose="020E0502060401010101" pitchFamily="34" charset="-79"/>
              </a:rPr>
              <a:t>הקייסים</a:t>
            </a:r>
            <a:r>
              <a:rPr lang="he-IL" sz="2200" dirty="0">
                <a:latin typeface="David" panose="020E0502060401010101" pitchFamily="34" charset="-79"/>
                <a:cs typeface="David" panose="020E0502060401010101" pitchFamily="34" charset="-79"/>
              </a:rPr>
              <a:t> אל מול נציגי </a:t>
            </a:r>
            <a:r>
              <a:rPr lang="he-IL" sz="2200" dirty="0" err="1">
                <a:latin typeface="David" panose="020E0502060401010101" pitchFamily="34" charset="-79"/>
                <a:cs typeface="David" panose="020E0502060401010101" pitchFamily="34" charset="-79"/>
              </a:rPr>
              <a:t>חברא</a:t>
            </a:r>
            <a:r>
              <a:rPr lang="he-IL" sz="2200" dirty="0">
                <a:latin typeface="David" panose="020E0502060401010101" pitchFamily="34" charset="-79"/>
                <a:cs typeface="David" panose="020E0502060401010101" pitchFamily="34" charset="-79"/>
              </a:rPr>
              <a:t> קדישא. </a:t>
            </a:r>
          </a:p>
          <a:p>
            <a:pPr algn="just">
              <a:spcBef>
                <a:spcPts val="0"/>
              </a:spcBef>
            </a:pPr>
            <a:r>
              <a:rPr lang="he-IL" sz="2200" dirty="0" smtClean="0">
                <a:latin typeface="David" panose="020E0502060401010101" pitchFamily="34" charset="-79"/>
                <a:cs typeface="David" panose="020E0502060401010101" pitchFamily="34" charset="-79"/>
              </a:rPr>
              <a:t>הוא פעל </a:t>
            </a:r>
            <a:r>
              <a:rPr lang="he-IL" sz="2200" dirty="0">
                <a:latin typeface="David" panose="020E0502060401010101" pitchFamily="34" charset="-79"/>
                <a:cs typeface="David" panose="020E0502060401010101" pitchFamily="34" charset="-79"/>
              </a:rPr>
              <a:t>להקמת בית כנסת ברובע ב' </a:t>
            </a:r>
            <a:r>
              <a:rPr lang="he-IL" sz="2200" dirty="0" smtClean="0">
                <a:latin typeface="David" panose="020E0502060401010101" pitchFamily="34" charset="-79"/>
                <a:cs typeface="David" panose="020E0502060401010101" pitchFamily="34" charset="-79"/>
              </a:rPr>
              <a:t>בעיר אשדוד </a:t>
            </a:r>
            <a:r>
              <a:rPr lang="he-IL" sz="2200" dirty="0">
                <a:latin typeface="David" panose="020E0502060401010101" pitchFamily="34" charset="-79"/>
                <a:cs typeface="David" panose="020E0502060401010101" pitchFamily="34" charset="-79"/>
              </a:rPr>
              <a:t>בתמיכת ראש העיר צבי </a:t>
            </a:r>
            <a:r>
              <a:rPr lang="he-IL" sz="2200" dirty="0" err="1">
                <a:latin typeface="David" panose="020E0502060401010101" pitchFamily="34" charset="-79"/>
                <a:cs typeface="David" panose="020E0502060401010101" pitchFamily="34" charset="-79"/>
              </a:rPr>
              <a:t>צילקר</a:t>
            </a:r>
            <a:r>
              <a:rPr lang="he-IL" sz="2200" dirty="0">
                <a:latin typeface="David" panose="020E0502060401010101" pitchFamily="34" charset="-79"/>
                <a:cs typeface="David" panose="020E0502060401010101" pitchFamily="34" charset="-79"/>
              </a:rPr>
              <a:t>. כמו </a:t>
            </a:r>
            <a:r>
              <a:rPr lang="he-IL" sz="2200" dirty="0" smtClean="0">
                <a:latin typeface="David" panose="020E0502060401010101" pitchFamily="34" charset="-79"/>
                <a:cs typeface="David" panose="020E0502060401010101" pitchFamily="34" charset="-79"/>
              </a:rPr>
              <a:t>באתיופיה, </a:t>
            </a:r>
            <a:r>
              <a:rPr lang="he-IL" sz="2200" dirty="0">
                <a:latin typeface="David" panose="020E0502060401010101" pitchFamily="34" charset="-79"/>
                <a:cs typeface="David" panose="020E0502060401010101" pitchFamily="34" charset="-79"/>
              </a:rPr>
              <a:t>גם בישראל הנהיג בבית הכנסת תפילות ושיעורים וכן פתח מכון להכשרת </a:t>
            </a:r>
            <a:r>
              <a:rPr lang="he-IL" sz="2200" dirty="0" err="1">
                <a:latin typeface="David" panose="020E0502060401010101" pitchFamily="34" charset="-79"/>
                <a:cs typeface="David" panose="020E0502060401010101" pitchFamily="34" charset="-79"/>
              </a:rPr>
              <a:t>קייסים</a:t>
            </a:r>
            <a:r>
              <a:rPr lang="he-IL" sz="2200" dirty="0">
                <a:latin typeface="David" panose="020E0502060401010101" pitchFamily="34" charset="-79"/>
                <a:cs typeface="David" panose="020E0502060401010101" pitchFamily="34" charset="-79"/>
              </a:rPr>
              <a:t> ובית מדרש לצעירים ברוח ביתא ישראל יחד עם חברו הנזיר </a:t>
            </a:r>
            <a:r>
              <a:rPr lang="he-IL" sz="2200" dirty="0" err="1" smtClean="0">
                <a:latin typeface="David" panose="020E0502060401010101" pitchFamily="34" charset="-79"/>
                <a:cs typeface="David" panose="020E0502060401010101" pitchFamily="34" charset="-79"/>
              </a:rPr>
              <a:t>מלוקסה</a:t>
            </a:r>
            <a:r>
              <a:rPr lang="he-IL" sz="2200" dirty="0" smtClean="0">
                <a:latin typeface="David" panose="020E0502060401010101" pitchFamily="34" charset="-79"/>
                <a:cs typeface="David" panose="020E0502060401010101" pitchFamily="34" charset="-79"/>
              </a:rPr>
              <a:t> - </a:t>
            </a:r>
            <a:r>
              <a:rPr lang="he-IL" sz="2200" dirty="0">
                <a:latin typeface="David" panose="020E0502060401010101" pitchFamily="34" charset="-79"/>
                <a:cs typeface="David" panose="020E0502060401010101" pitchFamily="34" charset="-79"/>
              </a:rPr>
              <a:t>אבא ביינה </a:t>
            </a:r>
            <a:r>
              <a:rPr lang="he-IL" sz="2200" dirty="0" err="1">
                <a:latin typeface="David" panose="020E0502060401010101" pitchFamily="34" charset="-79"/>
                <a:cs typeface="David" panose="020E0502060401010101" pitchFamily="34" charset="-79"/>
              </a:rPr>
              <a:t>דמוזה</a:t>
            </a:r>
            <a:r>
              <a:rPr lang="he-IL" sz="2200" dirty="0">
                <a:latin typeface="David" panose="020E0502060401010101" pitchFamily="34" charset="-79"/>
                <a:cs typeface="David" panose="020E0502060401010101" pitchFamily="34" charset="-79"/>
              </a:rPr>
              <a:t>. </a:t>
            </a:r>
            <a:endParaRPr lang="he-IL" sz="2200" dirty="0" smtClean="0">
              <a:latin typeface="David" panose="020E0502060401010101" pitchFamily="34" charset="-79"/>
              <a:cs typeface="David" panose="020E0502060401010101" pitchFamily="34" charset="-79"/>
            </a:endParaRPr>
          </a:p>
          <a:p>
            <a:pPr algn="just">
              <a:spcBef>
                <a:spcPts val="0"/>
              </a:spcBef>
            </a:pPr>
            <a:r>
              <a:rPr lang="he-IL" sz="2200" dirty="0" smtClean="0">
                <a:latin typeface="David" panose="020E0502060401010101" pitchFamily="34" charset="-79"/>
                <a:cs typeface="David" panose="020E0502060401010101" pitchFamily="34" charset="-79"/>
              </a:rPr>
              <a:t>בשנת </a:t>
            </a:r>
            <a:r>
              <a:rPr lang="he-IL" sz="2200" dirty="0">
                <a:latin typeface="David" panose="020E0502060401010101" pitchFamily="34" charset="-79"/>
                <a:cs typeface="David" panose="020E0502060401010101" pitchFamily="34" charset="-79"/>
              </a:rPr>
              <a:t>2002 חלה </a:t>
            </a:r>
            <a:r>
              <a:rPr lang="he-IL" sz="2200" dirty="0" smtClean="0">
                <a:latin typeface="David" panose="020E0502060401010101" pitchFamily="34" charset="-79"/>
                <a:cs typeface="David" panose="020E0502060401010101" pitchFamily="34" charset="-79"/>
              </a:rPr>
              <a:t>בעקבות פציעותיו </a:t>
            </a:r>
            <a:r>
              <a:rPr lang="he-IL" sz="2200" dirty="0">
                <a:latin typeface="David" panose="020E0502060401010101" pitchFamily="34" charset="-79"/>
                <a:cs typeface="David" panose="020E0502060401010101" pitchFamily="34" charset="-79"/>
              </a:rPr>
              <a:t>הישנות </a:t>
            </a:r>
            <a:r>
              <a:rPr lang="he-IL" sz="2200" dirty="0" smtClean="0">
                <a:latin typeface="David" panose="020E0502060401010101" pitchFamily="34" charset="-79"/>
                <a:cs typeface="David" panose="020E0502060401010101" pitchFamily="34" charset="-79"/>
              </a:rPr>
              <a:t>מהכלא </a:t>
            </a:r>
            <a:r>
              <a:rPr lang="he-IL" sz="2200" dirty="0">
                <a:latin typeface="David" panose="020E0502060401010101" pitchFamily="34" charset="-79"/>
                <a:cs typeface="David" panose="020E0502060401010101" pitchFamily="34" charset="-79"/>
              </a:rPr>
              <a:t>ובשנת 2004 נפטר, בנר שביעי של חנוכה ה'תשס"ה.</a:t>
            </a:r>
          </a:p>
          <a:p>
            <a:pPr algn="just">
              <a:spcBef>
                <a:spcPts val="0"/>
              </a:spcBef>
            </a:pPr>
            <a:r>
              <a:rPr lang="he-IL" sz="2200" dirty="0" smtClean="0">
                <a:latin typeface="David" panose="020E0502060401010101" pitchFamily="34" charset="-79"/>
                <a:cs typeface="David" panose="020E0502060401010101" pitchFamily="34" charset="-79"/>
              </a:rPr>
              <a:t>בנו</a:t>
            </a:r>
            <a:r>
              <a:rPr lang="he-IL" sz="2200" dirty="0">
                <a:latin typeface="David" panose="020E0502060401010101" pitchFamily="34" charset="-79"/>
                <a:cs typeface="David" panose="020E0502060401010101" pitchFamily="34" charset="-79"/>
              </a:rPr>
              <a:t>, הרב משה ברוך, מונה כרב קהילה בעיר אשדוד במקום אביו</a:t>
            </a:r>
            <a:r>
              <a:rPr lang="he-IL" sz="2200" dirty="0" smtClean="0">
                <a:latin typeface="David" panose="020E0502060401010101" pitchFamily="34" charset="-79"/>
                <a:cs typeface="David" panose="020E0502060401010101" pitchFamily="34" charset="-79"/>
              </a:rPr>
              <a:t>.</a:t>
            </a:r>
          </a:p>
        </p:txBody>
      </p:sp>
      <p:sp>
        <p:nvSpPr>
          <p:cNvPr id="4" name="מלבן 3"/>
          <p:cNvSpPr/>
          <p:nvPr/>
        </p:nvSpPr>
        <p:spPr>
          <a:xfrm>
            <a:off x="860035" y="1212030"/>
            <a:ext cx="10471136" cy="769441"/>
          </a:xfrm>
          <a:prstGeom prst="rect">
            <a:avLst/>
          </a:prstGeom>
        </p:spPr>
        <p:txBody>
          <a:bodyPr wrap="none">
            <a:spAutoFit/>
          </a:bodyPr>
          <a:lstStyle/>
          <a:p>
            <a:r>
              <a:rPr lang="he-IL" sz="4400" b="1" dirty="0">
                <a:solidFill>
                  <a:srgbClr val="FF0000"/>
                </a:solidFill>
                <a:latin typeface="+mj-lt"/>
                <a:ea typeface="+mj-ea"/>
                <a:cs typeface="+mj-cs"/>
              </a:rPr>
              <a:t>פעילות </a:t>
            </a:r>
            <a:r>
              <a:rPr lang="he-IL" sz="4400" b="1" dirty="0" err="1">
                <a:solidFill>
                  <a:srgbClr val="FF0000"/>
                </a:solidFill>
                <a:latin typeface="+mj-lt"/>
                <a:ea typeface="+mj-ea"/>
                <a:cs typeface="+mj-cs"/>
              </a:rPr>
              <a:t>הקייס</a:t>
            </a:r>
            <a:r>
              <a:rPr lang="he-IL" sz="4400" b="1" dirty="0">
                <a:solidFill>
                  <a:srgbClr val="FF0000"/>
                </a:solidFill>
                <a:latin typeface="+mj-lt"/>
                <a:ea typeface="+mj-ea"/>
                <a:cs typeface="+mj-cs"/>
              </a:rPr>
              <a:t> אבבה </a:t>
            </a:r>
            <a:r>
              <a:rPr lang="he-IL" sz="4400" b="1" dirty="0" err="1">
                <a:solidFill>
                  <a:srgbClr val="FF0000"/>
                </a:solidFill>
                <a:latin typeface="+mj-lt"/>
                <a:ea typeface="+mj-ea"/>
                <a:cs typeface="+mj-cs"/>
              </a:rPr>
              <a:t>ברהן</a:t>
            </a:r>
            <a:r>
              <a:rPr lang="he-IL" sz="4400" b="1" dirty="0">
                <a:solidFill>
                  <a:srgbClr val="FF0000"/>
                </a:solidFill>
                <a:latin typeface="+mj-lt"/>
                <a:ea typeface="+mj-ea"/>
                <a:cs typeface="+mj-cs"/>
              </a:rPr>
              <a:t> – יאיר בן אורי בישראל</a:t>
            </a:r>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23</a:t>
            </a:fld>
            <a:endParaRPr lang="he-IL">
              <a:solidFill>
                <a:prstClr val="black">
                  <a:tint val="75000"/>
                </a:prstClr>
              </a:solidFill>
            </a:endParaRPr>
          </a:p>
        </p:txBody>
      </p:sp>
    </p:spTree>
    <p:extLst>
      <p:ext uri="{BB962C8B-B14F-4D97-AF65-F5344CB8AC3E}">
        <p14:creationId xmlns:p14="http://schemas.microsoft.com/office/powerpoint/2010/main" val="136506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 y="0"/>
            <a:ext cx="12195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772510" y="1169167"/>
            <a:ext cx="10515600" cy="817287"/>
          </a:xfrm>
        </p:spPr>
        <p:txBody>
          <a:bodyPr>
            <a:normAutofit/>
          </a:bodyPr>
          <a:lstStyle/>
          <a:p>
            <a:r>
              <a:rPr lang="he-IL" b="1" dirty="0">
                <a:solidFill>
                  <a:srgbClr val="FF0000"/>
                </a:solidFill>
              </a:rPr>
              <a:t>ההנהגה </a:t>
            </a:r>
            <a:r>
              <a:rPr lang="he-IL" b="1" dirty="0" smtClean="0">
                <a:solidFill>
                  <a:srgbClr val="FF0000"/>
                </a:solidFill>
              </a:rPr>
              <a:t>הרוחנית–דתית </a:t>
            </a:r>
            <a:r>
              <a:rPr lang="he-IL" b="1" dirty="0">
                <a:solidFill>
                  <a:srgbClr val="FF0000"/>
                </a:solidFill>
              </a:rPr>
              <a:t>של קהילת יהודי אתיופיה </a:t>
            </a:r>
          </a:p>
        </p:txBody>
      </p:sp>
      <p:sp>
        <p:nvSpPr>
          <p:cNvPr id="3" name="מציין מיקום תוכן 2"/>
          <p:cNvSpPr>
            <a:spLocks noGrp="1"/>
          </p:cNvSpPr>
          <p:nvPr>
            <p:ph idx="1"/>
          </p:nvPr>
        </p:nvSpPr>
        <p:spPr>
          <a:xfrm>
            <a:off x="885496" y="2054387"/>
            <a:ext cx="10702159" cy="3931635"/>
          </a:xfrm>
        </p:spPr>
        <p:txBody>
          <a:bodyPr>
            <a:noAutofit/>
          </a:bodyPr>
          <a:lstStyle/>
          <a:p>
            <a:r>
              <a:rPr lang="he-IL" sz="2400" dirty="0">
                <a:latin typeface="David" panose="020E0502060401010101" pitchFamily="34" charset="-79"/>
                <a:cs typeface="David" panose="020E0502060401010101" pitchFamily="34" charset="-79"/>
              </a:rPr>
              <a:t>ההנהגה </a:t>
            </a:r>
            <a:r>
              <a:rPr lang="he-IL" sz="2400" dirty="0" smtClean="0">
                <a:latin typeface="David" panose="020E0502060401010101" pitchFamily="34" charset="-79"/>
                <a:cs typeface="David" panose="020E0502060401010101" pitchFamily="34" charset="-79"/>
              </a:rPr>
              <a:t>הרוחנית–דתית </a:t>
            </a:r>
            <a:r>
              <a:rPr lang="he-IL" sz="2400" dirty="0">
                <a:latin typeface="David" panose="020E0502060401010101" pitchFamily="34" charset="-79"/>
                <a:cs typeface="David" panose="020E0502060401010101" pitchFamily="34" charset="-79"/>
              </a:rPr>
              <a:t>של קהילת יהודי </a:t>
            </a:r>
            <a:r>
              <a:rPr lang="he-IL" sz="2400" dirty="0" smtClean="0">
                <a:latin typeface="David" panose="020E0502060401010101" pitchFamily="34" charset="-79"/>
                <a:cs typeface="David" panose="020E0502060401010101" pitchFamily="34" charset="-79"/>
              </a:rPr>
              <a:t>אתיופיה התקיימה </a:t>
            </a:r>
            <a:r>
              <a:rPr lang="he-IL" sz="2400" dirty="0">
                <a:latin typeface="David" panose="020E0502060401010101" pitchFamily="34" charset="-79"/>
                <a:cs typeface="David" panose="020E0502060401010101" pitchFamily="34" charset="-79"/>
              </a:rPr>
              <a:t>לאורך הדורות </a:t>
            </a:r>
            <a:r>
              <a:rPr lang="he-IL" sz="2400" dirty="0" smtClean="0">
                <a:latin typeface="David" panose="020E0502060401010101" pitchFamily="34" charset="-79"/>
                <a:cs typeface="David" panose="020E0502060401010101" pitchFamily="34" charset="-79"/>
              </a:rPr>
              <a:t>בזכות כמה בעלי </a:t>
            </a:r>
            <a:r>
              <a:rPr lang="he-IL" sz="2400" dirty="0">
                <a:latin typeface="David" panose="020E0502060401010101" pitchFamily="34" charset="-79"/>
                <a:cs typeface="David" panose="020E0502060401010101" pitchFamily="34" charset="-79"/>
              </a:rPr>
              <a:t>תפקידים</a:t>
            </a:r>
            <a:r>
              <a:rPr lang="he-IL" sz="2400" dirty="0" smtClean="0">
                <a:latin typeface="David" panose="020E0502060401010101" pitchFamily="34" charset="-79"/>
                <a:cs typeface="David" panose="020E0502060401010101" pitchFamily="34" charset="-79"/>
              </a:rPr>
              <a:t>:</a:t>
            </a:r>
          </a:p>
          <a:p>
            <a:pPr lvl="2"/>
            <a:r>
              <a:rPr lang="he-IL" sz="2400" dirty="0" smtClean="0">
                <a:latin typeface="David" panose="020E0502060401010101" pitchFamily="34" charset="-79"/>
                <a:cs typeface="David" panose="020E0502060401010101" pitchFamily="34" charset="-79"/>
              </a:rPr>
              <a:t>הנזירים</a:t>
            </a:r>
          </a:p>
          <a:p>
            <a:pPr lvl="2"/>
            <a:r>
              <a:rPr lang="he-IL" sz="2400" dirty="0" smtClean="0">
                <a:latin typeface="David" panose="020E0502060401010101" pitchFamily="34" charset="-79"/>
                <a:cs typeface="David" panose="020E0502060401010101" pitchFamily="34" charset="-79"/>
              </a:rPr>
              <a:t>הכוהנים - </a:t>
            </a:r>
            <a:r>
              <a:rPr lang="he-IL" sz="2400" dirty="0" err="1" smtClean="0">
                <a:latin typeface="David" panose="020E0502060401010101" pitchFamily="34" charset="-79"/>
                <a:cs typeface="David" panose="020E0502060401010101" pitchFamily="34" charset="-79"/>
              </a:rPr>
              <a:t>הקייסים</a:t>
            </a:r>
            <a:r>
              <a:rPr lang="he-IL" sz="2400" dirty="0" smtClean="0">
                <a:latin typeface="David" panose="020E0502060401010101" pitchFamily="34" charset="-79"/>
                <a:cs typeface="David" panose="020E0502060401010101" pitchFamily="34" charset="-79"/>
              </a:rPr>
              <a:t> </a:t>
            </a:r>
          </a:p>
          <a:p>
            <a:pPr lvl="2"/>
            <a:r>
              <a:rPr lang="he-IL" sz="2400" dirty="0" err="1" smtClean="0">
                <a:latin typeface="David" panose="020E0502060401010101" pitchFamily="34" charset="-79"/>
                <a:cs typeface="David" panose="020E0502060401010101" pitchFamily="34" charset="-79"/>
              </a:rPr>
              <a:t>שמגלוץ</a:t>
            </a:r>
            <a:r>
              <a:rPr lang="he-IL" sz="2400" dirty="0" smtClean="0">
                <a:latin typeface="David" panose="020E0502060401010101" pitchFamily="34" charset="-79"/>
                <a:cs typeface="David" panose="020E0502060401010101" pitchFamily="34" charset="-79"/>
              </a:rPr>
              <a:t>'</a:t>
            </a: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endParaRPr lang="he-IL" sz="2400" dirty="0">
              <a:latin typeface="David" panose="020E0502060401010101" pitchFamily="34" charset="-79"/>
              <a:cs typeface="David" panose="020E0502060401010101" pitchFamily="34" charset="-79"/>
            </a:endParaRPr>
          </a:p>
        </p:txBody>
      </p:sp>
      <p:sp>
        <p:nvSpPr>
          <p:cNvPr id="4" name="TextBox 3"/>
          <p:cNvSpPr txBox="1"/>
          <p:nvPr/>
        </p:nvSpPr>
        <p:spPr>
          <a:xfrm>
            <a:off x="914400" y="4020205"/>
            <a:ext cx="10673255" cy="1569660"/>
          </a:xfrm>
          <a:prstGeom prst="rect">
            <a:avLst/>
          </a:prstGeom>
          <a:noFill/>
        </p:spPr>
        <p:txBody>
          <a:bodyPr wrap="square" rtlCol="1">
            <a:spAutoFit/>
          </a:bodyPr>
          <a:lstStyle/>
          <a:p>
            <a:pPr marL="457200" indent="-457200">
              <a:buFont typeface="Arial" panose="020B0604020202020204" pitchFamily="34" charset="0"/>
              <a:buChar char="•"/>
            </a:pPr>
            <a:r>
              <a:rPr lang="he-IL" sz="2400" dirty="0">
                <a:latin typeface="David" panose="020E0502060401010101" pitchFamily="34" charset="-79"/>
                <a:cs typeface="David" panose="020E0502060401010101" pitchFamily="34" charset="-79"/>
              </a:rPr>
              <a:t>יהדות אתיופיה לא הכירה את התורה שבעל פה שנכתבה על ידי אנשי הכנסת הגדולה ולכן הפירוש לספרי הקודש מובא בעל פה ומועבר מדור לדור. </a:t>
            </a:r>
            <a:br>
              <a:rPr lang="he-IL"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היחידים אשר מורשים לפרש את כתבי הקודש הם המנהיגים </a:t>
            </a:r>
            <a:r>
              <a:rPr lang="he-IL" sz="2400" dirty="0" smtClean="0">
                <a:latin typeface="David" panose="020E0502060401010101" pitchFamily="34" charset="-79"/>
                <a:cs typeface="David" panose="020E0502060401010101" pitchFamily="34" charset="-79"/>
              </a:rPr>
              <a:t>הרוחניים</a:t>
            </a:r>
            <a:r>
              <a:rPr lang="he-IL" sz="2400" dirty="0">
                <a:latin typeface="David" panose="020E0502060401010101" pitchFamily="34" charset="-79"/>
                <a:cs typeface="David" panose="020E0502060401010101" pitchFamily="34" charset="-79"/>
              </a:rPr>
              <a:t>: </a:t>
            </a:r>
            <a:r>
              <a:rPr lang="he-IL" sz="2400" b="1" dirty="0">
                <a:latin typeface="David" panose="020E0502060401010101" pitchFamily="34" charset="-79"/>
                <a:cs typeface="David" panose="020E0502060401010101" pitchFamily="34" charset="-79"/>
              </a:rPr>
              <a:t>הנזירים והכוהנים ובמקרים חריגים גם הזקנים</a:t>
            </a:r>
            <a:r>
              <a:rPr lang="he-IL" sz="2400" dirty="0" smtClean="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p:txBody>
      </p:sp>
      <p:sp>
        <p:nvSpPr>
          <p:cNvPr id="5" name="מציין מיקום של מספר שקופית 4"/>
          <p:cNvSpPr>
            <a:spLocks noGrp="1"/>
          </p:cNvSpPr>
          <p:nvPr>
            <p:ph type="sldNum" sz="quarter" idx="12"/>
          </p:nvPr>
        </p:nvSpPr>
        <p:spPr/>
        <p:txBody>
          <a:bodyPr/>
          <a:lstStyle/>
          <a:p>
            <a:fld id="{407DBC46-A50B-4E38-BBF1-1F3AA4F5EC96}" type="slidenum">
              <a:rPr lang="he-IL" smtClean="0"/>
              <a:t>3</a:t>
            </a:fld>
            <a:endParaRPr lang="he-IL"/>
          </a:p>
        </p:txBody>
      </p:sp>
    </p:spTree>
    <p:extLst>
      <p:ext uri="{BB962C8B-B14F-4D97-AF65-F5344CB8AC3E}">
        <p14:creationId xmlns:p14="http://schemas.microsoft.com/office/powerpoint/2010/main" val="322221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5969" cy="685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836214" y="1371599"/>
            <a:ext cx="10515600" cy="693683"/>
          </a:xfrm>
        </p:spPr>
        <p:txBody>
          <a:bodyPr>
            <a:noAutofit/>
          </a:bodyPr>
          <a:lstStyle/>
          <a:p>
            <a:pPr algn="ctr"/>
            <a:r>
              <a:rPr lang="he-IL" b="1" dirty="0" err="1">
                <a:solidFill>
                  <a:srgbClr val="FF0000"/>
                </a:solidFill>
              </a:rPr>
              <a:t>היימנות</a:t>
            </a:r>
            <a:endParaRPr lang="he-IL" b="1" dirty="0">
              <a:solidFill>
                <a:srgbClr val="FF0000"/>
              </a:solidFill>
            </a:endParaRPr>
          </a:p>
        </p:txBody>
      </p:sp>
      <p:sp>
        <p:nvSpPr>
          <p:cNvPr id="3" name="מציין מיקום תוכן 2"/>
          <p:cNvSpPr>
            <a:spLocks noGrp="1"/>
          </p:cNvSpPr>
          <p:nvPr>
            <p:ph idx="1"/>
          </p:nvPr>
        </p:nvSpPr>
        <p:spPr>
          <a:xfrm>
            <a:off x="836214" y="2203997"/>
            <a:ext cx="10515600" cy="3739603"/>
          </a:xfrm>
        </p:spPr>
        <p:txBody>
          <a:bodyPr>
            <a:normAutofit lnSpcReduction="10000"/>
          </a:bodyPr>
          <a:lstStyle/>
          <a:p>
            <a:r>
              <a:rPr lang="he-IL" sz="2400" dirty="0" smtClean="0">
                <a:latin typeface="David" panose="020E0502060401010101" pitchFamily="34" charset="-79"/>
                <a:cs typeface="David" panose="020E0502060401010101" pitchFamily="34" charset="-79"/>
              </a:rPr>
              <a:t>"</a:t>
            </a:r>
            <a:r>
              <a:rPr lang="he-IL" sz="2400" dirty="0" err="1" smtClean="0">
                <a:latin typeface="David" panose="020E0502060401010101" pitchFamily="34" charset="-79"/>
                <a:cs typeface="David" panose="020E0502060401010101" pitchFamily="34" charset="-79"/>
              </a:rPr>
              <a:t>היימנות</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געז:</a:t>
            </a:r>
            <a:r>
              <a:rPr lang="am-ET" sz="2400" dirty="0" smtClean="0">
                <a:cs typeface="David" panose="020E0502060401010101" pitchFamily="34" charset="-79"/>
              </a:rPr>
              <a:t>ሃይማኖት </a:t>
            </a:r>
            <a:r>
              <a:rPr lang="he-IL" sz="2400" dirty="0" smtClean="0">
                <a:cs typeface="David" panose="020E0502060401010101" pitchFamily="34" charset="-79"/>
              </a:rPr>
              <a:t>) </a:t>
            </a:r>
            <a:r>
              <a:rPr lang="he-IL" sz="2400" dirty="0" smtClean="0">
                <a:latin typeface="David" panose="020E0502060401010101" pitchFamily="34" charset="-79"/>
                <a:cs typeface="David" panose="020E0502060401010101" pitchFamily="34" charset="-79"/>
              </a:rPr>
              <a:t>היא </a:t>
            </a:r>
            <a:r>
              <a:rPr lang="he-IL" sz="2400" dirty="0">
                <a:latin typeface="David" panose="020E0502060401010101" pitchFamily="34" charset="-79"/>
                <a:cs typeface="David" panose="020E0502060401010101" pitchFamily="34" charset="-79"/>
              </a:rPr>
              <a:t>הכינוי הנפוץ לתיאור כלל חוקי ומנהגי הדת והאמונה, הלכה ומחשבה, שהיו נהוגים בעדת ביתא ישראל.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המונח </a:t>
            </a:r>
            <a:r>
              <a:rPr lang="he-IL" sz="2400" dirty="0">
                <a:latin typeface="David" panose="020E0502060401010101" pitchFamily="34" charset="-79"/>
                <a:cs typeface="David" panose="020E0502060401010101" pitchFamily="34" charset="-79"/>
              </a:rPr>
              <a:t>לקוח משפת </a:t>
            </a:r>
            <a:r>
              <a:rPr lang="he-IL" sz="2400" dirty="0" smtClean="0">
                <a:latin typeface="David" panose="020E0502060401010101" pitchFamily="34" charset="-79"/>
                <a:cs typeface="David" panose="020E0502060401010101" pitchFamily="34" charset="-79"/>
              </a:rPr>
              <a:t>הגעז </a:t>
            </a:r>
            <a:r>
              <a:rPr lang="he-IL" sz="2400" dirty="0">
                <a:latin typeface="David" panose="020E0502060401010101" pitchFamily="34" charset="-79"/>
                <a:cs typeface="David" panose="020E0502060401010101" pitchFamily="34" charset="-79"/>
              </a:rPr>
              <a:t>ומקורו במילה הארמית "</a:t>
            </a:r>
            <a:r>
              <a:rPr lang="he-IL" sz="2400" dirty="0" err="1">
                <a:latin typeface="David" panose="020E0502060401010101" pitchFamily="34" charset="-79"/>
                <a:cs typeface="David" panose="020E0502060401010101" pitchFamily="34" charset="-79"/>
              </a:rPr>
              <a:t>הימנותא</a:t>
            </a:r>
            <a:r>
              <a:rPr lang="he-IL" sz="2400" dirty="0">
                <a:latin typeface="David" panose="020E0502060401010101" pitchFamily="34" charset="-79"/>
                <a:cs typeface="David" panose="020E0502060401010101" pitchFamily="34" charset="-79"/>
              </a:rPr>
              <a:t>" שפירושה "אמונה</a:t>
            </a:r>
            <a:r>
              <a:rPr lang="he-IL" sz="2400" dirty="0" smtClean="0">
                <a:latin typeface="David" panose="020E0502060401010101" pitchFamily="34" charset="-79"/>
                <a:cs typeface="David" panose="020E0502060401010101" pitchFamily="34" charset="-79"/>
              </a:rPr>
              <a:t>".</a:t>
            </a:r>
          </a:p>
          <a:p>
            <a:r>
              <a:rPr lang="he-IL" sz="2400" dirty="0" smtClean="0">
                <a:latin typeface="David" panose="020E0502060401010101" pitchFamily="34" charset="-79"/>
                <a:cs typeface="David" panose="020E0502060401010101" pitchFamily="34" charset="-79"/>
              </a:rPr>
              <a:t> </a:t>
            </a:r>
            <a:r>
              <a:rPr lang="he-IL" sz="2400" dirty="0" err="1" smtClean="0">
                <a:latin typeface="David" panose="020E0502060401010101" pitchFamily="34" charset="-79"/>
                <a:cs typeface="David" panose="020E0502060401010101" pitchFamily="34" charset="-79"/>
              </a:rPr>
              <a:t>ההיימנות</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בעלת מאפיינים מרכזיים המזכירים יותר את הלכות היהדות הרבנית ואת ההלכה הקדומה שהייתה נהוגה בארץ ישראל בתקופת בית שני, מאשר את היהדות הקראית</a:t>
            </a:r>
            <a:r>
              <a:rPr lang="he-IL" sz="2400" dirty="0" smtClean="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a:p>
            <a:r>
              <a:rPr lang="he-IL" sz="2400" dirty="0" err="1">
                <a:latin typeface="David" panose="020E0502060401010101" pitchFamily="34" charset="-79"/>
                <a:cs typeface="David" panose="020E0502060401010101" pitchFamily="34" charset="-79"/>
              </a:rPr>
              <a:t>ההיימנות</a:t>
            </a:r>
            <a:r>
              <a:rPr lang="he-IL" sz="2400" dirty="0">
                <a:latin typeface="David" panose="020E0502060401010101" pitchFamily="34" charset="-79"/>
                <a:cs typeface="David" panose="020E0502060401010101" pitchFamily="34" charset="-79"/>
              </a:rPr>
              <a:t> מבוססת על פירוש בעל-פה לכתבי הקודש, מועברת מדור לדור ומעניקה סמכות ללא עוררין לחכמי הדת בקביעת </a:t>
            </a:r>
            <a:r>
              <a:rPr lang="he-IL" sz="2400" dirty="0" smtClean="0">
                <a:latin typeface="David" panose="020E0502060401010101" pitchFamily="34" charset="-79"/>
                <a:cs typeface="David" panose="020E0502060401010101" pitchFamily="34" charset="-79"/>
              </a:rPr>
              <a:t>ההלכה. בשל </a:t>
            </a:r>
            <a:r>
              <a:rPr lang="he-IL" sz="2400" dirty="0">
                <a:latin typeface="David" panose="020E0502060401010101" pitchFamily="34" charset="-79"/>
                <a:cs typeface="David" panose="020E0502060401010101" pitchFamily="34" charset="-79"/>
              </a:rPr>
              <a:t>קרבתה להלכה הקדומה, כמתבטא מהמשך הכהונה, הנבואה והנזירות, הקרבת הקורבנות ועוד, ובשל קיומם של הלכות, מועדים וחגים ייחודיים לקהילה, ניתן לראות </a:t>
            </a:r>
            <a:r>
              <a:rPr lang="he-IL" sz="2400" dirty="0" err="1">
                <a:latin typeface="David" panose="020E0502060401010101" pitchFamily="34" charset="-79"/>
                <a:cs typeface="David" panose="020E0502060401010101" pitchFamily="34" charset="-79"/>
              </a:rPr>
              <a:t>בהיימנות</a:t>
            </a:r>
            <a:r>
              <a:rPr lang="he-IL" sz="2400" dirty="0">
                <a:latin typeface="David" panose="020E0502060401010101" pitchFamily="34" charset="-79"/>
                <a:cs typeface="David" panose="020E0502060401010101" pitchFamily="34" charset="-79"/>
              </a:rPr>
              <a:t> פלג המשמר הלכה </a:t>
            </a:r>
            <a:r>
              <a:rPr lang="he-IL" sz="2400" dirty="0" err="1">
                <a:latin typeface="David" panose="020E0502060401010101" pitchFamily="34" charset="-79"/>
                <a:cs typeface="David" panose="020E0502060401010101" pitchFamily="34" charset="-79"/>
              </a:rPr>
              <a:t>כתתית</a:t>
            </a:r>
            <a:r>
              <a:rPr lang="he-IL" sz="2400" dirty="0">
                <a:latin typeface="David" panose="020E0502060401010101" pitchFamily="34" charset="-79"/>
                <a:cs typeface="David" panose="020E0502060401010101" pitchFamily="34" charset="-79"/>
              </a:rPr>
              <a:t> עתיקה. עם עליית מרבית בני קהילת ביתא ישראל ארצה, </a:t>
            </a:r>
            <a:r>
              <a:rPr lang="he-IL" sz="2400" dirty="0" err="1">
                <a:latin typeface="David" panose="020E0502060401010101" pitchFamily="34" charset="-79"/>
                <a:cs typeface="David" panose="020E0502060401010101" pitchFamily="34" charset="-79"/>
              </a:rPr>
              <a:t>ההיימנות</a:t>
            </a:r>
            <a:r>
              <a:rPr lang="he-IL" sz="2400" dirty="0">
                <a:latin typeface="David" panose="020E0502060401010101" pitchFamily="34" charset="-79"/>
                <a:cs typeface="David" panose="020E0502060401010101" pitchFamily="34" charset="-79"/>
              </a:rPr>
              <a:t> נזנחה ואת מקומה בקהילה תפסה היהדות הרבנית המקובלת בשאר התפוצות.</a:t>
            </a:r>
          </a:p>
          <a:p>
            <a:endParaRPr lang="he-IL" sz="2400" dirty="0">
              <a:latin typeface="David" panose="020E0502060401010101" pitchFamily="34" charset="-79"/>
              <a:cs typeface="David" panose="020E0502060401010101" pitchFamily="34" charset="-79"/>
            </a:endParaRPr>
          </a:p>
          <a:p>
            <a:endParaRPr lang="he-IL" sz="24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407DBC46-A50B-4E38-BBF1-1F3AA4F5EC96}" type="slidenum">
              <a:rPr lang="he-IL" smtClean="0"/>
              <a:t>4</a:t>
            </a:fld>
            <a:endParaRPr lang="he-IL"/>
          </a:p>
        </p:txBody>
      </p:sp>
    </p:spTree>
    <p:extLst>
      <p:ext uri="{BB962C8B-B14F-4D97-AF65-F5344CB8AC3E}">
        <p14:creationId xmlns:p14="http://schemas.microsoft.com/office/powerpoint/2010/main" val="360465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5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980091" y="1642133"/>
            <a:ext cx="10515600" cy="1038006"/>
          </a:xfrm>
        </p:spPr>
        <p:txBody>
          <a:bodyPr>
            <a:normAutofit/>
          </a:bodyPr>
          <a:lstStyle/>
          <a:p>
            <a:pPr algn="ctr"/>
            <a:r>
              <a:rPr lang="he-IL" b="1" dirty="0">
                <a:solidFill>
                  <a:srgbClr val="FF0000"/>
                </a:solidFill>
              </a:rPr>
              <a:t>הנזירים – הסמכות העליונה </a:t>
            </a:r>
          </a:p>
        </p:txBody>
      </p:sp>
      <p:sp>
        <p:nvSpPr>
          <p:cNvPr id="4" name="מציין מיקום תוכן 2"/>
          <p:cNvSpPr>
            <a:spLocks noGrp="1"/>
          </p:cNvSpPr>
          <p:nvPr>
            <p:ph idx="1"/>
          </p:nvPr>
        </p:nvSpPr>
        <p:spPr>
          <a:xfrm>
            <a:off x="948558" y="3212990"/>
            <a:ext cx="10515600" cy="2557189"/>
          </a:xfrm>
        </p:spPr>
        <p:txBody>
          <a:bodyPr>
            <a:normAutofit/>
          </a:bodyPr>
          <a:lstStyle/>
          <a:p>
            <a:r>
              <a:rPr lang="he-IL" sz="2400" b="1" dirty="0" smtClean="0">
                <a:latin typeface="David" panose="020E0502060401010101" pitchFamily="34" charset="-79"/>
                <a:cs typeface="David" panose="020E0502060401010101" pitchFamily="34" charset="-79"/>
              </a:rPr>
              <a:t>הנזירים </a:t>
            </a:r>
            <a:r>
              <a:rPr lang="he-IL" sz="2400" dirty="0" smtClean="0">
                <a:latin typeface="David" panose="020E0502060401010101" pitchFamily="34" charset="-79"/>
                <a:cs typeface="David" panose="020E0502060401010101" pitchFamily="34" charset="-79"/>
              </a:rPr>
              <a:t>היוו את הסמכות העליונה בענייני הדת של ביתא ישראל.</a:t>
            </a:r>
          </a:p>
          <a:p>
            <a:r>
              <a:rPr lang="he-IL" sz="2400" b="1" dirty="0">
                <a:latin typeface="David" panose="020E0502060401010101" pitchFamily="34" charset="-79"/>
                <a:cs typeface="David" panose="020E0502060401010101" pitchFamily="34" charset="-79"/>
              </a:rPr>
              <a:t>א</a:t>
            </a:r>
            <a:r>
              <a:rPr lang="he-IL" sz="2400" b="1" dirty="0" smtClean="0">
                <a:latin typeface="David" panose="020E0502060401010101" pitchFamily="34" charset="-79"/>
                <a:cs typeface="David" panose="020E0502060401010101" pitchFamily="34" charset="-79"/>
              </a:rPr>
              <a:t>ַבָּא </a:t>
            </a:r>
            <a:r>
              <a:rPr lang="he-IL" sz="2400" b="1" dirty="0">
                <a:latin typeface="David" panose="020E0502060401010101" pitchFamily="34" charset="-79"/>
                <a:cs typeface="David" panose="020E0502060401010101" pitchFamily="34" charset="-79"/>
              </a:rPr>
              <a:t>צַבְּרָה</a:t>
            </a:r>
            <a:r>
              <a:rPr lang="he-IL" sz="2400" dirty="0">
                <a:latin typeface="David" panose="020E0502060401010101" pitchFamily="34" charset="-79"/>
                <a:cs typeface="David" panose="020E0502060401010101" pitchFamily="34" charset="-79"/>
              </a:rPr>
              <a:t> היה </a:t>
            </a:r>
            <a:r>
              <a:rPr lang="he-IL" sz="2400" b="1" dirty="0" err="1" smtClean="0">
                <a:latin typeface="David" panose="020E0502060401010101" pitchFamily="34" charset="-79"/>
                <a:cs typeface="David" panose="020E0502060401010101" pitchFamily="34" charset="-79"/>
              </a:rPr>
              <a:t>מלקוסה</a:t>
            </a:r>
            <a:r>
              <a:rPr lang="he-IL" sz="2400" b="1" dirty="0" smtClean="0">
                <a:latin typeface="David" panose="020E0502060401010101" pitchFamily="34" charset="-79"/>
                <a:cs typeface="David" panose="020E0502060401010101" pitchFamily="34" charset="-79"/>
              </a:rPr>
              <a:t> (נזיר יהודי) </a:t>
            </a:r>
            <a:r>
              <a:rPr lang="he-IL" sz="2400" dirty="0">
                <a:latin typeface="David" panose="020E0502060401010101" pitchFamily="34" charset="-79"/>
                <a:cs typeface="David" panose="020E0502060401010101" pitchFamily="34" charset="-79"/>
              </a:rPr>
              <a:t>שחי במהלך ה</a:t>
            </a:r>
            <a:r>
              <a:rPr lang="he-IL" sz="2400" dirty="0" smtClean="0">
                <a:latin typeface="David" panose="020E0502060401010101" pitchFamily="34" charset="-79"/>
                <a:cs typeface="David" panose="020E0502060401010101" pitchFamily="34" charset="-79"/>
              </a:rPr>
              <a:t>מאה ה-15 והיה אחד מפוסקי וממחדשי ההלכה הגדולים של קהילת ביתא ישראל ומן </a:t>
            </a:r>
            <a:r>
              <a:rPr lang="he-IL" sz="2400" dirty="0">
                <a:latin typeface="David" panose="020E0502060401010101" pitchFamily="34" charset="-79"/>
                <a:cs typeface="David" panose="020E0502060401010101" pitchFamily="34" charset="-79"/>
              </a:rPr>
              <a:t>המנהיגים הרוחניים הבולטים שפעלו לאיחוד קהילת ביתא ישראל </a:t>
            </a:r>
            <a:r>
              <a:rPr lang="he-IL" sz="2400" dirty="0" smtClean="0">
                <a:latin typeface="David" panose="020E0502060401010101" pitchFamily="34" charset="-79"/>
                <a:cs typeface="David" panose="020E0502060401010101" pitchFamily="34" charset="-79"/>
              </a:rPr>
              <a:t>ולשימור </a:t>
            </a:r>
            <a:r>
              <a:rPr lang="he-IL" sz="2400" dirty="0">
                <a:latin typeface="David" panose="020E0502060401010101" pitchFamily="34" charset="-79"/>
                <a:cs typeface="David" panose="020E0502060401010101" pitchFamily="34" charset="-79"/>
              </a:rPr>
              <a:t>יהדותה. </a:t>
            </a:r>
            <a:endParaRPr lang="he-IL" sz="2400" dirty="0" smtClean="0">
              <a:latin typeface="David" panose="020E0502060401010101" pitchFamily="34" charset="-79"/>
              <a:cs typeface="David" panose="020E0502060401010101" pitchFamily="34" charset="-79"/>
            </a:endParaRPr>
          </a:p>
          <a:p>
            <a:pPr marL="0" indent="0">
              <a:buNone/>
            </a:pPr>
            <a:r>
              <a:rPr lang="he-IL" sz="2400" dirty="0" smtClean="0">
                <a:latin typeface="David" panose="020E0502060401010101" pitchFamily="34" charset="-79"/>
                <a:cs typeface="David" panose="020E0502060401010101" pitchFamily="34" charset="-79"/>
              </a:rPr>
              <a:t>   במסורת </a:t>
            </a:r>
            <a:r>
              <a:rPr lang="he-IL" sz="2400" dirty="0">
                <a:latin typeface="David" panose="020E0502060401010101" pitchFamily="34" charset="-79"/>
                <a:cs typeface="David" panose="020E0502060401010101" pitchFamily="34" charset="-79"/>
              </a:rPr>
              <a:t>ביתא </a:t>
            </a:r>
            <a:r>
              <a:rPr lang="he-IL" sz="2400" dirty="0" smtClean="0">
                <a:latin typeface="David" panose="020E0502060401010101" pitchFamily="34" charset="-79"/>
                <a:cs typeface="David" panose="020E0502060401010101" pitchFamily="34" charset="-79"/>
              </a:rPr>
              <a:t>ישראל הוא </a:t>
            </a:r>
            <a:r>
              <a:rPr lang="he-IL" sz="2400" dirty="0">
                <a:latin typeface="David" panose="020E0502060401010101" pitchFamily="34" charset="-79"/>
                <a:cs typeface="David" panose="020E0502060401010101" pitchFamily="34" charset="-79"/>
              </a:rPr>
              <a:t>נודע כאבי הנזירים האתיופים </a:t>
            </a:r>
            <a:r>
              <a:rPr lang="he-IL" sz="2400" dirty="0" smtClean="0">
                <a:latin typeface="David" panose="020E0502060401010101" pitchFamily="34" charset="-79"/>
                <a:cs typeface="David" panose="020E0502060401010101" pitchFamily="34" charset="-79"/>
              </a:rPr>
              <a:t>היהודים</a:t>
            </a:r>
            <a:r>
              <a:rPr lang="en-US" sz="2400" dirty="0" smtClean="0">
                <a:latin typeface="David" panose="020E0502060401010101" pitchFamily="34" charset="-79"/>
                <a:cs typeface="David" panose="020E0502060401010101" pitchFamily="34" charset="-79"/>
              </a:rPr>
              <a:t/>
            </a:r>
            <a:br>
              <a:rPr lang="en-US"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וכמחַיה </a:t>
            </a:r>
            <a:r>
              <a:rPr lang="he-IL" sz="2400" dirty="0">
                <a:latin typeface="David" panose="020E0502060401010101" pitchFamily="34" charset="-79"/>
                <a:cs typeface="David" panose="020E0502060401010101" pitchFamily="34" charset="-79"/>
              </a:rPr>
              <a:t>ומחדש של היהדות החבשית</a:t>
            </a:r>
            <a:r>
              <a:rPr lang="he-IL" sz="2400" dirty="0" smtClean="0">
                <a:latin typeface="David" panose="020E0502060401010101" pitchFamily="34" charset="-79"/>
                <a:cs typeface="David" panose="020E0502060401010101" pitchFamily="34" charset="-79"/>
              </a:rPr>
              <a:t>.</a:t>
            </a:r>
            <a:r>
              <a:rPr lang="he-IL" sz="2400" b="1" dirty="0">
                <a:latin typeface="David" panose="020E0502060401010101" pitchFamily="34" charset="-79"/>
                <a:cs typeface="David" panose="020E0502060401010101" pitchFamily="34" charset="-79"/>
              </a:rPr>
              <a:t> </a:t>
            </a:r>
            <a:endParaRPr lang="he-IL" sz="2400" b="1" dirty="0" smtClean="0">
              <a:latin typeface="David" panose="020E0502060401010101" pitchFamily="34" charset="-79"/>
              <a:cs typeface="David" panose="020E0502060401010101" pitchFamily="34" charset="-79"/>
            </a:endParaRPr>
          </a:p>
          <a:p>
            <a:endParaRPr lang="he-IL" sz="2000" dirty="0" smtClean="0">
              <a:latin typeface="David" panose="020E0502060401010101" pitchFamily="34" charset="-79"/>
              <a:cs typeface="David" panose="020E0502060401010101" pitchFamily="34" charset="-79"/>
            </a:endParaRPr>
          </a:p>
          <a:p>
            <a:endParaRPr lang="he-IL" sz="2000" dirty="0">
              <a:latin typeface="David" panose="020E0502060401010101" pitchFamily="34" charset="-79"/>
              <a:cs typeface="David" panose="020E0502060401010101" pitchFamily="34" charset="-79"/>
            </a:endParaRPr>
          </a:p>
          <a:p>
            <a:endParaRPr lang="he-IL" sz="2000" dirty="0"/>
          </a:p>
          <a:p>
            <a:endParaRPr lang="he-IL" sz="2000" dirty="0"/>
          </a:p>
        </p:txBody>
      </p:sp>
      <p:sp>
        <p:nvSpPr>
          <p:cNvPr id="3" name="מציין מיקום של מספר שקופית 2"/>
          <p:cNvSpPr>
            <a:spLocks noGrp="1"/>
          </p:cNvSpPr>
          <p:nvPr>
            <p:ph type="sldNum" sz="quarter" idx="12"/>
          </p:nvPr>
        </p:nvSpPr>
        <p:spPr/>
        <p:txBody>
          <a:bodyPr/>
          <a:lstStyle/>
          <a:p>
            <a:fld id="{407DBC46-A50B-4E38-BBF1-1F3AA4F5EC96}" type="slidenum">
              <a:rPr lang="he-IL" smtClean="0"/>
              <a:t>5</a:t>
            </a:fld>
            <a:endParaRPr lang="he-IL"/>
          </a:p>
        </p:txBody>
      </p:sp>
    </p:spTree>
    <p:extLst>
      <p:ext uri="{BB962C8B-B14F-4D97-AF65-F5344CB8AC3E}">
        <p14:creationId xmlns:p14="http://schemas.microsoft.com/office/powerpoint/2010/main" val="205384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 y="0"/>
            <a:ext cx="121951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1011621" y="1234440"/>
            <a:ext cx="10515600" cy="1114622"/>
          </a:xfrm>
        </p:spPr>
        <p:txBody>
          <a:bodyPr>
            <a:normAutofit fontScale="90000"/>
          </a:bodyPr>
          <a:lstStyle/>
          <a:p>
            <a:pPr algn="ctr"/>
            <a:r>
              <a:rPr lang="he-IL" dirty="0" smtClean="0">
                <a:solidFill>
                  <a:srgbClr val="3F4040"/>
                </a:solidFill>
                <a:latin typeface="Arial"/>
              </a:rPr>
              <a:t/>
            </a:r>
            <a:br>
              <a:rPr lang="he-IL" dirty="0" smtClean="0">
                <a:solidFill>
                  <a:srgbClr val="3F4040"/>
                </a:solidFill>
                <a:latin typeface="Arial"/>
              </a:rPr>
            </a:br>
            <a:r>
              <a:rPr lang="he-IL" sz="4900" b="1" dirty="0" smtClean="0">
                <a:solidFill>
                  <a:srgbClr val="FF0000"/>
                </a:solidFill>
              </a:rPr>
              <a:t>כוהן</a:t>
            </a:r>
            <a:r>
              <a:rPr lang="he-IL" sz="4900" b="1" dirty="0" smtClean="0">
                <a:solidFill>
                  <a:srgbClr val="FF0000"/>
                </a:solidFill>
                <a:latin typeface="Arial"/>
              </a:rPr>
              <a:t> </a:t>
            </a:r>
            <a:r>
              <a:rPr lang="he-IL" dirty="0" smtClean="0">
                <a:solidFill>
                  <a:srgbClr val="3F4040"/>
                </a:solidFill>
                <a:latin typeface="Arial"/>
              </a:rPr>
              <a:t/>
            </a:r>
            <a:br>
              <a:rPr lang="he-IL" dirty="0" smtClean="0">
                <a:solidFill>
                  <a:srgbClr val="3F4040"/>
                </a:solidFill>
                <a:latin typeface="Arial"/>
              </a:rPr>
            </a:br>
            <a:r>
              <a:rPr lang="he-IL" b="1" dirty="0" smtClean="0">
                <a:solidFill>
                  <a:srgbClr val="3F4040"/>
                </a:solidFill>
                <a:latin typeface="Arial"/>
              </a:rPr>
              <a:t>(געז:</a:t>
            </a:r>
            <a:r>
              <a:rPr lang="am-ET" b="1" dirty="0" smtClean="0">
                <a:solidFill>
                  <a:srgbClr val="3F4040"/>
                </a:solidFill>
                <a:latin typeface="Arial"/>
              </a:rPr>
              <a:t>ካሀን </a:t>
            </a:r>
            <a:r>
              <a:rPr lang="he-IL" b="1" dirty="0" smtClean="0">
                <a:solidFill>
                  <a:srgbClr val="3F4040"/>
                </a:solidFill>
                <a:latin typeface="Arial"/>
              </a:rPr>
              <a:t> כהן</a:t>
            </a:r>
            <a:r>
              <a:rPr lang="he-IL" b="1" dirty="0">
                <a:solidFill>
                  <a:srgbClr val="3F4040"/>
                </a:solidFill>
                <a:latin typeface="Arial"/>
              </a:rPr>
              <a:t>; </a:t>
            </a:r>
            <a:r>
              <a:rPr lang="he-IL" b="1" dirty="0" smtClean="0">
                <a:solidFill>
                  <a:srgbClr val="3F4040"/>
                </a:solidFill>
                <a:latin typeface="Arial"/>
              </a:rPr>
              <a:t> רבים</a:t>
            </a:r>
            <a:r>
              <a:rPr lang="he-IL" b="1" dirty="0">
                <a:solidFill>
                  <a:srgbClr val="3F4040"/>
                </a:solidFill>
                <a:latin typeface="Arial"/>
              </a:rPr>
              <a:t>: </a:t>
            </a:r>
            <a:r>
              <a:rPr lang="am-ET" b="1" dirty="0">
                <a:solidFill>
                  <a:srgbClr val="3F4040"/>
                </a:solidFill>
                <a:latin typeface="Arial"/>
              </a:rPr>
              <a:t>ካሀንት - </a:t>
            </a:r>
            <a:r>
              <a:rPr lang="he-IL" b="1" dirty="0" smtClean="0">
                <a:solidFill>
                  <a:srgbClr val="3F4040"/>
                </a:solidFill>
                <a:latin typeface="Arial"/>
              </a:rPr>
              <a:t> </a:t>
            </a:r>
            <a:r>
              <a:rPr lang="he-IL" b="1" dirty="0" err="1" smtClean="0">
                <a:solidFill>
                  <a:srgbClr val="3F4040"/>
                </a:solidFill>
                <a:latin typeface="Arial"/>
              </a:rPr>
              <a:t>כהנת</a:t>
            </a:r>
            <a:r>
              <a:rPr lang="he-IL" b="1" dirty="0" smtClean="0">
                <a:solidFill>
                  <a:srgbClr val="3F4040"/>
                </a:solidFill>
                <a:latin typeface="Arial"/>
              </a:rPr>
              <a:t>)</a:t>
            </a:r>
            <a:r>
              <a:rPr lang="he-IL" dirty="0">
                <a:solidFill>
                  <a:srgbClr val="3F4040"/>
                </a:solidFill>
                <a:latin typeface="Arial"/>
              </a:rPr>
              <a:t/>
            </a:r>
            <a:br>
              <a:rPr lang="he-IL" dirty="0">
                <a:solidFill>
                  <a:srgbClr val="3F4040"/>
                </a:solidFill>
                <a:latin typeface="Arial"/>
              </a:rPr>
            </a:br>
            <a:endParaRPr lang="he-IL" dirty="0"/>
          </a:p>
        </p:txBody>
      </p:sp>
      <p:sp>
        <p:nvSpPr>
          <p:cNvPr id="3" name="מציין מיקום תוכן 2"/>
          <p:cNvSpPr>
            <a:spLocks noGrp="1"/>
          </p:cNvSpPr>
          <p:nvPr>
            <p:ph idx="1"/>
          </p:nvPr>
        </p:nvSpPr>
        <p:spPr>
          <a:xfrm>
            <a:off x="835819" y="2226192"/>
            <a:ext cx="10515600" cy="3766277"/>
          </a:xfrm>
        </p:spPr>
        <p:txBody>
          <a:bodyPr>
            <a:normAutofit fontScale="92500" lnSpcReduction="20000"/>
          </a:bodyPr>
          <a:lstStyle/>
          <a:p>
            <a:pPr>
              <a:lnSpc>
                <a:spcPct val="120000"/>
              </a:lnSpc>
              <a:spcBef>
                <a:spcPts val="0"/>
              </a:spcBef>
            </a:pPr>
            <a:r>
              <a:rPr lang="he-IL" b="1" dirty="0" smtClean="0">
                <a:solidFill>
                  <a:srgbClr val="3F4040"/>
                </a:solidFill>
                <a:latin typeface="David" panose="020E0502060401010101" pitchFamily="34" charset="-79"/>
                <a:cs typeface="David" panose="020E0502060401010101" pitchFamily="34" charset="-79"/>
              </a:rPr>
              <a:t>הכוהן</a:t>
            </a:r>
            <a:r>
              <a:rPr lang="he-IL" dirty="0" smtClean="0">
                <a:solidFill>
                  <a:srgbClr val="3F4040"/>
                </a:solidFill>
                <a:latin typeface="David" panose="020E0502060401010101" pitchFamily="34" charset="-79"/>
                <a:cs typeface="David" panose="020E0502060401010101" pitchFamily="34" charset="-79"/>
              </a:rPr>
              <a:t> – </a:t>
            </a:r>
            <a:r>
              <a:rPr lang="he-IL" dirty="0" err="1" smtClean="0">
                <a:solidFill>
                  <a:srgbClr val="3F4040"/>
                </a:solidFill>
                <a:latin typeface="David" panose="020E0502060401010101" pitchFamily="34" charset="-79"/>
                <a:cs typeface="David" panose="020E0502060401010101" pitchFamily="34" charset="-79"/>
              </a:rPr>
              <a:t>כהנת</a:t>
            </a:r>
            <a:r>
              <a:rPr lang="he-IL" dirty="0" smtClean="0">
                <a:solidFill>
                  <a:srgbClr val="3F4040"/>
                </a:solidFill>
                <a:latin typeface="David" panose="020E0502060401010101" pitchFamily="34" charset="-79"/>
                <a:cs typeface="David" panose="020E0502060401010101" pitchFamily="34" charset="-79"/>
              </a:rPr>
              <a:t> </a:t>
            </a:r>
            <a:r>
              <a:rPr lang="he-IL" sz="2400" dirty="0" smtClean="0">
                <a:solidFill>
                  <a:srgbClr val="3F4040"/>
                </a:solidFill>
                <a:latin typeface="David" panose="020E0502060401010101" pitchFamily="34" charset="-79"/>
                <a:cs typeface="David" panose="020E0502060401010101" pitchFamily="34" charset="-79"/>
              </a:rPr>
              <a:t>הוא </a:t>
            </a:r>
            <a:r>
              <a:rPr lang="he-IL" sz="2400" dirty="0">
                <a:solidFill>
                  <a:srgbClr val="3F4040"/>
                </a:solidFill>
                <a:latin typeface="David" panose="020E0502060401010101" pitchFamily="34" charset="-79"/>
                <a:cs typeface="David" panose="020E0502060401010101" pitchFamily="34" charset="-79"/>
              </a:rPr>
              <a:t>הסמכות הדתית הראשית בביתא ישראל. </a:t>
            </a:r>
            <a:endParaRPr lang="he-IL" sz="2400" dirty="0" smtClean="0">
              <a:solidFill>
                <a:srgbClr val="3F4040"/>
              </a:solidFill>
              <a:latin typeface="David" panose="020E0502060401010101" pitchFamily="34" charset="-79"/>
              <a:cs typeface="David" panose="020E0502060401010101" pitchFamily="34" charset="-79"/>
            </a:endParaRPr>
          </a:p>
          <a:p>
            <a:pPr marL="457200" lvl="1" indent="0">
              <a:lnSpc>
                <a:spcPct val="120000"/>
              </a:lnSpc>
              <a:spcBef>
                <a:spcPts val="0"/>
              </a:spcBef>
              <a:buNone/>
            </a:pPr>
            <a:r>
              <a:rPr lang="he-IL" dirty="0" smtClean="0">
                <a:solidFill>
                  <a:srgbClr val="3F4040"/>
                </a:solidFill>
                <a:latin typeface="David" panose="020E0502060401010101" pitchFamily="34" charset="-79"/>
                <a:cs typeface="David" panose="020E0502060401010101" pitchFamily="34" charset="-79"/>
              </a:rPr>
              <a:t>תפקיד זה </a:t>
            </a:r>
            <a:r>
              <a:rPr lang="he-IL" dirty="0">
                <a:solidFill>
                  <a:srgbClr val="3F4040"/>
                </a:solidFill>
                <a:latin typeface="David" panose="020E0502060401010101" pitchFamily="34" charset="-79"/>
                <a:cs typeface="David" panose="020E0502060401010101" pitchFamily="34" charset="-79"/>
              </a:rPr>
              <a:t>לא עובר </a:t>
            </a:r>
            <a:r>
              <a:rPr lang="he-IL" dirty="0" smtClean="0">
                <a:solidFill>
                  <a:srgbClr val="3F4040"/>
                </a:solidFill>
                <a:latin typeface="David" panose="020E0502060401010101" pitchFamily="34" charset="-79"/>
                <a:cs typeface="David" panose="020E0502060401010101" pitchFamily="34" charset="-79"/>
              </a:rPr>
              <a:t>בירושה אלא הוא </a:t>
            </a:r>
            <a:r>
              <a:rPr lang="he-IL" dirty="0">
                <a:solidFill>
                  <a:srgbClr val="3F4040"/>
                </a:solidFill>
                <a:latin typeface="David" panose="020E0502060401010101" pitchFamily="34" charset="-79"/>
                <a:cs typeface="David" panose="020E0502060401010101" pitchFamily="34" charset="-79"/>
              </a:rPr>
              <a:t>נבחר מבין </a:t>
            </a:r>
            <a:r>
              <a:rPr lang="he-IL" dirty="0" smtClean="0">
                <a:solidFill>
                  <a:srgbClr val="3F4040"/>
                </a:solidFill>
                <a:latin typeface="David" panose="020E0502060401010101" pitchFamily="34" charset="-79"/>
                <a:cs typeface="David" panose="020E0502060401010101" pitchFamily="34" charset="-79"/>
              </a:rPr>
              <a:t>הנזירים </a:t>
            </a:r>
            <a:r>
              <a:rPr lang="he-IL" dirty="0">
                <a:solidFill>
                  <a:srgbClr val="3F4040"/>
                </a:solidFill>
                <a:latin typeface="David" panose="020E0502060401010101" pitchFamily="34" charset="-79"/>
                <a:cs typeface="David" panose="020E0502060401010101" pitchFamily="34" charset="-79"/>
              </a:rPr>
              <a:t>הבולטים </a:t>
            </a:r>
            <a:r>
              <a:rPr lang="he-IL" dirty="0" smtClean="0">
                <a:solidFill>
                  <a:srgbClr val="3F4040"/>
                </a:solidFill>
                <a:latin typeface="David" panose="020E0502060401010101" pitchFamily="34" charset="-79"/>
                <a:cs typeface="David" panose="020E0502060401010101" pitchFamily="34" charset="-79"/>
              </a:rPr>
              <a:t>ביותר.</a:t>
            </a:r>
            <a:endParaRPr lang="he-IL" dirty="0">
              <a:solidFill>
                <a:srgbClr val="3F4040"/>
              </a:solidFill>
              <a:latin typeface="David" panose="020E0502060401010101" pitchFamily="34" charset="-79"/>
              <a:cs typeface="David" panose="020E0502060401010101" pitchFamily="34" charset="-79"/>
            </a:endParaRPr>
          </a:p>
          <a:p>
            <a:pPr marL="457200" lvl="1" indent="0">
              <a:lnSpc>
                <a:spcPct val="120000"/>
              </a:lnSpc>
              <a:spcBef>
                <a:spcPts val="0"/>
              </a:spcBef>
              <a:buNone/>
            </a:pPr>
            <a:r>
              <a:rPr lang="he-IL" dirty="0" smtClean="0">
                <a:solidFill>
                  <a:srgbClr val="3F4040"/>
                </a:solidFill>
                <a:latin typeface="David" panose="020E0502060401010101" pitchFamily="34" charset="-79"/>
                <a:cs typeface="David" panose="020E0502060401010101" pitchFamily="34" charset="-79"/>
              </a:rPr>
              <a:t>הכוהן </a:t>
            </a:r>
            <a:r>
              <a:rPr lang="he-IL" dirty="0">
                <a:solidFill>
                  <a:srgbClr val="3F4040"/>
                </a:solidFill>
                <a:latin typeface="David" panose="020E0502060401010101" pitchFamily="34" charset="-79"/>
                <a:cs typeface="David" panose="020E0502060401010101" pitchFamily="34" charset="-79"/>
              </a:rPr>
              <a:t>לבדו מוסמך לפרש את כתבי הקודש ולפסוק </a:t>
            </a:r>
            <a:r>
              <a:rPr lang="he-IL" dirty="0" smtClean="0">
                <a:solidFill>
                  <a:srgbClr val="3F4040"/>
                </a:solidFill>
                <a:latin typeface="David" panose="020E0502060401010101" pitchFamily="34" charset="-79"/>
                <a:cs typeface="David" panose="020E0502060401010101" pitchFamily="34" charset="-79"/>
              </a:rPr>
              <a:t>הלכות והוא בעל </a:t>
            </a:r>
            <a:r>
              <a:rPr lang="he-IL" dirty="0">
                <a:solidFill>
                  <a:srgbClr val="3F4040"/>
                </a:solidFill>
                <a:latin typeface="David" panose="020E0502060401010101" pitchFamily="34" charset="-79"/>
                <a:cs typeface="David" panose="020E0502060401010101" pitchFamily="34" charset="-79"/>
              </a:rPr>
              <a:t>ידע רב בתחום </a:t>
            </a:r>
            <a:r>
              <a:rPr lang="he-IL" dirty="0" smtClean="0">
                <a:solidFill>
                  <a:srgbClr val="3F4040"/>
                </a:solidFill>
                <a:latin typeface="David" panose="020E0502060401010101" pitchFamily="34" charset="-79"/>
                <a:cs typeface="David" panose="020E0502060401010101" pitchFamily="34" charset="-79"/>
              </a:rPr>
              <a:t>הדת. </a:t>
            </a:r>
          </a:p>
          <a:p>
            <a:pPr>
              <a:lnSpc>
                <a:spcPct val="120000"/>
              </a:lnSpc>
              <a:spcBef>
                <a:spcPts val="0"/>
              </a:spcBef>
            </a:pPr>
            <a:r>
              <a:rPr lang="he-IL" b="1" dirty="0" err="1" smtClean="0">
                <a:solidFill>
                  <a:srgbClr val="3F4040"/>
                </a:solidFill>
                <a:latin typeface="David" panose="020E0502060401010101" pitchFamily="34" charset="-79"/>
                <a:cs typeface="David" panose="020E0502060401010101" pitchFamily="34" charset="-79"/>
              </a:rPr>
              <a:t>הליקה</a:t>
            </a:r>
            <a:r>
              <a:rPr lang="he-IL" b="1" dirty="0" smtClean="0">
                <a:solidFill>
                  <a:srgbClr val="3F4040"/>
                </a:solidFill>
                <a:latin typeface="David" panose="020E0502060401010101" pitchFamily="34" charset="-79"/>
                <a:cs typeface="David" panose="020E0502060401010101" pitchFamily="34" charset="-79"/>
              </a:rPr>
              <a:t> </a:t>
            </a:r>
            <a:r>
              <a:rPr lang="he-IL" b="1" dirty="0" err="1">
                <a:solidFill>
                  <a:srgbClr val="3F4040"/>
                </a:solidFill>
                <a:latin typeface="David" panose="020E0502060401010101" pitchFamily="34" charset="-79"/>
                <a:cs typeface="David" panose="020E0502060401010101" pitchFamily="34" charset="-79"/>
              </a:rPr>
              <a:t>כהנת</a:t>
            </a:r>
            <a:r>
              <a:rPr lang="he-IL" b="1" dirty="0">
                <a:solidFill>
                  <a:srgbClr val="3F4040"/>
                </a:solidFill>
                <a:latin typeface="David" panose="020E0502060401010101" pitchFamily="34" charset="-79"/>
                <a:cs typeface="David" panose="020E0502060401010101" pitchFamily="34" charset="-79"/>
              </a:rPr>
              <a:t> </a:t>
            </a:r>
            <a:r>
              <a:rPr lang="he-IL" b="1" dirty="0" smtClean="0">
                <a:solidFill>
                  <a:srgbClr val="3F4040"/>
                </a:solidFill>
                <a:latin typeface="David" panose="020E0502060401010101" pitchFamily="34" charset="-79"/>
                <a:cs typeface="David" panose="020E0502060401010101" pitchFamily="34" charset="-79"/>
              </a:rPr>
              <a:t>- </a:t>
            </a:r>
            <a:r>
              <a:rPr lang="he-IL" sz="2400" dirty="0" smtClean="0">
                <a:solidFill>
                  <a:srgbClr val="3F4040"/>
                </a:solidFill>
                <a:latin typeface="David" panose="020E0502060401010101" pitchFamily="34" charset="-79"/>
                <a:cs typeface="David" panose="020E0502060401010101" pitchFamily="34" charset="-79"/>
              </a:rPr>
              <a:t>("</a:t>
            </a:r>
            <a:r>
              <a:rPr lang="am-ET" sz="2400" dirty="0" smtClean="0">
                <a:solidFill>
                  <a:srgbClr val="3F4040"/>
                </a:solidFill>
                <a:latin typeface="Arial"/>
                <a:cs typeface="David" panose="020E0502060401010101" pitchFamily="34" charset="-79"/>
              </a:rPr>
              <a:t>ቀ ካሀንት </a:t>
            </a:r>
            <a:r>
              <a:rPr lang="he-IL" sz="2400" dirty="0" smtClean="0">
                <a:solidFill>
                  <a:srgbClr val="3F4040"/>
                </a:solidFill>
                <a:latin typeface="Arial"/>
                <a:cs typeface="David" panose="020E0502060401010101" pitchFamily="34" charset="-79"/>
              </a:rPr>
              <a:t> </a:t>
            </a:r>
            <a:r>
              <a:rPr lang="he-IL" b="1" dirty="0" smtClean="0">
                <a:solidFill>
                  <a:srgbClr val="3F4040"/>
                </a:solidFill>
                <a:latin typeface="David" panose="020E0502060401010101" pitchFamily="34" charset="-79"/>
                <a:cs typeface="David" panose="020E0502060401010101" pitchFamily="34" charset="-79"/>
              </a:rPr>
              <a:t>כהן גדול"</a:t>
            </a:r>
            <a:r>
              <a:rPr lang="he-IL" sz="2400" dirty="0" smtClean="0">
                <a:solidFill>
                  <a:srgbClr val="3F4040"/>
                </a:solidFill>
                <a:latin typeface="David" panose="020E0502060401010101" pitchFamily="34" charset="-79"/>
                <a:cs typeface="David" panose="020E0502060401010101" pitchFamily="34" charset="-79"/>
              </a:rPr>
              <a:t>; רבים: "</a:t>
            </a:r>
            <a:r>
              <a:rPr lang="am-ET" sz="2400" dirty="0" smtClean="0">
                <a:solidFill>
                  <a:srgbClr val="3F4040"/>
                </a:solidFill>
                <a:latin typeface="Arial"/>
                <a:cs typeface="David" panose="020E0502060401010101" pitchFamily="34" charset="-79"/>
              </a:rPr>
              <a:t>ሊቃነ ካህናት </a:t>
            </a:r>
            <a:r>
              <a:rPr lang="he-IL" sz="2400" dirty="0" smtClean="0">
                <a:solidFill>
                  <a:srgbClr val="3F4040"/>
                </a:solidFill>
                <a:latin typeface="Arial"/>
                <a:cs typeface="David" panose="020E0502060401010101" pitchFamily="34" charset="-79"/>
              </a:rPr>
              <a:t> </a:t>
            </a:r>
            <a:r>
              <a:rPr lang="he-IL" sz="2400" dirty="0" err="1" smtClean="0">
                <a:solidFill>
                  <a:srgbClr val="3F4040"/>
                </a:solidFill>
                <a:latin typeface="David" panose="020E0502060401010101" pitchFamily="34" charset="-79"/>
                <a:cs typeface="David" panose="020E0502060401010101" pitchFamily="34" charset="-79"/>
              </a:rPr>
              <a:t>ליקנה</a:t>
            </a:r>
            <a:r>
              <a:rPr lang="he-IL" sz="2400" dirty="0" smtClean="0">
                <a:solidFill>
                  <a:srgbClr val="3F4040"/>
                </a:solidFill>
                <a:latin typeface="David" panose="020E0502060401010101" pitchFamily="34" charset="-79"/>
                <a:cs typeface="David" panose="020E0502060401010101" pitchFamily="34" charset="-79"/>
              </a:rPr>
              <a:t> </a:t>
            </a:r>
            <a:r>
              <a:rPr lang="he-IL" sz="2400" dirty="0" err="1">
                <a:solidFill>
                  <a:srgbClr val="3F4040"/>
                </a:solidFill>
                <a:latin typeface="David" panose="020E0502060401010101" pitchFamily="34" charset="-79"/>
                <a:cs typeface="David" panose="020E0502060401010101" pitchFamily="34" charset="-79"/>
              </a:rPr>
              <a:t>כהנת</a:t>
            </a:r>
            <a:r>
              <a:rPr lang="he-IL" sz="2400" dirty="0">
                <a:solidFill>
                  <a:srgbClr val="3F4040"/>
                </a:solidFill>
                <a:latin typeface="David" panose="020E0502060401010101" pitchFamily="34" charset="-79"/>
                <a:cs typeface="David" panose="020E0502060401010101" pitchFamily="34" charset="-79"/>
              </a:rPr>
              <a:t>") </a:t>
            </a:r>
            <a:endParaRPr lang="he-IL" sz="2400" dirty="0" smtClean="0">
              <a:solidFill>
                <a:srgbClr val="3F4040"/>
              </a:solidFill>
              <a:latin typeface="David" panose="020E0502060401010101" pitchFamily="34" charset="-79"/>
              <a:cs typeface="David" panose="020E0502060401010101" pitchFamily="34" charset="-79"/>
            </a:endParaRPr>
          </a:p>
          <a:p>
            <a:pPr marL="457200" lvl="1" indent="0">
              <a:lnSpc>
                <a:spcPct val="120000"/>
              </a:lnSpc>
              <a:spcBef>
                <a:spcPts val="0"/>
              </a:spcBef>
              <a:buNone/>
            </a:pPr>
            <a:r>
              <a:rPr lang="he-IL" dirty="0" smtClean="0">
                <a:solidFill>
                  <a:srgbClr val="3F4040"/>
                </a:solidFill>
                <a:latin typeface="David" panose="020E0502060401010101" pitchFamily="34" charset="-79"/>
                <a:cs typeface="David" panose="020E0502060401010101" pitchFamily="34" charset="-79"/>
              </a:rPr>
              <a:t>הוא כוהן </a:t>
            </a:r>
            <a:r>
              <a:rPr lang="he-IL" dirty="0">
                <a:solidFill>
                  <a:srgbClr val="3F4040"/>
                </a:solidFill>
                <a:latin typeface="David" panose="020E0502060401010101" pitchFamily="34" charset="-79"/>
                <a:cs typeface="David" panose="020E0502060401010101" pitchFamily="34" charset="-79"/>
              </a:rPr>
              <a:t>הממונה כסמכות דתית עליונה, באזור רחב, </a:t>
            </a:r>
            <a:endParaRPr lang="he-IL" dirty="0" smtClean="0">
              <a:solidFill>
                <a:srgbClr val="3F4040"/>
              </a:solidFill>
              <a:latin typeface="David" panose="020E0502060401010101" pitchFamily="34" charset="-79"/>
              <a:cs typeface="David" panose="020E0502060401010101" pitchFamily="34" charset="-79"/>
            </a:endParaRPr>
          </a:p>
          <a:p>
            <a:pPr marL="457200" lvl="1" indent="0">
              <a:lnSpc>
                <a:spcPct val="120000"/>
              </a:lnSpc>
              <a:spcBef>
                <a:spcPts val="0"/>
              </a:spcBef>
              <a:buNone/>
            </a:pPr>
            <a:r>
              <a:rPr lang="he-IL" dirty="0" smtClean="0">
                <a:solidFill>
                  <a:srgbClr val="3F4040"/>
                </a:solidFill>
                <a:latin typeface="David" panose="020E0502060401010101" pitchFamily="34" charset="-79"/>
                <a:cs typeface="David" panose="020E0502060401010101" pitchFamily="34" charset="-79"/>
              </a:rPr>
              <a:t>וסמכותו </a:t>
            </a:r>
            <a:r>
              <a:rPr lang="he-IL" dirty="0">
                <a:solidFill>
                  <a:srgbClr val="3F4040"/>
                </a:solidFill>
                <a:latin typeface="David" panose="020E0502060401010101" pitchFamily="34" charset="-79"/>
                <a:cs typeface="David" panose="020E0502060401010101" pitchFamily="34" charset="-79"/>
              </a:rPr>
              <a:t>גבוהה משל </a:t>
            </a:r>
            <a:r>
              <a:rPr lang="he-IL" dirty="0" smtClean="0">
                <a:solidFill>
                  <a:srgbClr val="3F4040"/>
                </a:solidFill>
                <a:latin typeface="David" panose="020E0502060401010101" pitchFamily="34" charset="-79"/>
                <a:cs typeface="David" panose="020E0502060401010101" pitchFamily="34" charset="-79"/>
              </a:rPr>
              <a:t>הכוהנים </a:t>
            </a:r>
            <a:r>
              <a:rPr lang="he-IL" dirty="0">
                <a:solidFill>
                  <a:srgbClr val="3F4040"/>
                </a:solidFill>
                <a:latin typeface="David" panose="020E0502060401010101" pitchFamily="34" charset="-79"/>
                <a:cs typeface="David" panose="020E0502060401010101" pitchFamily="34" charset="-79"/>
              </a:rPr>
              <a:t>המקומיים</a:t>
            </a:r>
            <a:r>
              <a:rPr lang="he-IL" dirty="0" smtClean="0">
                <a:solidFill>
                  <a:srgbClr val="3F4040"/>
                </a:solidFill>
                <a:latin typeface="David" panose="020E0502060401010101" pitchFamily="34" charset="-79"/>
                <a:cs typeface="David" panose="020E0502060401010101" pitchFamily="34" charset="-79"/>
              </a:rPr>
              <a:t>.</a:t>
            </a:r>
            <a:endParaRPr lang="he-IL" dirty="0">
              <a:solidFill>
                <a:srgbClr val="3F4040"/>
              </a:solidFill>
              <a:latin typeface="David" panose="020E0502060401010101" pitchFamily="34" charset="-79"/>
              <a:cs typeface="David" panose="020E0502060401010101" pitchFamily="34" charset="-79"/>
            </a:endParaRPr>
          </a:p>
          <a:p>
            <a:endParaRPr lang="he-IL" sz="1400" dirty="0">
              <a:solidFill>
                <a:srgbClr val="3F4040"/>
              </a:solidFill>
              <a:latin typeface="Arial"/>
            </a:endParaRPr>
          </a:p>
          <a:p>
            <a:pPr marL="0" indent="0">
              <a:buNone/>
            </a:pPr>
            <a:endParaRPr lang="he-IL" sz="800" dirty="0">
              <a:solidFill>
                <a:srgbClr val="3F4040"/>
              </a:solidFill>
              <a:latin typeface="Arial"/>
            </a:endParaRPr>
          </a:p>
          <a:p>
            <a:endParaRPr lang="he-IL" sz="800" dirty="0" smtClean="0">
              <a:solidFill>
                <a:srgbClr val="3F4040"/>
              </a:solidFill>
              <a:latin typeface="Arial"/>
            </a:endParaRPr>
          </a:p>
          <a:p>
            <a:endParaRPr lang="he-IL" sz="800" dirty="0">
              <a:solidFill>
                <a:srgbClr val="3F4040"/>
              </a:solidFill>
              <a:latin typeface="Arial"/>
            </a:endParaRPr>
          </a:p>
          <a:p>
            <a:endParaRPr lang="he-IL" sz="800" dirty="0" smtClean="0">
              <a:solidFill>
                <a:srgbClr val="3F4040"/>
              </a:solidFill>
              <a:latin typeface="Arial"/>
            </a:endParaRPr>
          </a:p>
          <a:p>
            <a:pPr marL="0" indent="0">
              <a:buNone/>
            </a:pPr>
            <a:r>
              <a:rPr lang="en-US" sz="800" dirty="0">
                <a:solidFill>
                  <a:srgbClr val="3F4040"/>
                </a:solidFill>
                <a:latin typeface="Arial"/>
              </a:rPr>
              <a:t> </a:t>
            </a:r>
            <a:endParaRPr lang="en-US" sz="800" dirty="0" smtClean="0">
              <a:solidFill>
                <a:srgbClr val="3F4040"/>
              </a:solidFill>
              <a:latin typeface="Arial"/>
            </a:endParaRPr>
          </a:p>
          <a:p>
            <a:endParaRPr lang="en-US" sz="800" dirty="0">
              <a:solidFill>
                <a:srgbClr val="3F4040"/>
              </a:solidFill>
              <a:latin typeface="Arial"/>
            </a:endParaRPr>
          </a:p>
          <a:p>
            <a:endParaRPr lang="he-IL" sz="800" dirty="0">
              <a:solidFill>
                <a:srgbClr val="3F4040"/>
              </a:solidFill>
              <a:latin typeface="Arial"/>
            </a:endParaRPr>
          </a:p>
          <a:p>
            <a:endParaRPr lang="he-IL" sz="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59" y="3056932"/>
            <a:ext cx="1967406" cy="262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822" y="4589243"/>
            <a:ext cx="3395418" cy="226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28565" y="4753827"/>
            <a:ext cx="4457781" cy="923330"/>
          </a:xfrm>
          <a:prstGeom prst="rect">
            <a:avLst/>
          </a:prstGeom>
          <a:noFill/>
        </p:spPr>
        <p:txBody>
          <a:bodyPr wrap="square" rtlCol="1">
            <a:spAutoFit/>
          </a:bodyPr>
          <a:lstStyle/>
          <a:p>
            <a:r>
              <a:rPr lang="he-IL" dirty="0">
                <a:solidFill>
                  <a:srgbClr val="3F4040"/>
                </a:solidFill>
                <a:latin typeface="Arial"/>
              </a:rPr>
              <a:t>תמונות של כהני הקהילה האתיופית בחג </a:t>
            </a:r>
            <a:r>
              <a:rPr lang="he-IL" dirty="0" err="1">
                <a:solidFill>
                  <a:srgbClr val="3F4040"/>
                </a:solidFill>
                <a:latin typeface="Arial"/>
              </a:rPr>
              <a:t>הסיגד</a:t>
            </a:r>
            <a:r>
              <a:rPr lang="he-IL" dirty="0">
                <a:solidFill>
                  <a:srgbClr val="3F4040"/>
                </a:solidFill>
                <a:latin typeface="Arial"/>
              </a:rPr>
              <a:t> וברחבת </a:t>
            </a:r>
            <a:r>
              <a:rPr lang="he-IL" dirty="0" smtClean="0">
                <a:solidFill>
                  <a:srgbClr val="3F4040"/>
                </a:solidFill>
                <a:latin typeface="Arial"/>
              </a:rPr>
              <a:t>הכותל</a:t>
            </a:r>
          </a:p>
          <a:p>
            <a:r>
              <a:rPr lang="he-IL" b="1" dirty="0" smtClean="0">
                <a:solidFill>
                  <a:srgbClr val="3F4040"/>
                </a:solidFill>
                <a:latin typeface="Arial"/>
              </a:rPr>
              <a:t>צילום</a:t>
            </a:r>
            <a:r>
              <a:rPr lang="he-IL" dirty="0" smtClean="0">
                <a:solidFill>
                  <a:srgbClr val="3F4040"/>
                </a:solidFill>
                <a:latin typeface="Arial"/>
              </a:rPr>
              <a:t>: </a:t>
            </a:r>
            <a:r>
              <a:rPr lang="en-US" dirty="0" smtClean="0">
                <a:solidFill>
                  <a:srgbClr val="3F4040"/>
                </a:solidFill>
                <a:latin typeface="Arial"/>
              </a:rPr>
              <a:t>Flickr </a:t>
            </a:r>
            <a:r>
              <a:rPr lang="en-US" dirty="0">
                <a:solidFill>
                  <a:srgbClr val="3F4040"/>
                </a:solidFill>
                <a:latin typeface="Arial"/>
              </a:rPr>
              <a:t>- Government Press </a:t>
            </a:r>
            <a:r>
              <a:rPr lang="en-US" dirty="0" smtClean="0">
                <a:solidFill>
                  <a:srgbClr val="3F4040"/>
                </a:solidFill>
                <a:latin typeface="Arial"/>
              </a:rPr>
              <a:t>Office</a:t>
            </a:r>
            <a:endParaRPr lang="he-IL" dirty="0">
              <a:solidFill>
                <a:srgbClr val="3F4040"/>
              </a:solidFill>
              <a:latin typeface="Arial"/>
            </a:endParaRPr>
          </a:p>
        </p:txBody>
      </p:sp>
      <p:sp>
        <p:nvSpPr>
          <p:cNvPr id="5" name="מציין מיקום של מספר שקופית 4"/>
          <p:cNvSpPr>
            <a:spLocks noGrp="1"/>
          </p:cNvSpPr>
          <p:nvPr>
            <p:ph type="sldNum" sz="quarter" idx="12"/>
          </p:nvPr>
        </p:nvSpPr>
        <p:spPr/>
        <p:txBody>
          <a:bodyPr/>
          <a:lstStyle/>
          <a:p>
            <a:fld id="{407DBC46-A50B-4E38-BBF1-1F3AA4F5EC96}" type="slidenum">
              <a:rPr lang="he-IL" smtClean="0"/>
              <a:t>6</a:t>
            </a:fld>
            <a:endParaRPr lang="he-IL"/>
          </a:p>
        </p:txBody>
      </p:sp>
    </p:spTree>
    <p:extLst>
      <p:ext uri="{BB962C8B-B14F-4D97-AF65-F5344CB8AC3E}">
        <p14:creationId xmlns:p14="http://schemas.microsoft.com/office/powerpoint/2010/main" val="257576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680545" y="1481959"/>
            <a:ext cx="10515600" cy="740979"/>
          </a:xfrm>
        </p:spPr>
        <p:txBody>
          <a:bodyPr/>
          <a:lstStyle/>
          <a:p>
            <a:pPr marL="342900" lvl="0" indent="-342900" algn="ctr">
              <a:spcBef>
                <a:spcPts val="1000"/>
              </a:spcBef>
            </a:pPr>
            <a:r>
              <a:rPr lang="he-IL" dirty="0" smtClean="0"/>
              <a:t> </a:t>
            </a:r>
            <a:r>
              <a:rPr lang="he-IL" b="1" dirty="0">
                <a:solidFill>
                  <a:srgbClr val="FF0000"/>
                </a:solidFill>
              </a:rPr>
              <a:t>הכוהנים - </a:t>
            </a:r>
            <a:r>
              <a:rPr lang="he-IL" b="1" dirty="0" err="1">
                <a:solidFill>
                  <a:srgbClr val="FF0000"/>
                </a:solidFill>
              </a:rPr>
              <a:t>הקייסים</a:t>
            </a:r>
            <a:endParaRPr lang="he-IL" b="1" dirty="0">
              <a:solidFill>
                <a:srgbClr val="FF0000"/>
              </a:solidFill>
            </a:endParaRPr>
          </a:p>
        </p:txBody>
      </p:sp>
      <p:sp>
        <p:nvSpPr>
          <p:cNvPr id="3" name="מציין מיקום תוכן 2"/>
          <p:cNvSpPr>
            <a:spLocks noGrp="1"/>
          </p:cNvSpPr>
          <p:nvPr>
            <p:ph idx="1"/>
          </p:nvPr>
        </p:nvSpPr>
        <p:spPr>
          <a:xfrm>
            <a:off x="1245475" y="2345886"/>
            <a:ext cx="10107927" cy="3613479"/>
          </a:xfrm>
        </p:spPr>
        <p:txBody>
          <a:bodyPr>
            <a:noAutofit/>
          </a:bodyPr>
          <a:lstStyle/>
          <a:p>
            <a:pPr lvl="0"/>
            <a:r>
              <a:rPr lang="he-IL" sz="2400" dirty="0" smtClean="0">
                <a:solidFill>
                  <a:prstClr val="black"/>
                </a:solidFill>
                <a:latin typeface="David" panose="020E0502060401010101" pitchFamily="34" charset="-79"/>
                <a:cs typeface="David" panose="020E0502060401010101" pitchFamily="34" charset="-79"/>
              </a:rPr>
              <a:t>באופן </a:t>
            </a:r>
            <a:r>
              <a:rPr lang="he-IL" sz="2400" dirty="0">
                <a:solidFill>
                  <a:prstClr val="black"/>
                </a:solidFill>
                <a:latin typeface="David" panose="020E0502060401010101" pitchFamily="34" charset="-79"/>
                <a:cs typeface="David" panose="020E0502060401010101" pitchFamily="34" charset="-79"/>
              </a:rPr>
              <a:t>היסטורי סמכות </a:t>
            </a:r>
            <a:r>
              <a:rPr lang="he-IL" sz="2400" dirty="0" err="1">
                <a:solidFill>
                  <a:prstClr val="black"/>
                </a:solidFill>
                <a:latin typeface="David" panose="020E0502060401010101" pitchFamily="34" charset="-79"/>
                <a:cs typeface="David" panose="020E0502060401010101" pitchFamily="34" charset="-79"/>
              </a:rPr>
              <a:t>הקייס</a:t>
            </a:r>
            <a:r>
              <a:rPr lang="he-IL" sz="2400" dirty="0">
                <a:solidFill>
                  <a:prstClr val="black"/>
                </a:solidFill>
                <a:latin typeface="David" panose="020E0502060401010101" pitchFamily="34" charset="-79"/>
                <a:cs typeface="David" panose="020E0502060401010101" pitchFamily="34" charset="-79"/>
              </a:rPr>
              <a:t> (הכהן) הייתה שנייה רק לזו של </a:t>
            </a:r>
            <a:r>
              <a:rPr lang="he-IL" sz="2400" dirty="0" smtClean="0">
                <a:solidFill>
                  <a:prstClr val="black"/>
                </a:solidFill>
                <a:latin typeface="David" panose="020E0502060401010101" pitchFamily="34" charset="-79"/>
                <a:cs typeface="David" panose="020E0502060401010101" pitchFamily="34" charset="-79"/>
              </a:rPr>
              <a:t>הנזיר, אולם כאשר החלה להיעלם </a:t>
            </a:r>
            <a:r>
              <a:rPr lang="he-IL" sz="2400" dirty="0">
                <a:solidFill>
                  <a:prstClr val="black"/>
                </a:solidFill>
                <a:latin typeface="David" panose="020E0502060401010101" pitchFamily="34" charset="-79"/>
                <a:cs typeface="David" panose="020E0502060401010101" pitchFamily="34" charset="-79"/>
              </a:rPr>
              <a:t>הנזירות בקרב ביתא ישראל, במהלך המאה </a:t>
            </a:r>
            <a:r>
              <a:rPr lang="he-IL" sz="2400" dirty="0" smtClean="0">
                <a:solidFill>
                  <a:prstClr val="black"/>
                </a:solidFill>
                <a:latin typeface="David" panose="020E0502060401010101" pitchFamily="34" charset="-79"/>
                <a:cs typeface="David" panose="020E0502060401010101" pitchFamily="34" charset="-79"/>
              </a:rPr>
              <a:t>העשרים, החל </a:t>
            </a:r>
            <a:r>
              <a:rPr lang="he-IL" sz="2400" dirty="0">
                <a:solidFill>
                  <a:prstClr val="black"/>
                </a:solidFill>
                <a:latin typeface="David" panose="020E0502060401010101" pitchFamily="34" charset="-79"/>
                <a:cs typeface="David" panose="020E0502060401010101" pitchFamily="34" charset="-79"/>
              </a:rPr>
              <a:t>תפקיד הכהן לכלול גם את תפקידי הנזיר והוא הפך לסמכות הראשונה בענייני דת</a:t>
            </a:r>
            <a:r>
              <a:rPr lang="he-IL" sz="2400" dirty="0" smtClean="0">
                <a:solidFill>
                  <a:prstClr val="black"/>
                </a:solidFill>
                <a:latin typeface="David" panose="020E0502060401010101" pitchFamily="34" charset="-79"/>
                <a:cs typeface="David" panose="020E0502060401010101" pitchFamily="34" charset="-79"/>
              </a:rPr>
              <a:t>.</a:t>
            </a:r>
          </a:p>
          <a:p>
            <a:r>
              <a:rPr lang="he-IL" sz="2400" dirty="0" err="1" smtClean="0">
                <a:latin typeface="David" panose="020E0502060401010101" pitchFamily="34" charset="-79"/>
                <a:cs typeface="David" panose="020E0502060401010101" pitchFamily="34" charset="-79"/>
              </a:rPr>
              <a:t>הקייסים</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היו הלב. לב זה פעם לאורך אלפי שנים והכריע הכרעות גורליות בצמתים גורליים. </a:t>
            </a:r>
            <a:endParaRPr lang="he-IL" sz="2400" dirty="0" smtClean="0">
              <a:latin typeface="David" panose="020E0502060401010101" pitchFamily="34" charset="-79"/>
              <a:cs typeface="David" panose="020E0502060401010101" pitchFamily="34" charset="-79"/>
            </a:endParaRPr>
          </a:p>
          <a:p>
            <a:r>
              <a:rPr lang="he-IL" sz="2400" dirty="0" err="1" smtClean="0">
                <a:latin typeface="David" panose="020E0502060401010101" pitchFamily="34" charset="-79"/>
                <a:cs typeface="David" panose="020E0502060401010101" pitchFamily="34" charset="-79"/>
              </a:rPr>
              <a:t>הקייסים</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נלחמו מלחמת חורמה בהתבוללות ופעלו ליישב יהודים באזורים מרוחקים ממרכזים נוצריים. </a:t>
            </a:r>
            <a:r>
              <a:rPr lang="he-IL" sz="2400" dirty="0" smtClean="0">
                <a:latin typeface="David" panose="020E0502060401010101" pitchFamily="34" charset="-79"/>
                <a:cs typeface="David" panose="020E0502060401010101" pitchFamily="34" charset="-79"/>
              </a:rPr>
              <a:t>בתקופת </a:t>
            </a:r>
            <a:r>
              <a:rPr lang="he-IL" sz="2400" dirty="0">
                <a:latin typeface="David" panose="020E0502060401010101" pitchFamily="34" charset="-79"/>
                <a:cs typeface="David" panose="020E0502060401010101" pitchFamily="34" charset="-79"/>
              </a:rPr>
              <a:t>הקיסר יצחק והמלחמות הפנימיות של המאה ה-15, אז נרצחו עשרות אלפי יהודים, </a:t>
            </a:r>
            <a:r>
              <a:rPr lang="he-IL" sz="2400" dirty="0" err="1" smtClean="0">
                <a:latin typeface="David" panose="020E0502060401010101" pitchFamily="34" charset="-79"/>
                <a:cs typeface="David" panose="020E0502060401010101" pitchFamily="34" charset="-79"/>
              </a:rPr>
              <a:t>הקייסים</a:t>
            </a:r>
            <a:r>
              <a:rPr lang="he-IL" sz="2400" dirty="0" smtClean="0">
                <a:latin typeface="David" panose="020E0502060401010101" pitchFamily="34" charset="-79"/>
                <a:cs typeface="David" panose="020E0502060401010101" pitchFamily="34" charset="-79"/>
              </a:rPr>
              <a:t> הביאו לשיא את </a:t>
            </a:r>
            <a:r>
              <a:rPr lang="he-IL" sz="2400" dirty="0">
                <a:latin typeface="David" panose="020E0502060401010101" pitchFamily="34" charset="-79"/>
                <a:cs typeface="David" panose="020E0502060401010101" pitchFamily="34" charset="-79"/>
              </a:rPr>
              <a:t>הפעילות נגד </a:t>
            </a:r>
            <a:r>
              <a:rPr lang="he-IL" sz="2400" dirty="0" smtClean="0">
                <a:latin typeface="David" panose="020E0502060401010101" pitchFamily="34" charset="-79"/>
                <a:cs typeface="David" panose="020E0502060401010101" pitchFamily="34" charset="-79"/>
              </a:rPr>
              <a:t>ההתבוללות: הם </a:t>
            </a:r>
            <a:r>
              <a:rPr lang="he-IL" sz="2400" dirty="0">
                <a:latin typeface="David" panose="020E0502060401010101" pitchFamily="34" charset="-79"/>
                <a:cs typeface="David" panose="020E0502060401010101" pitchFamily="34" charset="-79"/>
              </a:rPr>
              <a:t>עברו ממעוז יהודי למעוז יהודי, מכפר יהודי לכפר יהודי, וחיזקו את הזהות היהודית של תושביהם</a:t>
            </a:r>
            <a:r>
              <a:rPr lang="he-IL" sz="2400" dirty="0" smtClean="0">
                <a:latin typeface="David" panose="020E0502060401010101" pitchFamily="34" charset="-79"/>
                <a:cs typeface="David" panose="020E0502060401010101" pitchFamily="34" charset="-79"/>
              </a:rPr>
              <a:t>.</a:t>
            </a:r>
          </a:p>
          <a:p>
            <a:endParaRPr lang="he-IL" sz="2400" dirty="0">
              <a:latin typeface="David" panose="020E0502060401010101" pitchFamily="34" charset="-79"/>
              <a:cs typeface="David" panose="020E0502060401010101" pitchFamily="34" charset="-79"/>
            </a:endParaRPr>
          </a:p>
          <a:p>
            <a:pPr lvl="0"/>
            <a:endParaRPr lang="he-IL" sz="2400" dirty="0">
              <a:solidFill>
                <a:prstClr val="black"/>
              </a:solidFill>
              <a:latin typeface="David" panose="020E0502060401010101" pitchFamily="34" charset="-79"/>
              <a:cs typeface="David" panose="020E0502060401010101" pitchFamily="34" charset="-79"/>
            </a:endParaRPr>
          </a:p>
          <a:p>
            <a:endParaRPr lang="he-IL" sz="24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407DBC46-A50B-4E38-BBF1-1F3AA4F5EC96}" type="slidenum">
              <a:rPr lang="he-IL" smtClean="0"/>
              <a:t>7</a:t>
            </a:fld>
            <a:endParaRPr lang="he-IL"/>
          </a:p>
        </p:txBody>
      </p:sp>
    </p:spTree>
    <p:extLst>
      <p:ext uri="{BB962C8B-B14F-4D97-AF65-F5344CB8AC3E}">
        <p14:creationId xmlns:p14="http://schemas.microsoft.com/office/powerpoint/2010/main" val="111764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837803" y="1576552"/>
            <a:ext cx="10515600" cy="740979"/>
          </a:xfrm>
        </p:spPr>
        <p:txBody>
          <a:bodyPr/>
          <a:lstStyle/>
          <a:p>
            <a:pPr marL="342900" lvl="0" indent="-342900" algn="ctr">
              <a:spcBef>
                <a:spcPts val="1000"/>
              </a:spcBef>
            </a:pPr>
            <a:r>
              <a:rPr lang="he-IL" dirty="0" smtClean="0"/>
              <a:t> </a:t>
            </a:r>
            <a:r>
              <a:rPr lang="he-IL" b="1" dirty="0">
                <a:solidFill>
                  <a:srgbClr val="FF0000"/>
                </a:solidFill>
              </a:rPr>
              <a:t>הכוהנים – </a:t>
            </a:r>
            <a:r>
              <a:rPr lang="he-IL" b="1" dirty="0" err="1">
                <a:solidFill>
                  <a:srgbClr val="FF0000"/>
                </a:solidFill>
              </a:rPr>
              <a:t>הקייסים</a:t>
            </a:r>
            <a:r>
              <a:rPr lang="he-IL" b="1" dirty="0">
                <a:solidFill>
                  <a:srgbClr val="FF0000"/>
                </a:solidFill>
              </a:rPr>
              <a:t> - המשך</a:t>
            </a:r>
          </a:p>
        </p:txBody>
      </p:sp>
      <p:sp>
        <p:nvSpPr>
          <p:cNvPr id="3" name="מציין מיקום תוכן 2"/>
          <p:cNvSpPr>
            <a:spLocks noGrp="1"/>
          </p:cNvSpPr>
          <p:nvPr>
            <p:ph idx="1"/>
          </p:nvPr>
        </p:nvSpPr>
        <p:spPr>
          <a:xfrm>
            <a:off x="1403130" y="2661196"/>
            <a:ext cx="9651125" cy="3061687"/>
          </a:xfrm>
        </p:spPr>
        <p:txBody>
          <a:bodyPr>
            <a:normAutofit/>
          </a:bodyPr>
          <a:lstStyle/>
          <a:p>
            <a:r>
              <a:rPr lang="he-IL" sz="2400" dirty="0" smtClean="0">
                <a:latin typeface="David" panose="020E0502060401010101" pitchFamily="34" charset="-79"/>
                <a:cs typeface="David" panose="020E0502060401010101" pitchFamily="34" charset="-79"/>
              </a:rPr>
              <a:t>גם </a:t>
            </a:r>
            <a:r>
              <a:rPr lang="he-IL" sz="2400" dirty="0">
                <a:latin typeface="David" panose="020E0502060401010101" pitchFamily="34" charset="-79"/>
                <a:cs typeface="David" panose="020E0502060401010101" pitchFamily="34" charset="-79"/>
              </a:rPr>
              <a:t>בהיסטוריה המודרנית של יהדות אתיופיה, לפני הגירת הקהילה לישראל, היו </a:t>
            </a:r>
            <a:r>
              <a:rPr lang="he-IL" sz="2400" dirty="0" err="1">
                <a:latin typeface="David" panose="020E0502060401010101" pitchFamily="34" charset="-79"/>
                <a:cs typeface="David" panose="020E0502060401010101" pitchFamily="34" charset="-79"/>
              </a:rPr>
              <a:t>הקייסים</a:t>
            </a:r>
            <a:r>
              <a:rPr lang="he-IL" sz="2400" dirty="0">
                <a:latin typeface="David" panose="020E0502060401010101" pitchFamily="34" charset="-79"/>
                <a:cs typeface="David" panose="020E0502060401010101" pitchFamily="34" charset="-79"/>
              </a:rPr>
              <a:t> הלב הפועם. הם החזיקו את בני קהילתם בציפורניים, נגד רדיפות היהודים באתיופיה של שנות </a:t>
            </a:r>
            <a:r>
              <a:rPr lang="he-IL" sz="2400" dirty="0" smtClean="0">
                <a:latin typeface="David" panose="020E0502060401010101" pitchFamily="34" charset="-79"/>
                <a:cs typeface="David" panose="020E0502060401010101" pitchFamily="34" charset="-79"/>
              </a:rPr>
              <a:t>השמונים </a:t>
            </a:r>
            <a:r>
              <a:rPr lang="he-IL" sz="2400" dirty="0">
                <a:latin typeface="David" panose="020E0502060401010101" pitchFamily="34" charset="-79"/>
                <a:cs typeface="David" panose="020E0502060401010101" pitchFamily="34" charset="-79"/>
              </a:rPr>
              <a:t>ולמרות האיסור לקיים מצוות וללמוד עברית. </a:t>
            </a:r>
            <a:r>
              <a:rPr lang="he-IL" sz="2400" dirty="0" err="1">
                <a:latin typeface="David" panose="020E0502060401010101" pitchFamily="34" charset="-79"/>
                <a:cs typeface="David" panose="020E0502060401010101" pitchFamily="34" charset="-79"/>
              </a:rPr>
              <a:t>קייסים</a:t>
            </a:r>
            <a:r>
              <a:rPr lang="he-IL" sz="2400" dirty="0">
                <a:latin typeface="David" panose="020E0502060401010101" pitchFamily="34" charset="-79"/>
                <a:cs typeface="David" panose="020E0502060401010101" pitchFamily="34" charset="-79"/>
              </a:rPr>
              <a:t> רבים היו נתונים לפיקוח מתמיד. אחדים מהם נאסרו ועונו באשמה שריגלו למען הציונים. </a:t>
            </a:r>
            <a:endParaRPr lang="he-IL" sz="2400" dirty="0" smtClean="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בהמשך, כשחצו </a:t>
            </a:r>
            <a:r>
              <a:rPr lang="he-IL" sz="2400" dirty="0">
                <a:latin typeface="David" panose="020E0502060401010101" pitchFamily="34" charset="-79"/>
                <a:cs typeface="David" panose="020E0502060401010101" pitchFamily="34" charset="-79"/>
              </a:rPr>
              <a:t>את סודן בדרך לישראל, נאבקו </a:t>
            </a:r>
            <a:r>
              <a:rPr lang="he-IL" sz="2400" dirty="0" err="1">
                <a:latin typeface="David" panose="020E0502060401010101" pitchFamily="34" charset="-79"/>
                <a:cs typeface="David" panose="020E0502060401010101" pitchFamily="34" charset="-79"/>
              </a:rPr>
              <a:t>הקייסים</a:t>
            </a:r>
            <a:r>
              <a:rPr lang="he-IL" sz="2400" dirty="0">
                <a:latin typeface="David" panose="020E0502060401010101" pitchFamily="34" charset="-79"/>
                <a:cs typeface="David" panose="020E0502060401010101" pitchFamily="34" charset="-79"/>
              </a:rPr>
              <a:t> לשמור על קהילותיהם למרות הרעב, המחלות, מקרי האונס והעינויים.</a:t>
            </a:r>
          </a:p>
          <a:p>
            <a:endParaRPr lang="he-IL" sz="2400" dirty="0">
              <a:latin typeface="David" panose="020E0502060401010101" pitchFamily="34" charset="-79"/>
              <a:cs typeface="David" panose="020E0502060401010101" pitchFamily="34" charset="-79"/>
            </a:endParaRPr>
          </a:p>
          <a:p>
            <a:pPr lvl="0"/>
            <a:endParaRPr lang="he-IL" sz="2400" dirty="0">
              <a:solidFill>
                <a:prstClr val="black"/>
              </a:solidFill>
              <a:latin typeface="David" panose="020E0502060401010101" pitchFamily="34" charset="-79"/>
              <a:cs typeface="David" panose="020E0502060401010101" pitchFamily="34" charset="-79"/>
            </a:endParaRPr>
          </a:p>
          <a:p>
            <a:endParaRPr lang="he-IL" sz="24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2"/>
          </p:nvPr>
        </p:nvSpPr>
        <p:spPr/>
        <p:txBody>
          <a:bodyPr/>
          <a:lstStyle/>
          <a:p>
            <a:fld id="{407DBC46-A50B-4E38-BBF1-1F3AA4F5EC96}" type="slidenum">
              <a:rPr lang="he-IL" smtClean="0">
                <a:solidFill>
                  <a:prstClr val="black">
                    <a:tint val="75000"/>
                  </a:prstClr>
                </a:solidFill>
              </a:rPr>
              <a:pPr/>
              <a:t>8</a:t>
            </a:fld>
            <a:endParaRPr lang="he-IL">
              <a:solidFill>
                <a:prstClr val="black">
                  <a:tint val="75000"/>
                </a:prstClr>
              </a:solidFill>
            </a:endParaRPr>
          </a:p>
        </p:txBody>
      </p:sp>
    </p:spTree>
    <p:extLst>
      <p:ext uri="{BB962C8B-B14F-4D97-AF65-F5344CB8AC3E}">
        <p14:creationId xmlns:p14="http://schemas.microsoft.com/office/powerpoint/2010/main" val="342885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
            <a:ext cx="12191207" cy="685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1980803" y="961491"/>
            <a:ext cx="8229600" cy="775869"/>
          </a:xfrm>
        </p:spPr>
        <p:txBody>
          <a:bodyPr>
            <a:normAutofit/>
          </a:bodyPr>
          <a:lstStyle/>
          <a:p>
            <a:r>
              <a:rPr lang="he-IL" b="1" dirty="0">
                <a:solidFill>
                  <a:srgbClr val="FF0000"/>
                </a:solidFill>
              </a:rPr>
              <a:t>הנהגת </a:t>
            </a:r>
            <a:r>
              <a:rPr lang="he-IL" b="1" dirty="0" err="1">
                <a:solidFill>
                  <a:srgbClr val="FF0000"/>
                </a:solidFill>
              </a:rPr>
              <a:t>הקייסים</a:t>
            </a:r>
            <a:endParaRPr lang="he-IL" b="1" dirty="0">
              <a:solidFill>
                <a:srgbClr val="FF0000"/>
              </a:solidFill>
            </a:endParaRPr>
          </a:p>
        </p:txBody>
      </p:sp>
      <p:sp>
        <p:nvSpPr>
          <p:cNvPr id="3" name="מציין מיקום תוכן 2"/>
          <p:cNvSpPr>
            <a:spLocks noGrp="1"/>
          </p:cNvSpPr>
          <p:nvPr>
            <p:ph idx="1"/>
          </p:nvPr>
        </p:nvSpPr>
        <p:spPr>
          <a:xfrm>
            <a:off x="1087820" y="1572999"/>
            <a:ext cx="10279117" cy="4544021"/>
          </a:xfrm>
        </p:spPr>
        <p:txBody>
          <a:bodyPr>
            <a:noAutofit/>
          </a:bodyPr>
          <a:lstStyle/>
          <a:p>
            <a:pPr marL="0" indent="0" algn="just">
              <a:spcBef>
                <a:spcPts val="0"/>
              </a:spcBef>
              <a:buNone/>
            </a:pPr>
            <a:r>
              <a:rPr lang="he-IL" sz="2400" b="1" dirty="0" err="1">
                <a:latin typeface="David" panose="020E0502060401010101" pitchFamily="34" charset="-79"/>
                <a:cs typeface="David" panose="020E0502060401010101" pitchFamily="34" charset="-79"/>
              </a:rPr>
              <a:t>הקייס</a:t>
            </a:r>
            <a:r>
              <a:rPr lang="he-IL" sz="2400" b="1" dirty="0">
                <a:latin typeface="David" panose="020E0502060401010101" pitchFamily="34" charset="-79"/>
                <a:cs typeface="David" panose="020E0502060401010101" pitchFamily="34" charset="-79"/>
              </a:rPr>
              <a:t> – הכוהן </a:t>
            </a:r>
            <a:r>
              <a:rPr lang="he-IL" sz="2400" dirty="0" smtClean="0">
                <a:latin typeface="David" panose="020E0502060401010101" pitchFamily="34" charset="-79"/>
                <a:cs typeface="David" panose="020E0502060401010101" pitchFamily="34" charset="-79"/>
              </a:rPr>
              <a:t>הוא </a:t>
            </a:r>
            <a:r>
              <a:rPr lang="he-IL" sz="2400" dirty="0">
                <a:latin typeface="David" panose="020E0502060401010101" pitchFamily="34" charset="-79"/>
                <a:cs typeface="David" panose="020E0502060401010101" pitchFamily="34" charset="-79"/>
              </a:rPr>
              <a:t>בעל הסמכות העליונה </a:t>
            </a:r>
            <a:r>
              <a:rPr lang="he-IL" sz="2400" dirty="0" smtClean="0">
                <a:latin typeface="David" panose="020E0502060401010101" pitchFamily="34" charset="-79"/>
                <a:cs typeface="David" panose="020E0502060401010101" pitchFamily="34" charset="-79"/>
              </a:rPr>
              <a:t>בקהילה עם היעלמות מוסד הנזירות. </a:t>
            </a:r>
          </a:p>
          <a:p>
            <a:pPr algn="just">
              <a:spcBef>
                <a:spcPts val="0"/>
              </a:spcBef>
            </a:pPr>
            <a:r>
              <a:rPr lang="he-IL" sz="2300" dirty="0" smtClean="0">
                <a:latin typeface="David" panose="020E0502060401010101" pitchFamily="34" charset="-79"/>
                <a:cs typeface="David" panose="020E0502060401010101" pitchFamily="34" charset="-79"/>
              </a:rPr>
              <a:t>תפקידיו:</a:t>
            </a:r>
          </a:p>
          <a:p>
            <a:pPr lvl="1" algn="just">
              <a:spcBef>
                <a:spcPts val="0"/>
              </a:spcBef>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להנהיג </a:t>
            </a:r>
            <a:r>
              <a:rPr lang="he-IL" sz="2000" dirty="0">
                <a:latin typeface="David" panose="020E0502060401010101" pitchFamily="34" charset="-79"/>
                <a:cs typeface="David" panose="020E0502060401010101" pitchFamily="34" charset="-79"/>
              </a:rPr>
              <a:t>את הקהילה וללמד את בני העדה כיצד להתנהג  ולשמור על אורח חיים יהודי. </a:t>
            </a:r>
            <a:endParaRPr lang="he-IL" sz="2000" dirty="0" smtClean="0">
              <a:latin typeface="David" panose="020E0502060401010101" pitchFamily="34" charset="-79"/>
              <a:cs typeface="David" panose="020E0502060401010101" pitchFamily="34" charset="-79"/>
            </a:endParaRPr>
          </a:p>
          <a:p>
            <a:pPr lvl="1" algn="just">
              <a:spcBef>
                <a:spcPts val="0"/>
              </a:spcBef>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לתת מענה לפונים אליו  </a:t>
            </a:r>
            <a:r>
              <a:rPr lang="he-IL" sz="2000" dirty="0">
                <a:latin typeface="David" panose="020E0502060401010101" pitchFamily="34" charset="-79"/>
                <a:cs typeface="David" panose="020E0502060401010101" pitchFamily="34" charset="-79"/>
              </a:rPr>
              <a:t>בשאלות דתיות וחברתיות.</a:t>
            </a:r>
            <a:r>
              <a:rPr lang="he-IL" sz="2000" dirty="0"/>
              <a:t> </a:t>
            </a:r>
          </a:p>
          <a:p>
            <a:pPr lvl="1" algn="just">
              <a:spcBef>
                <a:spcPts val="0"/>
              </a:spcBef>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לקרוא לקהילה </a:t>
            </a:r>
            <a:r>
              <a:rPr lang="he-IL" sz="2000" dirty="0">
                <a:latin typeface="David" panose="020E0502060401010101" pitchFamily="34" charset="-79"/>
                <a:cs typeface="David" panose="020E0502060401010101" pitchFamily="34" charset="-79"/>
              </a:rPr>
              <a:t>מספר התורה </a:t>
            </a:r>
            <a:r>
              <a:rPr lang="he-IL" sz="2000" dirty="0" smtClean="0">
                <a:latin typeface="David" panose="020E0502060401010101" pitchFamily="34" charset="-79"/>
                <a:cs typeface="David" panose="020E0502060401010101" pitchFamily="34" charset="-79"/>
              </a:rPr>
              <a:t>ומזמורים</a:t>
            </a:r>
            <a:r>
              <a:rPr lang="he-IL" sz="2000" dirty="0">
                <a:latin typeface="David" panose="020E0502060401010101" pitchFamily="34" charset="-79"/>
                <a:cs typeface="David" panose="020E0502060401010101" pitchFamily="34" charset="-79"/>
              </a:rPr>
              <a:t>, כאשר כל הקהל עומד מאחוריהם, בדומה לנהוג בבית-המקדש השני. הם מאמינים בהיצמדות לתורה שבכתב וקיום המצוות ככתבן וכלשונן, ללא פרשנות של תורה שבעל-פה. </a:t>
            </a:r>
          </a:p>
          <a:p>
            <a:pPr lvl="1" algn="just">
              <a:spcBef>
                <a:spcPts val="0"/>
              </a:spcBef>
              <a:buFont typeface="Arial" panose="020B0604020202020204" pitchFamily="34" charset="0"/>
              <a:buChar char="•"/>
            </a:pPr>
            <a:r>
              <a:rPr lang="he-IL" sz="2000" dirty="0">
                <a:latin typeface="David" panose="020E0502060401010101" pitchFamily="34" charset="-79"/>
                <a:cs typeface="David" panose="020E0502060401010101" pitchFamily="34" charset="-79"/>
              </a:rPr>
              <a:t>עריכת תפילות, ניהול טקסי נישואין וגירושין, ליווי נפטרים לקבורה </a:t>
            </a:r>
            <a:r>
              <a:rPr lang="he-IL" sz="2000" dirty="0" smtClean="0">
                <a:latin typeface="David" panose="020E0502060401010101" pitchFamily="34" charset="-79"/>
                <a:cs typeface="David" panose="020E0502060401010101" pitchFamily="34" charset="-79"/>
              </a:rPr>
              <a:t>בתפילת כפרה</a:t>
            </a:r>
            <a:r>
              <a:rPr lang="he-IL" sz="2000" dirty="0">
                <a:latin typeface="David" panose="020E0502060401010101" pitchFamily="34" charset="-79"/>
                <a:cs typeface="David" panose="020E0502060401010101" pitchFamily="34" charset="-79"/>
              </a:rPr>
              <a:t>.</a:t>
            </a:r>
            <a:endParaRPr lang="he-IL" sz="2000" dirty="0" smtClean="0">
              <a:latin typeface="David" panose="020E0502060401010101" pitchFamily="34" charset="-79"/>
              <a:cs typeface="David" panose="020E0502060401010101" pitchFamily="34" charset="-79"/>
            </a:endParaRPr>
          </a:p>
          <a:p>
            <a:pPr lvl="1" algn="just">
              <a:spcBef>
                <a:spcPts val="0"/>
              </a:spcBef>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הקפדה </a:t>
            </a:r>
            <a:r>
              <a:rPr lang="he-IL" sz="2000" dirty="0">
                <a:latin typeface="David" panose="020E0502060401010101" pitchFamily="34" charset="-79"/>
                <a:cs typeface="David" panose="020E0502060401010101" pitchFamily="34" charset="-79"/>
              </a:rPr>
              <a:t>על שמירת טומאה </a:t>
            </a:r>
            <a:r>
              <a:rPr lang="he-IL" sz="2000" dirty="0" smtClean="0">
                <a:latin typeface="David" panose="020E0502060401010101" pitchFamily="34" charset="-79"/>
                <a:cs typeface="David" panose="020E0502060401010101" pitchFamily="34" charset="-79"/>
              </a:rPr>
              <a:t>וטהרה.</a:t>
            </a:r>
          </a:p>
          <a:p>
            <a:pPr lvl="1" algn="just">
              <a:spcBef>
                <a:spcPts val="0"/>
              </a:spcBef>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ניהול </a:t>
            </a:r>
            <a:r>
              <a:rPr lang="he-IL" sz="2000" dirty="0">
                <a:latin typeface="David" panose="020E0502060401010101" pitchFamily="34" charset="-79"/>
                <a:cs typeface="David" panose="020E0502060401010101" pitchFamily="34" charset="-79"/>
              </a:rPr>
              <a:t>משפטים בענייני דת, התערבות לשם השכנת </a:t>
            </a:r>
            <a:r>
              <a:rPr lang="he-IL" sz="2000" dirty="0" smtClean="0">
                <a:latin typeface="David" panose="020E0502060401010101" pitchFamily="34" charset="-79"/>
                <a:cs typeface="David" panose="020E0502060401010101" pitchFamily="34" charset="-79"/>
              </a:rPr>
              <a:t>שלום </a:t>
            </a:r>
            <a:r>
              <a:rPr lang="he-IL" sz="2000" dirty="0">
                <a:latin typeface="David" panose="020E0502060401010101" pitchFamily="34" charset="-79"/>
                <a:cs typeface="David" panose="020E0502060401010101" pitchFamily="34" charset="-79"/>
              </a:rPr>
              <a:t>בין צדדים </a:t>
            </a:r>
            <a:r>
              <a:rPr lang="he-IL" sz="2000" dirty="0" smtClean="0">
                <a:latin typeface="David" panose="020E0502060401010101" pitchFamily="34" charset="-79"/>
                <a:cs typeface="David" panose="020E0502060401010101" pitchFamily="34" charset="-79"/>
              </a:rPr>
              <a:t>עוינים</a:t>
            </a:r>
            <a:r>
              <a:rPr lang="he-IL" sz="2000" dirty="0">
                <a:latin typeface="David" panose="020E0502060401010101" pitchFamily="34" charset="-79"/>
                <a:cs typeface="David" panose="020E0502060401010101" pitchFamily="34" charset="-79"/>
              </a:rPr>
              <a:t>.</a:t>
            </a:r>
            <a:endParaRPr lang="he-IL" sz="2000" dirty="0" smtClean="0">
              <a:latin typeface="David" panose="020E0502060401010101" pitchFamily="34" charset="-79"/>
              <a:cs typeface="David" panose="020E0502060401010101" pitchFamily="34" charset="-79"/>
            </a:endParaRPr>
          </a:p>
          <a:p>
            <a:pPr lvl="1" algn="just">
              <a:spcBef>
                <a:spcPts val="0"/>
              </a:spcBef>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הטלת </a:t>
            </a:r>
            <a:r>
              <a:rPr lang="he-IL" sz="2000" dirty="0">
                <a:latin typeface="David" panose="020E0502060401010101" pitchFamily="34" charset="-79"/>
                <a:cs typeface="David" panose="020E0502060401010101" pitchFamily="34" charset="-79"/>
              </a:rPr>
              <a:t>סנקציות על מי שפגע במוסכמות הדתיות והחברתיות של </a:t>
            </a:r>
            <a:r>
              <a:rPr lang="he-IL" sz="2000" dirty="0" smtClean="0">
                <a:latin typeface="David" panose="020E0502060401010101" pitchFamily="34" charset="-79"/>
                <a:cs typeface="David" panose="020E0502060401010101" pitchFamily="34" charset="-79"/>
              </a:rPr>
              <a:t>הקהילה</a:t>
            </a:r>
            <a:r>
              <a:rPr lang="he-IL" sz="2000" dirty="0">
                <a:latin typeface="David" panose="020E0502060401010101" pitchFamily="34" charset="-79"/>
                <a:cs typeface="David" panose="020E0502060401010101" pitchFamily="34" charset="-79"/>
              </a:rPr>
              <a:t>.</a:t>
            </a:r>
            <a:endParaRPr lang="he-IL" sz="2000" dirty="0" smtClean="0">
              <a:latin typeface="David" panose="020E0502060401010101" pitchFamily="34" charset="-79"/>
              <a:cs typeface="David" panose="020E0502060401010101" pitchFamily="34" charset="-79"/>
            </a:endParaRPr>
          </a:p>
          <a:p>
            <a:pPr lvl="1" algn="just">
              <a:spcBef>
                <a:spcPts val="0"/>
              </a:spcBef>
              <a:buFont typeface="Arial" panose="020B0604020202020204" pitchFamily="34" charset="0"/>
              <a:buChar char="•"/>
            </a:pPr>
            <a:r>
              <a:rPr lang="he-IL" sz="2000" dirty="0" smtClean="0">
                <a:latin typeface="David" panose="020E0502060401010101" pitchFamily="34" charset="-79"/>
                <a:cs typeface="David" panose="020E0502060401010101" pitchFamily="34" charset="-79"/>
              </a:rPr>
              <a:t>חינוך </a:t>
            </a:r>
            <a:r>
              <a:rPr lang="he-IL" sz="2000" dirty="0">
                <a:latin typeface="David" panose="020E0502060401010101" pitchFamily="34" charset="-79"/>
                <a:cs typeface="David" panose="020E0502060401010101" pitchFamily="34" charset="-79"/>
              </a:rPr>
              <a:t>ילדי </a:t>
            </a:r>
            <a:r>
              <a:rPr lang="he-IL" sz="2000" dirty="0" smtClean="0">
                <a:latin typeface="David" panose="020E0502060401010101" pitchFamily="34" charset="-79"/>
                <a:cs typeface="David" panose="020E0502060401010101" pitchFamily="34" charset="-79"/>
              </a:rPr>
              <a:t>הקהילה </a:t>
            </a:r>
            <a:r>
              <a:rPr lang="he-IL" sz="2000" dirty="0">
                <a:latin typeface="David" panose="020E0502060401010101" pitchFamily="34" charset="-79"/>
                <a:cs typeface="David" panose="020E0502060401010101" pitchFamily="34" charset="-79"/>
              </a:rPr>
              <a:t>ועוד.</a:t>
            </a:r>
          </a:p>
          <a:p>
            <a:pPr marL="0" indent="0" algn="just">
              <a:spcBef>
                <a:spcPts val="0"/>
              </a:spcBef>
            </a:pPr>
            <a:r>
              <a:rPr lang="he-IL" sz="2300" dirty="0" smtClean="0">
                <a:solidFill>
                  <a:prstClr val="black"/>
                </a:solidFill>
                <a:latin typeface="David" panose="020E0502060401010101" pitchFamily="34" charset="-79"/>
                <a:cs typeface="David" panose="020E0502060401010101" pitchFamily="34" charset="-79"/>
              </a:rPr>
              <a:t>בדומה לכוהני </a:t>
            </a:r>
            <a:r>
              <a:rPr lang="he-IL" sz="2300" dirty="0">
                <a:solidFill>
                  <a:prstClr val="black"/>
                </a:solidFill>
                <a:latin typeface="David" panose="020E0502060401010101" pitchFamily="34" charset="-79"/>
                <a:cs typeface="David" panose="020E0502060401010101" pitchFamily="34" charset="-79"/>
              </a:rPr>
              <a:t>המקרא, </a:t>
            </a:r>
            <a:r>
              <a:rPr lang="he-IL" sz="2300" dirty="0" smtClean="0">
                <a:solidFill>
                  <a:prstClr val="black"/>
                </a:solidFill>
                <a:latin typeface="David" panose="020E0502060401010101" pitchFamily="34" charset="-79"/>
                <a:cs typeface="David" panose="020E0502060401010101" pitchFamily="34" charset="-79"/>
              </a:rPr>
              <a:t>כוהן </a:t>
            </a:r>
            <a:r>
              <a:rPr lang="he-IL" sz="2300" dirty="0">
                <a:solidFill>
                  <a:prstClr val="black"/>
                </a:solidFill>
                <a:latin typeface="David" panose="020E0502060401010101" pitchFamily="34" charset="-79"/>
                <a:cs typeface="David" panose="020E0502060401010101" pitchFamily="34" charset="-79"/>
              </a:rPr>
              <a:t>ביתא ישראל מחויב לשאת אישה בתולה, ומנוע מלשאת </a:t>
            </a:r>
            <a:r>
              <a:rPr lang="he-IL" sz="2300" dirty="0" smtClean="0">
                <a:solidFill>
                  <a:prstClr val="black"/>
                </a:solidFill>
                <a:latin typeface="David" panose="020E0502060401010101" pitchFamily="34" charset="-79"/>
                <a:cs typeface="David" panose="020E0502060401010101" pitchFamily="34" charset="-79"/>
              </a:rPr>
              <a:t>אישה גרושה או </a:t>
            </a:r>
            <a:r>
              <a:rPr lang="he-IL" sz="2300" dirty="0">
                <a:solidFill>
                  <a:prstClr val="black"/>
                </a:solidFill>
                <a:latin typeface="David" panose="020E0502060401010101" pitchFamily="34" charset="-79"/>
                <a:cs typeface="David" panose="020E0502060401010101" pitchFamily="34" charset="-79"/>
              </a:rPr>
              <a:t>אלמנה, ובמידה והוא מתגרש הוא פוסק מלכהן בתפקידו</a:t>
            </a:r>
            <a:r>
              <a:rPr lang="he-IL" sz="2300" dirty="0" smtClean="0">
                <a:solidFill>
                  <a:prstClr val="black"/>
                </a:solidFill>
                <a:latin typeface="David" panose="020E0502060401010101" pitchFamily="34" charset="-79"/>
                <a:cs typeface="David" panose="020E0502060401010101" pitchFamily="34" charset="-79"/>
              </a:rPr>
              <a:t>.</a:t>
            </a:r>
            <a:endParaRPr lang="he-IL" sz="2300" dirty="0">
              <a:solidFill>
                <a:prstClr val="black"/>
              </a:solidFill>
              <a:latin typeface="David" panose="020E0502060401010101" pitchFamily="34" charset="-79"/>
              <a:cs typeface="David" panose="020E0502060401010101" pitchFamily="34" charset="-79"/>
            </a:endParaRPr>
          </a:p>
        </p:txBody>
      </p:sp>
      <p:sp>
        <p:nvSpPr>
          <p:cNvPr id="5" name="מציין מיקום של מספר שקופית 4"/>
          <p:cNvSpPr>
            <a:spLocks noGrp="1"/>
          </p:cNvSpPr>
          <p:nvPr>
            <p:ph type="sldNum" sz="quarter" idx="12"/>
          </p:nvPr>
        </p:nvSpPr>
        <p:spPr/>
        <p:txBody>
          <a:bodyPr/>
          <a:lstStyle/>
          <a:p>
            <a:fld id="{954AA72D-C36F-4913-B5F4-624ED664DC7B}" type="slidenum">
              <a:rPr lang="he-IL" smtClean="0">
                <a:solidFill>
                  <a:prstClr val="black">
                    <a:tint val="75000"/>
                  </a:prstClr>
                </a:solidFill>
              </a:rPr>
              <a:pPr/>
              <a:t>9</a:t>
            </a:fld>
            <a:endParaRPr lang="he-IL">
              <a:solidFill>
                <a:prstClr val="black">
                  <a:tint val="75000"/>
                </a:prstClr>
              </a:solidFill>
            </a:endParaRPr>
          </a:p>
        </p:txBody>
      </p:sp>
    </p:spTree>
    <p:extLst>
      <p:ext uri="{BB962C8B-B14F-4D97-AF65-F5344CB8AC3E}">
        <p14:creationId xmlns:p14="http://schemas.microsoft.com/office/powerpoint/2010/main" val="215283086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3144</TotalTime>
  <Words>2549</Words>
  <Application>Microsoft Office PowerPoint</Application>
  <PresentationFormat>מסך רחב</PresentationFormat>
  <Paragraphs>179</Paragraphs>
  <Slides>23</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23</vt:i4>
      </vt:variant>
    </vt:vector>
  </HeadingPairs>
  <TitlesOfParts>
    <vt:vector size="33" baseType="lpstr">
      <vt:lpstr>Arial</vt:lpstr>
      <vt:lpstr>Calibri</vt:lpstr>
      <vt:lpstr>Calibri Light</vt:lpstr>
      <vt:lpstr>David</vt:lpstr>
      <vt:lpstr>Guttman Drogolin</vt:lpstr>
      <vt:lpstr>Nyala</vt:lpstr>
      <vt:lpstr>Times New Roman</vt:lpstr>
      <vt:lpstr>Wingdings</vt:lpstr>
      <vt:lpstr>ערכת נושא Office</vt:lpstr>
      <vt:lpstr>Office Theme</vt:lpstr>
      <vt:lpstr>מנהיגים רוחניים של קהילת ביתא ישראל </vt:lpstr>
      <vt:lpstr>רקע היסטורי – קהילת ביתא ישראל</vt:lpstr>
      <vt:lpstr>ההנהגה הרוחנית–דתית של קהילת יהודי אתיופיה </vt:lpstr>
      <vt:lpstr>היימנות</vt:lpstr>
      <vt:lpstr>הנזירים – הסמכות העליונה </vt:lpstr>
      <vt:lpstr> כוהן  (געז:ካሀን  כהן;  רבים: ካሀንት -  כהנת) </vt:lpstr>
      <vt:lpstr> הכוהנים - הקייסים</vt:lpstr>
      <vt:lpstr> הכוהנים – הקייסים - המשך</vt:lpstr>
      <vt:lpstr>הנהגת הקייסים</vt:lpstr>
      <vt:lpstr>הנהגת הקייסים – סיפור מכונן</vt:lpstr>
      <vt:lpstr>השמגלוץ'</vt:lpstr>
      <vt:lpstr>סיפורה של שושלת קייסים – כהנת ביתא ישראל</vt:lpstr>
      <vt:lpstr>מצגת של PowerPoint‏</vt:lpstr>
      <vt:lpstr>מצגת של PowerPoint‏</vt:lpstr>
      <vt:lpstr>הקייס ברהן ברוך – אורי בן ברוך 1984-1900</vt:lpstr>
      <vt:lpstr>פעילות הקייס ברהן ברוך מול השלטונות</vt:lpstr>
      <vt:lpstr>פעילות הקייס ברהן ברוך מול השלטונות</vt:lpstr>
      <vt:lpstr>פעילות הקייס ברהן ברוך מול השלטונות בישראל</vt:lpstr>
      <vt:lpstr>פעילות הקייס ברהן ברוך מול השלטונות בישראל</vt:lpstr>
      <vt:lpstr>עליית הקייס ברהן ברוך לישראל</vt:lpstr>
      <vt:lpstr>הקייס אבבה ברהן – יאיר בן אורי 2004-1932</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זהבה לזרוביץ'</dc:creator>
  <cp:lastModifiedBy>Eilat Katz</cp:lastModifiedBy>
  <cp:revision>102</cp:revision>
  <dcterms:created xsi:type="dcterms:W3CDTF">2016-08-22T12:26:11Z</dcterms:created>
  <dcterms:modified xsi:type="dcterms:W3CDTF">2019-10-05T05:23:03Z</dcterms:modified>
</cp:coreProperties>
</file>