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84" r:id="rId14"/>
    <p:sldId id="282" r:id="rId15"/>
    <p:sldId id="285" r:id="rId16"/>
    <p:sldId id="283" r:id="rId17"/>
    <p:sldId id="269" r:id="rId18"/>
    <p:sldId id="281" r:id="rId19"/>
    <p:sldId id="280" r:id="rId20"/>
    <p:sldId id="287" r:id="rId21"/>
    <p:sldId id="272" r:id="rId22"/>
    <p:sldId id="286" r:id="rId23"/>
    <p:sldId id="279"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5" name="Footer Placeholder 4"/>
          <p:cNvSpPr>
            <a:spLocks noGrp="1"/>
          </p:cNvSpPr>
          <p:nvPr>
            <p:ph type="ftr" sz="quarter" idx="11"/>
          </p:nvPr>
        </p:nvSpPr>
        <p:spPr>
          <a:xfrm>
            <a:off x="2416500" y="329307"/>
            <a:ext cx="4973915" cy="309201"/>
          </a:xfrm>
        </p:spPr>
        <p:txBody>
          <a:bodyPr/>
          <a:lstStyle/>
          <a:p>
            <a:endParaRPr lang="he-IL"/>
          </a:p>
        </p:txBody>
      </p:sp>
      <p:sp>
        <p:nvSpPr>
          <p:cNvPr id="6" name="Slide Number Placeholder 5"/>
          <p:cNvSpPr>
            <a:spLocks noGrp="1"/>
          </p:cNvSpPr>
          <p:nvPr>
            <p:ph type="sldNum" sz="quarter" idx="12"/>
          </p:nvPr>
        </p:nvSpPr>
        <p:spPr>
          <a:xfrm>
            <a:off x="1437664" y="798973"/>
            <a:ext cx="811019" cy="503578"/>
          </a:xfrm>
        </p:spPr>
        <p:txBody>
          <a:bodyPr/>
          <a:lstStyle/>
          <a:p>
            <a:fld id="{87AA7BC8-8F81-48D3-9DFB-37CAD6D86F5C}" type="slidenum">
              <a:rPr lang="he-IL" smtClean="0"/>
              <a:t>‹#›</a:t>
            </a:fld>
            <a:endParaRPr lang="he-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9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AA7BC8-8F81-48D3-9DFB-37CAD6D86F5C}" type="slidenum">
              <a:rPr lang="he-IL" smtClean="0"/>
              <a:t>‹#›</a:t>
            </a:fld>
            <a:endParaRPr lang="he-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435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AA7BC8-8F81-48D3-9DFB-37CAD6D86F5C}" type="slidenum">
              <a:rPr lang="he-IL" smtClean="0"/>
              <a:t>‹#›</a:t>
            </a:fld>
            <a:endParaRPr lang="he-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233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AA7BC8-8F81-48D3-9DFB-37CAD6D86F5C}" type="slidenum">
              <a:rPr lang="he-IL" smtClean="0"/>
              <a:t>‹#›</a:t>
            </a:fld>
            <a:endParaRPr lang="he-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74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AA7BC8-8F81-48D3-9DFB-37CAD6D86F5C}" type="slidenum">
              <a:rPr lang="he-IL" smtClean="0"/>
              <a:t>‹#›</a:t>
            </a:fld>
            <a:endParaRPr lang="he-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223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7AA7BC8-8F81-48D3-9DFB-37CAD6D86F5C}" type="slidenum">
              <a:rPr lang="he-IL" smtClean="0"/>
              <a:t>‹#›</a:t>
            </a:fld>
            <a:endParaRPr lang="he-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3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7AA7BC8-8F81-48D3-9DFB-37CAD6D86F5C}" type="slidenum">
              <a:rPr lang="he-IL" smtClean="0"/>
              <a:t>‹#›</a:t>
            </a:fld>
            <a:endParaRPr lang="he-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327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7AA7BC8-8F81-48D3-9DFB-37CAD6D86F5C}" type="slidenum">
              <a:rPr lang="he-IL" smtClean="0"/>
              <a:t>‹#›</a:t>
            </a:fld>
            <a:endParaRPr lang="he-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10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7AA7BC8-8F81-48D3-9DFB-37CAD6D86F5C}" type="slidenum">
              <a:rPr lang="he-IL" smtClean="0"/>
              <a:t>‹#›</a:t>
            </a:fld>
            <a:endParaRPr lang="he-IL"/>
          </a:p>
        </p:txBody>
      </p:sp>
    </p:spTree>
    <p:extLst>
      <p:ext uri="{BB962C8B-B14F-4D97-AF65-F5344CB8AC3E}">
        <p14:creationId xmlns:p14="http://schemas.microsoft.com/office/powerpoint/2010/main" val="278359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BC061CF-63F4-4B49-BE78-BA8C169E615E}" type="datetimeFigureOut">
              <a:rPr lang="he-IL" smtClean="0"/>
              <a:t>י"א/תשרי/תש"פ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7AA7BC8-8F81-48D3-9DFB-37CAD6D86F5C}" type="slidenum">
              <a:rPr lang="he-IL" smtClean="0"/>
              <a:t>‹#›</a:t>
            </a:fld>
            <a:endParaRPr lang="he-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315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BC061CF-63F4-4B49-BE78-BA8C169E615E}" type="datetimeFigureOut">
              <a:rPr lang="he-IL" smtClean="0"/>
              <a:t>י"א/תשרי/תש"פ</a:t>
            </a:fld>
            <a:endParaRPr lang="he-IL"/>
          </a:p>
        </p:txBody>
      </p:sp>
      <p:sp>
        <p:nvSpPr>
          <p:cNvPr id="6" name="Footer Placeholder 5"/>
          <p:cNvSpPr>
            <a:spLocks noGrp="1"/>
          </p:cNvSpPr>
          <p:nvPr>
            <p:ph type="ftr" sz="quarter" idx="11"/>
          </p:nvPr>
        </p:nvSpPr>
        <p:spPr>
          <a:xfrm>
            <a:off x="1447382" y="318640"/>
            <a:ext cx="5541004" cy="320931"/>
          </a:xfrm>
        </p:spPr>
        <p:txBody>
          <a:bodyPr/>
          <a:lstStyle/>
          <a:p>
            <a:endParaRPr lang="he-IL"/>
          </a:p>
        </p:txBody>
      </p:sp>
      <p:sp>
        <p:nvSpPr>
          <p:cNvPr id="7" name="Slide Number Placeholder 6"/>
          <p:cNvSpPr>
            <a:spLocks noGrp="1"/>
          </p:cNvSpPr>
          <p:nvPr>
            <p:ph type="sldNum" sz="quarter" idx="12"/>
          </p:nvPr>
        </p:nvSpPr>
        <p:spPr/>
        <p:txBody>
          <a:bodyPr/>
          <a:lstStyle/>
          <a:p>
            <a:fld id="{87AA7BC8-8F81-48D3-9DFB-37CAD6D86F5C}" type="slidenum">
              <a:rPr lang="he-IL" smtClean="0"/>
              <a:t>‹#›</a:t>
            </a:fld>
            <a:endParaRPr lang="he-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23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061CF-63F4-4B49-BE78-BA8C169E615E}" type="datetimeFigureOut">
              <a:rPr lang="he-IL" smtClean="0"/>
              <a:t>י"א/תשרי/תש"פ</a:t>
            </a:fld>
            <a:endParaRPr lang="he-I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7AA7BC8-8F81-48D3-9DFB-37CAD6D86F5C}" type="slidenum">
              <a:rPr lang="he-IL" smtClean="0"/>
              <a:t>‹#›</a:t>
            </a:fld>
            <a:endParaRPr lang="he-I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33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he.wikipedia.org/wiki/%D7%90%D7%A0%D7%92%D7%90%D7%A8%D7%90%D7%91_%D7%94%D7%AA%D7%97%D7%AA%D7%95%D7%9F" TargetMode="External"/><Relationship Id="rId13" Type="http://schemas.openxmlformats.org/officeDocument/2006/relationships/hyperlink" Target="https://he.wikipedia.org/wiki/%D7%A4%D7%90%D7%A1%D7%99%D7%9C_%D7%92%D7%9E%D7%91" TargetMode="External"/><Relationship Id="rId18" Type="http://schemas.openxmlformats.org/officeDocument/2006/relationships/hyperlink" Target="https://he.wikipedia.org/wiki/%D7%99%D7%A9%D7%A8%D7%90%D7%9C" TargetMode="External"/><Relationship Id="rId3" Type="http://schemas.openxmlformats.org/officeDocument/2006/relationships/hyperlink" Target="https://he.wikipedia.org/wiki/%D7%A6%D7%A4%D7%95%D7%9F_%D7%92%D7%95%D7%A0%D7%93%D7%A8" TargetMode="External"/><Relationship Id="rId7" Type="http://schemas.openxmlformats.org/officeDocument/2006/relationships/hyperlink" Target="https://he.wikipedia.org/wiki/%D7%A0%D7%94%D7%A8" TargetMode="External"/><Relationship Id="rId12" Type="http://schemas.openxmlformats.org/officeDocument/2006/relationships/hyperlink" Target="https://he.wikipedia.org/wiki/%D7%91%D7%92%D7%9E%D7%93%D7%A8" TargetMode="External"/><Relationship Id="rId17" Type="http://schemas.openxmlformats.org/officeDocument/2006/relationships/hyperlink" Target="https://he.wikipedia.org/wiki/2015" TargetMode="External"/><Relationship Id="rId2" Type="http://schemas.openxmlformats.org/officeDocument/2006/relationships/hyperlink" Target="https://he.wikipedia.org/wiki/%D7%A2%D7%99%D7%A8" TargetMode="External"/><Relationship Id="rId16" Type="http://schemas.openxmlformats.org/officeDocument/2006/relationships/hyperlink" Target="https://he.wikipedia.org/wiki/%D7%94%D7%9B%D7%A0%D7%A1%D7%99%D7%99%D7%94_%D7%94%D7%90%D7%AA%D7%99%D7%95%D7%A4%D7%99%D7%AA_%D7%94%D7%90%D7%95%D7%A8%D7%AA%D7%95%D7%93%D7%95%D7%A7%D7%A1%D7%99%D7%AA" TargetMode="External"/><Relationship Id="rId1" Type="http://schemas.openxmlformats.org/officeDocument/2006/relationships/slideLayout" Target="../slideLayouts/slideLayout2.xml"/><Relationship Id="rId6" Type="http://schemas.openxmlformats.org/officeDocument/2006/relationships/hyperlink" Target="https://he.wikipedia.org/wiki/%D7%90%D7%92%D7%9D_%D7%98%D7%90%D7%A0%D7%94" TargetMode="External"/><Relationship Id="rId11" Type="http://schemas.openxmlformats.org/officeDocument/2006/relationships/hyperlink" Target="https://he.wikipedia.org/wiki/%D7%94%D7%90%D7%99%D7%9E%D7%A4%D7%A8%D7%99%D7%94_%D7%94%D7%90%D7%AA%D7%99%D7%95%D7%A4%D7%99%D7%AA" TargetMode="External"/><Relationship Id="rId5" Type="http://schemas.openxmlformats.org/officeDocument/2006/relationships/hyperlink" Target="https://he.wikipedia.org/wiki/%D7%90%D7%AA%D7%99%D7%95%D7%A4%D7%99%D7%94" TargetMode="External"/><Relationship Id="rId15" Type="http://schemas.openxmlformats.org/officeDocument/2006/relationships/hyperlink" Target="https://he.wikipedia.org/wiki/1979" TargetMode="External"/><Relationship Id="rId10" Type="http://schemas.openxmlformats.org/officeDocument/2006/relationships/hyperlink" Target="https://he.wikipedia.org/wiki/%D7%A2%D7%99%D7%A8_%D7%91%D7%99%D7%A8%D7%94" TargetMode="External"/><Relationship Id="rId4" Type="http://schemas.openxmlformats.org/officeDocument/2006/relationships/hyperlink" Target="https://he.wikipedia.org/wiki/%D7%90%D7%9E%D7%94%D7%A8%D7%94" TargetMode="External"/><Relationship Id="rId9" Type="http://schemas.openxmlformats.org/officeDocument/2006/relationships/hyperlink" Target="https://he.wikipedia.org/wiki/%D7%94%D7%A8%D7%99_%D7%A1%D7%99%D7%9E%D7%9F" TargetMode="External"/><Relationship Id="rId14" Type="http://schemas.openxmlformats.org/officeDocument/2006/relationships/hyperlink" Target="https://he.wikipedia.org/wiki/%D7%90%D7%AA%D7%A8_%D7%9E%D7%95%D7%A8%D7%A9%D7%AA_%D7%A2%D7%95%D7%9C%D7%9E%D7%99%D7%A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61374" y="334852"/>
            <a:ext cx="8912181" cy="3175112"/>
          </a:xfrm>
        </p:spPr>
        <p:txBody>
          <a:bodyPr>
            <a:normAutofit fontScale="90000"/>
          </a:bodyPr>
          <a:lstStyle/>
          <a:p>
            <a:r>
              <a:rPr lang="he-IL" sz="4000" b="1" dirty="0">
                <a:solidFill>
                  <a:srgbClr val="0070C0"/>
                </a:solidFill>
              </a:rPr>
              <a:t>חשיבות מסע השורשים של בני נוער  לאתיופיה</a:t>
            </a:r>
            <a:r>
              <a:rPr lang="en-US" sz="4000" b="1" dirty="0"/>
              <a:t/>
            </a:r>
            <a:br>
              <a:rPr lang="en-US" sz="4000" b="1" dirty="0"/>
            </a:br>
            <a:r>
              <a:rPr lang="en-US" sz="4000" b="1" dirty="0"/>
              <a:t/>
            </a:r>
            <a:br>
              <a:rPr lang="en-US" sz="4000" b="1" dirty="0"/>
            </a:br>
            <a:r>
              <a:rPr lang="he-IL" sz="2700" b="1" dirty="0"/>
              <a:t>מגיש: </a:t>
            </a:r>
            <a:r>
              <a:rPr lang="he-IL" sz="2700" dirty="0" err="1"/>
              <a:t>הבטאמו</a:t>
            </a:r>
            <a:r>
              <a:rPr lang="he-IL" sz="2700" dirty="0"/>
              <a:t>  </a:t>
            </a:r>
            <a:r>
              <a:rPr lang="he-IL" sz="2700" dirty="0" err="1"/>
              <a:t>איינעלם</a:t>
            </a:r>
            <a:r>
              <a:rPr lang="he-IL" sz="2700" dirty="0"/>
              <a:t>, </a:t>
            </a:r>
            <a:r>
              <a:rPr lang="he-IL" sz="2700" b="1" dirty="0"/>
              <a:t>יחידה</a:t>
            </a:r>
            <a:r>
              <a:rPr lang="he-IL" sz="2700" dirty="0"/>
              <a:t>:  </a:t>
            </a:r>
            <a:r>
              <a:rPr lang="he-IL" sz="2700" dirty="0" err="1"/>
              <a:t>היל'ה</a:t>
            </a:r>
            <a:r>
              <a:rPr lang="he-IL" sz="2700" dirty="0"/>
              <a:t> ראשון-לציון</a:t>
            </a:r>
            <a:r>
              <a:rPr lang="en-US" dirty="0"/>
              <a:t/>
            </a:r>
            <a:br>
              <a:rPr lang="en-US" dirty="0"/>
            </a:br>
            <a:r>
              <a:rPr lang="en-US" sz="2700" dirty="0"/>
              <a:t/>
            </a:r>
            <a:br>
              <a:rPr lang="en-US" sz="2700" dirty="0"/>
            </a:br>
            <a:r>
              <a:rPr lang="he-IL" sz="2700" b="1" dirty="0"/>
              <a:t>מנחה</a:t>
            </a:r>
            <a:r>
              <a:rPr lang="he-IL" sz="2700" dirty="0"/>
              <a:t>: אורנה </a:t>
            </a:r>
            <a:r>
              <a:rPr lang="he-IL" sz="2700" dirty="0" err="1"/>
              <a:t>וינמן</a:t>
            </a:r>
            <a:r>
              <a:rPr lang="he-IL" sz="2700" dirty="0"/>
              <a:t>-חי  </a:t>
            </a:r>
            <a:r>
              <a:rPr lang="he-IL" sz="2700" b="1" dirty="0"/>
              <a:t>תאריך</a:t>
            </a:r>
            <a:r>
              <a:rPr lang="he-IL" sz="2700" dirty="0"/>
              <a:t>: </a:t>
            </a:r>
            <a:r>
              <a:rPr lang="en-US" sz="2700" dirty="0"/>
              <a:t>6</a:t>
            </a:r>
            <a:r>
              <a:rPr lang="he-IL" sz="2700" dirty="0"/>
              <a:t>/6/2019</a:t>
            </a:r>
            <a:r>
              <a:rPr lang="en-US" dirty="0"/>
              <a:t/>
            </a:r>
            <a:br>
              <a:rPr lang="en-US" dirty="0"/>
            </a:br>
            <a:r>
              <a:rPr lang="en-US" dirty="0"/>
              <a:t/>
            </a:r>
            <a:br>
              <a:rPr lang="en-US" dirty="0"/>
            </a:br>
            <a:endParaRPr lang="he-IL" sz="3200" dirty="0"/>
          </a:p>
        </p:txBody>
      </p:sp>
      <p:pic>
        <p:nvPicPr>
          <p:cNvPr id="4" name="תמונה 3" descr="×ª××¦××ª ×ª××× × ×¢×××¨ ××× ××ª×××¤××"/>
          <p:cNvPicPr/>
          <p:nvPr/>
        </p:nvPicPr>
        <p:blipFill>
          <a:blip r:embed="rId2">
            <a:extLst>
              <a:ext uri="{28A0092B-C50C-407E-A947-70E740481C1C}">
                <a14:useLocalDpi xmlns:a14="http://schemas.microsoft.com/office/drawing/2010/main" val="0"/>
              </a:ext>
            </a:extLst>
          </a:blip>
          <a:srcRect/>
          <a:stretch>
            <a:fillRect/>
          </a:stretch>
        </p:blipFill>
        <p:spPr bwMode="auto">
          <a:xfrm>
            <a:off x="3799269" y="3602038"/>
            <a:ext cx="4933886" cy="1655762"/>
          </a:xfrm>
          <a:prstGeom prst="rect">
            <a:avLst/>
          </a:prstGeom>
          <a:noFill/>
          <a:ln>
            <a:noFill/>
          </a:ln>
        </p:spPr>
      </p:pic>
      <p:pic>
        <p:nvPicPr>
          <p:cNvPr id="5" name="תמונה 4" descr="C:\Users\user\Downloads\PHOTO-2019-05-13-19-04-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269" y="2610365"/>
            <a:ext cx="5274310" cy="3955415"/>
          </a:xfrm>
          <a:prstGeom prst="rect">
            <a:avLst/>
          </a:prstGeom>
          <a:noFill/>
          <a:ln>
            <a:noFill/>
          </a:ln>
        </p:spPr>
      </p:pic>
    </p:spTree>
    <p:extLst>
      <p:ext uri="{BB962C8B-B14F-4D97-AF65-F5344CB8AC3E}">
        <p14:creationId xmlns:p14="http://schemas.microsoft.com/office/powerpoint/2010/main" val="31490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a:xfrm>
            <a:off x="0" y="332509"/>
            <a:ext cx="11984182" cy="5844454"/>
          </a:xfrm>
        </p:spPr>
        <p:txBody>
          <a:bodyPr>
            <a:normAutofit/>
          </a:bodyPr>
          <a:lstStyle/>
          <a:p>
            <a:pPr marL="0" indent="0">
              <a:buNone/>
            </a:pPr>
            <a:r>
              <a:rPr lang="he-IL" sz="2400" dirty="0"/>
              <a:t>חשוב מאוד לצאת לאתיופיה כי המסע לוקח אותנו אל העבר הרחוק והקרוב של יהדות אתיופיה שנשמרת שם במשך אלפי שנים בתנאים קשים המסע עוקב אחרי הסיפור הציוני ל קהילת ביתא ישראל ונותן לצעירים סיבה להתגאות בשורשים שלהם ואז כשיהיה להם אתגר בחיים הם יזכרו מאיפה באו ויתמודדו אתו יותר בהצלחה ובכבוד.</a:t>
            </a:r>
            <a:endParaRPr lang="en-US" sz="2400" dirty="0"/>
          </a:p>
          <a:p>
            <a:pPr marL="0" indent="0">
              <a:buNone/>
            </a:pPr>
            <a:r>
              <a:rPr lang="he-IL" sz="2400" dirty="0"/>
              <a:t>אני חושב שמערכת החינוך צריכה לתת לנושא הזה מקום יותר רשמי וברור בסדר העדיפויות שלה", אומר דרור מורג, יו"ר המחלקה למפעלים ציוניים בהסתדרות הציונית העולמית. "משרד החינוך צריך לתת למשלחות לאתיופיה מעמד יותר רשמי, ולתת לתלמידים לפחות את האפשרות לבחור ולקבל סבסוד למסעות הללו. החשיבות היא לא רק בבני נוער או צעירים שהם יוצאי הקהילה האתיופית אלא גם בקרב אלו שאינם יוצאי אתיופיה.</a:t>
            </a:r>
          </a:p>
        </p:txBody>
      </p:sp>
    </p:spTree>
    <p:extLst>
      <p:ext uri="{BB962C8B-B14F-4D97-AF65-F5344CB8AC3E}">
        <p14:creationId xmlns:p14="http://schemas.microsoft.com/office/powerpoint/2010/main" val="108986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t>סיכום</a:t>
            </a:r>
          </a:p>
        </p:txBody>
      </p:sp>
      <p:sp>
        <p:nvSpPr>
          <p:cNvPr id="3" name="מציין מיקום תוכן 2"/>
          <p:cNvSpPr>
            <a:spLocks noGrp="1"/>
          </p:cNvSpPr>
          <p:nvPr>
            <p:ph idx="1"/>
          </p:nvPr>
        </p:nvSpPr>
        <p:spPr/>
        <p:txBody>
          <a:bodyPr>
            <a:normAutofit fontScale="47500" lnSpcReduction="20000"/>
          </a:bodyPr>
          <a:lstStyle/>
          <a:p>
            <a:pPr marL="0" indent="0" fontAlgn="base">
              <a:buNone/>
            </a:pPr>
            <a:r>
              <a:rPr lang="he-IL" sz="3800" dirty="0"/>
              <a:t>כיום, מטיילים ישראלים, ממוצא אתיופי וגם כאלו שלא, מבקרים בלא מעט מאתרי התיירות, והמדינה נעשתה נוחה יותר לטיולים בעשור האחרון. אנחנו במסע שלנו פגשנו הרבה ישראלים. הפיתוח המהיר שלה, ניכר בבנייה של בתים מודרניים הנראים בצדי הדרך, מסמן שזוהי מדינה שנמצאת בעיצומו של שינוי משמעותי, אבל אסור לטעות העוני גדול והתנאים קשים היו ועדיין הינם חלק בלתי נפרד מהביקור באתיופיה, והם בכל מקום</a:t>
            </a:r>
            <a:r>
              <a:rPr lang="en-US" sz="3800" dirty="0"/>
              <a:t>.</a:t>
            </a:r>
          </a:p>
          <a:p>
            <a:pPr marL="0" indent="0" fontAlgn="base">
              <a:buNone/>
            </a:pPr>
            <a:r>
              <a:rPr lang="he-IL" sz="3800" dirty="0"/>
              <a:t>לא פחות מרבע מתושבי אתיופיה הם מובטלים, רק מחצית מהם יודעים קרוא וכתוב וכמעט רבע מהילדים בגיל חמש ומטה סובלים מתת-משקל. את האנשים, ובעיקר את הילדים פוגשים בכל מקום. </a:t>
            </a:r>
            <a:endParaRPr lang="en-US" sz="3800" dirty="0"/>
          </a:p>
          <a:p>
            <a:pPr marL="0" indent="0" fontAlgn="base">
              <a:buNone/>
            </a:pPr>
            <a:endParaRPr lang="en-US" sz="3800" dirty="0"/>
          </a:p>
          <a:p>
            <a:pPr marL="0" indent="0" fontAlgn="base">
              <a:buNone/>
            </a:pPr>
            <a:r>
              <a:rPr lang="he-IL" sz="3800" dirty="0"/>
              <a:t>אני שמח שיצאתי למסע שורשים כזה וראיתי מאיפה באתי והמשפחה שלי באה,</a:t>
            </a:r>
            <a:endParaRPr lang="en-US" sz="3800" dirty="0"/>
          </a:p>
          <a:p>
            <a:pPr marL="0" indent="0" fontAlgn="base">
              <a:buNone/>
            </a:pPr>
            <a:r>
              <a:rPr lang="he-IL" sz="3800" dirty="0"/>
              <a:t>כמו שאמרתי אני מרגיש בה בבית ובטוח שאחזור לשם בעתיד אולי לבד ובטוח עם הילדים שלי.</a:t>
            </a:r>
            <a:endParaRPr lang="en-US" sz="3800" dirty="0"/>
          </a:p>
          <a:p>
            <a:endParaRPr lang="en-US" sz="3800" dirty="0"/>
          </a:p>
          <a:p>
            <a:endParaRPr lang="he-IL" dirty="0"/>
          </a:p>
        </p:txBody>
      </p:sp>
    </p:spTree>
    <p:extLst>
      <p:ext uri="{BB962C8B-B14F-4D97-AF65-F5344CB8AC3E}">
        <p14:creationId xmlns:p14="http://schemas.microsoft.com/office/powerpoint/2010/main" val="324072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err="1"/>
              <a:t>ביביליוגרפיה</a:t>
            </a:r>
            <a:r>
              <a:rPr lang="he-IL" dirty="0"/>
              <a:t>:</a:t>
            </a:r>
            <a:r>
              <a:rPr lang="en-US" dirty="0"/>
              <a:t/>
            </a:r>
            <a:br>
              <a:rPr lang="en-US" dirty="0"/>
            </a:br>
            <a:endParaRPr lang="he-IL" dirty="0"/>
          </a:p>
        </p:txBody>
      </p:sp>
      <p:sp>
        <p:nvSpPr>
          <p:cNvPr id="3" name="מציין מיקום תוכן 2"/>
          <p:cNvSpPr>
            <a:spLocks noGrp="1"/>
          </p:cNvSpPr>
          <p:nvPr>
            <p:ph idx="1"/>
          </p:nvPr>
        </p:nvSpPr>
        <p:spPr/>
        <p:txBody>
          <a:bodyPr>
            <a:normAutofit fontScale="25000" lnSpcReduction="20000"/>
          </a:bodyPr>
          <a:lstStyle/>
          <a:p>
            <a:r>
              <a:rPr lang="he-IL" sz="3000" b="1" dirty="0"/>
              <a:t>אדיר ינקו</a:t>
            </a:r>
            <a:r>
              <a:rPr lang="he-IL" sz="3000" dirty="0"/>
              <a:t>, </a:t>
            </a:r>
            <a:r>
              <a:rPr lang="en-US" sz="3000" dirty="0" err="1"/>
              <a:t>Ynet</a:t>
            </a:r>
            <a:r>
              <a:rPr lang="he-IL" sz="3000" dirty="0"/>
              <a:t>,  יהדות,  10.3.2019 </a:t>
            </a:r>
            <a:endParaRPr lang="en-US" sz="3000" dirty="0"/>
          </a:p>
          <a:p>
            <a:r>
              <a:rPr lang="he-IL" sz="3000" dirty="0"/>
              <a:t> </a:t>
            </a:r>
            <a:endParaRPr lang="en-US" sz="3000" dirty="0"/>
          </a:p>
          <a:p>
            <a:r>
              <a:rPr lang="he-IL" sz="3000" b="1" dirty="0"/>
              <a:t>ויקיפדיה</a:t>
            </a:r>
            <a:endParaRPr lang="en-US" sz="3000" b="1" dirty="0"/>
          </a:p>
          <a:p>
            <a:r>
              <a:rPr lang="he-IL" sz="3000" dirty="0"/>
              <a:t> </a:t>
            </a:r>
            <a:endParaRPr lang="en-US" sz="3000" dirty="0"/>
          </a:p>
          <a:p>
            <a:r>
              <a:rPr lang="he-IL" sz="3000" b="1" dirty="0" err="1"/>
              <a:t>ד'ר</a:t>
            </a:r>
            <a:r>
              <a:rPr lang="he-IL" sz="3000" b="1" dirty="0"/>
              <a:t> מיקי </a:t>
            </a:r>
            <a:r>
              <a:rPr lang="he-IL" sz="3000" b="1" dirty="0" err="1"/>
              <a:t>גרניאק</a:t>
            </a:r>
            <a:r>
              <a:rPr lang="he-IL" sz="3000" b="1" dirty="0"/>
              <a:t> ויורם ביטון </a:t>
            </a:r>
            <a:r>
              <a:rPr lang="he-IL" sz="3000" dirty="0"/>
              <a:t>תכנית מסע- להעצמת מתבגרים מקרב העדה האתיופית ולגיבוש זהותם האינטגרטיבית, מנהל חברה ונוער 2012</a:t>
            </a:r>
            <a:endParaRPr lang="en-US" sz="3000" dirty="0"/>
          </a:p>
          <a:p>
            <a:r>
              <a:rPr lang="he-IL" sz="3000" dirty="0"/>
              <a:t> </a:t>
            </a:r>
            <a:endParaRPr lang="en-US" sz="3000" dirty="0"/>
          </a:p>
          <a:p>
            <a:r>
              <a:rPr lang="he-IL" sz="3000" b="1" dirty="0"/>
              <a:t>נועם פרל</a:t>
            </a:r>
            <a:r>
              <a:rPr lang="he-IL" sz="3000" dirty="0"/>
              <a:t>, המסע שמכה שורשים באתיופיה, </a:t>
            </a:r>
            <a:r>
              <a:rPr lang="en-US" sz="3000" dirty="0" err="1"/>
              <a:t>Ynet</a:t>
            </a:r>
            <a:r>
              <a:rPr lang="he-IL" sz="3000" dirty="0"/>
              <a:t>, 4.2.2019</a:t>
            </a:r>
            <a:endParaRPr lang="en-US" sz="3000" dirty="0"/>
          </a:p>
          <a:p>
            <a:r>
              <a:rPr lang="he-IL" sz="3000" dirty="0"/>
              <a:t> </a:t>
            </a:r>
            <a:endParaRPr lang="en-US" sz="3000" dirty="0"/>
          </a:p>
          <a:p>
            <a:pPr fontAlgn="base"/>
            <a:r>
              <a:rPr lang="he-IL" sz="3000" b="1" dirty="0"/>
              <a:t>עמותת פידל </a:t>
            </a:r>
            <a:r>
              <a:rPr lang="he-IL" sz="3000" dirty="0"/>
              <a:t>(פירוש השם: א-ב באמהרית)</a:t>
            </a:r>
            <a:r>
              <a:rPr lang="he-IL" sz="3000" b="1" dirty="0"/>
              <a:t>, </a:t>
            </a:r>
            <a:r>
              <a:rPr lang="he-IL" sz="3000" dirty="0"/>
              <a:t>יהדות אתיופיה</a:t>
            </a:r>
            <a:endParaRPr lang="en-US" sz="3000" dirty="0"/>
          </a:p>
          <a:p>
            <a:r>
              <a:rPr lang="he-IL" sz="3000" dirty="0"/>
              <a:t> </a:t>
            </a:r>
            <a:endParaRPr lang="en-US" sz="3000" dirty="0"/>
          </a:p>
          <a:p>
            <a:pPr fontAlgn="base"/>
            <a:r>
              <a:rPr lang="he-IL" sz="3000" b="1" dirty="0"/>
              <a:t>רקפת פרא, מסע אל העבר: המסעות של בני הנוער לאתיופיה מתרחבים</a:t>
            </a:r>
            <a:endParaRPr lang="en-US" sz="3000" b="1" dirty="0"/>
          </a:p>
          <a:p>
            <a:r>
              <a:rPr lang="en-US" sz="3000" dirty="0"/>
              <a:t>,</a:t>
            </a:r>
            <a:r>
              <a:rPr lang="en-US" sz="3000" dirty="0" err="1"/>
              <a:t>mako</a:t>
            </a:r>
            <a:r>
              <a:rPr lang="en-US" sz="3000" dirty="0"/>
              <a:t>  </a:t>
            </a:r>
            <a:r>
              <a:rPr lang="he-IL" sz="3000" dirty="0"/>
              <a:t>06/12/18  </a:t>
            </a:r>
            <a:endParaRPr lang="en-US" sz="3000" dirty="0"/>
          </a:p>
          <a:p>
            <a:r>
              <a:rPr lang="he-IL" dirty="0"/>
              <a:t> </a:t>
            </a:r>
            <a:endParaRPr lang="en-US" dirty="0"/>
          </a:p>
          <a:p>
            <a:r>
              <a:rPr lang="he-IL" dirty="0"/>
              <a:t> </a:t>
            </a:r>
            <a:endParaRPr lang="en-US" dirty="0"/>
          </a:p>
          <a:p>
            <a:endParaRPr lang="he-IL" dirty="0"/>
          </a:p>
        </p:txBody>
      </p:sp>
    </p:spTree>
    <p:extLst>
      <p:ext uri="{BB962C8B-B14F-4D97-AF65-F5344CB8AC3E}">
        <p14:creationId xmlns:p14="http://schemas.microsoft.com/office/powerpoint/2010/main" val="45273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DD21EE-5B52-4F29-B9BB-FD3C993B990B}"/>
              </a:ext>
            </a:extLst>
          </p:cNvPr>
          <p:cNvSpPr>
            <a:spLocks noGrp="1"/>
          </p:cNvSpPr>
          <p:nvPr>
            <p:ph type="title"/>
          </p:nvPr>
        </p:nvSpPr>
        <p:spPr/>
        <p:txBody>
          <a:bodyPr/>
          <a:lstStyle/>
          <a:p>
            <a:pPr algn="r"/>
            <a:r>
              <a:rPr lang="he-IL" dirty="0"/>
              <a:t>התוצר: יומן מסע</a:t>
            </a:r>
          </a:p>
        </p:txBody>
      </p:sp>
      <p:pic>
        <p:nvPicPr>
          <p:cNvPr id="1028" name="Picture 4" descr="×ª××¦××ª ×ª××× × ×¢×××¨ ××××¨ ×©× ××××">
            <a:extLst>
              <a:ext uri="{FF2B5EF4-FFF2-40B4-BE49-F238E27FC236}">
                <a16:creationId xmlns:a16="http://schemas.microsoft.com/office/drawing/2014/main" id="{8D10E1E1-EA54-4B25-9A0B-97A4279CAD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5411" y="1981201"/>
            <a:ext cx="4271097" cy="436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2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B2D68D-BB5B-4FED-BA9C-C0DD1CAFD1F5}"/>
              </a:ext>
            </a:extLst>
          </p:cNvPr>
          <p:cNvSpPr>
            <a:spLocks noGrp="1"/>
          </p:cNvSpPr>
          <p:nvPr>
            <p:ph type="title"/>
          </p:nvPr>
        </p:nvSpPr>
        <p:spPr>
          <a:solidFill>
            <a:schemeClr val="accent5">
              <a:lumMod val="40000"/>
              <a:lumOff val="60000"/>
            </a:schemeClr>
          </a:solidFill>
        </p:spPr>
        <p:txBody>
          <a:bodyPr/>
          <a:lstStyle/>
          <a:p>
            <a:pPr algn="r"/>
            <a:r>
              <a:rPr lang="he-IL" b="1" dirty="0"/>
              <a:t>יום הטיסה</a:t>
            </a:r>
          </a:p>
        </p:txBody>
      </p:sp>
      <p:sp>
        <p:nvSpPr>
          <p:cNvPr id="3" name="מציין מיקום תוכן 2">
            <a:extLst>
              <a:ext uri="{FF2B5EF4-FFF2-40B4-BE49-F238E27FC236}">
                <a16:creationId xmlns:a16="http://schemas.microsoft.com/office/drawing/2014/main" id="{21772686-8419-4A75-A106-EB9CD06F550B}"/>
              </a:ext>
            </a:extLst>
          </p:cNvPr>
          <p:cNvSpPr>
            <a:spLocks noGrp="1"/>
          </p:cNvSpPr>
          <p:nvPr>
            <p:ph idx="1"/>
          </p:nvPr>
        </p:nvSpPr>
        <p:spPr>
          <a:solidFill>
            <a:schemeClr val="accent5">
              <a:lumMod val="60000"/>
              <a:lumOff val="40000"/>
            </a:schemeClr>
          </a:solidFill>
        </p:spPr>
        <p:txBody>
          <a:bodyPr/>
          <a:lstStyle/>
          <a:p>
            <a:pPr marL="0" indent="0">
              <a:buNone/>
            </a:pPr>
            <a:r>
              <a:rPr lang="he-IL" sz="2400" dirty="0"/>
              <a:t>ביום הטיסה, קמתי בשעה 4 וחצי בהתרגשות לפנות בוקר כדי להגיע בזמן למקום ההתכנסות, נפרדנו מהמשפחה והחברים ומשם נסענו לשדה התעופה.</a:t>
            </a:r>
            <a:endParaRPr lang="en-US" sz="2400" dirty="0"/>
          </a:p>
          <a:p>
            <a:pPr marL="0" indent="0">
              <a:buNone/>
            </a:pPr>
            <a:r>
              <a:rPr lang="he-IL" sz="2400" dirty="0"/>
              <a:t>לאתיופיה הגענו בשעה שלוש זמן מקומי ונחתנו באדיס אבבה עיר הבירה. ביציאה משדה תעופה ראינו ילד שמוכר אוכל ואנחנו לא היינו יכולים לעמוד בזה והבאנו לו כסף וממתקים שהיה לנו בתיק ואחרי זה עלנו להסעה ומשם נסענו למלון.</a:t>
            </a:r>
            <a:endParaRPr lang="en-US" sz="2400" dirty="0"/>
          </a:p>
          <a:p>
            <a:endParaRPr lang="he-IL" dirty="0"/>
          </a:p>
        </p:txBody>
      </p:sp>
    </p:spTree>
    <p:extLst>
      <p:ext uri="{BB962C8B-B14F-4D97-AF65-F5344CB8AC3E}">
        <p14:creationId xmlns:p14="http://schemas.microsoft.com/office/powerpoint/2010/main" val="290804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8990D2-6BE7-4A10-AF1D-B185B7DD4938}"/>
              </a:ext>
            </a:extLst>
          </p:cNvPr>
          <p:cNvSpPr>
            <a:spLocks noGrp="1"/>
          </p:cNvSpPr>
          <p:nvPr>
            <p:ph type="title"/>
          </p:nvPr>
        </p:nvSpPr>
        <p:spPr/>
        <p:txBody>
          <a:bodyPr/>
          <a:lstStyle/>
          <a:p>
            <a:pPr algn="r"/>
            <a:r>
              <a:rPr lang="he-IL" dirty="0"/>
              <a:t>אני בדרך למטוס</a:t>
            </a:r>
          </a:p>
        </p:txBody>
      </p:sp>
      <p:pic>
        <p:nvPicPr>
          <p:cNvPr id="4" name="מציין מיקום תוכן 3" descr="C:\Users\user\Downloads\IMG_1245.jpg">
            <a:extLst>
              <a:ext uri="{FF2B5EF4-FFF2-40B4-BE49-F238E27FC236}">
                <a16:creationId xmlns:a16="http://schemas.microsoft.com/office/drawing/2014/main" id="{02F9115D-9CD8-40AB-8D58-003D14A2585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35842" y="2032678"/>
            <a:ext cx="2834640" cy="3416531"/>
          </a:xfrm>
          <a:prstGeom prst="rect">
            <a:avLst/>
          </a:prstGeom>
          <a:noFill/>
          <a:ln>
            <a:noFill/>
          </a:ln>
        </p:spPr>
      </p:pic>
    </p:spTree>
    <p:extLst>
      <p:ext uri="{BB962C8B-B14F-4D97-AF65-F5344CB8AC3E}">
        <p14:creationId xmlns:p14="http://schemas.microsoft.com/office/powerpoint/2010/main" val="258309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89DB19-6CC6-4721-9758-60A10F6CE2EB}"/>
              </a:ext>
            </a:extLst>
          </p:cNvPr>
          <p:cNvSpPr>
            <a:spLocks noGrp="1"/>
          </p:cNvSpPr>
          <p:nvPr>
            <p:ph type="title"/>
          </p:nvPr>
        </p:nvSpPr>
        <p:spPr>
          <a:solidFill>
            <a:schemeClr val="accent4">
              <a:lumMod val="60000"/>
              <a:lumOff val="40000"/>
            </a:schemeClr>
          </a:solidFill>
        </p:spPr>
        <p:txBody>
          <a:bodyPr/>
          <a:lstStyle/>
          <a:p>
            <a:pPr algn="r"/>
            <a:r>
              <a:rPr lang="he-IL" dirty="0"/>
              <a:t>היום השני</a:t>
            </a:r>
          </a:p>
        </p:txBody>
      </p:sp>
      <p:sp>
        <p:nvSpPr>
          <p:cNvPr id="3" name="מציין מיקום תוכן 2">
            <a:extLst>
              <a:ext uri="{FF2B5EF4-FFF2-40B4-BE49-F238E27FC236}">
                <a16:creationId xmlns:a16="http://schemas.microsoft.com/office/drawing/2014/main" id="{140BB1A3-2569-43BE-AF64-756500FDEBFF}"/>
              </a:ext>
            </a:extLst>
          </p:cNvPr>
          <p:cNvSpPr>
            <a:spLocks noGrp="1"/>
          </p:cNvSpPr>
          <p:nvPr>
            <p:ph idx="1"/>
          </p:nvPr>
        </p:nvSpPr>
        <p:spPr>
          <a:solidFill>
            <a:schemeClr val="accent4">
              <a:lumMod val="40000"/>
              <a:lumOff val="60000"/>
            </a:schemeClr>
          </a:solidFill>
        </p:spPr>
        <p:txBody>
          <a:bodyPr>
            <a:normAutofit lnSpcReduction="10000"/>
          </a:bodyPr>
          <a:lstStyle/>
          <a:p>
            <a:pPr marL="0" indent="0">
              <a:buNone/>
            </a:pPr>
            <a:r>
              <a:rPr lang="he-IL" b="1" dirty="0"/>
              <a:t>היום השני</a:t>
            </a:r>
            <a:r>
              <a:rPr lang="he-IL" dirty="0"/>
              <a:t> התחיל בטיסה לכיוון </a:t>
            </a:r>
            <a:r>
              <a:rPr lang="he-IL" b="1" dirty="0"/>
              <a:t>גונדר</a:t>
            </a:r>
            <a:r>
              <a:rPr lang="he-IL" dirty="0"/>
              <a:t>, </a:t>
            </a:r>
            <a:endParaRPr lang="en-US" dirty="0"/>
          </a:p>
          <a:p>
            <a:pPr marL="0" indent="0">
              <a:buNone/>
            </a:pPr>
            <a:r>
              <a:rPr lang="he-IL" b="1" dirty="0"/>
              <a:t>גוֹנְדָר</a:t>
            </a:r>
            <a:r>
              <a:rPr lang="he-IL" dirty="0"/>
              <a:t>  היא </a:t>
            </a:r>
            <a:r>
              <a:rPr lang="he-IL" u="sng" dirty="0">
                <a:hlinkClick r:id="rId2" tooltip="עיר">
                  <a:extLst>
                    <a:ext uri="{A12FA001-AC4F-418D-AE19-62706E023703}">
                      <ahyp:hlinkClr xmlns:ahyp="http://schemas.microsoft.com/office/drawing/2018/hyperlinkcolor" xmlns="" val="tx"/>
                    </a:ext>
                  </a:extLst>
                </a:hlinkClick>
              </a:rPr>
              <a:t>עיר</a:t>
            </a:r>
            <a:r>
              <a:rPr lang="en-US" dirty="0"/>
              <a:t> </a:t>
            </a:r>
            <a:r>
              <a:rPr lang="he-IL" dirty="0"/>
              <a:t>השוכנת במחוז </a:t>
            </a:r>
            <a:r>
              <a:rPr lang="he-IL" u="sng" dirty="0">
                <a:hlinkClick r:id="rId3" tooltip="צפון גונדר">
                  <a:extLst>
                    <a:ext uri="{A12FA001-AC4F-418D-AE19-62706E023703}">
                      <ahyp:hlinkClr xmlns:ahyp="http://schemas.microsoft.com/office/drawing/2018/hyperlinkcolor" xmlns="" val="tx"/>
                    </a:ext>
                  </a:extLst>
                </a:hlinkClick>
              </a:rPr>
              <a:t>צפון גונדר</a:t>
            </a:r>
            <a:r>
              <a:rPr lang="en-US" dirty="0"/>
              <a:t> </a:t>
            </a:r>
            <a:r>
              <a:rPr lang="he-IL" dirty="0"/>
              <a:t>שבמדינת </a:t>
            </a:r>
            <a:r>
              <a:rPr lang="he-IL" u="sng" dirty="0">
                <a:hlinkClick r:id="rId4" tooltip="אמהרה">
                  <a:extLst>
                    <a:ext uri="{A12FA001-AC4F-418D-AE19-62706E023703}">
                      <ahyp:hlinkClr xmlns:ahyp="http://schemas.microsoft.com/office/drawing/2018/hyperlinkcolor" xmlns="" val="tx"/>
                    </a:ext>
                  </a:extLst>
                </a:hlinkClick>
              </a:rPr>
              <a:t>אמהרה</a:t>
            </a:r>
            <a:r>
              <a:rPr lang="en-US" dirty="0"/>
              <a:t> </a:t>
            </a:r>
            <a:r>
              <a:rPr lang="he-IL" dirty="0"/>
              <a:t>בצפון </a:t>
            </a:r>
            <a:r>
              <a:rPr lang="he-IL" u="sng" dirty="0">
                <a:hlinkClick r:id="rId5" tooltip="אתיופיה">
                  <a:extLst>
                    <a:ext uri="{A12FA001-AC4F-418D-AE19-62706E023703}">
                      <ahyp:hlinkClr xmlns:ahyp="http://schemas.microsoft.com/office/drawing/2018/hyperlinkcolor" xmlns="" val="tx"/>
                    </a:ext>
                  </a:extLst>
                </a:hlinkClick>
              </a:rPr>
              <a:t>אתיופיה</a:t>
            </a:r>
            <a:r>
              <a:rPr lang="en-US" dirty="0"/>
              <a:t>.  </a:t>
            </a:r>
            <a:r>
              <a:rPr lang="he-IL" dirty="0"/>
              <a:t>גונדר נמצאת כ-30 ק"מ צפונית ל</a:t>
            </a:r>
            <a:r>
              <a:rPr lang="he-IL" u="sng" dirty="0">
                <a:hlinkClick r:id="rId6" tooltip="אגם טאנה">
                  <a:extLst>
                    <a:ext uri="{A12FA001-AC4F-418D-AE19-62706E023703}">
                      <ahyp:hlinkClr xmlns:ahyp="http://schemas.microsoft.com/office/drawing/2018/hyperlinkcolor" xmlns="" val="tx"/>
                    </a:ext>
                  </a:extLst>
                </a:hlinkClick>
              </a:rPr>
              <a:t>אגם </a:t>
            </a:r>
            <a:r>
              <a:rPr lang="he-IL" u="sng" dirty="0" err="1">
                <a:hlinkClick r:id="rId6" tooltip="אגם טאנה">
                  <a:extLst>
                    <a:ext uri="{A12FA001-AC4F-418D-AE19-62706E023703}">
                      <ahyp:hlinkClr xmlns:ahyp="http://schemas.microsoft.com/office/drawing/2018/hyperlinkcolor" xmlns="" val="tx"/>
                    </a:ext>
                  </a:extLst>
                </a:hlinkClick>
              </a:rPr>
              <a:t>טאנה</a:t>
            </a:r>
            <a:r>
              <a:rPr lang="en-US" dirty="0"/>
              <a:t> </a:t>
            </a:r>
            <a:r>
              <a:rPr lang="he-IL" dirty="0"/>
              <a:t>על גדות </a:t>
            </a:r>
            <a:r>
              <a:rPr lang="he-IL" u="sng" dirty="0">
                <a:hlinkClick r:id="rId7" tooltip="נהר">
                  <a:extLst>
                    <a:ext uri="{A12FA001-AC4F-418D-AE19-62706E023703}">
                      <ahyp:hlinkClr xmlns:ahyp="http://schemas.microsoft.com/office/drawing/2018/hyperlinkcolor" xmlns="" val="tx"/>
                    </a:ext>
                  </a:extLst>
                </a:hlinkClick>
              </a:rPr>
              <a:t>נהר</a:t>
            </a:r>
            <a:r>
              <a:rPr lang="en-US" dirty="0"/>
              <a:t> </a:t>
            </a:r>
            <a:r>
              <a:rPr lang="he-IL" u="sng" dirty="0" err="1">
                <a:hlinkClick r:id="rId8" tooltip="אנגאראב התחתון">
                  <a:extLst>
                    <a:ext uri="{A12FA001-AC4F-418D-AE19-62706E023703}">
                      <ahyp:hlinkClr xmlns:ahyp="http://schemas.microsoft.com/office/drawing/2018/hyperlinkcolor" xmlns="" val="tx"/>
                    </a:ext>
                  </a:extLst>
                </a:hlinkClick>
              </a:rPr>
              <a:t>אנגאראב</a:t>
            </a:r>
            <a:r>
              <a:rPr lang="he-IL" u="sng" dirty="0">
                <a:hlinkClick r:id="rId8" tooltip="אנגאראב התחתון">
                  <a:extLst>
                    <a:ext uri="{A12FA001-AC4F-418D-AE19-62706E023703}">
                      <ahyp:hlinkClr xmlns:ahyp="http://schemas.microsoft.com/office/drawing/2018/hyperlinkcolor" xmlns="" val="tx"/>
                    </a:ext>
                  </a:extLst>
                </a:hlinkClick>
              </a:rPr>
              <a:t> התחתון</a:t>
            </a:r>
            <a:r>
              <a:rPr lang="en-US" dirty="0"/>
              <a:t> </a:t>
            </a:r>
            <a:r>
              <a:rPr lang="he-IL" dirty="0"/>
              <a:t>ודרומית-מערבית ל</a:t>
            </a:r>
            <a:r>
              <a:rPr lang="he-IL" u="sng" dirty="0">
                <a:hlinkClick r:id="rId9" tooltip="הרי סימן">
                  <a:extLst>
                    <a:ext uri="{A12FA001-AC4F-418D-AE19-62706E023703}">
                      <ahyp:hlinkClr xmlns:ahyp="http://schemas.microsoft.com/office/drawing/2018/hyperlinkcolor" xmlns="" val="tx"/>
                    </a:ext>
                  </a:extLst>
                </a:hlinkClick>
              </a:rPr>
              <a:t>הרי סימן</a:t>
            </a:r>
            <a:r>
              <a:rPr lang="en-US" dirty="0"/>
              <a:t>.  </a:t>
            </a:r>
            <a:r>
              <a:rPr lang="he-IL" dirty="0"/>
              <a:t>העיר הייתה בעבר ה</a:t>
            </a:r>
            <a:r>
              <a:rPr lang="he-IL" u="sng" dirty="0">
                <a:hlinkClick r:id="rId10" tooltip="עיר בירה">
                  <a:extLst>
                    <a:ext uri="{A12FA001-AC4F-418D-AE19-62706E023703}">
                      <ahyp:hlinkClr xmlns:ahyp="http://schemas.microsoft.com/office/drawing/2018/hyperlinkcolor" xmlns="" val="tx"/>
                    </a:ext>
                  </a:extLst>
                </a:hlinkClick>
              </a:rPr>
              <a:t>בירה</a:t>
            </a:r>
            <a:r>
              <a:rPr lang="en-US" dirty="0"/>
              <a:t> </a:t>
            </a:r>
            <a:r>
              <a:rPr lang="he-IL" dirty="0"/>
              <a:t>הקיסרית של </a:t>
            </a:r>
            <a:r>
              <a:rPr lang="he-IL" u="sng" dirty="0">
                <a:hlinkClick r:id="rId11" tooltip="האימפריה האתיופית">
                  <a:extLst>
                    <a:ext uri="{A12FA001-AC4F-418D-AE19-62706E023703}">
                      <ahyp:hlinkClr xmlns:ahyp="http://schemas.microsoft.com/office/drawing/2018/hyperlinkcolor" xmlns="" val="tx"/>
                    </a:ext>
                  </a:extLst>
                </a:hlinkClick>
              </a:rPr>
              <a:t>האימפריה האתיופית</a:t>
            </a:r>
            <a:r>
              <a:rPr lang="en-US" dirty="0"/>
              <a:t> </a:t>
            </a:r>
            <a:r>
              <a:rPr lang="he-IL" dirty="0"/>
              <a:t>ובירת מחוז </a:t>
            </a:r>
            <a:r>
              <a:rPr lang="he-IL" u="sng" dirty="0" err="1">
                <a:hlinkClick r:id="rId12" tooltip="בגמדר">
                  <a:extLst>
                    <a:ext uri="{A12FA001-AC4F-418D-AE19-62706E023703}">
                      <ahyp:hlinkClr xmlns:ahyp="http://schemas.microsoft.com/office/drawing/2018/hyperlinkcolor" xmlns="" val="tx"/>
                    </a:ext>
                  </a:extLst>
                </a:hlinkClick>
              </a:rPr>
              <a:t>בגמדר</a:t>
            </a:r>
            <a:r>
              <a:rPr lang="en-US" dirty="0"/>
              <a:t> </a:t>
            </a:r>
            <a:r>
              <a:rPr lang="he-IL" dirty="0"/>
              <a:t>ההיסטורי, שנקראת לעיתים קרובות "מחוז גונדר". כיום גונדר היא מרכז אזורי ועיר תיירותית שבמרכזה שוכן המתחם הקיסרי ההיסטורי</a:t>
            </a:r>
            <a:r>
              <a:rPr lang="en-US" dirty="0"/>
              <a:t>, </a:t>
            </a:r>
            <a:r>
              <a:rPr lang="he-IL" u="sng" dirty="0" err="1">
                <a:hlinkClick r:id="rId13" tooltip="פאסיל גמב">
                  <a:extLst>
                    <a:ext uri="{A12FA001-AC4F-418D-AE19-62706E023703}">
                      <ahyp:hlinkClr xmlns:ahyp="http://schemas.microsoft.com/office/drawing/2018/hyperlinkcolor" xmlns="" val="tx"/>
                    </a:ext>
                  </a:extLst>
                </a:hlinkClick>
              </a:rPr>
              <a:t>פאסיל</a:t>
            </a:r>
            <a:r>
              <a:rPr lang="he-IL" u="sng" dirty="0">
                <a:hlinkClick r:id="rId13" tooltip="פאסיל גמב">
                  <a:extLst>
                    <a:ext uri="{A12FA001-AC4F-418D-AE19-62706E023703}">
                      <ahyp:hlinkClr xmlns:ahyp="http://schemas.microsoft.com/office/drawing/2018/hyperlinkcolor" xmlns="" val="tx"/>
                    </a:ext>
                  </a:extLst>
                </a:hlinkClick>
              </a:rPr>
              <a:t> </a:t>
            </a:r>
            <a:r>
              <a:rPr lang="he-IL" u="sng" dirty="0" err="1">
                <a:hlinkClick r:id="rId13" tooltip="פאסיל גמב">
                  <a:extLst>
                    <a:ext uri="{A12FA001-AC4F-418D-AE19-62706E023703}">
                      <ahyp:hlinkClr xmlns:ahyp="http://schemas.microsoft.com/office/drawing/2018/hyperlinkcolor" xmlns="" val="tx"/>
                    </a:ext>
                  </a:extLst>
                </a:hlinkClick>
              </a:rPr>
              <a:t>גמב</a:t>
            </a:r>
            <a:r>
              <a:rPr lang="en-US" dirty="0"/>
              <a:t>, </a:t>
            </a:r>
            <a:r>
              <a:rPr lang="he-IL" dirty="0"/>
              <a:t>המוכרז כ</a:t>
            </a:r>
            <a:r>
              <a:rPr lang="he-IL" u="sng" dirty="0">
                <a:hlinkClick r:id="rId14" tooltip="אתר מורשת עולמית">
                  <a:extLst>
                    <a:ext uri="{A12FA001-AC4F-418D-AE19-62706E023703}">
                      <ahyp:hlinkClr xmlns:ahyp="http://schemas.microsoft.com/office/drawing/2018/hyperlinkcolor" xmlns="" val="tx"/>
                    </a:ext>
                  </a:extLst>
                </a:hlinkClick>
              </a:rPr>
              <a:t>אתר מורשת עולמית</a:t>
            </a:r>
            <a:r>
              <a:rPr lang="en-US" dirty="0"/>
              <a:t> </a:t>
            </a:r>
            <a:r>
              <a:rPr lang="he-IL" dirty="0"/>
              <a:t>מאז </a:t>
            </a:r>
            <a:r>
              <a:rPr lang="en-US" u="sng" dirty="0">
                <a:hlinkClick r:id="rId15" tooltip="1979">
                  <a:extLst>
                    <a:ext uri="{A12FA001-AC4F-418D-AE19-62706E023703}">
                      <ahyp:hlinkClr xmlns:ahyp="http://schemas.microsoft.com/office/drawing/2018/hyperlinkcolor" xmlns="" val="tx"/>
                    </a:ext>
                  </a:extLst>
                </a:hlinkClick>
              </a:rPr>
              <a:t>1979</a:t>
            </a:r>
            <a:r>
              <a:rPr lang="en-US" dirty="0"/>
              <a:t>  </a:t>
            </a:r>
            <a:r>
              <a:rPr lang="he-IL" dirty="0"/>
              <a:t>גונדר היא גם מרכז דתי של </a:t>
            </a:r>
            <a:r>
              <a:rPr lang="he-IL" u="sng" dirty="0">
                <a:hlinkClick r:id="rId16" tooltip="הכנסייה האתיופית האורתודוקסית">
                  <a:extLst>
                    <a:ext uri="{A12FA001-AC4F-418D-AE19-62706E023703}">
                      <ahyp:hlinkClr xmlns:ahyp="http://schemas.microsoft.com/office/drawing/2018/hyperlinkcolor" xmlns="" val="tx"/>
                    </a:ext>
                  </a:extLst>
                </a:hlinkClick>
              </a:rPr>
              <a:t>הכנסייה האתיופית האורתודוקסית</a:t>
            </a:r>
            <a:r>
              <a:rPr lang="en-US" dirty="0"/>
              <a:t>.  </a:t>
            </a:r>
            <a:r>
              <a:rPr lang="he-IL" dirty="0"/>
              <a:t>בשנת  </a:t>
            </a:r>
            <a:r>
              <a:rPr lang="en-US" u="sng" dirty="0">
                <a:hlinkClick r:id="rId17" tooltip="2015">
                  <a:extLst>
                    <a:ext uri="{A12FA001-AC4F-418D-AE19-62706E023703}">
                      <ahyp:hlinkClr xmlns:ahyp="http://schemas.microsoft.com/office/drawing/2018/hyperlinkcolor" xmlns="" val="tx"/>
                    </a:ext>
                  </a:extLst>
                </a:hlinkClick>
              </a:rPr>
              <a:t>2015</a:t>
            </a:r>
            <a:r>
              <a:rPr lang="en-US" dirty="0"/>
              <a:t> </a:t>
            </a:r>
            <a:r>
              <a:rPr lang="he-IL" dirty="0"/>
              <a:t>התגוררו בגונדר כ-324,000 איש. גונדר מוכרת ב</a:t>
            </a:r>
            <a:r>
              <a:rPr lang="he-IL" u="sng" dirty="0">
                <a:hlinkClick r:id="rId18" tooltip="ישראל">
                  <a:extLst>
                    <a:ext uri="{A12FA001-AC4F-418D-AE19-62706E023703}">
                      <ahyp:hlinkClr xmlns:ahyp="http://schemas.microsoft.com/office/drawing/2018/hyperlinkcolor" xmlns="" val="tx"/>
                    </a:ext>
                  </a:extLst>
                </a:hlinkClick>
              </a:rPr>
              <a:t>ישראל</a:t>
            </a:r>
            <a:r>
              <a:rPr lang="en-US" dirty="0"/>
              <a:t> </a:t>
            </a:r>
            <a:r>
              <a:rPr lang="he-IL" dirty="0"/>
              <a:t>בשל כך שרוב היהודים שעלו לארץ מאתיופיה התגוררו בסביבתה של העיר. כיום עדיין מתגוררים בה מעט יהודים</a:t>
            </a:r>
            <a:r>
              <a:rPr lang="en-US" dirty="0"/>
              <a:t>.</a:t>
            </a:r>
            <a:r>
              <a:rPr lang="he-IL" dirty="0"/>
              <a:t>  (ויקיפדיה)</a:t>
            </a:r>
            <a:endParaRPr lang="en-US" dirty="0"/>
          </a:p>
          <a:p>
            <a:endParaRPr lang="he-IL" dirty="0"/>
          </a:p>
        </p:txBody>
      </p:sp>
    </p:spTree>
    <p:extLst>
      <p:ext uri="{BB962C8B-B14F-4D97-AF65-F5344CB8AC3E}">
        <p14:creationId xmlns:p14="http://schemas.microsoft.com/office/powerpoint/2010/main" val="1531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 y="0"/>
            <a:ext cx="12191999" cy="67227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3600" dirty="0">
              <a:solidFill>
                <a:schemeClr val="tx1"/>
              </a:solidFill>
            </a:endParaRPr>
          </a:p>
        </p:txBody>
      </p:sp>
      <p:sp>
        <p:nvSpPr>
          <p:cNvPr id="4" name="כותרת 3">
            <a:extLst>
              <a:ext uri="{FF2B5EF4-FFF2-40B4-BE49-F238E27FC236}">
                <a16:creationId xmlns:a16="http://schemas.microsoft.com/office/drawing/2014/main" id="{3C09A850-76F2-49FF-A2DC-41C33D0FF764}"/>
              </a:ext>
            </a:extLst>
          </p:cNvPr>
          <p:cNvSpPr>
            <a:spLocks noGrp="1"/>
          </p:cNvSpPr>
          <p:nvPr>
            <p:ph type="title"/>
          </p:nvPr>
        </p:nvSpPr>
        <p:spPr/>
        <p:txBody>
          <a:bodyPr>
            <a:normAutofit fontScale="90000"/>
          </a:bodyPr>
          <a:lstStyle/>
          <a:p>
            <a:pPr algn="r"/>
            <a:r>
              <a:rPr lang="he-IL" sz="2800" dirty="0"/>
              <a:t>לאחר הנחיתה בגונדר נסענו במשך 7 שעות לכיוון </a:t>
            </a:r>
            <a:r>
              <a:rPr lang="he-IL" sz="2800" b="1" dirty="0"/>
              <a:t>בר דר </a:t>
            </a:r>
            <a:r>
              <a:rPr lang="he-IL" sz="2800" dirty="0"/>
              <a:t>הגענו סומך לכניסת שבת. את השבת קבלנו במלון בקבלת שבת חגיגת ומרגשת אם שירה והרבה שמחה.</a:t>
            </a:r>
            <a:r>
              <a:rPr lang="en-US" sz="2800" dirty="0"/>
              <a:t/>
            </a:r>
            <a:br>
              <a:rPr lang="en-US" sz="2800" dirty="0"/>
            </a:br>
            <a:endParaRPr lang="he-IL" sz="2800" dirty="0"/>
          </a:p>
        </p:txBody>
      </p:sp>
      <p:pic>
        <p:nvPicPr>
          <p:cNvPr id="6" name="מציין מיקום תוכן 5" descr="C:\Users\user\Downloads\IMG_0603.PNG">
            <a:extLst>
              <a:ext uri="{FF2B5EF4-FFF2-40B4-BE49-F238E27FC236}">
                <a16:creationId xmlns:a16="http://schemas.microsoft.com/office/drawing/2014/main" id="{FA9213CE-5B99-4C00-ABF9-DBCA15CA9ED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95521" y="2016125"/>
            <a:ext cx="2315282" cy="3449638"/>
          </a:xfrm>
          <a:prstGeom prst="rect">
            <a:avLst/>
          </a:prstGeom>
          <a:noFill/>
          <a:ln>
            <a:noFill/>
          </a:ln>
        </p:spPr>
      </p:pic>
    </p:spTree>
    <p:extLst>
      <p:ext uri="{BB962C8B-B14F-4D97-AF65-F5344CB8AC3E}">
        <p14:creationId xmlns:p14="http://schemas.microsoft.com/office/powerpoint/2010/main" val="398800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54C832-8D6D-488D-B598-6C038E29D917}"/>
              </a:ext>
            </a:extLst>
          </p:cNvPr>
          <p:cNvSpPr>
            <a:spLocks noGrp="1"/>
          </p:cNvSpPr>
          <p:nvPr>
            <p:ph type="title"/>
          </p:nvPr>
        </p:nvSpPr>
        <p:spPr>
          <a:solidFill>
            <a:schemeClr val="accent6">
              <a:lumMod val="60000"/>
              <a:lumOff val="40000"/>
            </a:schemeClr>
          </a:solidFill>
        </p:spPr>
        <p:txBody>
          <a:bodyPr/>
          <a:lstStyle/>
          <a:p>
            <a:pPr algn="r"/>
            <a:r>
              <a:rPr lang="he-IL" dirty="0"/>
              <a:t>היום השלישי</a:t>
            </a:r>
          </a:p>
        </p:txBody>
      </p:sp>
      <p:sp>
        <p:nvSpPr>
          <p:cNvPr id="3" name="מציין מיקום תוכן 2">
            <a:extLst>
              <a:ext uri="{FF2B5EF4-FFF2-40B4-BE49-F238E27FC236}">
                <a16:creationId xmlns:a16="http://schemas.microsoft.com/office/drawing/2014/main" id="{F8C91E2C-7D61-42AE-81C3-9961A76694A9}"/>
              </a:ext>
            </a:extLst>
          </p:cNvPr>
          <p:cNvSpPr>
            <a:spLocks noGrp="1"/>
          </p:cNvSpPr>
          <p:nvPr>
            <p:ph idx="1"/>
          </p:nvPr>
        </p:nvSpPr>
        <p:spPr>
          <a:solidFill>
            <a:schemeClr val="accent6">
              <a:lumMod val="40000"/>
              <a:lumOff val="60000"/>
            </a:schemeClr>
          </a:solidFill>
        </p:spPr>
        <p:txBody>
          <a:bodyPr>
            <a:normAutofit lnSpcReduction="10000"/>
          </a:bodyPr>
          <a:lstStyle/>
          <a:p>
            <a:pPr marL="0" indent="0">
              <a:buNone/>
            </a:pPr>
            <a:r>
              <a:rPr lang="he-IL" dirty="0"/>
              <a:t>את</a:t>
            </a:r>
            <a:r>
              <a:rPr lang="he-IL" b="1" dirty="0"/>
              <a:t> היום השלישי</a:t>
            </a:r>
            <a:r>
              <a:rPr lang="he-IL" dirty="0"/>
              <a:t> שהיה שבת, התחלנו בבוקר, במשחק כדורגל נגד המקומיים וזה היה כיף לפתוח ככה את הבוקר כי הרגשתי שאני בבית. כאן יש תחושת שייכות בארץ אנחנו נראים אחרת, וזה מורגש. יש משהו מאוד מוזר וטוב להגיע לפה, ולראות שכולם נראים כמונו. אחרי המשחק התקדמנו לכיוון השוק בהר דר. הלכנו כל הקבוצה בגוש, כדי לא לפתוח פער ולא לתת למקומיים להיכנס  בינינו ואז מישהו היה עלול ללכת לאיבוד. הגענו לשוק המקומי, לפני שנכנסנו קבלנו הדרכה משוטר מקומי שהיה איתנו במשך כל המסע. השוטר הסביר לנו על החוקים שיש לשמור כשהולכים לשוק, כמו לא ללכת בנפרד. ולא לפחד מהסוחרים הלא חוקיים. היה בשוק כמה סוחרים לא חוקיים שהיו במקום והמשטרה המקומית תפסו אותם, כשהם ברחו אם הפילו את הבסטה שלהם ואז אנחנו פחדנו והתחלנו לרוץ לכל כיוון שהיה בשוק ואחרי כמה דקות חזרנו למקום שזה קרה והתגבשנו שוב.</a:t>
            </a:r>
            <a:endParaRPr lang="en-US" dirty="0"/>
          </a:p>
          <a:p>
            <a:endParaRPr lang="he-IL" dirty="0"/>
          </a:p>
        </p:txBody>
      </p:sp>
    </p:spTree>
    <p:extLst>
      <p:ext uri="{BB962C8B-B14F-4D97-AF65-F5344CB8AC3E}">
        <p14:creationId xmlns:p14="http://schemas.microsoft.com/office/powerpoint/2010/main" val="74308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54FBC3-1AAD-47E2-AC70-A6FD0EF7B273}"/>
              </a:ext>
            </a:extLst>
          </p:cNvPr>
          <p:cNvSpPr>
            <a:spLocks noGrp="1"/>
          </p:cNvSpPr>
          <p:nvPr>
            <p:ph type="title"/>
          </p:nvPr>
        </p:nvSpPr>
        <p:spPr>
          <a:solidFill>
            <a:schemeClr val="accent2">
              <a:lumMod val="60000"/>
              <a:lumOff val="40000"/>
            </a:schemeClr>
          </a:solidFill>
        </p:spPr>
        <p:txBody>
          <a:bodyPr/>
          <a:lstStyle/>
          <a:p>
            <a:pPr algn="r"/>
            <a:r>
              <a:rPr lang="he-IL" dirty="0"/>
              <a:t>היום הרביעי</a:t>
            </a:r>
          </a:p>
        </p:txBody>
      </p:sp>
      <p:sp>
        <p:nvSpPr>
          <p:cNvPr id="3" name="מציין מיקום תוכן 2">
            <a:extLst>
              <a:ext uri="{FF2B5EF4-FFF2-40B4-BE49-F238E27FC236}">
                <a16:creationId xmlns:a16="http://schemas.microsoft.com/office/drawing/2014/main" id="{22FADD43-3394-467D-A091-571F1BD112DD}"/>
              </a:ext>
            </a:extLst>
          </p:cNvPr>
          <p:cNvSpPr>
            <a:spLocks noGrp="1"/>
          </p:cNvSpPr>
          <p:nvPr>
            <p:ph idx="1"/>
          </p:nvPr>
        </p:nvSpPr>
        <p:spPr>
          <a:solidFill>
            <a:schemeClr val="accent2">
              <a:lumMod val="40000"/>
              <a:lumOff val="60000"/>
            </a:schemeClr>
          </a:solidFill>
        </p:spPr>
        <p:txBody>
          <a:bodyPr>
            <a:normAutofit lnSpcReduction="10000"/>
          </a:bodyPr>
          <a:lstStyle/>
          <a:p>
            <a:pPr marL="0" indent="0">
              <a:buNone/>
            </a:pPr>
            <a:r>
              <a:rPr lang="he-IL" dirty="0"/>
              <a:t>ביום הרביעי</a:t>
            </a:r>
            <a:r>
              <a:rPr lang="he-IL" b="1" dirty="0"/>
              <a:t>, </a:t>
            </a:r>
            <a:r>
              <a:rPr lang="he-IL" dirty="0"/>
              <a:t>התחלנו את היום בהליכה לכיוון המורשת של יהודי אתיופיה. למקומות הקדושים והחשובים.</a:t>
            </a:r>
            <a:r>
              <a:rPr lang="en-US" dirty="0"/>
              <a:t/>
            </a:r>
            <a:br>
              <a:rPr lang="en-US" dirty="0"/>
            </a:br>
            <a:r>
              <a:rPr lang="he-IL" dirty="0"/>
              <a:t>הלכנו לכיוון מפלי הנילוס הכחול המים נחשבים למים קדושים במקום עצמו המדריך סיפר לנו על היסטוריה של מפלי נילוס המקום משמש כצומת תרבותית בין אפריקה, חצי האי ערב והמזרח - התיכון. יש באזור ארבע אתרי מרושת אנחנו היינו בגונדר, עיר של טירות שיש בה קהילה יהודית קטנה. </a:t>
            </a:r>
            <a:r>
              <a:rPr lang="en-US" dirty="0"/>
              <a:t/>
            </a:r>
            <a:br>
              <a:rPr lang="en-US" dirty="0"/>
            </a:br>
            <a:r>
              <a:rPr lang="he-IL" dirty="0"/>
              <a:t>בהר סמן על פי המסורת היהודים הראשונים הגיעו מאוזר </a:t>
            </a:r>
            <a:r>
              <a:rPr lang="he-IL" dirty="0" err="1"/>
              <a:t>אדיבו</a:t>
            </a:r>
            <a:r>
              <a:rPr lang="he-IL" dirty="0"/>
              <a:t> במסורת האתיופית נחשב האוזר לחלק מהשטחים שנתנו לגדעון מהתנ"ך.</a:t>
            </a:r>
            <a:r>
              <a:rPr lang="en-US" dirty="0"/>
              <a:t/>
            </a:r>
            <a:br>
              <a:rPr lang="en-US" dirty="0"/>
            </a:br>
            <a:r>
              <a:rPr lang="he-IL" dirty="0"/>
              <a:t> </a:t>
            </a:r>
            <a:r>
              <a:rPr lang="en-US" dirty="0"/>
              <a:t/>
            </a:r>
            <a:br>
              <a:rPr lang="en-US" dirty="0"/>
            </a:br>
            <a:endParaRPr lang="he-IL" dirty="0"/>
          </a:p>
        </p:txBody>
      </p:sp>
    </p:spTree>
    <p:extLst>
      <p:ext uri="{BB962C8B-B14F-4D97-AF65-F5344CB8AC3E}">
        <p14:creationId xmlns:p14="http://schemas.microsoft.com/office/powerpoint/2010/main" val="245098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dirty="0"/>
              <a:t>הקדמה </a:t>
            </a:r>
            <a:r>
              <a:rPr lang="en-US" dirty="0"/>
              <a:t/>
            </a:r>
            <a:br>
              <a:rPr lang="en-US" dirty="0"/>
            </a:br>
            <a:endParaRPr lang="he-IL" dirty="0"/>
          </a:p>
        </p:txBody>
      </p:sp>
      <p:sp>
        <p:nvSpPr>
          <p:cNvPr id="3" name="מציין מיקום תוכן 2"/>
          <p:cNvSpPr>
            <a:spLocks noGrp="1"/>
          </p:cNvSpPr>
          <p:nvPr>
            <p:ph idx="1"/>
          </p:nvPr>
        </p:nvSpPr>
        <p:spPr/>
        <p:txBody>
          <a:bodyPr>
            <a:normAutofit fontScale="92500" lnSpcReduction="20000"/>
          </a:bodyPr>
          <a:lstStyle/>
          <a:p>
            <a:endParaRPr lang="he-IL" b="1" dirty="0"/>
          </a:p>
          <a:p>
            <a:pPr marL="0" indent="0">
              <a:buNone/>
            </a:pPr>
            <a:r>
              <a:rPr lang="he-IL" dirty="0"/>
              <a:t>עליתי מאתיופיה בגיל שנתיים, כשעלינו לארץ, היינו במרכז קליטה בצפון הארץ. בראשון לציון אנחנו גרים בערך שלוש עשרה שנה. אנחנו חמישה אחים במשפחה.</a:t>
            </a:r>
            <a:endParaRPr lang="en-US" dirty="0"/>
          </a:p>
          <a:p>
            <a:pPr marL="0" indent="0">
              <a:buNone/>
            </a:pPr>
            <a:r>
              <a:rPr lang="he-IL" dirty="0"/>
              <a:t>למרות שעליתי בגיל צעיר אני מרגיש שאתיופיה היא הבית. לאורך חיי שמעתי סיפורים על אתיופיה, למדתי מנהגים מיוחדים לידה האתיופית ואני דובר אמהרית. ברגע שנחתי באתיופיה הרגשתי שייך למקום. בארץ אני מרגיש שונה בגלל צבע עורי ושם הרגשתי אחד מכולם.</a:t>
            </a:r>
            <a:endParaRPr lang="en-US" dirty="0"/>
          </a:p>
          <a:p>
            <a:pPr marL="0" indent="0">
              <a:buNone/>
            </a:pPr>
            <a:r>
              <a:rPr lang="he-IL" dirty="0"/>
              <a:t>החינוך והתרבות שגדלתי עליה הייתה שם בדיוק כמו שאני מכיר מהבית וגם השפה.</a:t>
            </a:r>
            <a:endParaRPr lang="en-US" dirty="0"/>
          </a:p>
          <a:p>
            <a:pPr marL="0" indent="0">
              <a:buNone/>
            </a:pPr>
            <a:r>
              <a:rPr lang="he-IL" dirty="0"/>
              <a:t>לכן, כשהבנתי שאם לא הייתי חוזר לאתיופיה אולי, חלק גדול ממה שלמדתי בבית היה נעלם. החזרה לאתיופיה, לשורשים גרמו לי להבין את החיים, אני מרגיש שנולדתי מחדש.</a:t>
            </a:r>
            <a:endParaRPr lang="en-US" dirty="0"/>
          </a:p>
          <a:p>
            <a:endParaRPr lang="he-IL" dirty="0"/>
          </a:p>
        </p:txBody>
      </p:sp>
    </p:spTree>
    <p:extLst>
      <p:ext uri="{BB962C8B-B14F-4D97-AF65-F5344CB8AC3E}">
        <p14:creationId xmlns:p14="http://schemas.microsoft.com/office/powerpoint/2010/main" val="84361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ED2E6F-6342-4D34-B442-361AA5685407}"/>
              </a:ext>
            </a:extLst>
          </p:cNvPr>
          <p:cNvSpPr>
            <a:spLocks noGrp="1"/>
          </p:cNvSpPr>
          <p:nvPr>
            <p:ph type="title"/>
          </p:nvPr>
        </p:nvSpPr>
        <p:spPr/>
        <p:txBody>
          <a:bodyPr/>
          <a:lstStyle/>
          <a:p>
            <a:pPr algn="r"/>
            <a:r>
              <a:rPr lang="he-IL" dirty="0"/>
              <a:t>מפלי הנילוס הכחול</a:t>
            </a:r>
          </a:p>
        </p:txBody>
      </p:sp>
      <p:pic>
        <p:nvPicPr>
          <p:cNvPr id="4" name="מציין מיקום תוכן 3" descr="C:\Users\user\Downloads\PHOTO-2019-05-06-15-18-34.jpg">
            <a:extLst>
              <a:ext uri="{FF2B5EF4-FFF2-40B4-BE49-F238E27FC236}">
                <a16:creationId xmlns:a16="http://schemas.microsoft.com/office/drawing/2014/main" id="{4CBAEC08-D1B1-4EB3-B627-20695BDBCB6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3404" y="2016125"/>
            <a:ext cx="4599517" cy="3449638"/>
          </a:xfrm>
          <a:prstGeom prst="rect">
            <a:avLst/>
          </a:prstGeom>
          <a:noFill/>
          <a:ln>
            <a:noFill/>
          </a:ln>
        </p:spPr>
      </p:pic>
    </p:spTree>
    <p:extLst>
      <p:ext uri="{BB962C8B-B14F-4D97-AF65-F5344CB8AC3E}">
        <p14:creationId xmlns:p14="http://schemas.microsoft.com/office/powerpoint/2010/main" val="25962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 y="1"/>
            <a:ext cx="12191998" cy="1803041"/>
          </a:xfrm>
          <a:solidFill>
            <a:schemeClr val="accent5">
              <a:lumMod val="20000"/>
              <a:lumOff val="80000"/>
            </a:schemeClr>
          </a:solidFill>
        </p:spPr>
        <p:txBody>
          <a:bodyPr/>
          <a:lstStyle/>
          <a:p>
            <a:pPr algn="r"/>
            <a:r>
              <a:rPr lang="he-IL" dirty="0"/>
              <a:t>היום החמישי</a:t>
            </a:r>
          </a:p>
        </p:txBody>
      </p:sp>
      <p:sp>
        <p:nvSpPr>
          <p:cNvPr id="3" name="מציין מיקום תוכן 2"/>
          <p:cNvSpPr>
            <a:spLocks noGrp="1"/>
          </p:cNvSpPr>
          <p:nvPr>
            <p:ph idx="1"/>
          </p:nvPr>
        </p:nvSpPr>
        <p:spPr>
          <a:xfrm>
            <a:off x="838200" y="1996225"/>
            <a:ext cx="10515600" cy="4180738"/>
          </a:xfrm>
        </p:spPr>
        <p:txBody>
          <a:bodyPr>
            <a:normAutofit lnSpcReduction="10000"/>
          </a:bodyPr>
          <a:lstStyle/>
          <a:p>
            <a:r>
              <a:rPr lang="he-IL" dirty="0"/>
              <a:t>חזרנו לגונדר. ביום הזה התחלנו את היום בטיול </a:t>
            </a:r>
            <a:r>
              <a:rPr lang="he-IL" dirty="0" err="1"/>
              <a:t>גי"פים</a:t>
            </a:r>
            <a:r>
              <a:rPr lang="he-IL" dirty="0"/>
              <a:t> לכיוון הבית כנסת המקומי שנמצא בגונדר שנכנס לבית כנסת אם היו בתפילת שחרית ושם הצטרפו אליהם לתפילה שבה הרשתי שאני בבית הכנסת שליד הבית בישראל.</a:t>
            </a:r>
            <a:endParaRPr lang="en-US" dirty="0"/>
          </a:p>
          <a:p>
            <a:r>
              <a:rPr lang="he-IL" dirty="0"/>
              <a:t>משם המשכנו לכיוון בית הספר שנמצא בגונדר ובו רוב יהודי אתיופיה למדו. </a:t>
            </a:r>
            <a:endParaRPr lang="en-US" dirty="0"/>
          </a:p>
          <a:p>
            <a:r>
              <a:rPr lang="he-IL" dirty="0"/>
              <a:t>היום מערכת הלימודים של בית ספר נחלקת לשניים מי שגר קרוב מתחיל בבוקר ומי שגר במרחק שלוש שעות הליכה מתחיל בצהריים. הציוד הלימודי באתיופיה יקר והתלמידים לא יכולים להרשות לעצמם לקנות לכן כל דבר שהם מוצאים ויכול לשימוש אותם עוזר להם.  החלטתי לתת את המחברת והעט שקיבלתי לכתיבה לילד בבית הספר כי הבנתי כמה זה חשוב לו. אני כותב עכשיו מזיכרון.</a:t>
            </a:r>
            <a:endParaRPr lang="en-US" dirty="0"/>
          </a:p>
          <a:p>
            <a:r>
              <a:rPr lang="he-IL" dirty="0"/>
              <a:t>המורה שלהם הסביר לנו על הלימודים שלהם וביקש נציג מהמסע ואני אני רציתי לעלות לספר להם על הבית ספר שלנו בארץ שיש לנו את כל הכלים להצליח ואנחנו לא לוקחים את זה ברצינות והילדים באתיופיה מוכנים לעשות </a:t>
            </a:r>
            <a:r>
              <a:rPr lang="he-IL" dirty="0" err="1"/>
              <a:t>הכל</a:t>
            </a:r>
            <a:r>
              <a:rPr lang="he-IL" dirty="0"/>
              <a:t> בשביל הצלחה שלהם. </a:t>
            </a:r>
            <a:endParaRPr lang="en-US" dirty="0"/>
          </a:p>
          <a:p>
            <a:endParaRPr lang="he-IL" dirty="0"/>
          </a:p>
        </p:txBody>
      </p:sp>
      <p:sp>
        <p:nvSpPr>
          <p:cNvPr id="4" name="מלבן 3"/>
          <p:cNvSpPr/>
          <p:nvPr/>
        </p:nvSpPr>
        <p:spPr>
          <a:xfrm>
            <a:off x="838200" y="6027313"/>
            <a:ext cx="45719" cy="14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מלבן 4"/>
          <p:cNvSpPr/>
          <p:nvPr/>
        </p:nvSpPr>
        <p:spPr>
          <a:xfrm>
            <a:off x="1" y="1803042"/>
            <a:ext cx="12191999" cy="505495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2400" dirty="0">
                <a:solidFill>
                  <a:schemeClr val="tx1"/>
                </a:solidFill>
              </a:rPr>
              <a:t>חזרנו לגונדר. ביום הזה התחלנו את היום בטיול </a:t>
            </a:r>
            <a:r>
              <a:rPr lang="he-IL" sz="2400" dirty="0" err="1">
                <a:solidFill>
                  <a:schemeClr val="tx1"/>
                </a:solidFill>
              </a:rPr>
              <a:t>גי"פים</a:t>
            </a:r>
            <a:r>
              <a:rPr lang="he-IL" sz="2400" dirty="0">
                <a:solidFill>
                  <a:schemeClr val="tx1"/>
                </a:solidFill>
              </a:rPr>
              <a:t> לכיוון הבית כנסת המקומי שנמצא בגונדר שנכנס לבית כנסת אם היו בתפילת שחרית ושם הצטרפו אליהם לתפילה שבה הרשתי שאני בבית הכנסת שליד הבית בישראל.</a:t>
            </a:r>
            <a:endParaRPr lang="en-US" sz="2400" dirty="0">
              <a:solidFill>
                <a:schemeClr val="tx1"/>
              </a:solidFill>
            </a:endParaRPr>
          </a:p>
          <a:p>
            <a:pPr algn="r"/>
            <a:r>
              <a:rPr lang="he-IL" sz="2400" dirty="0">
                <a:solidFill>
                  <a:schemeClr val="tx1"/>
                </a:solidFill>
              </a:rPr>
              <a:t>משם המשכנו לכיוון בית הספר שנמצא בגונדר ובו רוב יהודי אתיופיה למדו. </a:t>
            </a:r>
            <a:endParaRPr lang="en-US" sz="2400" dirty="0">
              <a:solidFill>
                <a:schemeClr val="tx1"/>
              </a:solidFill>
            </a:endParaRPr>
          </a:p>
          <a:p>
            <a:pPr algn="r"/>
            <a:r>
              <a:rPr lang="he-IL" sz="2400" dirty="0">
                <a:solidFill>
                  <a:schemeClr val="tx1"/>
                </a:solidFill>
              </a:rPr>
              <a:t>היום מערכת הלימודים של בית ספר נחלקת לשניים מי שגר קרוב מתחיל בבוקר ומי שגר במרחק שלוש שעות הליכה מתחיל בצהריים. הציוד הלימודי באתיופיה יקר והתלמידים לא יכולים להרשות לעצמם לקנות לכן כל דבר שהם מוצאים ויכול לשימוש אותם עוזר להם.  החלטתי לתת את המחברת והעט שקיבלתי לכתיבה לילד בבית הספר כי הבנתי כמה זה חשוב לו. אני כותב עכשיו מזיכרון.</a:t>
            </a:r>
            <a:endParaRPr lang="en-US" sz="2400" dirty="0">
              <a:solidFill>
                <a:schemeClr val="tx1"/>
              </a:solidFill>
            </a:endParaRPr>
          </a:p>
          <a:p>
            <a:pPr algn="r"/>
            <a:r>
              <a:rPr lang="he-IL" sz="2400" dirty="0">
                <a:solidFill>
                  <a:schemeClr val="tx1"/>
                </a:solidFill>
              </a:rPr>
              <a:t>המורה שלהם הסביר לנו על הלימודים שלהם וביקש נציג מהמסע ואני אני רציתי לעלות לספר להם על הבית ספר שלנו בארץ שיש לנו את כל הכלים להצליח ואנחנו לא לוקחים את זה ברצינות והילדים באתיופיה מוכנים לעשות הכול בשביל הצלחה שלהם. </a:t>
            </a:r>
            <a:endParaRPr lang="en-US" sz="2400" dirty="0">
              <a:solidFill>
                <a:schemeClr val="tx1"/>
              </a:solidFill>
            </a:endParaRPr>
          </a:p>
        </p:txBody>
      </p:sp>
    </p:spTree>
    <p:extLst>
      <p:ext uri="{BB962C8B-B14F-4D97-AF65-F5344CB8AC3E}">
        <p14:creationId xmlns:p14="http://schemas.microsoft.com/office/powerpoint/2010/main" val="227042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E0960F-7E6F-419F-9AB7-2D1C2CFFE1F8}"/>
              </a:ext>
            </a:extLst>
          </p:cNvPr>
          <p:cNvSpPr>
            <a:spLocks noGrp="1"/>
          </p:cNvSpPr>
          <p:nvPr>
            <p:ph type="title"/>
          </p:nvPr>
        </p:nvSpPr>
        <p:spPr/>
        <p:txBody>
          <a:bodyPr/>
          <a:lstStyle/>
          <a:p>
            <a:pPr algn="r"/>
            <a:r>
              <a:rPr lang="he-IL" dirty="0"/>
              <a:t>בית הכנסת</a:t>
            </a:r>
          </a:p>
        </p:txBody>
      </p:sp>
      <p:pic>
        <p:nvPicPr>
          <p:cNvPr id="4" name="מציין מיקום תוכן 3" descr="C:\Users\user\Downloads\PHOTO-2019-05-06-15-15-58.jpg">
            <a:extLst>
              <a:ext uri="{FF2B5EF4-FFF2-40B4-BE49-F238E27FC236}">
                <a16:creationId xmlns:a16="http://schemas.microsoft.com/office/drawing/2014/main" id="{7836F965-6001-4668-8E9B-B49F6CF2AF0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412" y="2016125"/>
            <a:ext cx="7103501" cy="3449638"/>
          </a:xfrm>
          <a:prstGeom prst="rect">
            <a:avLst/>
          </a:prstGeom>
          <a:noFill/>
          <a:ln>
            <a:noFill/>
          </a:ln>
        </p:spPr>
      </p:pic>
    </p:spTree>
    <p:extLst>
      <p:ext uri="{BB962C8B-B14F-4D97-AF65-F5344CB8AC3E}">
        <p14:creationId xmlns:p14="http://schemas.microsoft.com/office/powerpoint/2010/main" val="413310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t>סיכום</a:t>
            </a:r>
          </a:p>
        </p:txBody>
      </p:sp>
      <p:sp>
        <p:nvSpPr>
          <p:cNvPr id="3" name="מציין מיקום תוכן 2"/>
          <p:cNvSpPr>
            <a:spLocks noGrp="1"/>
          </p:cNvSpPr>
          <p:nvPr>
            <p:ph idx="1"/>
          </p:nvPr>
        </p:nvSpPr>
        <p:spPr/>
        <p:txBody>
          <a:bodyPr>
            <a:normAutofit fontScale="85000" lnSpcReduction="10000"/>
          </a:bodyPr>
          <a:lstStyle/>
          <a:p>
            <a:pPr marL="0" indent="0" fontAlgn="base">
              <a:buNone/>
            </a:pPr>
            <a:r>
              <a:rPr lang="he-IL" dirty="0"/>
              <a:t>כיום, מטיילים ישראלים, ממוצא אתיופי וגם כאלו שלא, מבקרים בלא מעט מאתרי התיירות, והמדינה נעשתה נוחה יותר לטיולים בעשור האחרון. אנחנו במסע שלנו פגשנו הרבה ישראלים. הפיתוח המהיר שלה, ניכר בבנייה של בתים מודרניים הנראים בצדי הדרך, מסמן שזוהי מדינה שנמצאת בעיצומו של שינוי משמעותי, אבל אסור לטעות העוני גדול והתנאים קשים היו ועדיין הינם חלק בלתי נפרד מהביקור באתיופיה, והם בכל מקום</a:t>
            </a:r>
            <a:r>
              <a:rPr lang="en-US" dirty="0"/>
              <a:t>.</a:t>
            </a:r>
          </a:p>
          <a:p>
            <a:pPr marL="0" indent="0" fontAlgn="base">
              <a:buNone/>
            </a:pPr>
            <a:r>
              <a:rPr lang="he-IL" dirty="0"/>
              <a:t>לא פחות מרבע מתושבי אתיופיה הם מובטלים, רק מחצית מהם יודעים קרוא וכתוב וכמעט רבע מהילדים בגיל חמש ומטה סובלים מתת-משקל. את האנשים, ובעיקר את הילדים פוגשים בכל מקום. </a:t>
            </a:r>
            <a:endParaRPr lang="en-US" dirty="0"/>
          </a:p>
          <a:p>
            <a:pPr marL="0" indent="0" fontAlgn="base">
              <a:buNone/>
            </a:pPr>
            <a:endParaRPr lang="en-US" dirty="0"/>
          </a:p>
          <a:p>
            <a:pPr marL="0" indent="0" fontAlgn="base">
              <a:buNone/>
            </a:pPr>
            <a:r>
              <a:rPr lang="he-IL" dirty="0"/>
              <a:t>אני שמח שיצאתי למסע שורשים כזה וראיתי מאיפה באתי והמשפחה שלי באה,</a:t>
            </a:r>
            <a:endParaRPr lang="en-US" dirty="0"/>
          </a:p>
          <a:p>
            <a:pPr marL="0" indent="0" fontAlgn="base">
              <a:buNone/>
            </a:pPr>
            <a:r>
              <a:rPr lang="he-IL" dirty="0"/>
              <a:t>כמו שאמרתי אני מרגיש בה בבית ובטוח שאחזור לשם בעתיד אולי לבד ובטוח עם הילדים שלי.</a:t>
            </a:r>
            <a:endParaRPr lang="en-US" dirty="0"/>
          </a:p>
          <a:p>
            <a:endParaRPr lang="en-US" dirty="0"/>
          </a:p>
          <a:p>
            <a:endParaRPr lang="he-IL" dirty="0"/>
          </a:p>
        </p:txBody>
      </p:sp>
    </p:spTree>
    <p:extLst>
      <p:ext uri="{BB962C8B-B14F-4D97-AF65-F5344CB8AC3E}">
        <p14:creationId xmlns:p14="http://schemas.microsoft.com/office/powerpoint/2010/main" val="407209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ª××¦××ª ×ª××× × ×¢×××¨ ×ª××× ××ª ×©× ××¤×ª ××©×¨××"/>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2223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a:xfrm>
            <a:off x="-1" y="277091"/>
            <a:ext cx="11914909" cy="5899872"/>
          </a:xfrm>
        </p:spPr>
        <p:txBody>
          <a:bodyPr>
            <a:normAutofit/>
          </a:bodyPr>
          <a:lstStyle/>
          <a:p>
            <a:pPr marL="0" indent="0">
              <a:buNone/>
            </a:pPr>
            <a:r>
              <a:rPr lang="he-IL" dirty="0"/>
              <a:t>יש הבדל אם  הייתי נוסע עם המשפחה, שזה היה יותר טיול לבין הנסיעה עם משלחת שדרכה אתה לומד יותר על אתיופיה והתרבות והמורשת.  יש הרבה הכנה לפני ובזמן שהיינו באתיופיה יכולנו לשאול כל דבר שלא היה ברור לנו.</a:t>
            </a:r>
            <a:endParaRPr lang="en-US" dirty="0"/>
          </a:p>
          <a:p>
            <a:pPr marL="0" indent="0">
              <a:buNone/>
            </a:pPr>
            <a:r>
              <a:rPr lang="he-IL" dirty="0"/>
              <a:t>אני כותב עבודה זו כדי לתאר את המסע שלי ולהדגיש כמה חשוב שכמה שיותר בני נוער יחזרו לשורשים ואולי גם אחרים שירצו ללמוד על התרבות כדי שהיא לא תישמר.</a:t>
            </a:r>
            <a:endParaRPr lang="en-US" dirty="0"/>
          </a:p>
          <a:p>
            <a:pPr marL="0" indent="0">
              <a:buNone/>
            </a:pPr>
            <a:endParaRPr lang="en-US" dirty="0"/>
          </a:p>
          <a:p>
            <a:pPr marL="0" indent="0">
              <a:buNone/>
            </a:pPr>
            <a:r>
              <a:rPr lang="he-IL" dirty="0"/>
              <a:t>אני מודה לאפשרות שניתנה לי לנסוע למסע זה למשל:</a:t>
            </a:r>
            <a:endParaRPr lang="en-US" dirty="0"/>
          </a:p>
          <a:p>
            <a:pPr marL="0" indent="0">
              <a:buNone/>
            </a:pPr>
            <a:r>
              <a:rPr lang="he-IL" dirty="0"/>
              <a:t>עמותת עזרא בראשות קטי</a:t>
            </a:r>
            <a:endParaRPr lang="en-US" dirty="0"/>
          </a:p>
          <a:p>
            <a:pPr marL="0" indent="0">
              <a:buNone/>
            </a:pPr>
            <a:r>
              <a:rPr lang="he-IL" dirty="0"/>
              <a:t>והיחידה לקידום נוער בראשון לציון</a:t>
            </a:r>
            <a:endParaRPr lang="en-US" dirty="0"/>
          </a:p>
          <a:p>
            <a:endParaRPr lang="he-IL" dirty="0"/>
          </a:p>
        </p:txBody>
      </p:sp>
    </p:spTree>
    <p:extLst>
      <p:ext uri="{BB962C8B-B14F-4D97-AF65-F5344CB8AC3E}">
        <p14:creationId xmlns:p14="http://schemas.microsoft.com/office/powerpoint/2010/main" val="233604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dirty="0"/>
              <a:t>מבוא</a:t>
            </a:r>
            <a:r>
              <a:rPr lang="en-US" dirty="0"/>
              <a:t/>
            </a:r>
            <a:br>
              <a:rPr lang="en-US" dirty="0"/>
            </a:br>
            <a:endParaRPr lang="he-IL" dirty="0"/>
          </a:p>
        </p:txBody>
      </p:sp>
      <p:sp>
        <p:nvSpPr>
          <p:cNvPr id="3" name="מציין מיקום תוכן 2"/>
          <p:cNvSpPr>
            <a:spLocks noGrp="1"/>
          </p:cNvSpPr>
          <p:nvPr>
            <p:ph idx="1"/>
          </p:nvPr>
        </p:nvSpPr>
        <p:spPr/>
        <p:txBody>
          <a:bodyPr>
            <a:normAutofit/>
          </a:bodyPr>
          <a:lstStyle/>
          <a:p>
            <a:pPr marL="0" indent="0">
              <a:buNone/>
            </a:pPr>
            <a:r>
              <a:rPr lang="he-IL" dirty="0"/>
              <a:t>העבודה עוסקת בחשיבות מסע השורשים של בני נוער לאתיופיה.</a:t>
            </a:r>
            <a:endParaRPr lang="en-US" dirty="0"/>
          </a:p>
          <a:p>
            <a:pPr marL="0" indent="0">
              <a:buNone/>
            </a:pPr>
            <a:r>
              <a:rPr lang="he-IL" dirty="0"/>
              <a:t>בדקנו בעבודה, מדוע חשוב כל כך לחזור לשורשים של אדם בכלל ושל בני הנוער האתיופים בפרט?</a:t>
            </a:r>
            <a:endParaRPr lang="en-US" dirty="0"/>
          </a:p>
          <a:p>
            <a:pPr marL="0" indent="0">
              <a:buNone/>
            </a:pPr>
            <a:r>
              <a:rPr lang="he-IL" dirty="0"/>
              <a:t>בדקנו את ההיסטוריה של היהודים, איך הם הגיעו ומתי לאתיופיה. בדקנו למה חשוב לאדם לחזור לשורשים שלו, הבנו ששם באתיופיה נמצאים השורשים שלנו ואנחנו לא מרגישים שונים.</a:t>
            </a:r>
            <a:endParaRPr lang="en-US" dirty="0"/>
          </a:p>
          <a:p>
            <a:pPr marL="0" indent="0">
              <a:buNone/>
            </a:pPr>
            <a:r>
              <a:rPr lang="he-IL" dirty="0"/>
              <a:t>חשוב מאוד לשמור כמה שיותר על התרבות והמנהגים שלא ייעלמו מהעולם.</a:t>
            </a:r>
            <a:endParaRPr lang="en-US" dirty="0"/>
          </a:p>
          <a:p>
            <a:pPr marL="0" indent="0">
              <a:buNone/>
            </a:pPr>
            <a:r>
              <a:rPr lang="he-IL" dirty="0"/>
              <a:t>עכשיו אני יודע שגם הילדים שלי ייסעו לשם ולא ישמעו סיפורים.</a:t>
            </a:r>
            <a:endParaRPr lang="en-US" dirty="0"/>
          </a:p>
          <a:p>
            <a:endParaRPr lang="he-IL" dirty="0"/>
          </a:p>
        </p:txBody>
      </p:sp>
    </p:spTree>
    <p:extLst>
      <p:ext uri="{BB962C8B-B14F-4D97-AF65-F5344CB8AC3E}">
        <p14:creationId xmlns:p14="http://schemas.microsoft.com/office/powerpoint/2010/main" val="407222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u="sng" dirty="0"/>
              <a:t>מי זו קהילת יהדות אתיופיה</a:t>
            </a:r>
            <a:r>
              <a:rPr lang="en-US" b="1" u="sng" dirty="0"/>
              <a:t> ?</a:t>
            </a:r>
            <a:r>
              <a:rPr lang="en-US" dirty="0"/>
              <a:t/>
            </a:r>
            <a:br>
              <a:rPr lang="en-US" dirty="0"/>
            </a:br>
            <a:endParaRPr lang="he-IL" dirty="0"/>
          </a:p>
        </p:txBody>
      </p:sp>
      <p:sp>
        <p:nvSpPr>
          <p:cNvPr id="3" name="מציין מיקום תוכן 2"/>
          <p:cNvSpPr>
            <a:spLocks noGrp="1"/>
          </p:cNvSpPr>
          <p:nvPr>
            <p:ph idx="1"/>
          </p:nvPr>
        </p:nvSpPr>
        <p:spPr/>
        <p:txBody>
          <a:bodyPr>
            <a:normAutofit/>
          </a:bodyPr>
          <a:lstStyle/>
          <a:p>
            <a:pPr marL="0" indent="0" fontAlgn="base">
              <a:buNone/>
            </a:pPr>
            <a:r>
              <a:rPr lang="he-IL" dirty="0"/>
              <a:t>קהילת יהדות אתיופיה היא קהילה יהודית עתיקה ששרדה גלות בת כ-2500 שנים כשהיא מנותקת משאר הקהילות היהודיות בעולם</a:t>
            </a:r>
            <a:r>
              <a:rPr lang="en-US" dirty="0"/>
              <a:t>.</a:t>
            </a:r>
          </a:p>
          <a:p>
            <a:pPr marL="0" indent="0" fontAlgn="base">
              <a:buNone/>
            </a:pPr>
            <a:r>
              <a:rPr lang="he-IL" dirty="0"/>
              <a:t>עפ”י צורת החיים של יהודי אתיופיה, קיימות השערות שונות בנוגע למוצאם</a:t>
            </a:r>
            <a:r>
              <a:rPr lang="en-US" dirty="0"/>
              <a:t>:</a:t>
            </a:r>
          </a:p>
          <a:p>
            <a:pPr marL="0" lvl="0" indent="0" fontAlgn="base">
              <a:buNone/>
            </a:pPr>
            <a:r>
              <a:rPr lang="he-IL" dirty="0"/>
              <a:t>צאצאי שבט דן. בימי הפילוג בין מלכות ישראל למלכות יהודה החליט שבט דן שלא להיגרר לריב בין האחים וירד למצרים ומשם הדרים עם הנילוס לארץ כוש, באזור אתיופיה וסודן של היום.</a:t>
            </a:r>
            <a:endParaRPr lang="en-US" dirty="0"/>
          </a:p>
          <a:p>
            <a:pPr marL="0" lvl="0" indent="0" fontAlgn="base">
              <a:buNone/>
            </a:pPr>
            <a:r>
              <a:rPr lang="he-IL" dirty="0"/>
              <a:t>צאצאי שבטי ישראל שנלוו למסעה של מלכת שבא. מספרים על בן שנולד למלך שלמה ולמלכת שבא ושמו </a:t>
            </a:r>
            <a:r>
              <a:rPr lang="he-IL" dirty="0" err="1"/>
              <a:t>מנליק</a:t>
            </a:r>
            <a:r>
              <a:rPr lang="he-IL" dirty="0"/>
              <a:t>. משגדל הבן והחכים, שב לירושלים לבקר את אביו ובסיום הביקור שב לאתיופיה ועמו ארון הברית ורבים מבני שבטי ישראל שהלכו וייסדו ממלכה יהודית.</a:t>
            </a:r>
            <a:endParaRPr lang="en-US" dirty="0"/>
          </a:p>
          <a:p>
            <a:endParaRPr lang="he-IL" dirty="0"/>
          </a:p>
        </p:txBody>
      </p:sp>
    </p:spTree>
    <p:extLst>
      <p:ext uri="{BB962C8B-B14F-4D97-AF65-F5344CB8AC3E}">
        <p14:creationId xmlns:p14="http://schemas.microsoft.com/office/powerpoint/2010/main" val="171583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340380" y="1108558"/>
            <a:ext cx="9994006" cy="4596515"/>
          </a:xfrm>
          <a:prstGeom prst="rect">
            <a:avLst/>
          </a:prstGeom>
        </p:spPr>
        <p:txBody>
          <a:bodyPr wrap="square">
            <a:spAutoFit/>
          </a:bodyPr>
          <a:lstStyle/>
          <a:p>
            <a:pPr marL="342900" lvl="0" indent="-342900" algn="r" fontAlgn="base">
              <a:lnSpc>
                <a:spcPct val="150000"/>
              </a:lnSpc>
              <a:spcAft>
                <a:spcPts val="2250"/>
              </a:spcAft>
              <a:buSzPts val="1000"/>
              <a:buFont typeface="Symbol" panose="05050102010706020507" pitchFamily="18" charset="2"/>
              <a:buChar char=""/>
              <a:tabLst>
                <a:tab pos="457200" algn="l"/>
              </a:tabLst>
            </a:pPr>
            <a:r>
              <a:rPr lang="he-IL" sz="2400" dirty="0">
                <a:solidFill>
                  <a:srgbClr val="231F20"/>
                </a:solidFill>
                <a:latin typeface="David" panose="020E0502060401010101" pitchFamily="34" charset="-79"/>
                <a:ea typeface="Times New Roman" panose="02020603050405020304" pitchFamily="18" charset="0"/>
                <a:cs typeface="David" panose="020E0502060401010101" pitchFamily="34" charset="-79"/>
              </a:rPr>
              <a:t>צאצאי יהודים שגלו מהארץ עם חורבן בית המקדש </a:t>
            </a:r>
            <a:r>
              <a:rPr lang="he-IL" sz="2400" dirty="0" err="1">
                <a:solidFill>
                  <a:srgbClr val="231F20"/>
                </a:solidFill>
                <a:latin typeface="David" panose="020E0502060401010101" pitchFamily="34" charset="-79"/>
                <a:ea typeface="Times New Roman" panose="02020603050405020304" pitchFamily="18" charset="0"/>
                <a:cs typeface="David" panose="020E0502060401010101" pitchFamily="34" charset="-79"/>
              </a:rPr>
              <a:t>הראשו</a:t>
            </a:r>
            <a:r>
              <a:rPr lang="he-IL" sz="2400" dirty="0">
                <a:solidFill>
                  <a:srgbClr val="231F20"/>
                </a:solidFill>
                <a:latin typeface="David" panose="020E0502060401010101" pitchFamily="34" charset="-79"/>
                <a:ea typeface="Times New Roman" panose="02020603050405020304" pitchFamily="18" charset="0"/>
                <a:cs typeface="David" panose="020E0502060401010101" pitchFamily="34" charset="-79"/>
              </a:rPr>
              <a:t> צאצאים של מהגרים יהודים ממצרים ותימן. במאה הרביעית התנהלה מלחמה קשה </a:t>
            </a:r>
            <a:r>
              <a:rPr lang="he-IL" sz="2400" dirty="0" err="1">
                <a:solidFill>
                  <a:srgbClr val="231F20"/>
                </a:solidFill>
                <a:latin typeface="David" panose="020E0502060401010101" pitchFamily="34" charset="-79"/>
                <a:ea typeface="Times New Roman" panose="02020603050405020304" pitchFamily="18" charset="0"/>
                <a:cs typeface="David" panose="020E0502060401010101" pitchFamily="34" charset="-79"/>
              </a:rPr>
              <a:t>ועקובת</a:t>
            </a:r>
            <a:r>
              <a:rPr lang="he-IL" sz="2400" dirty="0">
                <a:solidFill>
                  <a:srgbClr val="231F20"/>
                </a:solidFill>
                <a:latin typeface="David" panose="020E0502060401010101" pitchFamily="34" charset="-79"/>
                <a:ea typeface="Times New Roman" panose="02020603050405020304" pitchFamily="18" charset="0"/>
                <a:cs typeface="David" panose="020E0502060401010101" pitchFamily="34" charset="-79"/>
              </a:rPr>
              <a:t> מדם בין אתיופיה לערב הסעודית ותימן. במהלך המלחמה הגיעו תושבים יהודים מתימן וערב הסעודית לחפש מסתור באתיופיה. הם נכנסו לצפון אתיופיה, לאזור אקסום </a:t>
            </a:r>
            <a:r>
              <a:rPr lang="he-IL" sz="2400" dirty="0" err="1">
                <a:solidFill>
                  <a:srgbClr val="231F20"/>
                </a:solidFill>
                <a:latin typeface="David" panose="020E0502060401010101" pitchFamily="34" charset="-79"/>
                <a:ea typeface="Times New Roman" panose="02020603050405020304" pitchFamily="18" charset="0"/>
                <a:cs typeface="David" panose="020E0502060401010101" pitchFamily="34" charset="-79"/>
              </a:rPr>
              <a:t>וטיגריי</a:t>
            </a:r>
            <a:r>
              <a:rPr lang="he-IL" sz="2400" dirty="0">
                <a:solidFill>
                  <a:srgbClr val="231F20"/>
                </a:solidFill>
                <a:latin typeface="David" panose="020E0502060401010101" pitchFamily="34" charset="-79"/>
                <a:ea typeface="Times New Roman" panose="02020603050405020304" pitchFamily="18" charset="0"/>
                <a:cs typeface="David" panose="020E0502060401010101" pitchFamily="34" charset="-79"/>
              </a:rPr>
              <a:t>, ולאט – לאט ירדו למרכז אתיופיה.</a:t>
            </a:r>
          </a:p>
          <a:p>
            <a:pPr marL="342900" lvl="0" indent="-342900" algn="r" fontAlgn="base">
              <a:lnSpc>
                <a:spcPct val="150000"/>
              </a:lnSpc>
              <a:spcAft>
                <a:spcPts val="2250"/>
              </a:spcAft>
              <a:buSzPts val="1000"/>
              <a:buFont typeface="Symbol" panose="05050102010706020507" pitchFamily="18" charset="2"/>
              <a:buChar char=""/>
              <a:tabLst>
                <a:tab pos="457200" algn="l"/>
              </a:tabLst>
            </a:pPr>
            <a:r>
              <a:rPr lang="he-IL" sz="2400" b="1" dirty="0">
                <a:latin typeface="Calibri" panose="020F0502020204030204" pitchFamily="34" charset="0"/>
                <a:ea typeface="Calibri" panose="020F0502020204030204" pitchFamily="34" charset="0"/>
                <a:cs typeface="David" panose="020E0502060401010101" pitchFamily="34" charset="-79"/>
              </a:rPr>
              <a:t>כל החוקרים מחזיקים בדעה משותפת שהם מצאצאי שבט דן.</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228600" algn="just" fontAlgn="base">
              <a:lnSpc>
                <a:spcPct val="150000"/>
              </a:lnSpc>
              <a:spcAft>
                <a:spcPts val="2250"/>
              </a:spcAft>
            </a:pPr>
            <a:r>
              <a:rPr lang="en-US" sz="2800" dirty="0">
                <a:solidFill>
                  <a:srgbClr val="231F20"/>
                </a:solidFill>
                <a:latin typeface="David" panose="020E0502060401010101" pitchFamily="34" charset="-79"/>
                <a:ea typeface="Times New Roman" panose="02020603050405020304" pitchFamily="18"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611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t>זיקתם של יהודי אתיופיה לציון = ירושלים</a:t>
            </a:r>
          </a:p>
        </p:txBody>
      </p:sp>
      <p:sp>
        <p:nvSpPr>
          <p:cNvPr id="3" name="מציין מיקום תוכן 2"/>
          <p:cNvSpPr>
            <a:spLocks noGrp="1"/>
          </p:cNvSpPr>
          <p:nvPr>
            <p:ph idx="1"/>
          </p:nvPr>
        </p:nvSpPr>
        <p:spPr/>
        <p:txBody>
          <a:bodyPr/>
          <a:lstStyle/>
          <a:p>
            <a:pPr marL="0" indent="0">
              <a:buNone/>
            </a:pPr>
            <a:r>
              <a:rPr lang="he-IL" dirty="0"/>
              <a:t>זיקתם של יהודי אתיופיה לציון = ירושלים, התבטאה בתפילות ובסיפורים. ירושלים הייתה מוקד התפילה , ואין תפילה שלא הוזכרה בה עיר הקודש. בכל תפילה ביקשו מהאל שיחזיר אותם לארץ אבותיהם . כשהתפללו, שמו פניהם מזרחה לכיוון ירושלים. בחג </a:t>
            </a:r>
            <a:r>
              <a:rPr lang="he-IL" dirty="0" err="1"/>
              <a:t>הסיגד</a:t>
            </a:r>
            <a:r>
              <a:rPr lang="he-IL" dirty="0"/>
              <a:t> נאמרה תפילה לשלום ירושלים, ובקשה לתחנונים מהקב“ה להעלותם ארצה במהרה. בשיחות בחוג המשפחה ובאירועים חברתיים, תמיד הזכירו את ירושלים. הסבים והאבות סיפרו סיפורים על ירושלים הקדושה, והדגישו בפני הצעירים כי אם ישמרו על התורה ויקיימו את כל מצוותיה, יזכו לעלות לארץ הקודש ולהקריב קורבנות בבית המקדש</a:t>
            </a:r>
            <a:r>
              <a:rPr lang="en-US" dirty="0"/>
              <a:t>.</a:t>
            </a:r>
          </a:p>
          <a:p>
            <a:endParaRPr lang="he-IL" dirty="0"/>
          </a:p>
        </p:txBody>
      </p:sp>
    </p:spTree>
    <p:extLst>
      <p:ext uri="{BB962C8B-B14F-4D97-AF65-F5344CB8AC3E}">
        <p14:creationId xmlns:p14="http://schemas.microsoft.com/office/powerpoint/2010/main" val="33517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4362" y="867037"/>
            <a:ext cx="9603275" cy="1049235"/>
          </a:xfrm>
        </p:spPr>
        <p:txBody>
          <a:bodyPr/>
          <a:lstStyle/>
          <a:p>
            <a:pPr algn="r" fontAlgn="base"/>
            <a:r>
              <a:rPr lang="he-IL" b="1" dirty="0"/>
              <a:t>עלייתם של יהודי אתיופיה לארץ ישראל</a:t>
            </a:r>
            <a:endParaRPr lang="en-US" dirty="0"/>
          </a:p>
        </p:txBody>
      </p:sp>
      <p:sp>
        <p:nvSpPr>
          <p:cNvPr id="3" name="מציין מיקום תוכן 2"/>
          <p:cNvSpPr>
            <a:spLocks noGrp="1"/>
          </p:cNvSpPr>
          <p:nvPr>
            <p:ph idx="1"/>
          </p:nvPr>
        </p:nvSpPr>
        <p:spPr/>
        <p:txBody>
          <a:bodyPr>
            <a:normAutofit lnSpcReduction="10000"/>
          </a:bodyPr>
          <a:lstStyle/>
          <a:p>
            <a:pPr marL="0" indent="0" fontAlgn="base">
              <a:buNone/>
            </a:pPr>
            <a:r>
              <a:rPr lang="he-IL" dirty="0"/>
              <a:t>בתחילת שנות השבעים גבר הלחץ מטעם בני העדה ואוהדיה לעלייתם, ואישי ציבור פנו מטעם העדה אל הראשון לציון, הרב הראשי לישראל, הרב עובדיה יוסף. הרב יוסף פסק )תשל”ג, 1953 ,)בהסתמך על </a:t>
            </a:r>
            <a:r>
              <a:rPr lang="he-IL" dirty="0" err="1"/>
              <a:t>הרדב”ז</a:t>
            </a:r>
            <a:r>
              <a:rPr lang="he-IL" dirty="0"/>
              <a:t>, </a:t>
            </a:r>
            <a:r>
              <a:rPr lang="he-IL" dirty="0" err="1"/>
              <a:t>המהריק”ש</a:t>
            </a:r>
            <a:r>
              <a:rPr lang="he-IL" dirty="0"/>
              <a:t> ופוסקים אחרונים, וזו לשון פסיקתו: “הפלאשים הם יהודים שחייבים להצילם מטמיעה ומהתבוללות ולהחיש עלייתם ארצה… ולחנכם ברוח תורתנו ולשתפם בבניין ארצנו הקדושה ושבו בנים לגבולם”. הרב עובדיה יוסף הוסיף והפציר במוסדות העלייה לסייע במשימה קדושה זו, “שהיא מצוות הצלת נפשות אחינו, לבלתי </a:t>
            </a:r>
            <a:r>
              <a:rPr lang="he-IL" dirty="0" err="1"/>
              <a:t>ידח</a:t>
            </a:r>
            <a:r>
              <a:rPr lang="he-IL" dirty="0"/>
              <a:t> ממנו נידח, וכל המקיים נפש אחת מישראל, כאילו קיים עולם מלא</a:t>
            </a:r>
            <a:endParaRPr lang="en-US" dirty="0"/>
          </a:p>
          <a:p>
            <a:pPr marL="0" indent="0">
              <a:buNone/>
            </a:pPr>
            <a:r>
              <a:rPr lang="he-IL" dirty="0"/>
              <a:t>בנובמבר 1984 במבצע הטסה שכונה “מבצע משה” ואחריו “מבצע שלמה” הובאו רוב היהודים מאתיופיה.</a:t>
            </a:r>
          </a:p>
        </p:txBody>
      </p:sp>
    </p:spTree>
    <p:extLst>
      <p:ext uri="{BB962C8B-B14F-4D97-AF65-F5344CB8AC3E}">
        <p14:creationId xmlns:p14="http://schemas.microsoft.com/office/powerpoint/2010/main" val="32274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dirty="0"/>
              <a:t>חשיבות חזרתם של בני הנוער האתיופים לאתיופיה</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sz="2400" dirty="0"/>
              <a:t>המסעות לפולין הן מסעות של שנים רבות, אבל רק בעשר שנים האחרונות, התחילו לחשוב גם על בני הנוער שעלו מאתיופיה בגיל צעיר לחלק יש עדיין משפחה שם, כמו לכמה בני נוער שיצאו אתנו וחלק רוצים להרגיש ולדעת מאיפה ההורים שלהם הגיעו.</a:t>
            </a:r>
            <a:endParaRPr lang="en-US" sz="2400" dirty="0"/>
          </a:p>
          <a:p>
            <a:pPr marL="0" indent="0">
              <a:buNone/>
            </a:pPr>
            <a:r>
              <a:rPr lang="he-IL" sz="2400" dirty="0"/>
              <a:t>המטרה של משרד החינוך בהוצאת בני הנוער לאתיופיה היא לחבר את השורשים שלנו וגם לעזור לנו יותר להיות חלק מהחברה הישראלית.</a:t>
            </a:r>
            <a:endParaRPr lang="en-US" sz="2400" dirty="0"/>
          </a:p>
          <a:p>
            <a:endParaRPr lang="he-IL" dirty="0"/>
          </a:p>
        </p:txBody>
      </p:sp>
    </p:spTree>
    <p:extLst>
      <p:ext uri="{BB962C8B-B14F-4D97-AF65-F5344CB8AC3E}">
        <p14:creationId xmlns:p14="http://schemas.microsoft.com/office/powerpoint/2010/main" val="430281545"/>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77</TotalTime>
  <Words>1808</Words>
  <Application>Microsoft Office PowerPoint</Application>
  <PresentationFormat>מסך רחב</PresentationFormat>
  <Paragraphs>88</Paragraphs>
  <Slides>24</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24</vt:i4>
      </vt:variant>
    </vt:vector>
  </HeadingPairs>
  <TitlesOfParts>
    <vt:vector size="31" baseType="lpstr">
      <vt:lpstr>Arial</vt:lpstr>
      <vt:lpstr>Calibri</vt:lpstr>
      <vt:lpstr>David</vt:lpstr>
      <vt:lpstr>Gill Sans MT</vt:lpstr>
      <vt:lpstr>Symbol</vt:lpstr>
      <vt:lpstr>Times New Roman</vt:lpstr>
      <vt:lpstr>גלריה</vt:lpstr>
      <vt:lpstr>חשיבות מסע השורשים של בני נוער  לאתיופיה  מגיש: הבטאמו  איינעלם, יחידה:  היל'ה ראשון-לציון  מנחה: אורנה וינמן-חי  תאריך: 6/6/2019  </vt:lpstr>
      <vt:lpstr>הקדמה  </vt:lpstr>
      <vt:lpstr>מצגת של PowerPoint‏</vt:lpstr>
      <vt:lpstr>מבוא </vt:lpstr>
      <vt:lpstr>מי זו קהילת יהדות אתיופיה ? </vt:lpstr>
      <vt:lpstr>מצגת של PowerPoint‏</vt:lpstr>
      <vt:lpstr>זיקתם של יהודי אתיופיה לציון = ירושלים</vt:lpstr>
      <vt:lpstr>עלייתם של יהודי אתיופיה לארץ ישראל</vt:lpstr>
      <vt:lpstr>חשיבות חזרתם של בני הנוער האתיופים לאתיופיה </vt:lpstr>
      <vt:lpstr>מצגת של PowerPoint‏</vt:lpstr>
      <vt:lpstr>סיכום</vt:lpstr>
      <vt:lpstr>ביביליוגרפיה: </vt:lpstr>
      <vt:lpstr>התוצר: יומן מסע</vt:lpstr>
      <vt:lpstr>יום הטיסה</vt:lpstr>
      <vt:lpstr>אני בדרך למטוס</vt:lpstr>
      <vt:lpstr>היום השני</vt:lpstr>
      <vt:lpstr>לאחר הנחיתה בגונדר נסענו במשך 7 שעות לכיוון בר דר הגענו סומך לכניסת שבת. את השבת קבלנו במלון בקבלת שבת חגיגת ומרגשת אם שירה והרבה שמחה. </vt:lpstr>
      <vt:lpstr>היום השלישי</vt:lpstr>
      <vt:lpstr>היום הרביעי</vt:lpstr>
      <vt:lpstr>מפלי הנילוס הכחול</vt:lpstr>
      <vt:lpstr>היום החמישי</vt:lpstr>
      <vt:lpstr>בית הכנסת</vt:lpstr>
      <vt:lpstr>סיכום</vt:lpstr>
      <vt:lpstr>מצגת של PowerPoint‏</vt:lpstr>
    </vt:vector>
  </TitlesOfParts>
  <Company>Atid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חשיבות מסע השורשים של בני נוער  לאתיופיה  מגיש: הבטאמו  איינעלם, יחידה:  היל'ה ראשון-לציון  מנחה: אורנה וינמן-חי  תאריך: 6/6/2019</dc:title>
  <dc:creator>user</dc:creator>
  <cp:lastModifiedBy>Eilat Katz</cp:lastModifiedBy>
  <cp:revision>15</cp:revision>
  <dcterms:created xsi:type="dcterms:W3CDTF">2019-06-06T05:59:47Z</dcterms:created>
  <dcterms:modified xsi:type="dcterms:W3CDTF">2019-10-10T07:50:25Z</dcterms:modified>
</cp:coreProperties>
</file>