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9" r:id="rId3"/>
    <p:sldId id="262" r:id="rId4"/>
    <p:sldId id="278" r:id="rId5"/>
    <p:sldId id="287" r:id="rId6"/>
    <p:sldId id="280" r:id="rId7"/>
    <p:sldId id="285" r:id="rId8"/>
    <p:sldId id="286" r:id="rId9"/>
    <p:sldId id="270" r:id="rId10"/>
    <p:sldId id="277" r:id="rId11"/>
    <p:sldId id="275" r:id="rId12"/>
    <p:sldId id="263" r:id="rId13"/>
    <p:sldId id="271" r:id="rId14"/>
    <p:sldId id="272" r:id="rId15"/>
    <p:sldId id="273" r:id="rId16"/>
    <p:sldId id="264" r:id="rId1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9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6B09"/>
    <a:srgbClr val="0606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5" autoAdjust="0"/>
    <p:restoredTop sz="95405" autoAdjust="0"/>
  </p:normalViewPr>
  <p:slideViewPr>
    <p:cSldViewPr snapToGrid="0">
      <p:cViewPr varScale="1">
        <p:scale>
          <a:sx n="69" d="100"/>
          <a:sy n="69" d="100"/>
        </p:scale>
        <p:origin x="780" y="72"/>
      </p:cViewPr>
      <p:guideLst>
        <p:guide orient="horz" pos="399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2075F294-F128-4EA2-A439-BD69D51CBB3D}" type="datetimeFigureOut">
              <a:rPr lang="he-IL" smtClean="0"/>
              <a:t>י"ז/תשרי/תש"פ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EB66B5D-8EE3-4C06-9ABC-645DBF90C7E8}" type="slidenum">
              <a:rPr lang="he-IL" smtClean="0"/>
              <a:t>‹#›</a:t>
            </a:fld>
            <a:endParaRPr lang="he-IL"/>
          </a:p>
        </p:txBody>
      </p:sp>
    </p:spTree>
    <p:extLst>
      <p:ext uri="{BB962C8B-B14F-4D97-AF65-F5344CB8AC3E}">
        <p14:creationId xmlns:p14="http://schemas.microsoft.com/office/powerpoint/2010/main" val="3003785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2075F294-F128-4EA2-A439-BD69D51CBB3D}" type="datetimeFigureOut">
              <a:rPr lang="he-IL" smtClean="0"/>
              <a:t>י"ז/תשרי/תש"פ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EB66B5D-8EE3-4C06-9ABC-645DBF90C7E8}" type="slidenum">
              <a:rPr lang="he-IL" smtClean="0"/>
              <a:t>‹#›</a:t>
            </a:fld>
            <a:endParaRPr lang="he-IL"/>
          </a:p>
        </p:txBody>
      </p:sp>
    </p:spTree>
    <p:extLst>
      <p:ext uri="{BB962C8B-B14F-4D97-AF65-F5344CB8AC3E}">
        <p14:creationId xmlns:p14="http://schemas.microsoft.com/office/powerpoint/2010/main" val="1088294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2075F294-F128-4EA2-A439-BD69D51CBB3D}" type="datetimeFigureOut">
              <a:rPr lang="he-IL" smtClean="0"/>
              <a:t>י"ז/תשרי/תש"פ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EB66B5D-8EE3-4C06-9ABC-645DBF90C7E8}" type="slidenum">
              <a:rPr lang="he-IL" smtClean="0"/>
              <a:t>‹#›</a:t>
            </a:fld>
            <a:endParaRPr lang="he-IL"/>
          </a:p>
        </p:txBody>
      </p:sp>
    </p:spTree>
    <p:extLst>
      <p:ext uri="{BB962C8B-B14F-4D97-AF65-F5344CB8AC3E}">
        <p14:creationId xmlns:p14="http://schemas.microsoft.com/office/powerpoint/2010/main" val="452888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2075F294-F128-4EA2-A439-BD69D51CBB3D}" type="datetimeFigureOut">
              <a:rPr lang="he-IL" smtClean="0"/>
              <a:t>י"ז/תשרי/תש"פ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EB66B5D-8EE3-4C06-9ABC-645DBF90C7E8}" type="slidenum">
              <a:rPr lang="he-IL" smtClean="0"/>
              <a:t>‹#›</a:t>
            </a:fld>
            <a:endParaRPr lang="he-IL"/>
          </a:p>
        </p:txBody>
      </p:sp>
    </p:spTree>
    <p:extLst>
      <p:ext uri="{BB962C8B-B14F-4D97-AF65-F5344CB8AC3E}">
        <p14:creationId xmlns:p14="http://schemas.microsoft.com/office/powerpoint/2010/main" val="2216016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2075F294-F128-4EA2-A439-BD69D51CBB3D}" type="datetimeFigureOut">
              <a:rPr lang="he-IL" smtClean="0"/>
              <a:t>י"ז/תשרי/תש"פ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EB66B5D-8EE3-4C06-9ABC-645DBF90C7E8}" type="slidenum">
              <a:rPr lang="he-IL" smtClean="0"/>
              <a:t>‹#›</a:t>
            </a:fld>
            <a:endParaRPr lang="he-IL"/>
          </a:p>
        </p:txBody>
      </p:sp>
    </p:spTree>
    <p:extLst>
      <p:ext uri="{BB962C8B-B14F-4D97-AF65-F5344CB8AC3E}">
        <p14:creationId xmlns:p14="http://schemas.microsoft.com/office/powerpoint/2010/main" val="3605824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2075F294-F128-4EA2-A439-BD69D51CBB3D}" type="datetimeFigureOut">
              <a:rPr lang="he-IL" smtClean="0"/>
              <a:t>י"ז/תשרי/תש"פ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EB66B5D-8EE3-4C06-9ABC-645DBF90C7E8}" type="slidenum">
              <a:rPr lang="he-IL" smtClean="0"/>
              <a:t>‹#›</a:t>
            </a:fld>
            <a:endParaRPr lang="he-IL"/>
          </a:p>
        </p:txBody>
      </p:sp>
    </p:spTree>
    <p:extLst>
      <p:ext uri="{BB962C8B-B14F-4D97-AF65-F5344CB8AC3E}">
        <p14:creationId xmlns:p14="http://schemas.microsoft.com/office/powerpoint/2010/main" val="628824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2075F294-F128-4EA2-A439-BD69D51CBB3D}" type="datetimeFigureOut">
              <a:rPr lang="he-IL" smtClean="0"/>
              <a:t>י"ז/תשרי/תש"פ</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4EB66B5D-8EE3-4C06-9ABC-645DBF90C7E8}" type="slidenum">
              <a:rPr lang="he-IL" smtClean="0"/>
              <a:t>‹#›</a:t>
            </a:fld>
            <a:endParaRPr lang="he-IL"/>
          </a:p>
        </p:txBody>
      </p:sp>
    </p:spTree>
    <p:extLst>
      <p:ext uri="{BB962C8B-B14F-4D97-AF65-F5344CB8AC3E}">
        <p14:creationId xmlns:p14="http://schemas.microsoft.com/office/powerpoint/2010/main" val="1191642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2075F294-F128-4EA2-A439-BD69D51CBB3D}" type="datetimeFigureOut">
              <a:rPr lang="he-IL" smtClean="0"/>
              <a:t>י"ז/תשרי/תש"פ</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4EB66B5D-8EE3-4C06-9ABC-645DBF90C7E8}" type="slidenum">
              <a:rPr lang="he-IL" smtClean="0"/>
              <a:t>‹#›</a:t>
            </a:fld>
            <a:endParaRPr lang="he-IL"/>
          </a:p>
        </p:txBody>
      </p:sp>
    </p:spTree>
    <p:extLst>
      <p:ext uri="{BB962C8B-B14F-4D97-AF65-F5344CB8AC3E}">
        <p14:creationId xmlns:p14="http://schemas.microsoft.com/office/powerpoint/2010/main" val="254928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2075F294-F128-4EA2-A439-BD69D51CBB3D}" type="datetimeFigureOut">
              <a:rPr lang="he-IL" smtClean="0"/>
              <a:t>י"ז/תשרי/תש"פ</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4EB66B5D-8EE3-4C06-9ABC-645DBF90C7E8}" type="slidenum">
              <a:rPr lang="he-IL" smtClean="0"/>
              <a:t>‹#›</a:t>
            </a:fld>
            <a:endParaRPr lang="he-IL"/>
          </a:p>
        </p:txBody>
      </p:sp>
    </p:spTree>
    <p:extLst>
      <p:ext uri="{BB962C8B-B14F-4D97-AF65-F5344CB8AC3E}">
        <p14:creationId xmlns:p14="http://schemas.microsoft.com/office/powerpoint/2010/main" val="263751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075F294-F128-4EA2-A439-BD69D51CBB3D}" type="datetimeFigureOut">
              <a:rPr lang="he-IL" smtClean="0"/>
              <a:t>י"ז/תשרי/תש"פ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EB66B5D-8EE3-4C06-9ABC-645DBF90C7E8}" type="slidenum">
              <a:rPr lang="he-IL" smtClean="0"/>
              <a:t>‹#›</a:t>
            </a:fld>
            <a:endParaRPr lang="he-IL"/>
          </a:p>
        </p:txBody>
      </p:sp>
    </p:spTree>
    <p:extLst>
      <p:ext uri="{BB962C8B-B14F-4D97-AF65-F5344CB8AC3E}">
        <p14:creationId xmlns:p14="http://schemas.microsoft.com/office/powerpoint/2010/main" val="1445213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075F294-F128-4EA2-A439-BD69D51CBB3D}" type="datetimeFigureOut">
              <a:rPr lang="he-IL" smtClean="0"/>
              <a:t>י"ז/תשרי/תש"פ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EB66B5D-8EE3-4C06-9ABC-645DBF90C7E8}" type="slidenum">
              <a:rPr lang="he-IL" smtClean="0"/>
              <a:t>‹#›</a:t>
            </a:fld>
            <a:endParaRPr lang="he-IL"/>
          </a:p>
        </p:txBody>
      </p:sp>
    </p:spTree>
    <p:extLst>
      <p:ext uri="{BB962C8B-B14F-4D97-AF65-F5344CB8AC3E}">
        <p14:creationId xmlns:p14="http://schemas.microsoft.com/office/powerpoint/2010/main" val="2066110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075F294-F128-4EA2-A439-BD69D51CBB3D}" type="datetimeFigureOut">
              <a:rPr lang="he-IL" smtClean="0"/>
              <a:t>י"ז/תשרי/תש"פ</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EB66B5D-8EE3-4C06-9ABC-645DBF90C7E8}" type="slidenum">
              <a:rPr lang="he-IL" smtClean="0"/>
              <a:t>‹#›</a:t>
            </a:fld>
            <a:endParaRPr lang="he-IL"/>
          </a:p>
        </p:txBody>
      </p:sp>
    </p:spTree>
    <p:extLst>
      <p:ext uri="{BB962C8B-B14F-4D97-AF65-F5344CB8AC3E}">
        <p14:creationId xmlns:p14="http://schemas.microsoft.com/office/powerpoint/2010/main" val="266623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hyperlink" Target="http://rn.most.gov.il/vote.html"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rn.most.gov.il/index.html#blog" TargetMode="External"/><Relationship Id="rId1" Type="http://schemas.openxmlformats.org/officeDocument/2006/relationships/slideLayout" Target="../slideLayouts/slideLayout7.xml"/><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012" y="434687"/>
            <a:ext cx="4835236" cy="1692771"/>
          </a:xfrm>
          <a:prstGeom prst="rect">
            <a:avLst/>
          </a:prstGeom>
          <a:noFill/>
        </p:spPr>
        <p:txBody>
          <a:bodyPr wrap="square" rtlCol="1">
            <a:spAutoFit/>
          </a:bodyPr>
          <a:lstStyle/>
          <a:p>
            <a:pPr algn="ctr"/>
            <a:r>
              <a:rPr lang="he-IL" sz="4000" b="1" dirty="0" smtClean="0">
                <a:solidFill>
                  <a:schemeClr val="accent2"/>
                </a:solidFill>
              </a:rPr>
              <a:t>קפסולת הזמן</a:t>
            </a:r>
            <a:endParaRPr lang="he-IL" sz="4000" dirty="0"/>
          </a:p>
          <a:p>
            <a:pPr algn="ctr"/>
            <a:r>
              <a:rPr lang="he-IL" sz="4000" dirty="0" smtClean="0"/>
              <a:t>מה צופן העתיד?</a:t>
            </a:r>
          </a:p>
          <a:p>
            <a:endParaRPr lang="he-IL" sz="2400" dirty="0"/>
          </a:p>
        </p:txBody>
      </p:sp>
      <p:pic>
        <p:nvPicPr>
          <p:cNvPr id="1026" name="Picture 2" descr="תוצאת תמונה עבור קפסולת זמ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604" y="434687"/>
            <a:ext cx="6563880" cy="42481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מלבן 1"/>
          <p:cNvSpPr/>
          <p:nvPr/>
        </p:nvSpPr>
        <p:spPr>
          <a:xfrm>
            <a:off x="7286806" y="5850879"/>
            <a:ext cx="4674678" cy="461665"/>
          </a:xfrm>
          <a:prstGeom prst="rect">
            <a:avLst/>
          </a:prstGeom>
        </p:spPr>
        <p:txBody>
          <a:bodyPr wrap="none">
            <a:spAutoFit/>
          </a:bodyPr>
          <a:lstStyle/>
          <a:p>
            <a:r>
              <a:rPr lang="he-IL" sz="2400" b="1" dirty="0">
                <a:solidFill>
                  <a:schemeClr val="accent2">
                    <a:lumMod val="75000"/>
                  </a:schemeClr>
                </a:solidFill>
                <a:ea typeface="Calibri" panose="020F0502020204030204" pitchFamily="34" charset="0"/>
                <a:cs typeface="David" panose="020E0502060401010101" pitchFamily="34" charset="-79"/>
              </a:rPr>
              <a:t>איסוף, ארגון, כתיבה ועריכה: אילת </a:t>
            </a:r>
            <a:r>
              <a:rPr lang="he-IL" sz="2400" b="1" dirty="0" err="1" smtClean="0">
                <a:solidFill>
                  <a:schemeClr val="accent2">
                    <a:lumMod val="75000"/>
                  </a:schemeClr>
                </a:solidFill>
                <a:ea typeface="Calibri" panose="020F0502020204030204" pitchFamily="34" charset="0"/>
                <a:cs typeface="David" panose="020E0502060401010101" pitchFamily="34" charset="-79"/>
              </a:rPr>
              <a:t>כ"ץ</a:t>
            </a:r>
            <a:endParaRPr lang="he-IL" sz="2400" b="1" dirty="0">
              <a:solidFill>
                <a:schemeClr val="accent2">
                  <a:lumMod val="75000"/>
                </a:schemeClr>
              </a:solidFill>
            </a:endParaRPr>
          </a:p>
        </p:txBody>
      </p:sp>
      <p:pic>
        <p:nvPicPr>
          <p:cNvPr id="3" name="תמונה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12" y="5520170"/>
            <a:ext cx="6696075" cy="1123084"/>
          </a:xfrm>
          <a:prstGeom prst="rect">
            <a:avLst/>
          </a:prstGeom>
        </p:spPr>
      </p:pic>
    </p:spTree>
    <p:extLst>
      <p:ext uri="{BB962C8B-B14F-4D97-AF65-F5344CB8AC3E}">
        <p14:creationId xmlns:p14="http://schemas.microsoft.com/office/powerpoint/2010/main" val="1093875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3708" y="278857"/>
            <a:ext cx="7914121" cy="1692771"/>
          </a:xfrm>
          <a:prstGeom prst="rect">
            <a:avLst/>
          </a:prstGeom>
          <a:noFill/>
        </p:spPr>
        <p:txBody>
          <a:bodyPr wrap="square" rtlCol="1">
            <a:spAutoFit/>
          </a:bodyPr>
          <a:lstStyle/>
          <a:p>
            <a:pPr algn="ctr"/>
            <a:r>
              <a:rPr lang="he-IL" sz="4000" b="1" dirty="0" smtClean="0">
                <a:solidFill>
                  <a:schemeClr val="accent2"/>
                </a:solidFill>
              </a:rPr>
              <a:t>שערו, אילו תגליות והמצאות ישראליות נכנסו לקפסולה? </a:t>
            </a:r>
            <a:endParaRPr lang="he-IL" sz="4000" dirty="0" smtClean="0"/>
          </a:p>
          <a:p>
            <a:endParaRPr lang="he-IL" sz="2400" dirty="0"/>
          </a:p>
        </p:txBody>
      </p:sp>
      <p:pic>
        <p:nvPicPr>
          <p:cNvPr id="4098" name="Picture 2" descr="תוצאת תמונה עבור קפסולת הזמ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8682" y="2506835"/>
            <a:ext cx="3599008" cy="35311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תמונה קשור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326" y="3966682"/>
            <a:ext cx="3311991" cy="26712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תוצאת תמונה עבור קפסולת הזמן"/>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4518" y="2506835"/>
            <a:ext cx="3264962" cy="25526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494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תוצאת תמונה עבור המצאות ישראליות"/>
          <p:cNvPicPr/>
          <p:nvPr/>
        </p:nvPicPr>
        <p:blipFill>
          <a:blip r:embed="rId2">
            <a:extLst>
              <a:ext uri="{28A0092B-C50C-407E-A947-70E740481C1C}">
                <a14:useLocalDpi xmlns:a14="http://schemas.microsoft.com/office/drawing/2010/main" val="0"/>
              </a:ext>
            </a:extLst>
          </a:blip>
          <a:srcRect/>
          <a:stretch>
            <a:fillRect/>
          </a:stretch>
        </p:blipFill>
        <p:spPr bwMode="auto">
          <a:xfrm>
            <a:off x="2747961" y="429491"/>
            <a:ext cx="7670656" cy="4950144"/>
          </a:xfrm>
          <a:prstGeom prst="rect">
            <a:avLst/>
          </a:prstGeom>
          <a:noFill/>
          <a:ln>
            <a:noFill/>
          </a:ln>
        </p:spPr>
      </p:pic>
      <p:sp>
        <p:nvSpPr>
          <p:cNvPr id="3" name="מלבן 2"/>
          <p:cNvSpPr/>
          <p:nvPr/>
        </p:nvSpPr>
        <p:spPr>
          <a:xfrm>
            <a:off x="4499904" y="5987535"/>
            <a:ext cx="3081292" cy="646331"/>
          </a:xfrm>
          <a:prstGeom prst="rect">
            <a:avLst/>
          </a:prstGeom>
        </p:spPr>
        <p:txBody>
          <a:bodyPr wrap="none">
            <a:spAutoFit/>
          </a:bodyPr>
          <a:lstStyle/>
          <a:p>
            <a:r>
              <a:rPr lang="en-US" dirty="0">
                <a:hlinkClick r:id="rId3"/>
              </a:rPr>
              <a:t>http://</a:t>
            </a:r>
            <a:r>
              <a:rPr lang="en-US" dirty="0" smtClean="0">
                <a:hlinkClick r:id="rId3"/>
              </a:rPr>
              <a:t>rn.most.gov.il/vote.html</a:t>
            </a:r>
            <a:endParaRPr lang="he-IL" dirty="0" smtClean="0"/>
          </a:p>
          <a:p>
            <a:r>
              <a:rPr lang="he-IL" dirty="0" smtClean="0"/>
              <a:t>הפריטים המועמדים לבחירה </a:t>
            </a:r>
            <a:endParaRPr lang="he-IL" dirty="0"/>
          </a:p>
        </p:txBody>
      </p:sp>
    </p:spTree>
    <p:extLst>
      <p:ext uri="{BB962C8B-B14F-4D97-AF65-F5344CB8AC3E}">
        <p14:creationId xmlns:p14="http://schemas.microsoft.com/office/powerpoint/2010/main" val="415340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שאלות‬‎"/>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7" name="מלבן 6"/>
          <p:cNvSpPr/>
          <p:nvPr/>
        </p:nvSpPr>
        <p:spPr>
          <a:xfrm>
            <a:off x="3228393" y="333137"/>
            <a:ext cx="8339990" cy="6217087"/>
          </a:xfrm>
          <a:prstGeom prst="rect">
            <a:avLst/>
          </a:prstGeom>
        </p:spPr>
        <p:txBody>
          <a:bodyPr wrap="square">
            <a:spAutoFit/>
          </a:bodyPr>
          <a:lstStyle/>
          <a:p>
            <a:r>
              <a:rPr lang="he-IL" sz="2000" b="1" dirty="0" smtClean="0">
                <a:latin typeface="Calibri" panose="020F0502020204030204" pitchFamily="34" charset="0"/>
                <a:ea typeface="Calibri" panose="020F0502020204030204" pitchFamily="34" charset="0"/>
              </a:rPr>
              <a:t>רשימת הפריטים שנכנסו לקפסולה</a:t>
            </a:r>
          </a:p>
          <a:p>
            <a:endParaRPr lang="he-IL" b="1" dirty="0" smtClean="0">
              <a:solidFill>
                <a:srgbClr val="C00000"/>
              </a:solidFill>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he-IL" sz="2000" dirty="0" smtClean="0">
                <a:latin typeface="Calibri" panose="020F0502020204030204" pitchFamily="34" charset="0"/>
                <a:ea typeface="Calibri" panose="020F0502020204030204" pitchFamily="34" charset="0"/>
              </a:rPr>
              <a:t>מוטציה </a:t>
            </a:r>
            <a:r>
              <a:rPr lang="he-IL" sz="2000" dirty="0">
                <a:latin typeface="Calibri" panose="020F0502020204030204" pitchFamily="34" charset="0"/>
                <a:ea typeface="Calibri" panose="020F0502020204030204" pitchFamily="34" charset="0"/>
              </a:rPr>
              <a:t>גנטית לאריכות </a:t>
            </a:r>
            <a:r>
              <a:rPr lang="he-IL" sz="2000" dirty="0" smtClean="0">
                <a:latin typeface="Calibri" panose="020F0502020204030204" pitchFamily="34" charset="0"/>
                <a:ea typeface="Calibri" panose="020F0502020204030204" pitchFamily="34" charset="0"/>
              </a:rPr>
              <a:t>ימים</a:t>
            </a:r>
            <a:endParaRPr lang="he-IL" sz="20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he-IL" sz="2000" dirty="0" err="1" smtClean="0">
                <a:latin typeface="Calibri" panose="020F0502020204030204" pitchFamily="34" charset="0"/>
                <a:ea typeface="Calibri" panose="020F0502020204030204" pitchFamily="34" charset="0"/>
              </a:rPr>
              <a:t>וייז</a:t>
            </a:r>
            <a:endParaRPr lang="en-US" sz="2000" dirty="0" smtClean="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he-IL" sz="2000" dirty="0" smtClean="0">
                <a:latin typeface="Calibri" panose="020F0502020204030204" pitchFamily="34" charset="0"/>
                <a:ea typeface="Calibri" panose="020F0502020204030204" pitchFamily="34" charset="0"/>
              </a:rPr>
              <a:t>יוזמה </a:t>
            </a:r>
            <a:r>
              <a:rPr lang="he-IL" sz="2000" dirty="0">
                <a:latin typeface="Calibri" panose="020F0502020204030204" pitchFamily="34" charset="0"/>
                <a:ea typeface="Calibri" panose="020F0502020204030204" pitchFamily="34" charset="0"/>
              </a:rPr>
              <a:t>להצלת מינים </a:t>
            </a:r>
            <a:r>
              <a:rPr lang="he-IL" sz="2000" dirty="0" smtClean="0">
                <a:latin typeface="Calibri" panose="020F0502020204030204" pitchFamily="34" charset="0"/>
                <a:ea typeface="Calibri" panose="020F0502020204030204" pitchFamily="34" charset="0"/>
              </a:rPr>
              <a:t>נכחדים</a:t>
            </a:r>
            <a:endParaRPr lang="he-IL" sz="20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he-IL" sz="2000" dirty="0" smtClean="0">
                <a:latin typeface="Calibri" panose="020F0502020204030204" pitchFamily="34" charset="0"/>
                <a:ea typeface="Calibri" panose="020F0502020204030204" pitchFamily="34" charset="0"/>
              </a:rPr>
              <a:t>טיפול </a:t>
            </a:r>
            <a:r>
              <a:rPr lang="he-IL" sz="2000" dirty="0">
                <a:latin typeface="Calibri" panose="020F0502020204030204" pitchFamily="34" charset="0"/>
                <a:ea typeface="Calibri" panose="020F0502020204030204" pitchFamily="34" charset="0"/>
              </a:rPr>
              <a:t>חדשני במחלות </a:t>
            </a:r>
            <a:r>
              <a:rPr lang="he-IL" sz="2000" dirty="0" smtClean="0">
                <a:latin typeface="Calibri" panose="020F0502020204030204" pitchFamily="34" charset="0"/>
                <a:ea typeface="Calibri" panose="020F0502020204030204" pitchFamily="34" charset="0"/>
              </a:rPr>
              <a:t>גנטיות</a:t>
            </a:r>
            <a:endParaRPr lang="he-IL" sz="20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he-IL" sz="2000" dirty="0" smtClean="0">
                <a:latin typeface="Calibri" panose="020F0502020204030204" pitchFamily="34" charset="0"/>
                <a:ea typeface="Calibri" panose="020F0502020204030204" pitchFamily="34" charset="0"/>
              </a:rPr>
              <a:t>רובוט </a:t>
            </a:r>
            <a:r>
              <a:rPr lang="he-IL" sz="2000" dirty="0">
                <a:latin typeface="Calibri" panose="020F0502020204030204" pitchFamily="34" charset="0"/>
                <a:ea typeface="Calibri" panose="020F0502020204030204" pitchFamily="34" charset="0"/>
              </a:rPr>
              <a:t>מורה ללימוד </a:t>
            </a:r>
            <a:r>
              <a:rPr lang="he-IL" sz="2000" dirty="0" smtClean="0">
                <a:latin typeface="Calibri" panose="020F0502020204030204" pitchFamily="34" charset="0"/>
                <a:ea typeface="Calibri" panose="020F0502020204030204" pitchFamily="34" charset="0"/>
              </a:rPr>
              <a:t>מדעים</a:t>
            </a:r>
            <a:endParaRPr lang="he-IL" sz="20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he-IL" sz="2000" dirty="0" err="1" smtClean="0">
                <a:latin typeface="Calibri" panose="020F0502020204030204" pitchFamily="34" charset="0"/>
                <a:ea typeface="Calibri" panose="020F0502020204030204" pitchFamily="34" charset="0"/>
              </a:rPr>
              <a:t>מובילאיי</a:t>
            </a:r>
            <a:r>
              <a:rPr lang="he-IL" sz="2000" dirty="0" smtClean="0">
                <a:latin typeface="Calibri" panose="020F0502020204030204" pitchFamily="34" charset="0"/>
                <a:ea typeface="Calibri" panose="020F0502020204030204" pitchFamily="34" charset="0"/>
              </a:rPr>
              <a:t> </a:t>
            </a:r>
            <a:r>
              <a:rPr lang="he-IL" sz="2000" dirty="0">
                <a:latin typeface="Calibri" panose="020F0502020204030204" pitchFamily="34" charset="0"/>
                <a:ea typeface="Calibri" panose="020F0502020204030204" pitchFamily="34" charset="0"/>
              </a:rPr>
              <a:t>למניעת תאונות </a:t>
            </a:r>
            <a:r>
              <a:rPr lang="he-IL" sz="2000" dirty="0" smtClean="0">
                <a:latin typeface="Calibri" panose="020F0502020204030204" pitchFamily="34" charset="0"/>
                <a:ea typeface="Calibri" panose="020F0502020204030204" pitchFamily="34" charset="0"/>
              </a:rPr>
              <a:t>דרכים</a:t>
            </a:r>
            <a:endParaRPr lang="he-IL" sz="20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he-IL" sz="2000" dirty="0" smtClean="0">
                <a:latin typeface="Calibri" panose="020F0502020204030204" pitchFamily="34" charset="0"/>
                <a:ea typeface="Calibri" panose="020F0502020204030204" pitchFamily="34" charset="0"/>
              </a:rPr>
              <a:t>שיטה </a:t>
            </a:r>
            <a:r>
              <a:rPr lang="he-IL" sz="2000" dirty="0">
                <a:latin typeface="Calibri" panose="020F0502020204030204" pitchFamily="34" charset="0"/>
                <a:ea typeface="Calibri" panose="020F0502020204030204" pitchFamily="34" charset="0"/>
              </a:rPr>
              <a:t>חדשה להפעלת תאים חיסוניים </a:t>
            </a:r>
            <a:r>
              <a:rPr lang="he-IL" sz="2000" dirty="0" smtClean="0">
                <a:latin typeface="Calibri" panose="020F0502020204030204" pitchFamily="34" charset="0"/>
                <a:ea typeface="Calibri" panose="020F0502020204030204" pitchFamily="34" charset="0"/>
              </a:rPr>
              <a:t>בסרטן</a:t>
            </a:r>
            <a:endParaRPr lang="he-IL" sz="20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he-IL" sz="2000" dirty="0" smtClean="0">
                <a:latin typeface="Calibri" panose="020F0502020204030204" pitchFamily="34" charset="0"/>
                <a:ea typeface="Calibri" panose="020F0502020204030204" pitchFamily="34" charset="0"/>
              </a:rPr>
              <a:t>רובוט </a:t>
            </a:r>
            <a:r>
              <a:rPr lang="he-IL" sz="2000" dirty="0">
                <a:latin typeface="Calibri" panose="020F0502020204030204" pitchFamily="34" charset="0"/>
                <a:ea typeface="Calibri" panose="020F0502020204030204" pitchFamily="34" charset="0"/>
              </a:rPr>
              <a:t>לניתוחי עמוד שדרה </a:t>
            </a:r>
            <a:r>
              <a:rPr lang="he-IL" sz="2000" dirty="0" smtClean="0">
                <a:latin typeface="Calibri" panose="020F0502020204030204" pitchFamily="34" charset="0"/>
                <a:ea typeface="Calibri" panose="020F0502020204030204" pitchFamily="34" charset="0"/>
              </a:rPr>
              <a:t>ומוח</a:t>
            </a:r>
            <a:endParaRPr lang="he-IL" sz="20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he-IL" sz="2000" dirty="0" smtClean="0">
                <a:latin typeface="Calibri" panose="020F0502020204030204" pitchFamily="34" charset="0"/>
                <a:ea typeface="Calibri" panose="020F0502020204030204" pitchFamily="34" charset="0"/>
              </a:rPr>
              <a:t>גלולה </a:t>
            </a:r>
            <a:r>
              <a:rPr lang="he-IL" sz="2000" dirty="0">
                <a:latin typeface="Calibri" panose="020F0502020204030204" pitchFamily="34" charset="0"/>
                <a:ea typeface="Calibri" panose="020F0502020204030204" pitchFamily="34" charset="0"/>
              </a:rPr>
              <a:t>לאבחון מערכת </a:t>
            </a:r>
            <a:r>
              <a:rPr lang="he-IL" sz="2000" dirty="0" smtClean="0">
                <a:latin typeface="Calibri" panose="020F0502020204030204" pitchFamily="34" charset="0"/>
                <a:ea typeface="Calibri" panose="020F0502020204030204" pitchFamily="34" charset="0"/>
              </a:rPr>
              <a:t>העיכול</a:t>
            </a:r>
            <a:endParaRPr lang="he-IL" sz="20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he-IL" sz="2000" dirty="0" smtClean="0">
                <a:latin typeface="Calibri" panose="020F0502020204030204" pitchFamily="34" charset="0"/>
                <a:ea typeface="Calibri" panose="020F0502020204030204" pitchFamily="34" charset="0"/>
              </a:rPr>
              <a:t>תפריט </a:t>
            </a:r>
            <a:r>
              <a:rPr lang="he-IL" sz="2000" dirty="0">
                <a:latin typeface="Calibri" panose="020F0502020204030204" pitchFamily="34" charset="0"/>
                <a:ea typeface="Calibri" panose="020F0502020204030204" pitchFamily="34" charset="0"/>
              </a:rPr>
              <a:t>על בסיס פרופיל </a:t>
            </a:r>
            <a:r>
              <a:rPr lang="he-IL" sz="2000" dirty="0" smtClean="0">
                <a:latin typeface="Calibri" panose="020F0502020204030204" pitchFamily="34" charset="0"/>
                <a:ea typeface="Calibri" panose="020F0502020204030204" pitchFamily="34" charset="0"/>
              </a:rPr>
              <a:t>גנטי</a:t>
            </a:r>
            <a:endParaRPr lang="he-IL" sz="20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he-IL" sz="2000" dirty="0" smtClean="0">
                <a:latin typeface="Calibri" panose="020F0502020204030204" pitchFamily="34" charset="0"/>
                <a:ea typeface="Calibri" panose="020F0502020204030204" pitchFamily="34" charset="0"/>
              </a:rPr>
              <a:t>טריליון </a:t>
            </a:r>
            <a:r>
              <a:rPr lang="he-IL" sz="2000" dirty="0">
                <a:latin typeface="Calibri" panose="020F0502020204030204" pitchFamily="34" charset="0"/>
                <a:ea typeface="Calibri" panose="020F0502020204030204" pitchFamily="34" charset="0"/>
              </a:rPr>
              <a:t>רופאים רובוטיים בטיפת מים</a:t>
            </a:r>
            <a:r>
              <a:rPr lang="en-US" sz="2000" dirty="0" smtClean="0">
                <a:latin typeface="Calibri" panose="020F0502020204030204" pitchFamily="34" charset="0"/>
                <a:ea typeface="Calibri" panose="020F0502020204030204" pitchFamily="34" charset="0"/>
              </a:rPr>
              <a:t>.</a:t>
            </a:r>
          </a:p>
          <a:p>
            <a:pPr marL="285750" indent="-285750">
              <a:buFont typeface="Arial" panose="020B0604020202020204" pitchFamily="34" charset="0"/>
              <a:buChar char="•"/>
            </a:pPr>
            <a:r>
              <a:rPr lang="he-IL" sz="2000" dirty="0" smtClean="0">
                <a:latin typeface="Calibri" panose="020F0502020204030204" pitchFamily="34" charset="0"/>
                <a:ea typeface="Calibri" panose="020F0502020204030204" pitchFamily="34" charset="0"/>
              </a:rPr>
              <a:t>פרסי </a:t>
            </a:r>
            <a:r>
              <a:rPr lang="he-IL" sz="2000" dirty="0">
                <a:latin typeface="Calibri" panose="020F0502020204030204" pitchFamily="34" charset="0"/>
                <a:ea typeface="Calibri" panose="020F0502020204030204" pitchFamily="34" charset="0"/>
              </a:rPr>
              <a:t>נובל לתגליות בנושא משחקים </a:t>
            </a:r>
            <a:r>
              <a:rPr lang="he-IL" sz="2000" dirty="0" smtClean="0">
                <a:latin typeface="Calibri" panose="020F0502020204030204" pitchFamily="34" charset="0"/>
                <a:ea typeface="Calibri" panose="020F0502020204030204" pitchFamily="34" charset="0"/>
              </a:rPr>
              <a:t>חוזרים</a:t>
            </a:r>
            <a:endParaRPr lang="he-IL" sz="20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he-IL" sz="2000" dirty="0" smtClean="0">
                <a:latin typeface="Calibri" panose="020F0502020204030204" pitchFamily="34" charset="0"/>
                <a:ea typeface="Calibri" panose="020F0502020204030204" pitchFamily="34" charset="0"/>
              </a:rPr>
              <a:t>שיפוט </a:t>
            </a:r>
            <a:r>
              <a:rPr lang="he-IL" sz="2000" dirty="0">
                <a:latin typeface="Calibri" panose="020F0502020204030204" pitchFamily="34" charset="0"/>
                <a:ea typeface="Calibri" panose="020F0502020204030204" pitchFamily="34" charset="0"/>
              </a:rPr>
              <a:t>וקבלת </a:t>
            </a:r>
            <a:r>
              <a:rPr lang="he-IL" sz="2000" dirty="0" smtClean="0">
                <a:latin typeface="Calibri" panose="020F0502020204030204" pitchFamily="34" charset="0"/>
                <a:ea typeface="Calibri" panose="020F0502020204030204" pitchFamily="34" charset="0"/>
              </a:rPr>
              <a:t>החלטות</a:t>
            </a:r>
            <a:endParaRPr lang="he-IL" sz="20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he-IL" sz="2000" dirty="0" smtClean="0">
                <a:latin typeface="Calibri" panose="020F0502020204030204" pitchFamily="34" charset="0"/>
                <a:ea typeface="Calibri" panose="020F0502020204030204" pitchFamily="34" charset="0"/>
              </a:rPr>
              <a:t>גילוי </a:t>
            </a:r>
            <a:r>
              <a:rPr lang="he-IL" sz="2000" dirty="0">
                <a:latin typeface="Calibri" panose="020F0502020204030204" pitchFamily="34" charset="0"/>
                <a:ea typeface="Calibri" panose="020F0502020204030204" pitchFamily="34" charset="0"/>
              </a:rPr>
              <a:t>מבנה הגבישים </a:t>
            </a:r>
            <a:r>
              <a:rPr lang="he-IL" sz="2000" dirty="0" err="1">
                <a:latin typeface="Calibri" panose="020F0502020204030204" pitchFamily="34" charset="0"/>
                <a:ea typeface="Calibri" panose="020F0502020204030204" pitchFamily="34" charset="0"/>
              </a:rPr>
              <a:t>הקוואזי</a:t>
            </a:r>
            <a:r>
              <a:rPr lang="he-IL" sz="2000" dirty="0">
                <a:latin typeface="Calibri" panose="020F0502020204030204" pitchFamily="34" charset="0"/>
                <a:ea typeface="Calibri" panose="020F0502020204030204" pitchFamily="34" charset="0"/>
              </a:rPr>
              <a:t> </a:t>
            </a:r>
            <a:r>
              <a:rPr lang="he-IL" sz="2000" dirty="0" smtClean="0">
                <a:latin typeface="Calibri" panose="020F0502020204030204" pitchFamily="34" charset="0"/>
                <a:ea typeface="Calibri" panose="020F0502020204030204" pitchFamily="34" charset="0"/>
              </a:rPr>
              <a:t>מחזוריים</a:t>
            </a:r>
            <a:endParaRPr lang="he-IL" sz="20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he-IL" sz="2000" dirty="0" smtClean="0">
                <a:latin typeface="Calibri" panose="020F0502020204030204" pitchFamily="34" charset="0"/>
                <a:ea typeface="Calibri" panose="020F0502020204030204" pitchFamily="34" charset="0"/>
              </a:rPr>
              <a:t>בחירת </a:t>
            </a:r>
            <a:r>
              <a:rPr lang="he-IL" sz="2000" dirty="0">
                <a:latin typeface="Calibri" panose="020F0502020204030204" pitchFamily="34" charset="0"/>
                <a:ea typeface="Calibri" panose="020F0502020204030204" pitchFamily="34" charset="0"/>
              </a:rPr>
              <a:t>נשיאת האקדמיה הלאומית למדעים שהיא גילוי מבנה </a:t>
            </a:r>
            <a:r>
              <a:rPr lang="he-IL" sz="2000" dirty="0" err="1">
                <a:latin typeface="Calibri" panose="020F0502020204030204" pitchFamily="34" charset="0"/>
                <a:ea typeface="Calibri" panose="020F0502020204030204" pitchFamily="34" charset="0"/>
              </a:rPr>
              <a:t>הריבוזום</a:t>
            </a:r>
            <a:r>
              <a:rPr lang="he-IL" sz="2000" dirty="0">
                <a:latin typeface="Calibri" panose="020F0502020204030204" pitchFamily="34" charset="0"/>
                <a:ea typeface="Calibri" panose="020F0502020204030204" pitchFamily="34" charset="0"/>
              </a:rPr>
              <a:t> של </a:t>
            </a:r>
            <a:r>
              <a:rPr lang="he-IL" sz="2000" dirty="0" smtClean="0">
                <a:latin typeface="Calibri" panose="020F0502020204030204" pitchFamily="34" charset="0"/>
                <a:ea typeface="Calibri" panose="020F0502020204030204" pitchFamily="34" charset="0"/>
              </a:rPr>
              <a:t>פרופ' </a:t>
            </a:r>
            <a:r>
              <a:rPr lang="he-IL" sz="2000" b="1" dirty="0" smtClean="0">
                <a:latin typeface="Calibri" panose="020F0502020204030204" pitchFamily="34" charset="0"/>
                <a:ea typeface="Calibri" panose="020F0502020204030204" pitchFamily="34" charset="0"/>
              </a:rPr>
              <a:t>עדה </a:t>
            </a:r>
            <a:r>
              <a:rPr lang="he-IL" sz="2000" b="1" dirty="0">
                <a:latin typeface="Calibri" panose="020F0502020204030204" pitchFamily="34" charset="0"/>
                <a:ea typeface="Calibri" panose="020F0502020204030204" pitchFamily="34" charset="0"/>
              </a:rPr>
              <a:t>יונת</a:t>
            </a:r>
            <a:r>
              <a:rPr lang="he-IL" sz="2000" dirty="0">
                <a:latin typeface="Calibri" panose="020F0502020204030204" pitchFamily="34" charset="0"/>
                <a:ea typeface="Calibri" panose="020F0502020204030204" pitchFamily="34" charset="0"/>
              </a:rPr>
              <a:t> ממכון ויצמן </a:t>
            </a:r>
            <a:r>
              <a:rPr lang="he-IL" sz="2000" dirty="0" smtClean="0">
                <a:latin typeface="Calibri" panose="020F0502020204030204" pitchFamily="34" charset="0"/>
                <a:ea typeface="Calibri" panose="020F0502020204030204" pitchFamily="34" charset="0"/>
              </a:rPr>
              <a:t>למדע</a:t>
            </a:r>
            <a:endParaRPr lang="he-IL" sz="20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he-IL" sz="2000" dirty="0" smtClean="0">
                <a:latin typeface="Calibri" panose="020F0502020204030204" pitchFamily="34" charset="0"/>
                <a:ea typeface="Calibri" panose="020F0502020204030204" pitchFamily="34" charset="0"/>
              </a:rPr>
              <a:t>יוזמה </a:t>
            </a:r>
            <a:r>
              <a:rPr lang="he-IL" sz="2000" dirty="0">
                <a:latin typeface="Calibri" panose="020F0502020204030204" pitchFamily="34" charset="0"/>
                <a:ea typeface="Calibri" panose="020F0502020204030204" pitchFamily="34" charset="0"/>
              </a:rPr>
              <a:t>של משרד המדע והטכנולוגיה בשיתוף החינוכית המציגה דיסק ובו פרקים של "</a:t>
            </a:r>
            <a:r>
              <a:rPr lang="he-IL" sz="2000" dirty="0" err="1">
                <a:latin typeface="Calibri" panose="020F0502020204030204" pitchFamily="34" charset="0"/>
                <a:ea typeface="Calibri" panose="020F0502020204030204" pitchFamily="34" charset="0"/>
              </a:rPr>
              <a:t>החפרנים</a:t>
            </a:r>
            <a:r>
              <a:rPr lang="he-IL" sz="2000" dirty="0">
                <a:latin typeface="Calibri" panose="020F0502020204030204" pitchFamily="34" charset="0"/>
                <a:ea typeface="Calibri" panose="020F0502020204030204" pitchFamily="34" charset="0"/>
              </a:rPr>
              <a:t>" </a:t>
            </a:r>
            <a:r>
              <a:rPr lang="he-IL" sz="2000" dirty="0" err="1">
                <a:latin typeface="Calibri" panose="020F0502020204030204" pitchFamily="34" charset="0"/>
                <a:ea typeface="Calibri" panose="020F0502020204030204" pitchFamily="34" charset="0"/>
              </a:rPr>
              <a:t>המנגישה</a:t>
            </a:r>
            <a:r>
              <a:rPr lang="he-IL" sz="2000" dirty="0">
                <a:latin typeface="Calibri" panose="020F0502020204030204" pitchFamily="34" charset="0"/>
                <a:ea typeface="Calibri" panose="020F0502020204030204" pitchFamily="34" charset="0"/>
              </a:rPr>
              <a:t> מדע ופיתוחים בגובה העיניים למען הדורות הבאים</a:t>
            </a:r>
            <a:r>
              <a:rPr lang="en-US" sz="2000" dirty="0">
                <a:latin typeface="Calibri" panose="020F0502020204030204" pitchFamily="34" charset="0"/>
                <a:ea typeface="Calibri" panose="020F0502020204030204" pitchFamily="34" charset="0"/>
              </a:rPr>
              <a:t>.</a:t>
            </a:r>
            <a:endParaRPr lang="he-IL" sz="2000" dirty="0"/>
          </a:p>
        </p:txBody>
      </p:sp>
      <p:pic>
        <p:nvPicPr>
          <p:cNvPr id="10" name="תמונה 9"/>
          <p:cNvPicPr>
            <a:picLocks noChangeAspect="1"/>
          </p:cNvPicPr>
          <p:nvPr/>
        </p:nvPicPr>
        <p:blipFill>
          <a:blip r:embed="rId2"/>
          <a:stretch>
            <a:fillRect/>
          </a:stretch>
        </p:blipFill>
        <p:spPr>
          <a:xfrm>
            <a:off x="1189622" y="2076212"/>
            <a:ext cx="2143125" cy="2143125"/>
          </a:xfrm>
          <a:prstGeom prst="rect">
            <a:avLst/>
          </a:prstGeom>
        </p:spPr>
      </p:pic>
      <p:pic>
        <p:nvPicPr>
          <p:cNvPr id="7174" name="Picture 6" descr="Image result for ‫רובוט‬‎"/>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77134" y="475860"/>
            <a:ext cx="2578397" cy="1950099"/>
          </a:xfrm>
          <a:prstGeom prst="rect">
            <a:avLst/>
          </a:prstGeom>
          <a:noFill/>
          <a:extLst>
            <a:ext uri="{909E8E84-426E-40DD-AFC4-6F175D3DCCD1}">
              <a14:hiddenFill xmlns:a14="http://schemas.microsoft.com/office/drawing/2010/main">
                <a:solidFill>
                  <a:srgbClr val="FFFFFF"/>
                </a:solidFill>
              </a14:hiddenFill>
            </a:ext>
          </a:extLst>
        </p:spPr>
      </p:pic>
      <p:pic>
        <p:nvPicPr>
          <p:cNvPr id="12" name="תמונה 11"/>
          <p:cNvPicPr>
            <a:picLocks noChangeAspect="1"/>
          </p:cNvPicPr>
          <p:nvPr/>
        </p:nvPicPr>
        <p:blipFill>
          <a:blip r:embed="rId4">
            <a:clrChange>
              <a:clrFrom>
                <a:srgbClr val="FEFEFE"/>
              </a:clrFrom>
              <a:clrTo>
                <a:srgbClr val="FEFEFE">
                  <a:alpha val="0"/>
                </a:srgbClr>
              </a:clrTo>
            </a:clrChange>
          </a:blip>
          <a:stretch>
            <a:fillRect/>
          </a:stretch>
        </p:blipFill>
        <p:spPr>
          <a:xfrm>
            <a:off x="1244146" y="333137"/>
            <a:ext cx="2628900" cy="1743075"/>
          </a:xfrm>
          <a:prstGeom prst="rect">
            <a:avLst/>
          </a:prstGeom>
        </p:spPr>
      </p:pic>
      <p:pic>
        <p:nvPicPr>
          <p:cNvPr id="13" name="תמונה 12"/>
          <p:cNvPicPr>
            <a:picLocks noChangeAspect="1"/>
          </p:cNvPicPr>
          <p:nvPr/>
        </p:nvPicPr>
        <p:blipFill>
          <a:blip r:embed="rId5">
            <a:clrChange>
              <a:clrFrom>
                <a:srgbClr val="FFFFFF"/>
              </a:clrFrom>
              <a:clrTo>
                <a:srgbClr val="FFFFFF">
                  <a:alpha val="0"/>
                </a:srgbClr>
              </a:clrTo>
            </a:clrChange>
          </a:blip>
          <a:stretch>
            <a:fillRect/>
          </a:stretch>
        </p:blipFill>
        <p:spPr>
          <a:xfrm>
            <a:off x="3277005" y="2568682"/>
            <a:ext cx="2166937" cy="2155651"/>
          </a:xfrm>
          <a:prstGeom prst="rect">
            <a:avLst/>
          </a:prstGeom>
        </p:spPr>
      </p:pic>
    </p:spTree>
    <p:extLst>
      <p:ext uri="{BB962C8B-B14F-4D97-AF65-F5344CB8AC3E}">
        <p14:creationId xmlns:p14="http://schemas.microsoft.com/office/powerpoint/2010/main" val="10038837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clrChange>
              <a:clrFrom>
                <a:srgbClr val="F9F9F9"/>
              </a:clrFrom>
              <a:clrTo>
                <a:srgbClr val="F9F9F9">
                  <a:alpha val="0"/>
                </a:srgbClr>
              </a:clrTo>
            </a:clrChange>
            <a:duotone>
              <a:schemeClr val="accent2">
                <a:shade val="45000"/>
                <a:satMod val="135000"/>
              </a:schemeClr>
              <a:prstClr val="white"/>
            </a:duotone>
          </a:blip>
          <a:stretch>
            <a:fillRect/>
          </a:stretch>
        </p:blipFill>
        <p:spPr>
          <a:xfrm>
            <a:off x="7445263" y="676229"/>
            <a:ext cx="657225" cy="619125"/>
          </a:xfrm>
          <a:prstGeom prst="rect">
            <a:avLst/>
          </a:prstGeom>
        </p:spPr>
      </p:pic>
      <p:sp>
        <p:nvSpPr>
          <p:cNvPr id="5" name="מלבן 4"/>
          <p:cNvSpPr/>
          <p:nvPr/>
        </p:nvSpPr>
        <p:spPr>
          <a:xfrm>
            <a:off x="4661069" y="772134"/>
            <a:ext cx="2784194" cy="523220"/>
          </a:xfrm>
          <a:prstGeom prst="rect">
            <a:avLst/>
          </a:prstGeom>
        </p:spPr>
        <p:txBody>
          <a:bodyPr wrap="square">
            <a:spAutoFit/>
          </a:bodyPr>
          <a:lstStyle/>
          <a:p>
            <a:r>
              <a:rPr lang="he-IL" sz="2800" b="1" dirty="0" smtClean="0">
                <a:solidFill>
                  <a:srgbClr val="DCA179"/>
                </a:solidFill>
                <a:latin typeface="Roboto"/>
              </a:rPr>
              <a:t>פעילות אישית</a:t>
            </a:r>
            <a:endParaRPr lang="he-IL" sz="2800" b="1" dirty="0">
              <a:solidFill>
                <a:srgbClr val="DCA179"/>
              </a:solidFill>
            </a:endParaRPr>
          </a:p>
        </p:txBody>
      </p:sp>
      <p:sp>
        <p:nvSpPr>
          <p:cNvPr id="6" name="מלבן 5"/>
          <p:cNvSpPr/>
          <p:nvPr/>
        </p:nvSpPr>
        <p:spPr>
          <a:xfrm>
            <a:off x="2846230" y="1480579"/>
            <a:ext cx="6894851" cy="954107"/>
          </a:xfrm>
          <a:prstGeom prst="rect">
            <a:avLst/>
          </a:prstGeom>
        </p:spPr>
        <p:txBody>
          <a:bodyPr wrap="square">
            <a:spAutoFit/>
          </a:bodyPr>
          <a:lstStyle/>
          <a:p>
            <a:r>
              <a:rPr lang="he-IL" sz="2800" b="1" dirty="0" smtClean="0">
                <a:latin typeface="Roboto"/>
              </a:rPr>
              <a:t>כתבו </a:t>
            </a:r>
            <a:r>
              <a:rPr lang="he-IL" sz="2800" b="1" dirty="0" smtClean="0">
                <a:solidFill>
                  <a:srgbClr val="DCA179"/>
                </a:solidFill>
                <a:latin typeface="Roboto"/>
              </a:rPr>
              <a:t>דבר אחד</a:t>
            </a:r>
            <a:r>
              <a:rPr lang="he-IL" sz="2800" b="1" dirty="0" smtClean="0">
                <a:latin typeface="Roboto"/>
              </a:rPr>
              <a:t> שאתם רוצים וחשוב שייכנס לקפסולת הזמן שתיפתח </a:t>
            </a:r>
            <a:r>
              <a:rPr lang="he-IL" sz="2800" b="1" dirty="0" smtClean="0">
                <a:latin typeface="Roboto"/>
              </a:rPr>
              <a:t>ב-2050</a:t>
            </a:r>
            <a:endParaRPr lang="he-IL" sz="2800" b="1" dirty="0"/>
          </a:p>
        </p:txBody>
      </p:sp>
      <p:sp>
        <p:nvSpPr>
          <p:cNvPr id="7" name="מלבן 6"/>
          <p:cNvSpPr/>
          <p:nvPr/>
        </p:nvSpPr>
        <p:spPr>
          <a:xfrm>
            <a:off x="2847566" y="3050799"/>
            <a:ext cx="7011736" cy="1384995"/>
          </a:xfrm>
          <a:prstGeom prst="rect">
            <a:avLst/>
          </a:prstGeom>
        </p:spPr>
        <p:txBody>
          <a:bodyPr wrap="square">
            <a:spAutoFit/>
          </a:bodyPr>
          <a:lstStyle/>
          <a:p>
            <a:r>
              <a:rPr lang="he-IL" sz="2800" dirty="0" smtClean="0">
                <a:latin typeface="Roboto"/>
              </a:rPr>
              <a:t>איך בוחרים?</a:t>
            </a:r>
          </a:p>
          <a:p>
            <a:pPr marL="342900" indent="-342900">
              <a:buFont typeface="Arial" panose="020B0604020202020204" pitchFamily="34" charset="0"/>
              <a:buChar char="•"/>
            </a:pPr>
            <a:r>
              <a:rPr lang="he-IL" sz="2800" dirty="0" smtClean="0">
                <a:latin typeface="Roboto"/>
              </a:rPr>
              <a:t>הדבר </a:t>
            </a:r>
            <a:r>
              <a:rPr lang="he-IL" sz="2800" u="sng" dirty="0" smtClean="0">
                <a:latin typeface="Roboto"/>
              </a:rPr>
              <a:t>החשוב ביותר</a:t>
            </a:r>
            <a:r>
              <a:rPr lang="he-IL" sz="2800" dirty="0" smtClean="0">
                <a:latin typeface="Roboto"/>
              </a:rPr>
              <a:t> מבחינתכם.</a:t>
            </a:r>
          </a:p>
          <a:p>
            <a:pPr marL="342900" indent="-342900">
              <a:buFont typeface="Arial" panose="020B0604020202020204" pitchFamily="34" charset="0"/>
              <a:buChar char="•"/>
            </a:pPr>
            <a:r>
              <a:rPr lang="he-IL" sz="2800" dirty="0" smtClean="0">
                <a:latin typeface="Roboto"/>
              </a:rPr>
              <a:t>משהו שלדעתכם יהיה </a:t>
            </a:r>
            <a:r>
              <a:rPr lang="he-IL" sz="2800" u="sng" dirty="0" smtClean="0">
                <a:latin typeface="Roboto"/>
              </a:rPr>
              <a:t>רלוונטי גם בעתיד</a:t>
            </a:r>
            <a:r>
              <a:rPr lang="he-IL" sz="2800" dirty="0" smtClean="0">
                <a:latin typeface="Roboto"/>
              </a:rPr>
              <a:t>. </a:t>
            </a:r>
            <a:endParaRPr lang="he-IL" sz="2800" dirty="0"/>
          </a:p>
        </p:txBody>
      </p:sp>
      <p:pic>
        <p:nvPicPr>
          <p:cNvPr id="9" name="תמונה 8"/>
          <p:cNvPicPr>
            <a:picLocks noChangeAspect="1"/>
          </p:cNvPicPr>
          <p:nvPr/>
        </p:nvPicPr>
        <p:blipFill rotWithShape="1">
          <a:blip r:embed="rId3">
            <a:extLst>
              <a:ext uri="{28A0092B-C50C-407E-A947-70E740481C1C}">
                <a14:useLocalDpi xmlns:a14="http://schemas.microsoft.com/office/drawing/2010/main" val="0"/>
              </a:ext>
            </a:extLst>
          </a:blip>
          <a:srcRect l="5365" t="16876" r="6045" b="18909"/>
          <a:stretch/>
        </p:blipFill>
        <p:spPr>
          <a:xfrm>
            <a:off x="4478287" y="5427230"/>
            <a:ext cx="3353649" cy="1430769"/>
          </a:xfrm>
          <a:prstGeom prst="rect">
            <a:avLst/>
          </a:prstGeom>
        </p:spPr>
      </p:pic>
      <p:sp>
        <p:nvSpPr>
          <p:cNvPr id="10" name="מלבן 9"/>
          <p:cNvSpPr/>
          <p:nvPr/>
        </p:nvSpPr>
        <p:spPr>
          <a:xfrm>
            <a:off x="7831936" y="5427230"/>
            <a:ext cx="4360064" cy="1430769"/>
          </a:xfrm>
          <a:prstGeom prst="rect">
            <a:avLst/>
          </a:prstGeom>
          <a:solidFill>
            <a:srgbClr val="DBD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10"/>
          <p:cNvSpPr/>
          <p:nvPr/>
        </p:nvSpPr>
        <p:spPr>
          <a:xfrm>
            <a:off x="0" y="5427229"/>
            <a:ext cx="4478287" cy="1430769"/>
          </a:xfrm>
          <a:prstGeom prst="rect">
            <a:avLst/>
          </a:prstGeom>
          <a:solidFill>
            <a:srgbClr val="DBD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160307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3422073" y="782860"/>
            <a:ext cx="3952170" cy="523220"/>
          </a:xfrm>
          <a:prstGeom prst="rect">
            <a:avLst/>
          </a:prstGeom>
        </p:spPr>
        <p:txBody>
          <a:bodyPr wrap="square">
            <a:spAutoFit/>
          </a:bodyPr>
          <a:lstStyle/>
          <a:p>
            <a:r>
              <a:rPr lang="he-IL" sz="2800" b="1" dirty="0" smtClean="0">
                <a:solidFill>
                  <a:srgbClr val="DCA179"/>
                </a:solidFill>
                <a:latin typeface="Roboto"/>
              </a:rPr>
              <a:t>פעילות קבוצתית/מליאה</a:t>
            </a:r>
            <a:endParaRPr lang="he-IL" sz="2800" b="1" dirty="0">
              <a:solidFill>
                <a:srgbClr val="DCA179"/>
              </a:solidFill>
            </a:endParaRPr>
          </a:p>
        </p:txBody>
      </p:sp>
      <p:sp>
        <p:nvSpPr>
          <p:cNvPr id="6" name="מלבן 5"/>
          <p:cNvSpPr/>
          <p:nvPr/>
        </p:nvSpPr>
        <p:spPr>
          <a:xfrm>
            <a:off x="1944210" y="1586885"/>
            <a:ext cx="8345010" cy="2031325"/>
          </a:xfrm>
          <a:prstGeom prst="rect">
            <a:avLst/>
          </a:prstGeom>
        </p:spPr>
        <p:txBody>
          <a:bodyPr wrap="square">
            <a:spAutoFit/>
          </a:bodyPr>
          <a:lstStyle/>
          <a:p>
            <a:pPr marL="514350" indent="-514350">
              <a:lnSpc>
                <a:spcPct val="150000"/>
              </a:lnSpc>
              <a:buFont typeface="+mj-lt"/>
              <a:buAutoNum type="arabicPeriod"/>
            </a:pPr>
            <a:r>
              <a:rPr lang="he-IL" sz="2800" b="1" dirty="0" smtClean="0">
                <a:latin typeface="Roboto"/>
              </a:rPr>
              <a:t>שתפו בקבוצה מה כתב כל אחד מכם.</a:t>
            </a:r>
          </a:p>
          <a:p>
            <a:pPr marL="514350" indent="-514350">
              <a:lnSpc>
                <a:spcPct val="150000"/>
              </a:lnSpc>
              <a:buFont typeface="+mj-lt"/>
              <a:buAutoNum type="arabicPeriod"/>
            </a:pPr>
            <a:r>
              <a:rPr lang="he-IL" sz="2800" b="1" dirty="0" smtClean="0">
                <a:latin typeface="Roboto"/>
              </a:rPr>
              <a:t>נסו להגיע להסכמה קבוצתית לגבי שלושה דברים הראויים להיכנס לקפסולת הזמן. </a:t>
            </a:r>
          </a:p>
        </p:txBody>
      </p:sp>
      <p:pic>
        <p:nvPicPr>
          <p:cNvPr id="3" name="תמונה 2"/>
          <p:cNvPicPr>
            <a:picLocks noChangeAspect="1"/>
          </p:cNvPicPr>
          <p:nvPr/>
        </p:nvPicPr>
        <p:blipFill>
          <a:blip r:embed="rId2">
            <a:clrChange>
              <a:clrFrom>
                <a:srgbClr val="F9F9F9"/>
              </a:clrFrom>
              <a:clrTo>
                <a:srgbClr val="F9F9F9">
                  <a:alpha val="0"/>
                </a:srgbClr>
              </a:clrTo>
            </a:clrChange>
            <a:duotone>
              <a:schemeClr val="accent2">
                <a:shade val="45000"/>
                <a:satMod val="135000"/>
              </a:schemeClr>
              <a:prstClr val="white"/>
            </a:duotone>
          </a:blip>
          <a:stretch>
            <a:fillRect/>
          </a:stretch>
        </p:blipFill>
        <p:spPr>
          <a:xfrm>
            <a:off x="7304793" y="714236"/>
            <a:ext cx="790575" cy="609600"/>
          </a:xfrm>
          <a:prstGeom prst="rect">
            <a:avLst/>
          </a:prstGeom>
        </p:spPr>
      </p:pic>
      <p:pic>
        <p:nvPicPr>
          <p:cNvPr id="8" name="תמונה 7"/>
          <p:cNvPicPr>
            <a:picLocks noChangeAspect="1"/>
          </p:cNvPicPr>
          <p:nvPr/>
        </p:nvPicPr>
        <p:blipFill rotWithShape="1">
          <a:blip r:embed="rId3">
            <a:extLst>
              <a:ext uri="{28A0092B-C50C-407E-A947-70E740481C1C}">
                <a14:useLocalDpi xmlns:a14="http://schemas.microsoft.com/office/drawing/2010/main" val="0"/>
              </a:ext>
            </a:extLst>
          </a:blip>
          <a:srcRect l="5365" t="16876" r="6045" b="18909"/>
          <a:stretch/>
        </p:blipFill>
        <p:spPr>
          <a:xfrm>
            <a:off x="4478287" y="5427230"/>
            <a:ext cx="3353649" cy="1430769"/>
          </a:xfrm>
          <a:prstGeom prst="rect">
            <a:avLst/>
          </a:prstGeom>
        </p:spPr>
      </p:pic>
      <p:sp>
        <p:nvSpPr>
          <p:cNvPr id="9" name="מלבן 8"/>
          <p:cNvSpPr/>
          <p:nvPr/>
        </p:nvSpPr>
        <p:spPr>
          <a:xfrm>
            <a:off x="7831936" y="5427230"/>
            <a:ext cx="4360064" cy="1430769"/>
          </a:xfrm>
          <a:prstGeom prst="rect">
            <a:avLst/>
          </a:prstGeom>
          <a:solidFill>
            <a:srgbClr val="DBD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0" y="5427229"/>
            <a:ext cx="4478287" cy="1430769"/>
          </a:xfrm>
          <a:prstGeom prst="rect">
            <a:avLst/>
          </a:prstGeom>
          <a:solidFill>
            <a:srgbClr val="DBD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00862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4048502" y="782860"/>
            <a:ext cx="2784194" cy="523220"/>
          </a:xfrm>
          <a:prstGeom prst="rect">
            <a:avLst/>
          </a:prstGeom>
        </p:spPr>
        <p:txBody>
          <a:bodyPr wrap="square">
            <a:spAutoFit/>
          </a:bodyPr>
          <a:lstStyle/>
          <a:p>
            <a:r>
              <a:rPr lang="he-IL" sz="2800" b="1" dirty="0" smtClean="0">
                <a:solidFill>
                  <a:srgbClr val="DCA179"/>
                </a:solidFill>
                <a:latin typeface="Roboto"/>
              </a:rPr>
              <a:t>פעילות במליאה</a:t>
            </a:r>
            <a:endParaRPr lang="he-IL" sz="2800" b="1" dirty="0">
              <a:solidFill>
                <a:srgbClr val="DCA179"/>
              </a:solidFill>
            </a:endParaRPr>
          </a:p>
        </p:txBody>
      </p:sp>
      <p:sp>
        <p:nvSpPr>
          <p:cNvPr id="6" name="מלבן 5"/>
          <p:cNvSpPr/>
          <p:nvPr/>
        </p:nvSpPr>
        <p:spPr>
          <a:xfrm>
            <a:off x="994299" y="1586885"/>
            <a:ext cx="10311010" cy="1384995"/>
          </a:xfrm>
          <a:prstGeom prst="rect">
            <a:avLst/>
          </a:prstGeom>
        </p:spPr>
        <p:txBody>
          <a:bodyPr wrap="square">
            <a:spAutoFit/>
          </a:bodyPr>
          <a:lstStyle/>
          <a:p>
            <a:pPr marL="514350" indent="-514350">
              <a:lnSpc>
                <a:spcPct val="150000"/>
              </a:lnSpc>
              <a:buFont typeface="+mj-lt"/>
              <a:buAutoNum type="arabicPeriod"/>
            </a:pPr>
            <a:r>
              <a:rPr lang="he-IL" sz="2800" b="1" dirty="0" smtClean="0">
                <a:latin typeface="Roboto"/>
              </a:rPr>
              <a:t>אלו תחושות עוררה בכם הפעילות של "קפסולת הזמן"?</a:t>
            </a:r>
          </a:p>
          <a:p>
            <a:pPr marL="514350" indent="-514350">
              <a:lnSpc>
                <a:spcPct val="150000"/>
              </a:lnSpc>
              <a:buFont typeface="+mj-lt"/>
              <a:buAutoNum type="arabicPeriod"/>
            </a:pPr>
            <a:r>
              <a:rPr lang="he-IL" sz="2800" b="1" dirty="0" smtClean="0">
                <a:latin typeface="Roboto"/>
              </a:rPr>
              <a:t>אלו סוגיות, רעיונות ושאלות מהותיות עולות סביב "קפסולת הזמן"? </a:t>
            </a:r>
            <a:endParaRPr lang="he-IL" sz="2400" dirty="0"/>
          </a:p>
        </p:txBody>
      </p:sp>
      <p:pic>
        <p:nvPicPr>
          <p:cNvPr id="8" name="תמונה 7"/>
          <p:cNvPicPr>
            <a:picLocks noChangeAspect="1"/>
          </p:cNvPicPr>
          <p:nvPr/>
        </p:nvPicPr>
        <p:blipFill rotWithShape="1">
          <a:blip r:embed="rId2">
            <a:extLst>
              <a:ext uri="{28A0092B-C50C-407E-A947-70E740481C1C}">
                <a14:useLocalDpi xmlns:a14="http://schemas.microsoft.com/office/drawing/2010/main" val="0"/>
              </a:ext>
            </a:extLst>
          </a:blip>
          <a:srcRect l="5365" t="16876" r="6045" b="18909"/>
          <a:stretch/>
        </p:blipFill>
        <p:spPr>
          <a:xfrm>
            <a:off x="4331924" y="5427228"/>
            <a:ext cx="3635759" cy="1430769"/>
          </a:xfrm>
          <a:prstGeom prst="rect">
            <a:avLst/>
          </a:prstGeom>
        </p:spPr>
      </p:pic>
      <p:sp>
        <p:nvSpPr>
          <p:cNvPr id="9" name="מלבן 8"/>
          <p:cNvSpPr/>
          <p:nvPr/>
        </p:nvSpPr>
        <p:spPr>
          <a:xfrm>
            <a:off x="7831936" y="5427230"/>
            <a:ext cx="4360064" cy="1430769"/>
          </a:xfrm>
          <a:prstGeom prst="rect">
            <a:avLst/>
          </a:prstGeom>
          <a:solidFill>
            <a:srgbClr val="DBD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0" y="5427229"/>
            <a:ext cx="4478287" cy="1430769"/>
          </a:xfrm>
          <a:prstGeom prst="rect">
            <a:avLst/>
          </a:prstGeom>
          <a:solidFill>
            <a:srgbClr val="DBD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1" name="תמונה 20"/>
          <p:cNvPicPr>
            <a:picLocks noChangeAspect="1"/>
          </p:cNvPicPr>
          <p:nvPr/>
        </p:nvPicPr>
        <p:blipFill>
          <a:blip r:embed="rId3">
            <a:clrChange>
              <a:clrFrom>
                <a:srgbClr val="F9F9F9"/>
              </a:clrFrom>
              <a:clrTo>
                <a:srgbClr val="F9F9F9">
                  <a:alpha val="0"/>
                </a:srgbClr>
              </a:clrTo>
            </a:clrChange>
            <a:duotone>
              <a:schemeClr val="accent2">
                <a:shade val="45000"/>
                <a:satMod val="135000"/>
              </a:schemeClr>
              <a:prstClr val="white"/>
            </a:duotone>
          </a:blip>
          <a:stretch>
            <a:fillRect/>
          </a:stretch>
        </p:blipFill>
        <p:spPr>
          <a:xfrm>
            <a:off x="6707793" y="740249"/>
            <a:ext cx="790575" cy="609600"/>
          </a:xfrm>
          <a:prstGeom prst="rect">
            <a:avLst/>
          </a:prstGeom>
        </p:spPr>
      </p:pic>
      <p:pic>
        <p:nvPicPr>
          <p:cNvPr id="22" name="תמונה 21"/>
          <p:cNvPicPr>
            <a:picLocks noChangeAspect="1"/>
          </p:cNvPicPr>
          <p:nvPr/>
        </p:nvPicPr>
        <p:blipFill>
          <a:blip r:embed="rId3">
            <a:clrChange>
              <a:clrFrom>
                <a:srgbClr val="F9F9F9"/>
              </a:clrFrom>
              <a:clrTo>
                <a:srgbClr val="F9F9F9">
                  <a:alpha val="0"/>
                </a:srgbClr>
              </a:clrTo>
            </a:clrChange>
            <a:duotone>
              <a:schemeClr val="accent2">
                <a:shade val="45000"/>
                <a:satMod val="135000"/>
              </a:schemeClr>
              <a:prstClr val="white"/>
            </a:duotone>
          </a:blip>
          <a:stretch>
            <a:fillRect/>
          </a:stretch>
        </p:blipFill>
        <p:spPr>
          <a:xfrm>
            <a:off x="7309315" y="740249"/>
            <a:ext cx="790575" cy="609600"/>
          </a:xfrm>
          <a:prstGeom prst="rect">
            <a:avLst/>
          </a:prstGeom>
        </p:spPr>
      </p:pic>
    </p:spTree>
    <p:extLst>
      <p:ext uri="{BB962C8B-B14F-4D97-AF65-F5344CB8AC3E}">
        <p14:creationId xmlns:p14="http://schemas.microsoft.com/office/powerpoint/2010/main" val="1433237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37855" y="325106"/>
            <a:ext cx="9140007" cy="461665"/>
          </a:xfrm>
          <a:prstGeom prst="rect">
            <a:avLst/>
          </a:prstGeom>
          <a:noFill/>
        </p:spPr>
        <p:txBody>
          <a:bodyPr wrap="square" rtlCol="1">
            <a:spAutoFit/>
          </a:bodyPr>
          <a:lstStyle/>
          <a:p>
            <a:r>
              <a:rPr lang="he-IL" sz="2400" b="1" dirty="0" smtClean="0"/>
              <a:t>"קפסולת הזמן" מזמנת הרהורים ומגוון שאלות פוריות......</a:t>
            </a:r>
            <a:endParaRPr lang="he-IL" sz="2400" b="1" dirty="0"/>
          </a:p>
        </p:txBody>
      </p:sp>
      <p:sp>
        <p:nvSpPr>
          <p:cNvPr id="5" name="AutoShape 2" descr="Image result for ‫שאלות‬‎"/>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6" name="תמונה 5"/>
          <p:cNvPicPr>
            <a:picLocks noChangeAspect="1"/>
          </p:cNvPicPr>
          <p:nvPr/>
        </p:nvPicPr>
        <p:blipFill>
          <a:blip r:embed="rId2"/>
          <a:stretch>
            <a:fillRect/>
          </a:stretch>
        </p:blipFill>
        <p:spPr>
          <a:xfrm>
            <a:off x="307975" y="4175888"/>
            <a:ext cx="2215185" cy="2682112"/>
          </a:xfrm>
          <a:prstGeom prst="rect">
            <a:avLst/>
          </a:prstGeom>
        </p:spPr>
      </p:pic>
      <p:sp>
        <p:nvSpPr>
          <p:cNvPr id="7" name="מלבן מעוגל 6"/>
          <p:cNvSpPr/>
          <p:nvPr/>
        </p:nvSpPr>
        <p:spPr>
          <a:xfrm>
            <a:off x="3735137" y="2273180"/>
            <a:ext cx="4375151" cy="143820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he-IL" sz="2800" dirty="0" smtClean="0">
                <a:solidFill>
                  <a:schemeClr val="tx1"/>
                </a:solidFill>
              </a:rPr>
              <a:t>עתיד האנושות לאן? </a:t>
            </a:r>
          </a:p>
          <a:p>
            <a:pPr algn="ctr"/>
            <a:r>
              <a:rPr lang="he-IL" sz="2800" dirty="0" smtClean="0">
                <a:solidFill>
                  <a:schemeClr val="tx1"/>
                </a:solidFill>
              </a:rPr>
              <a:t>מהי האחריות שלנו? </a:t>
            </a:r>
            <a:endParaRPr lang="he-IL" sz="2800" dirty="0">
              <a:solidFill>
                <a:schemeClr val="tx1"/>
              </a:solidFill>
            </a:endParaRPr>
          </a:p>
        </p:txBody>
      </p:sp>
      <p:sp>
        <p:nvSpPr>
          <p:cNvPr id="8" name="מלבן מעוגל 7"/>
          <p:cNvSpPr/>
          <p:nvPr/>
        </p:nvSpPr>
        <p:spPr>
          <a:xfrm>
            <a:off x="7391079" y="1127290"/>
            <a:ext cx="4502517" cy="1354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smtClean="0">
                <a:solidFill>
                  <a:schemeClr val="tx1"/>
                </a:solidFill>
              </a:rPr>
              <a:t>רעיון הקפסולה </a:t>
            </a:r>
          </a:p>
          <a:p>
            <a:pPr algn="ctr"/>
            <a:r>
              <a:rPr lang="he-IL" sz="2800" dirty="0" smtClean="0">
                <a:solidFill>
                  <a:schemeClr val="tx1"/>
                </a:solidFill>
              </a:rPr>
              <a:t>מעורר סקרנות, פליאה,</a:t>
            </a:r>
          </a:p>
          <a:p>
            <a:pPr algn="ctr"/>
            <a:r>
              <a:rPr lang="he-IL" sz="2800" dirty="0" smtClean="0">
                <a:solidFill>
                  <a:schemeClr val="tx1"/>
                </a:solidFill>
              </a:rPr>
              <a:t>צימאון לידע. </a:t>
            </a:r>
            <a:endParaRPr lang="he-IL" sz="2800" dirty="0">
              <a:solidFill>
                <a:schemeClr val="tx1"/>
              </a:solidFill>
            </a:endParaRPr>
          </a:p>
        </p:txBody>
      </p:sp>
      <p:sp>
        <p:nvSpPr>
          <p:cNvPr id="9" name="מלבן מעוגל 8"/>
          <p:cNvSpPr/>
          <p:nvPr/>
        </p:nvSpPr>
        <p:spPr>
          <a:xfrm>
            <a:off x="7545637" y="3662809"/>
            <a:ext cx="4193402" cy="134105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smtClean="0">
                <a:solidFill>
                  <a:schemeClr val="tx1"/>
                </a:solidFill>
              </a:rPr>
              <a:t>האם זו אי וודאות וחרדה מהעתיד?</a:t>
            </a:r>
          </a:p>
          <a:p>
            <a:pPr algn="ctr"/>
            <a:r>
              <a:rPr lang="he-IL" sz="2800" dirty="0" smtClean="0">
                <a:solidFill>
                  <a:schemeClr val="tx1"/>
                </a:solidFill>
              </a:rPr>
              <a:t>אגו טריפ שהיינו כאן?</a:t>
            </a:r>
            <a:endParaRPr lang="he-IL" sz="2800" dirty="0">
              <a:solidFill>
                <a:schemeClr val="tx1"/>
              </a:solidFill>
            </a:endParaRPr>
          </a:p>
        </p:txBody>
      </p:sp>
      <p:sp>
        <p:nvSpPr>
          <p:cNvPr id="10" name="מלבן מעוגל 9"/>
          <p:cNvSpPr/>
          <p:nvPr/>
        </p:nvSpPr>
        <p:spPr>
          <a:xfrm>
            <a:off x="3427820" y="5003865"/>
            <a:ext cx="5360076" cy="166768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solidFill>
                  <a:schemeClr val="tx1"/>
                </a:solidFill>
              </a:rPr>
              <a:t>קפסולת </a:t>
            </a:r>
            <a:r>
              <a:rPr lang="he-IL" sz="2800" dirty="0" smtClean="0">
                <a:solidFill>
                  <a:schemeClr val="tx1"/>
                </a:solidFill>
              </a:rPr>
              <a:t>זמן כרעיון תיבת נוח מודרנית, של שימור הידע האנושי  ומסרים לעתיד.....</a:t>
            </a:r>
            <a:endParaRPr lang="he-IL" sz="2800" dirty="0">
              <a:solidFill>
                <a:schemeClr val="tx1"/>
              </a:solidFill>
            </a:endParaRPr>
          </a:p>
        </p:txBody>
      </p:sp>
    </p:spTree>
    <p:extLst>
      <p:ext uri="{BB962C8B-B14F-4D97-AF65-F5344CB8AC3E}">
        <p14:creationId xmlns:p14="http://schemas.microsoft.com/office/powerpoint/2010/main" val="1772866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453" y="228853"/>
            <a:ext cx="11063208" cy="6511579"/>
          </a:xfrm>
          <a:prstGeom prst="rect">
            <a:avLst/>
          </a:prstGeom>
        </p:spPr>
      </p:pic>
      <p:sp>
        <p:nvSpPr>
          <p:cNvPr id="4" name="TextBox 3"/>
          <p:cNvSpPr txBox="1"/>
          <p:nvPr/>
        </p:nvSpPr>
        <p:spPr>
          <a:xfrm>
            <a:off x="1615737" y="605617"/>
            <a:ext cx="8682361" cy="646331"/>
          </a:xfrm>
          <a:prstGeom prst="rect">
            <a:avLst/>
          </a:prstGeom>
          <a:noFill/>
        </p:spPr>
        <p:txBody>
          <a:bodyPr wrap="square" rtlCol="1">
            <a:spAutoFit/>
          </a:bodyPr>
          <a:lstStyle/>
          <a:p>
            <a:pPr algn="ctr"/>
            <a:r>
              <a:rPr lang="he-IL" sz="3600" b="1" dirty="0" smtClean="0"/>
              <a:t>"קפסולת הזמן"</a:t>
            </a:r>
          </a:p>
        </p:txBody>
      </p:sp>
      <p:pic>
        <p:nvPicPr>
          <p:cNvPr id="5" name="תמונה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6606" y="5481307"/>
            <a:ext cx="1529041" cy="700649"/>
          </a:xfrm>
          <a:prstGeom prst="rect">
            <a:avLst/>
          </a:prstGeom>
        </p:spPr>
      </p:pic>
    </p:spTree>
    <p:extLst>
      <p:ext uri="{BB962C8B-B14F-4D97-AF65-F5344CB8AC3E}">
        <p14:creationId xmlns:p14="http://schemas.microsoft.com/office/powerpoint/2010/main" val="2307112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שאלות‬‎"/>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9" name="מלבן 8"/>
          <p:cNvSpPr/>
          <p:nvPr/>
        </p:nvSpPr>
        <p:spPr>
          <a:xfrm>
            <a:off x="460375" y="5764543"/>
            <a:ext cx="11551516" cy="769441"/>
          </a:xfrm>
          <a:prstGeom prst="rect">
            <a:avLst/>
          </a:prstGeom>
        </p:spPr>
        <p:txBody>
          <a:bodyPr wrap="square">
            <a:spAutoFit/>
          </a:bodyPr>
          <a:lstStyle/>
          <a:p>
            <a:r>
              <a:rPr lang="he-IL" sz="2200" dirty="0" smtClean="0">
                <a:latin typeface="Roboto"/>
              </a:rPr>
              <a:t>החפצים </a:t>
            </a:r>
            <a:r>
              <a:rPr lang="he-IL" sz="2200" dirty="0">
                <a:latin typeface="Roboto"/>
              </a:rPr>
              <a:t>נאספים במיכל הנקבר באדמה או מונח במבנים, לעתים במהלך אירועים מיוחדים. מטרת הקפסולה היא לספק מידע לארכאולוגים, היסטוריונים ואנתרופולוגים שבעתיד יחשפו את המתקן.</a:t>
            </a:r>
            <a:endParaRPr lang="he-IL" sz="2200" dirty="0"/>
          </a:p>
        </p:txBody>
      </p:sp>
      <p:pic>
        <p:nvPicPr>
          <p:cNvPr id="1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245" y="2203930"/>
            <a:ext cx="4430281" cy="23921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2" name="Picture 2" descr="Image result for time capsul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79744" y="1883738"/>
            <a:ext cx="4705674" cy="2788277"/>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p:cNvSpPr/>
          <p:nvPr/>
        </p:nvSpPr>
        <p:spPr>
          <a:xfrm>
            <a:off x="2590800" y="406410"/>
            <a:ext cx="8894618" cy="1477328"/>
          </a:xfrm>
          <a:prstGeom prst="rect">
            <a:avLst/>
          </a:prstGeom>
        </p:spPr>
        <p:txBody>
          <a:bodyPr wrap="square">
            <a:spAutoFit/>
          </a:bodyPr>
          <a:lstStyle/>
          <a:p>
            <a:pPr algn="ctr">
              <a:lnSpc>
                <a:spcPct val="150000"/>
              </a:lnSpc>
            </a:pPr>
            <a:r>
              <a:rPr lang="he-IL" sz="2000" dirty="0">
                <a:latin typeface="Calibri" panose="020F0502020204030204" pitchFamily="34" charset="0"/>
                <a:ea typeface="Times New Roman" panose="02020603050405020304" pitchFamily="18" charset="0"/>
              </a:rPr>
              <a:t>קפסולת זמן (או כמוסת זמן) היא אמצעי מוגן להטמנת פריטים (חפצים או מידע) מזמן נתון מתוך כוונה מוצהרת שייפתח בתקופת זמן מאוחרת יותר ובכך יועבר לבני אנוש מהעתיד זיכרון אותנטי מאותה תקופה.</a:t>
            </a:r>
            <a:endParaRPr lang="en-US" sz="20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450131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2982" y="237294"/>
            <a:ext cx="7900266" cy="1692771"/>
          </a:xfrm>
          <a:prstGeom prst="rect">
            <a:avLst/>
          </a:prstGeom>
          <a:noFill/>
        </p:spPr>
        <p:txBody>
          <a:bodyPr wrap="square" rtlCol="1">
            <a:spAutoFit/>
          </a:bodyPr>
          <a:lstStyle/>
          <a:p>
            <a:pPr algn="ctr"/>
            <a:r>
              <a:rPr lang="he-IL" sz="4000" b="1" dirty="0" smtClean="0">
                <a:solidFill>
                  <a:schemeClr val="accent2"/>
                </a:solidFill>
              </a:rPr>
              <a:t>קפסולות הזמן- סיפורים מרתקים</a:t>
            </a:r>
            <a:endParaRPr lang="he-IL" sz="4000" dirty="0"/>
          </a:p>
          <a:p>
            <a:pPr algn="ctr"/>
            <a:r>
              <a:rPr lang="he-IL" sz="4000" dirty="0" smtClean="0"/>
              <a:t>מה צופן העתיד?</a:t>
            </a:r>
          </a:p>
          <a:p>
            <a:endParaRPr lang="he-IL" sz="2400" dirty="0"/>
          </a:p>
        </p:txBody>
      </p:sp>
      <p:sp>
        <p:nvSpPr>
          <p:cNvPr id="3" name="מלבן 2"/>
          <p:cNvSpPr/>
          <p:nvPr/>
        </p:nvSpPr>
        <p:spPr>
          <a:xfrm>
            <a:off x="401782" y="3778673"/>
            <a:ext cx="11388435" cy="2677656"/>
          </a:xfrm>
          <a:prstGeom prst="rect">
            <a:avLst/>
          </a:prstGeom>
          <a:solidFill>
            <a:schemeClr val="accent2">
              <a:lumMod val="40000"/>
              <a:lumOff val="60000"/>
            </a:schemeClr>
          </a:solidFill>
        </p:spPr>
        <p:txBody>
          <a:bodyPr wrap="square">
            <a:spAutoFit/>
          </a:bodyPr>
          <a:lstStyle/>
          <a:p>
            <a:r>
              <a:rPr lang="he-IL" sz="2400" b="1" dirty="0" smtClean="0">
                <a:latin typeface="David" panose="020E0502060401010101" pitchFamily="34" charset="-79"/>
                <a:cs typeface="David" panose="020E0502060401010101" pitchFamily="34" charset="-79"/>
              </a:rPr>
              <a:t>קפסולת זמן - תיבת </a:t>
            </a:r>
            <a:r>
              <a:rPr lang="he-IL" sz="2400" b="1" dirty="0">
                <a:latin typeface="David" panose="020E0502060401010101" pitchFamily="34" charset="-79"/>
                <a:cs typeface="David" panose="020E0502060401010101" pitchFamily="34" charset="-79"/>
              </a:rPr>
              <a:t>נח של הציוויליזציה</a:t>
            </a:r>
          </a:p>
          <a:p>
            <a:r>
              <a:rPr lang="he-IL" sz="2400" b="1" dirty="0">
                <a:latin typeface="David" panose="020E0502060401010101" pitchFamily="34" charset="-79"/>
                <a:cs typeface="David" panose="020E0502060401010101" pitchFamily="34" charset="-79"/>
              </a:rPr>
              <a:t>מדוע, אם כן, אנו מבקשים לשלוח מסרים אל העתיד, גם אם איננו יכולים לוודא כי המשלוח יגיע ליעדו וישיג את מטרתו? התשובה שנתן לכך </a:t>
            </a:r>
            <a:r>
              <a:rPr lang="he-IL" sz="2400" b="1" dirty="0" err="1">
                <a:latin typeface="David" panose="020E0502060401010101" pitchFamily="34" charset="-79"/>
                <a:cs typeface="David" panose="020E0502060401010101" pitchFamily="34" charset="-79"/>
              </a:rPr>
              <a:t>ת'ורנוול</a:t>
            </a:r>
            <a:r>
              <a:rPr lang="he-IL" sz="2400" b="1" dirty="0">
                <a:latin typeface="David" panose="020E0502060401010101" pitchFamily="34" charset="-79"/>
                <a:cs typeface="David" panose="020E0502060401010101" pitchFamily="34" charset="-79"/>
              </a:rPr>
              <a:t> </a:t>
            </a:r>
            <a:r>
              <a:rPr lang="he-IL" sz="2400" b="1" dirty="0" err="1">
                <a:latin typeface="David" panose="020E0502060401010101" pitchFamily="34" charset="-79"/>
                <a:cs typeface="David" panose="020E0502060401010101" pitchFamily="34" charset="-79"/>
              </a:rPr>
              <a:t>ג'ייקובס</a:t>
            </a:r>
            <a:r>
              <a:rPr lang="he-IL" sz="2400" b="1" dirty="0">
                <a:latin typeface="David" panose="020E0502060401010101" pitchFamily="34" charset="-79"/>
                <a:cs typeface="David" panose="020E0502060401010101" pitchFamily="34" charset="-79"/>
              </a:rPr>
              <a:t> (</a:t>
            </a:r>
            <a:r>
              <a:rPr lang="en-US" sz="2400" b="1" dirty="0">
                <a:latin typeface="David" panose="020E0502060401010101" pitchFamily="34" charset="-79"/>
                <a:cs typeface="David" panose="020E0502060401010101" pitchFamily="34" charset="-79"/>
              </a:rPr>
              <a:t>Jacobs), </a:t>
            </a:r>
            <a:r>
              <a:rPr lang="he-IL" sz="2400" b="1" dirty="0">
                <a:latin typeface="David" panose="020E0502060401010101" pitchFamily="34" charset="-79"/>
                <a:cs typeface="David" panose="020E0502060401010101" pitchFamily="34" charset="-79"/>
              </a:rPr>
              <a:t>מורה ומחנך אמריקאי מאטלנטה ואבי הרעיון של קפסולת הזמן החדשה, </a:t>
            </a:r>
            <a:r>
              <a:rPr lang="he-IL" sz="2400" b="1" dirty="0" smtClean="0">
                <a:latin typeface="David" panose="020E0502060401010101" pitchFamily="34" charset="-79"/>
                <a:cs typeface="David" panose="020E0502060401010101" pitchFamily="34" charset="-79"/>
              </a:rPr>
              <a:t>הייתה </a:t>
            </a:r>
            <a:r>
              <a:rPr lang="he-IL" sz="2400" b="1" dirty="0">
                <a:latin typeface="David" panose="020E0502060401010101" pitchFamily="34" charset="-79"/>
                <a:cs typeface="David" panose="020E0502060401010101" pitchFamily="34" charset="-79"/>
              </a:rPr>
              <a:t>שאין לנו </a:t>
            </a:r>
            <a:r>
              <a:rPr lang="he-IL" sz="2400" b="1" dirty="0" smtClean="0">
                <a:latin typeface="David" panose="020E0502060401010101" pitchFamily="34" charset="-79"/>
                <a:cs typeface="David" panose="020E0502060401010101" pitchFamily="34" charset="-79"/>
              </a:rPr>
              <a:t>בררה</a:t>
            </a:r>
            <a:endParaRPr lang="he-IL" sz="2400" b="1" dirty="0">
              <a:latin typeface="David" panose="020E0502060401010101" pitchFamily="34" charset="-79"/>
              <a:cs typeface="David" panose="020E0502060401010101" pitchFamily="34" charset="-79"/>
            </a:endParaRPr>
          </a:p>
          <a:p>
            <a:r>
              <a:rPr lang="he-IL" sz="2400" b="1" dirty="0" smtClean="0">
                <a:latin typeface="David" panose="020E0502060401010101" pitchFamily="34" charset="-79"/>
                <a:cs typeface="David" panose="020E0502060401010101" pitchFamily="34" charset="-79"/>
              </a:rPr>
              <a:t>אנחנו </a:t>
            </a:r>
            <a:r>
              <a:rPr lang="he-IL" sz="2400" b="1" dirty="0">
                <a:latin typeface="David" panose="020E0502060401010101" pitchFamily="34" charset="-79"/>
                <a:cs typeface="David" panose="020E0502060401010101" pitchFamily="34" charset="-79"/>
              </a:rPr>
              <a:t>חייבים לנסות. </a:t>
            </a:r>
            <a:r>
              <a:rPr lang="he-IL" sz="2400" b="1" dirty="0" err="1">
                <a:latin typeface="David" panose="020E0502060401010101" pitchFamily="34" charset="-79"/>
                <a:cs typeface="David" panose="020E0502060401010101" pitchFamily="34" charset="-79"/>
              </a:rPr>
              <a:t>נסיון</a:t>
            </a:r>
            <a:r>
              <a:rPr lang="he-IL" sz="2400" b="1" dirty="0">
                <a:latin typeface="David" panose="020E0502060401010101" pitchFamily="34" charset="-79"/>
                <a:cs typeface="David" panose="020E0502060401010101" pitchFamily="34" charset="-79"/>
              </a:rPr>
              <a:t> העבר מוכיח כי מידע רב ערך מתרבותן של חברות עתיקות אבד לעד. תפקיד הקפסולה, על פי </a:t>
            </a:r>
            <a:r>
              <a:rPr lang="he-IL" sz="2400" b="1" dirty="0" err="1">
                <a:latin typeface="David" panose="020E0502060401010101" pitchFamily="34" charset="-79"/>
                <a:cs typeface="David" panose="020E0502060401010101" pitchFamily="34" charset="-79"/>
              </a:rPr>
              <a:t>ג'ייקובס</a:t>
            </a:r>
            <a:r>
              <a:rPr lang="he-IL" sz="2400" b="1" dirty="0">
                <a:latin typeface="David" panose="020E0502060401010101" pitchFamily="34" charset="-79"/>
                <a:cs typeface="David" panose="020E0502060401010101" pitchFamily="34" charset="-79"/>
              </a:rPr>
              <a:t>, הוא להיות תיבת נח מודרנית, שתשמר את הידע שלנו ותישא אותו לאנשי העתיד. </a:t>
            </a:r>
          </a:p>
        </p:txBody>
      </p:sp>
      <p:sp>
        <p:nvSpPr>
          <p:cNvPr id="4" name="מלבן 3"/>
          <p:cNvSpPr/>
          <p:nvPr/>
        </p:nvSpPr>
        <p:spPr>
          <a:xfrm>
            <a:off x="1246909" y="1930065"/>
            <a:ext cx="9587345" cy="954107"/>
          </a:xfrm>
          <a:prstGeom prst="rect">
            <a:avLst/>
          </a:prstGeom>
        </p:spPr>
        <p:txBody>
          <a:bodyPr wrap="square">
            <a:spAutoFit/>
          </a:bodyPr>
          <a:lstStyle/>
          <a:p>
            <a:pPr algn="ctr"/>
            <a:r>
              <a:rPr lang="he-IL" sz="2800" b="1" dirty="0">
                <a:latin typeface="David" panose="020E0502060401010101" pitchFamily="34" charset="-79"/>
                <a:cs typeface="David" panose="020E0502060401010101" pitchFamily="34" charset="-79"/>
              </a:rPr>
              <a:t>במהלך המאה ה־20 </a:t>
            </a:r>
            <a:r>
              <a:rPr lang="he-IL" sz="2800" b="1" dirty="0" smtClean="0">
                <a:latin typeface="David" panose="020E0502060401010101" pitchFamily="34" charset="-79"/>
                <a:cs typeface="David" panose="020E0502060401010101" pitchFamily="34" charset="-79"/>
              </a:rPr>
              <a:t>הוטמנו יותר </a:t>
            </a:r>
            <a:r>
              <a:rPr lang="he-IL" sz="2800" b="1" dirty="0">
                <a:latin typeface="David" panose="020E0502060401010101" pitchFamily="34" charset="-79"/>
                <a:cs typeface="David" panose="020E0502060401010101" pitchFamily="34" charset="-79"/>
              </a:rPr>
              <a:t>מ־10,000 קפסולות, שחלקן הגדול טמון עדיין במקומות מסתור לא </a:t>
            </a:r>
            <a:r>
              <a:rPr lang="he-IL" sz="2800" b="1" dirty="0" smtClean="0">
                <a:latin typeface="David" panose="020E0502060401010101" pitchFamily="34" charset="-79"/>
                <a:cs typeface="David" panose="020E0502060401010101" pitchFamily="34" charset="-79"/>
              </a:rPr>
              <a:t>ידועים</a:t>
            </a:r>
            <a:endParaRPr lang="he-IL" sz="28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534413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93964" y="160763"/>
            <a:ext cx="11596255" cy="2061783"/>
          </a:xfrm>
          <a:prstGeom prst="rect">
            <a:avLst/>
          </a:prstGeom>
          <a:solidFill>
            <a:schemeClr val="accent5">
              <a:lumMod val="20000"/>
              <a:lumOff val="80000"/>
            </a:schemeClr>
          </a:solidFill>
        </p:spPr>
        <p:txBody>
          <a:bodyPr wrap="square">
            <a:spAutoFit/>
          </a:bodyPr>
          <a:lstStyle/>
          <a:p>
            <a:pPr>
              <a:lnSpc>
                <a:spcPct val="107000"/>
              </a:lnSpc>
              <a:spcAft>
                <a:spcPts val="800"/>
              </a:spcAft>
            </a:pPr>
            <a:r>
              <a:rPr lang="he-IL" sz="2400" b="1" dirty="0">
                <a:latin typeface="David" panose="020E0502060401010101" pitchFamily="34" charset="-79"/>
                <a:ea typeface="Calibri" panose="020F0502020204030204" pitchFamily="34" charset="0"/>
                <a:cs typeface="David" panose="020E0502060401010101" pitchFamily="34" charset="-79"/>
              </a:rPr>
              <a:t>המקרה הראשון הידוע שבו תוכננה קפסולת זמן למועד פתיחה מוגדר היה בעיר דטרויט שבמדינת מישיגן, ארצות הברית בשנת </a:t>
            </a:r>
            <a:r>
              <a:rPr lang="he-IL" sz="2400" b="1" dirty="0" smtClean="0">
                <a:latin typeface="David" panose="020E0502060401010101" pitchFamily="34" charset="-79"/>
                <a:ea typeface="Calibri" panose="020F0502020204030204" pitchFamily="34" charset="0"/>
                <a:cs typeface="David" panose="020E0502060401010101" pitchFamily="34" charset="-79"/>
              </a:rPr>
              <a:t>1900אז </a:t>
            </a:r>
            <a:r>
              <a:rPr lang="he-IL" sz="2400" b="1" dirty="0">
                <a:latin typeface="David" panose="020E0502060401010101" pitchFamily="34" charset="-79"/>
                <a:ea typeface="Calibri" panose="020F0502020204030204" pitchFamily="34" charset="0"/>
                <a:cs typeface="David" panose="020E0502060401010101" pitchFamily="34" charset="-79"/>
              </a:rPr>
              <a:t>ביוזמת ראש העיר וויליאם סי. </a:t>
            </a:r>
            <a:r>
              <a:rPr lang="he-IL" sz="2400" b="1" dirty="0" err="1">
                <a:latin typeface="David" panose="020E0502060401010101" pitchFamily="34" charset="-79"/>
                <a:ea typeface="Calibri" panose="020F0502020204030204" pitchFamily="34" charset="0"/>
                <a:cs typeface="David" panose="020E0502060401010101" pitchFamily="34" charset="-79"/>
              </a:rPr>
              <a:t>מייבורי</a:t>
            </a:r>
            <a:r>
              <a:rPr lang="he-IL" sz="2400" b="1" dirty="0">
                <a:latin typeface="David" panose="020E0502060401010101" pitchFamily="34" charset="-79"/>
                <a:ea typeface="Calibri" panose="020F0502020204030204" pitchFamily="34" charset="0"/>
                <a:cs typeface="David" panose="020E0502060401010101" pitchFamily="34" charset="-79"/>
              </a:rPr>
              <a:t> </a:t>
            </a:r>
            <a:r>
              <a:rPr lang="he-IL" sz="2400" b="1" dirty="0" smtClean="0">
                <a:latin typeface="David" panose="020E0502060401010101" pitchFamily="34" charset="-79"/>
                <a:ea typeface="Calibri" panose="020F0502020204030204" pitchFamily="34" charset="0"/>
                <a:cs typeface="David" panose="020E0502060401010101" pitchFamily="34" charset="-79"/>
              </a:rPr>
              <a:t>הוטמנה </a:t>
            </a:r>
            <a:r>
              <a:rPr lang="he-IL" sz="2400" b="1" dirty="0">
                <a:latin typeface="David" panose="020E0502060401010101" pitchFamily="34" charset="-79"/>
                <a:ea typeface="Calibri" panose="020F0502020204030204" pitchFamily="34" charset="0"/>
                <a:cs typeface="David" panose="020E0502060401010101" pitchFamily="34" charset="-79"/>
              </a:rPr>
              <a:t>קופסת נחושת ובה מכתבים וצילומים המתארים את העיר באותה העת וכן תיאורים כיצד העיר לדעת אנשים אמורה להיות מאה שנים לאחר מכן. </a:t>
            </a:r>
            <a:r>
              <a:rPr lang="he-IL" sz="2400" b="1" dirty="0" smtClean="0">
                <a:latin typeface="David" panose="020E0502060401010101" pitchFamily="34" charset="-79"/>
                <a:ea typeface="Calibri" panose="020F0502020204030204" pitchFamily="34" charset="0"/>
                <a:cs typeface="David" panose="020E0502060401010101" pitchFamily="34" charset="-79"/>
              </a:rPr>
              <a:t>הקופסה </a:t>
            </a:r>
            <a:r>
              <a:rPr lang="he-IL" sz="2400" b="1" dirty="0">
                <a:latin typeface="David" panose="020E0502060401010101" pitchFamily="34" charset="-79"/>
                <a:ea typeface="Calibri" panose="020F0502020204030204" pitchFamily="34" charset="0"/>
                <a:cs typeface="David" panose="020E0502060401010101" pitchFamily="34" charset="-79"/>
              </a:rPr>
              <a:t>הוטמנה ב-31 בדצמבר באותה שנה ונפתחה לפי התכנון בדיוק מאה שנים לאחר מכן, ב-31 בדצמבר בשנת 2000.</a:t>
            </a:r>
            <a:endParaRPr lang="en-US" sz="2400" b="1" dirty="0">
              <a:latin typeface="David" panose="020E0502060401010101" pitchFamily="34" charset="-79"/>
              <a:ea typeface="Calibri" panose="020F0502020204030204" pitchFamily="34" charset="0"/>
              <a:cs typeface="David" panose="020E0502060401010101" pitchFamily="34" charset="-79"/>
            </a:endParaRPr>
          </a:p>
        </p:txBody>
      </p:sp>
      <p:sp>
        <p:nvSpPr>
          <p:cNvPr id="3" name="מלבן 2"/>
          <p:cNvSpPr/>
          <p:nvPr/>
        </p:nvSpPr>
        <p:spPr>
          <a:xfrm>
            <a:off x="304800" y="2817292"/>
            <a:ext cx="11596255" cy="3785652"/>
          </a:xfrm>
          <a:prstGeom prst="rect">
            <a:avLst/>
          </a:prstGeom>
          <a:solidFill>
            <a:schemeClr val="accent4">
              <a:lumMod val="40000"/>
              <a:lumOff val="60000"/>
            </a:schemeClr>
          </a:solidFill>
        </p:spPr>
        <p:txBody>
          <a:bodyPr wrap="square">
            <a:spAutoFit/>
          </a:bodyPr>
          <a:lstStyle/>
          <a:p>
            <a:r>
              <a:rPr lang="he-IL" sz="2400" b="1" dirty="0" smtClean="0">
                <a:solidFill>
                  <a:srgbClr val="C00000"/>
                </a:solidFill>
                <a:latin typeface="David" panose="020E0502060401010101" pitchFamily="34" charset="-79"/>
                <a:cs typeface="David" panose="020E0502060401010101" pitchFamily="34" charset="-79"/>
              </a:rPr>
              <a:t>מסעות </a:t>
            </a:r>
            <a:r>
              <a:rPr lang="he-IL" sz="2400" b="1" dirty="0">
                <a:solidFill>
                  <a:srgbClr val="C00000"/>
                </a:solidFill>
                <a:latin typeface="David" panose="020E0502060401010101" pitchFamily="34" charset="-79"/>
                <a:cs typeface="David" panose="020E0502060401010101" pitchFamily="34" charset="-79"/>
              </a:rPr>
              <a:t>לחלל</a:t>
            </a:r>
          </a:p>
          <a:p>
            <a:r>
              <a:rPr lang="he-IL" sz="2400" b="1" dirty="0">
                <a:latin typeface="David" panose="020E0502060401010101" pitchFamily="34" charset="-79"/>
                <a:cs typeface="David" panose="020E0502060401010101" pitchFamily="34" charset="-79"/>
              </a:rPr>
              <a:t>האם תהיה גם קפסולת הזמן שלנו </a:t>
            </a:r>
            <a:r>
              <a:rPr lang="he-IL" sz="2400" b="1" dirty="0" err="1">
                <a:latin typeface="David" panose="020E0502060401010101" pitchFamily="34" charset="-79"/>
                <a:cs typeface="David" panose="020E0502060401010101" pitchFamily="34" charset="-79"/>
              </a:rPr>
              <a:t>לדיסקית</a:t>
            </a:r>
            <a:r>
              <a:rPr lang="he-IL" sz="2400" b="1" dirty="0">
                <a:latin typeface="David" panose="020E0502060401010101" pitchFamily="34" charset="-79"/>
                <a:cs typeface="David" panose="020E0502060401010101" pitchFamily="34" charset="-79"/>
              </a:rPr>
              <a:t> </a:t>
            </a:r>
            <a:r>
              <a:rPr lang="he-IL" sz="2400" b="1" dirty="0" err="1">
                <a:latin typeface="David" panose="020E0502060401010101" pitchFamily="34" charset="-79"/>
                <a:cs typeface="David" panose="020E0502060401010101" pitchFamily="34" charset="-79"/>
              </a:rPr>
              <a:t>פאיסטוס</a:t>
            </a:r>
            <a:r>
              <a:rPr lang="he-IL" sz="2400" b="1" dirty="0">
                <a:latin typeface="David" panose="020E0502060401010101" pitchFamily="34" charset="-79"/>
                <a:cs typeface="David" panose="020E0502060401010101" pitchFamily="34" charset="-79"/>
              </a:rPr>
              <a:t> של תרבויות העתיד? ניסיון מעניין לפתור את הבעיה נעשה בשנות השבעים והשמונים של המאה על ידי מדענים מסוכנות החלל האמריקאית: נאס"א שיגרה אז לחלל חלליות שנועדו לצלם את כוכבי הלכת הרחוקים של מערכת השמש. עם סיום משימתן, יצאו החלליות, </a:t>
            </a:r>
            <a:r>
              <a:rPr lang="he-IL" sz="2400" b="1" dirty="0" err="1">
                <a:latin typeface="David" panose="020E0502060401010101" pitchFamily="34" charset="-79"/>
                <a:cs typeface="David" panose="020E0502060401010101" pitchFamily="34" charset="-79"/>
              </a:rPr>
              <a:t>וויאג'ר</a:t>
            </a:r>
            <a:r>
              <a:rPr lang="he-IL" sz="2400" b="1" dirty="0">
                <a:latin typeface="David" panose="020E0502060401010101" pitchFamily="34" charset="-79"/>
                <a:cs typeface="David" panose="020E0502060401010101" pitchFamily="34" charset="-79"/>
              </a:rPr>
              <a:t> 1 ו־2 ופיוניר 10 ו־11, למסע ממושך במעמקי החלל שמעבר למערכת השמש. הן נשאו </a:t>
            </a:r>
            <a:r>
              <a:rPr lang="he-IL" sz="2400" b="1" dirty="0" err="1">
                <a:latin typeface="David" panose="020E0502060401010101" pitchFamily="34" charset="-79"/>
                <a:cs typeface="David" panose="020E0502060401010101" pitchFamily="34" charset="-79"/>
              </a:rPr>
              <a:t>עימן</a:t>
            </a:r>
            <a:r>
              <a:rPr lang="he-IL" sz="2400" b="1" dirty="0">
                <a:latin typeface="David" panose="020E0502060401010101" pitchFamily="34" charset="-79"/>
                <a:cs typeface="David" panose="020E0502060401010101" pitchFamily="34" charset="-79"/>
              </a:rPr>
              <a:t> קפסולות זמן זעירות, שנועדו למפגש אפשרי עם יצורים מעולמות אחרים. הקפסולות הללו היו דיסקים מיוחדים, מצופים זהב, שהכילו מידע מגוון על המין האנושי ותרבותו בצורה של צלילים, מראות וסימנים. למודי ניסיון מתגליות העבר, צירפו החוקרים לאותן </a:t>
            </a:r>
            <a:r>
              <a:rPr lang="he-IL" sz="2400" b="1" dirty="0" err="1">
                <a:latin typeface="David" panose="020E0502060401010101" pitchFamily="34" charset="-79"/>
                <a:cs typeface="David" panose="020E0502060401010101" pitchFamily="34" charset="-79"/>
              </a:rPr>
              <a:t>דיסקיות</a:t>
            </a:r>
            <a:r>
              <a:rPr lang="he-IL" sz="2400" b="1" dirty="0">
                <a:latin typeface="David" panose="020E0502060401010101" pitchFamily="34" charset="-79"/>
                <a:cs typeface="David" panose="020E0502060401010101" pitchFamily="34" charset="-79"/>
              </a:rPr>
              <a:t> סוגים שונים של "אינדקסים", המורכבים מסמלים ומסימנים פשוטים שאמורים לסייע לחוצנים הסקרנים להפעיל את הדיסק ולפענח את </a:t>
            </a:r>
            <a:r>
              <a:rPr lang="he-IL" sz="2400" b="1" dirty="0" err="1">
                <a:latin typeface="David" panose="020E0502060401010101" pitchFamily="34" charset="-79"/>
                <a:cs typeface="David" panose="020E0502060401010101" pitchFamily="34" charset="-79"/>
              </a:rPr>
              <a:t>תוכניו</a:t>
            </a:r>
            <a:r>
              <a:rPr lang="he-IL" sz="2400" b="1" dirty="0">
                <a:latin typeface="David" panose="020E0502060401010101" pitchFamily="34" charset="-79"/>
                <a:cs typeface="David" panose="020E0502060401010101" pitchFamily="34" charset="-79"/>
              </a:rPr>
              <a:t>.</a:t>
            </a:r>
          </a:p>
        </p:txBody>
      </p:sp>
    </p:spTree>
    <p:extLst>
      <p:ext uri="{BB962C8B-B14F-4D97-AF65-F5344CB8AC3E}">
        <p14:creationId xmlns:p14="http://schemas.microsoft.com/office/powerpoint/2010/main" val="2251244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0" y="0"/>
            <a:ext cx="12192000" cy="2677656"/>
          </a:xfrm>
          <a:prstGeom prst="rect">
            <a:avLst/>
          </a:prstGeom>
          <a:solidFill>
            <a:schemeClr val="accent2">
              <a:lumMod val="40000"/>
              <a:lumOff val="60000"/>
            </a:schemeClr>
          </a:solidFill>
        </p:spPr>
        <p:txBody>
          <a:bodyPr wrap="square">
            <a:spAutoFit/>
          </a:bodyPr>
          <a:lstStyle/>
          <a:p>
            <a:r>
              <a:rPr lang="he-IL" sz="2800" b="1" dirty="0" smtClean="0">
                <a:latin typeface="David" panose="020E0502060401010101" pitchFamily="34" charset="-79"/>
                <a:cs typeface="David" panose="020E0502060401010101" pitchFamily="34" charset="-79"/>
              </a:rPr>
              <a:t>בשנת </a:t>
            </a:r>
            <a:r>
              <a:rPr lang="he-IL" sz="2800" b="1" dirty="0">
                <a:latin typeface="David" panose="020E0502060401010101" pitchFamily="34" charset="-79"/>
                <a:cs typeface="David" panose="020E0502060401010101" pitchFamily="34" charset="-79"/>
              </a:rPr>
              <a:t>1908 נמצאה באי כרתים לוחית חומר קטנה המכונה "</a:t>
            </a:r>
            <a:r>
              <a:rPr lang="he-IL" sz="2800" b="1" dirty="0" err="1">
                <a:latin typeface="David" panose="020E0502060401010101" pitchFamily="34" charset="-79"/>
                <a:cs typeface="David" panose="020E0502060401010101" pitchFamily="34" charset="-79"/>
              </a:rPr>
              <a:t>דיסקית</a:t>
            </a:r>
            <a:r>
              <a:rPr lang="he-IL" sz="2800" b="1" dirty="0">
                <a:latin typeface="David" panose="020E0502060401010101" pitchFamily="34" charset="-79"/>
                <a:cs typeface="David" panose="020E0502060401010101" pitchFamily="34" charset="-79"/>
              </a:rPr>
              <a:t> </a:t>
            </a:r>
            <a:r>
              <a:rPr lang="he-IL" sz="2800" b="1" dirty="0" err="1">
                <a:latin typeface="David" panose="020E0502060401010101" pitchFamily="34" charset="-79"/>
                <a:cs typeface="David" panose="020E0502060401010101" pitchFamily="34" charset="-79"/>
              </a:rPr>
              <a:t>פאיסטוס</a:t>
            </a:r>
            <a:r>
              <a:rPr lang="he-IL" sz="2800" b="1" dirty="0">
                <a:latin typeface="David" panose="020E0502060401010101" pitchFamily="34" charset="-79"/>
                <a:cs typeface="David" panose="020E0502060401010101" pitchFamily="34" charset="-79"/>
              </a:rPr>
              <a:t>" </a:t>
            </a:r>
            <a:r>
              <a:rPr lang="en-US" sz="2800" b="1" dirty="0" smtClean="0">
                <a:latin typeface="David" panose="020E0502060401010101" pitchFamily="34" charset="-79"/>
                <a:cs typeface="David" panose="020E0502060401010101" pitchFamily="34" charset="-79"/>
              </a:rPr>
              <a:t>Phaistos Disc </a:t>
            </a:r>
            <a:r>
              <a:rPr lang="he-IL" sz="2800" b="1" dirty="0" smtClean="0">
                <a:latin typeface="David" panose="020E0502060401010101" pitchFamily="34" charset="-79"/>
                <a:cs typeface="David" panose="020E0502060401010101" pitchFamily="34" charset="-79"/>
              </a:rPr>
              <a:t> </a:t>
            </a:r>
            <a:r>
              <a:rPr lang="he-IL" sz="2800" b="1" dirty="0" err="1" smtClean="0">
                <a:latin typeface="David" panose="020E0502060401010101" pitchFamily="34" charset="-79"/>
                <a:cs typeface="David" panose="020E0502060401010101" pitchFamily="34" charset="-79"/>
              </a:rPr>
              <a:t>בדיסקית</a:t>
            </a:r>
            <a:r>
              <a:rPr lang="he-IL" sz="2800" b="1" dirty="0">
                <a:latin typeface="David" panose="020E0502060401010101" pitchFamily="34" charset="-79"/>
                <a:cs typeface="David" panose="020E0502060401010101" pitchFamily="34" charset="-79"/>
              </a:rPr>
              <a:t>, שקוטרה כ־15 סנטימטרים, היו חרותים 241 סימנים, שמקורם באלפבית ממקור לא ידוע, הכולל 45 סימנים לפחות. החוקרים שבדקו את </a:t>
            </a:r>
            <a:r>
              <a:rPr lang="he-IL" sz="2800" b="1" dirty="0" err="1">
                <a:latin typeface="David" panose="020E0502060401010101" pitchFamily="34" charset="-79"/>
                <a:cs typeface="David" panose="020E0502060401010101" pitchFamily="34" charset="-79"/>
              </a:rPr>
              <a:t>הדיסקית</a:t>
            </a:r>
            <a:r>
              <a:rPr lang="he-IL" sz="2800" b="1" dirty="0">
                <a:latin typeface="David" panose="020E0502060401010101" pitchFamily="34" charset="-79"/>
                <a:cs typeface="David" panose="020E0502060401010101" pitchFamily="34" charset="-79"/>
              </a:rPr>
              <a:t> קבעו את גילה - בסביבות 1,700 לפני הספירה - אולם המסר שהכילה נותר סתום. בהעדר דוגמאות אחרות מן ה"כתב" הזה, או אינדקס מתאים, נותרה קפסולת הזמן הזאת בבחינת חידה שאולי לא תיפתר לעולם.</a:t>
            </a:r>
          </a:p>
        </p:txBody>
      </p:sp>
      <p:sp>
        <p:nvSpPr>
          <p:cNvPr id="3" name="מלבן 2"/>
          <p:cNvSpPr/>
          <p:nvPr/>
        </p:nvSpPr>
        <p:spPr>
          <a:xfrm>
            <a:off x="0" y="2887682"/>
            <a:ext cx="12192000" cy="39703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he-IL" sz="2800" b="1" dirty="0">
                <a:solidFill>
                  <a:srgbClr val="C00000"/>
                </a:solidFill>
                <a:latin typeface="David" panose="020E0502060401010101" pitchFamily="34" charset="-79"/>
                <a:cs typeface="David" panose="020E0502060401010101" pitchFamily="34" charset="-79"/>
              </a:rPr>
              <a:t>קפסולות זמן </a:t>
            </a:r>
            <a:r>
              <a:rPr lang="he-IL" sz="2800" b="1" dirty="0" smtClean="0">
                <a:solidFill>
                  <a:srgbClr val="C00000"/>
                </a:solidFill>
                <a:latin typeface="David" panose="020E0502060401010101" pitchFamily="34" charset="-79"/>
                <a:cs typeface="David" panose="020E0502060401010101" pitchFamily="34" charset="-79"/>
              </a:rPr>
              <a:t>בישראל</a:t>
            </a:r>
          </a:p>
          <a:p>
            <a:r>
              <a:rPr lang="he-IL" sz="2800" b="1" dirty="0" smtClean="0">
                <a:latin typeface="David" panose="020E0502060401010101" pitchFamily="34" charset="-79"/>
                <a:cs typeface="David" panose="020E0502060401010101" pitchFamily="34" charset="-79"/>
              </a:rPr>
              <a:t>מתחת </a:t>
            </a:r>
            <a:r>
              <a:rPr lang="he-IL" sz="2800" b="1" dirty="0">
                <a:latin typeface="David" panose="020E0502060401010101" pitchFamily="34" charset="-79"/>
                <a:cs typeface="David" panose="020E0502060401010101" pitchFamily="34" charset="-79"/>
              </a:rPr>
              <a:t>לפירמידת שיש בקרבת הפלנטריום במוזיאון ארץ ישראל בתל אביב-יפו קבורה קפסולת </a:t>
            </a:r>
            <a:r>
              <a:rPr lang="he-IL" sz="2800" b="1" dirty="0" smtClean="0">
                <a:latin typeface="David" panose="020E0502060401010101" pitchFamily="34" charset="-79"/>
                <a:cs typeface="David" panose="020E0502060401010101" pitchFamily="34" charset="-79"/>
              </a:rPr>
              <a:t>זמן. הקפסולה </a:t>
            </a:r>
            <a:r>
              <a:rPr lang="he-IL" sz="2800" b="1" dirty="0">
                <a:latin typeface="David" panose="020E0502060401010101" pitchFamily="34" charset="-79"/>
                <a:cs typeface="David" panose="020E0502060401010101" pitchFamily="34" charset="-79"/>
              </a:rPr>
              <a:t>המיוחדת </a:t>
            </a:r>
            <a:r>
              <a:rPr lang="he-IL" sz="2800" b="1" dirty="0" smtClean="0">
                <a:latin typeface="David" panose="020E0502060401010101" pitchFamily="34" charset="-79"/>
                <a:cs typeface="David" panose="020E0502060401010101" pitchFamily="34" charset="-79"/>
              </a:rPr>
              <a:t>נבנתה </a:t>
            </a:r>
            <a:r>
              <a:rPr lang="he-IL" sz="2800" b="1" dirty="0">
                <a:latin typeface="David" panose="020E0502060401010101" pitchFamily="34" charset="-79"/>
                <a:cs typeface="David" panose="020E0502060401010101" pitchFamily="34" charset="-79"/>
              </a:rPr>
              <a:t>במיוחד במפעל ליד </a:t>
            </a:r>
            <a:r>
              <a:rPr lang="he-IL" sz="2800" b="1" dirty="0" err="1">
                <a:latin typeface="David" panose="020E0502060401010101" pitchFamily="34" charset="-79"/>
                <a:cs typeface="David" panose="020E0502060401010101" pitchFamily="34" charset="-79"/>
              </a:rPr>
              <a:t>יקנעם</a:t>
            </a:r>
            <a:r>
              <a:rPr lang="he-IL" sz="2800" b="1" dirty="0">
                <a:latin typeface="David" panose="020E0502060401010101" pitchFamily="34" charset="-79"/>
                <a:cs typeface="David" panose="020E0502060401010101" pitchFamily="34" charset="-79"/>
              </a:rPr>
              <a:t> עילית. הקפסולה, בגובה 130 ס"מ וקוטר 50 ס"מ, כוללת חפצים, קולות וטקסטים המייצגים את ישראל של סוף המאה ה-20. תקופת הזמן נקבעה למאה שנים, תקופת זמן שתכליתה היא שמעטים מאוד מבין האנשים של אותה תקופה באמת יהיו בחיים כדי לחכות לה בקו הסיום, לכן פרק זמן זה הוא גם למעשה די שרירותי.</a:t>
            </a:r>
          </a:p>
          <a:p>
            <a:r>
              <a:rPr lang="he-IL" sz="2800" b="1" dirty="0">
                <a:latin typeface="David" panose="020E0502060401010101" pitchFamily="34" charset="-79"/>
                <a:cs typeface="David" panose="020E0502060401010101" pitchFamily="34" charset="-79"/>
              </a:rPr>
              <a:t>בעיר כפר סבא הוטמנה בשנת 2013 קפסולה בתוכה הטמינו מאות תלמידי העיר את החזון שלהם לכפר סבא העתידית. היא מתוכננת להיפתח בשנת </a:t>
            </a:r>
            <a:r>
              <a:rPr lang="he-IL" sz="2800" b="1" dirty="0" smtClean="0">
                <a:latin typeface="David" panose="020E0502060401010101" pitchFamily="34" charset="-79"/>
                <a:cs typeface="David" panose="020E0502060401010101" pitchFamily="34" charset="-79"/>
              </a:rPr>
              <a:t>2023.</a:t>
            </a:r>
          </a:p>
        </p:txBody>
      </p:sp>
    </p:spTree>
    <p:extLst>
      <p:ext uri="{BB962C8B-B14F-4D97-AF65-F5344CB8AC3E}">
        <p14:creationId xmlns:p14="http://schemas.microsoft.com/office/powerpoint/2010/main" val="2667482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876800" y="1482580"/>
            <a:ext cx="7107383" cy="4154984"/>
          </a:xfrm>
          <a:prstGeom prst="rect">
            <a:avLst/>
          </a:prstGeom>
        </p:spPr>
        <p:txBody>
          <a:bodyPr wrap="square">
            <a:spAutoFit/>
          </a:bodyPr>
          <a:lstStyle/>
          <a:p>
            <a:r>
              <a:rPr lang="he-IL" sz="2400" b="1" dirty="0">
                <a:latin typeface="David" panose="020E0502060401010101" pitchFamily="34" charset="-79"/>
                <a:cs typeface="David" panose="020E0502060401010101" pitchFamily="34" charset="-79"/>
              </a:rPr>
              <a:t>תגלית ארכיאולוגית מופלאה </a:t>
            </a:r>
            <a:r>
              <a:rPr lang="he-IL" sz="2400" b="1" dirty="0" smtClean="0">
                <a:latin typeface="David" panose="020E0502060401010101" pitchFamily="34" charset="-79"/>
                <a:cs typeface="David" panose="020E0502060401010101" pitchFamily="34" charset="-79"/>
              </a:rPr>
              <a:t>– התגלתה קפסולת </a:t>
            </a:r>
            <a:r>
              <a:rPr lang="he-IL" sz="2400" b="1" dirty="0">
                <a:latin typeface="David" panose="020E0502060401010101" pitchFamily="34" charset="-79"/>
                <a:cs typeface="David" panose="020E0502060401010101" pitchFamily="34" charset="-79"/>
              </a:rPr>
              <a:t>זמן נדירה שנמצאה בבוסטון, ונקברה לפני 220 שנה על ידי סמואל </a:t>
            </a:r>
            <a:r>
              <a:rPr lang="he-IL" sz="2400" b="1" dirty="0" err="1">
                <a:latin typeface="David" panose="020E0502060401010101" pitchFamily="34" charset="-79"/>
                <a:cs typeface="David" panose="020E0502060401010101" pitchFamily="34" charset="-79"/>
              </a:rPr>
              <a:t>אדמס</a:t>
            </a:r>
            <a:r>
              <a:rPr lang="he-IL" sz="2400" b="1" dirty="0">
                <a:latin typeface="David" panose="020E0502060401010101" pitchFamily="34" charset="-79"/>
                <a:cs typeface="David" panose="020E0502060401010101" pitchFamily="34" charset="-79"/>
              </a:rPr>
              <a:t> ופול </a:t>
            </a:r>
            <a:r>
              <a:rPr lang="he-IL" sz="2400" b="1" dirty="0" err="1">
                <a:latin typeface="David" panose="020E0502060401010101" pitchFamily="34" charset="-79"/>
                <a:cs typeface="David" panose="020E0502060401010101" pitchFamily="34" charset="-79"/>
              </a:rPr>
              <a:t>רוויר</a:t>
            </a:r>
            <a:r>
              <a:rPr lang="he-IL" sz="2400" b="1" dirty="0">
                <a:latin typeface="David" panose="020E0502060401010101" pitchFamily="34" charset="-79"/>
                <a:cs typeface="David" panose="020E0502060401010101" pitchFamily="34" charset="-79"/>
              </a:rPr>
              <a:t>, ממנהיגי המהפכה האמריקאית. הקפסולה נמצאה בבניין ששימש פוליטיקאים רבים, ונחשב לאתר בעל ערך היסטורי רב. כיום משמש הבניין כמוזיאון, בו יוצגו החפצים שנטמנו שם לפני מאות רבות של שנים</a:t>
            </a:r>
            <a:r>
              <a:rPr lang="he-IL" sz="2400" b="1" dirty="0" smtClean="0">
                <a:latin typeface="David" panose="020E0502060401010101" pitchFamily="34" charset="-79"/>
                <a:cs typeface="David" panose="020E0502060401010101" pitchFamily="34" charset="-79"/>
              </a:rPr>
              <a:t>.</a:t>
            </a:r>
            <a:endParaRPr lang="he-IL" sz="2400" b="1" dirty="0">
              <a:latin typeface="David" panose="020E0502060401010101" pitchFamily="34" charset="-79"/>
              <a:cs typeface="David" panose="020E0502060401010101" pitchFamily="34" charset="-79"/>
            </a:endParaRPr>
          </a:p>
          <a:p>
            <a:r>
              <a:rPr lang="he-IL" sz="2400" b="1" dirty="0">
                <a:latin typeface="David" panose="020E0502060401010101" pitchFamily="34" charset="-79"/>
                <a:cs typeface="David" panose="020E0502060401010101" pitchFamily="34" charset="-79"/>
              </a:rPr>
              <a:t>הקפסולה, שגודלה כגודל קופסת סיגרים, נאטמה היטב בעזרת מלט ועברה בדיקת רנטגן בטרם נפתחה. החוקרים נדהמו לגלות בפנים עיתונים מסוגים שונים, 24 מטבעות שאחד מהם היה בשימור משנת 1652 ולוח מתכת עליו נחקקו שמותיהם של </a:t>
            </a:r>
            <a:r>
              <a:rPr lang="he-IL" sz="2400" b="1" dirty="0" err="1">
                <a:latin typeface="David" panose="020E0502060401010101" pitchFamily="34" charset="-79"/>
                <a:cs typeface="David" panose="020E0502060401010101" pitchFamily="34" charset="-79"/>
              </a:rPr>
              <a:t>אדמס</a:t>
            </a:r>
            <a:r>
              <a:rPr lang="he-IL" sz="2400" b="1" dirty="0">
                <a:latin typeface="David" panose="020E0502060401010101" pitchFamily="34" charset="-79"/>
                <a:cs typeface="David" panose="020E0502060401010101" pitchFamily="34" charset="-79"/>
              </a:rPr>
              <a:t> </a:t>
            </a:r>
            <a:r>
              <a:rPr lang="he-IL" sz="2400" b="1" dirty="0" err="1">
                <a:latin typeface="David" panose="020E0502060401010101" pitchFamily="34" charset="-79"/>
                <a:cs typeface="David" panose="020E0502060401010101" pitchFamily="34" charset="-79"/>
              </a:rPr>
              <a:t>ורוויר</a:t>
            </a:r>
            <a:r>
              <a:rPr lang="he-IL" sz="2400" b="1" dirty="0">
                <a:latin typeface="David" panose="020E0502060401010101" pitchFamily="34" charset="-79"/>
                <a:cs typeface="David" panose="020E0502060401010101" pitchFamily="34" charset="-79"/>
              </a:rPr>
              <a:t>.</a:t>
            </a:r>
          </a:p>
        </p:txBody>
      </p:sp>
      <p:sp>
        <p:nvSpPr>
          <p:cNvPr id="3" name="מלבן 2"/>
          <p:cNvSpPr/>
          <p:nvPr/>
        </p:nvSpPr>
        <p:spPr>
          <a:xfrm>
            <a:off x="277091" y="94196"/>
            <a:ext cx="11707092" cy="1200329"/>
          </a:xfrm>
          <a:prstGeom prst="rect">
            <a:avLst/>
          </a:prstGeom>
        </p:spPr>
        <p:txBody>
          <a:bodyPr wrap="square">
            <a:spAutoFit/>
          </a:bodyPr>
          <a:lstStyle/>
          <a:p>
            <a:r>
              <a:rPr lang="he-IL" sz="2400" b="1" dirty="0">
                <a:latin typeface="David" panose="020E0502060401010101" pitchFamily="34" charset="-79"/>
                <a:cs typeface="David" panose="020E0502060401010101" pitchFamily="34" charset="-79"/>
              </a:rPr>
              <a:t>מה נמצא בקפסולת זמן שנקברה לפני 220 שנה</a:t>
            </a:r>
            <a:r>
              <a:rPr lang="he-IL" sz="2400" b="1" dirty="0" smtClean="0">
                <a:latin typeface="David" panose="020E0502060401010101" pitchFamily="34" charset="-79"/>
                <a:cs typeface="David" panose="020E0502060401010101" pitchFamily="34" charset="-79"/>
              </a:rPr>
              <a:t>? ונמצאה ב-2015</a:t>
            </a:r>
            <a:endParaRPr lang="he-IL" sz="2400" b="1" dirty="0">
              <a:latin typeface="David" panose="020E0502060401010101" pitchFamily="34" charset="-79"/>
              <a:cs typeface="David" panose="020E0502060401010101" pitchFamily="34" charset="-79"/>
            </a:endParaRPr>
          </a:p>
          <a:p>
            <a:r>
              <a:rPr lang="he-IL" sz="2400" b="1" dirty="0">
                <a:latin typeface="David" panose="020E0502060401010101" pitchFamily="34" charset="-79"/>
                <a:cs typeface="David" panose="020E0502060401010101" pitchFamily="34" charset="-79"/>
              </a:rPr>
              <a:t>האוצר העתיק נקבר בשנת 1795 בבוסטון על ידי מנהיגי המהפכה האמריקאית. מומחים משערים שמדובר בחפצים מעשי אדם העתיקים ביותר שהתגלו בארה"ב אי פעם</a:t>
            </a:r>
          </a:p>
        </p:txBody>
      </p:sp>
      <p:pic>
        <p:nvPicPr>
          <p:cNvPr id="5" name="תמונה 4"/>
          <p:cNvPicPr>
            <a:picLocks noChangeAspect="1"/>
          </p:cNvPicPr>
          <p:nvPr/>
        </p:nvPicPr>
        <p:blipFill>
          <a:blip r:embed="rId2"/>
          <a:stretch>
            <a:fillRect/>
          </a:stretch>
        </p:blipFill>
        <p:spPr>
          <a:xfrm>
            <a:off x="374073" y="1685252"/>
            <a:ext cx="4358988" cy="2908068"/>
          </a:xfrm>
          <a:prstGeom prst="rect">
            <a:avLst/>
          </a:prstGeom>
          <a:ln>
            <a:noFill/>
          </a:ln>
          <a:effectLst>
            <a:softEdge rad="112500"/>
          </a:effectLst>
        </p:spPr>
      </p:pic>
      <p:sp>
        <p:nvSpPr>
          <p:cNvPr id="6" name="מלבן 5"/>
          <p:cNvSpPr/>
          <p:nvPr/>
        </p:nvSpPr>
        <p:spPr>
          <a:xfrm>
            <a:off x="-346362" y="4984047"/>
            <a:ext cx="6096000" cy="646331"/>
          </a:xfrm>
          <a:prstGeom prst="rect">
            <a:avLst/>
          </a:prstGeom>
        </p:spPr>
        <p:txBody>
          <a:bodyPr>
            <a:spAutoFit/>
          </a:bodyPr>
          <a:lstStyle/>
          <a:p>
            <a:r>
              <a:rPr lang="he-IL" dirty="0"/>
              <a:t>מדובר, כנראה, בחפץ האמנותי המלאכותי עתיק ביותר שהתגלה בארצות הברית. </a:t>
            </a:r>
          </a:p>
        </p:txBody>
      </p:sp>
      <p:sp>
        <p:nvSpPr>
          <p:cNvPr id="7" name="מלבן 6"/>
          <p:cNvSpPr/>
          <p:nvPr/>
        </p:nvSpPr>
        <p:spPr>
          <a:xfrm>
            <a:off x="0" y="5825619"/>
            <a:ext cx="11640416" cy="1015663"/>
          </a:xfrm>
          <a:prstGeom prst="rect">
            <a:avLst/>
          </a:prstGeom>
        </p:spPr>
        <p:txBody>
          <a:bodyPr wrap="square">
            <a:spAutoFit/>
          </a:bodyPr>
          <a:lstStyle/>
          <a:p>
            <a:r>
              <a:rPr lang="he-IL" sz="2000" b="1" dirty="0">
                <a:latin typeface="David" panose="020E0502060401010101" pitchFamily="34" charset="-79"/>
                <a:cs typeface="David" panose="020E0502060401010101" pitchFamily="34" charset="-79"/>
              </a:rPr>
              <a:t>סמואל </a:t>
            </a:r>
            <a:r>
              <a:rPr lang="he-IL" sz="2000" b="1" dirty="0" err="1">
                <a:latin typeface="David" panose="020E0502060401010101" pitchFamily="34" charset="-79"/>
                <a:cs typeface="David" panose="020E0502060401010101" pitchFamily="34" charset="-79"/>
              </a:rPr>
              <a:t>אדמס</a:t>
            </a:r>
            <a:r>
              <a:rPr lang="he-IL" sz="2000" b="1" dirty="0">
                <a:latin typeface="David" panose="020E0502060401010101" pitchFamily="34" charset="-79"/>
                <a:cs typeface="David" panose="020E0502060401010101" pitchFamily="34" charset="-79"/>
              </a:rPr>
              <a:t> היה </a:t>
            </a:r>
            <a:r>
              <a:rPr lang="he-IL" sz="2000" b="1" dirty="0" err="1">
                <a:latin typeface="David" panose="020E0502060401010101" pitchFamily="34" charset="-79"/>
                <a:cs typeface="David" panose="020E0502060401010101" pitchFamily="34" charset="-79"/>
              </a:rPr>
              <a:t>מממנהיגי</a:t>
            </a:r>
            <a:r>
              <a:rPr lang="he-IL" sz="2000" b="1" dirty="0">
                <a:latin typeface="David" panose="020E0502060401010101" pitchFamily="34" charset="-79"/>
                <a:cs typeface="David" panose="020E0502060401010101" pitchFamily="34" charset="-79"/>
              </a:rPr>
              <a:t> המהפכה האמריקנית, מארגן מסיבת התה של בוסטון ומחותמי הכרזת העצמאות של ארצות הברית וגם בן דודו של ג'ון </a:t>
            </a:r>
            <a:r>
              <a:rPr lang="he-IL" sz="2000" b="1" dirty="0" err="1">
                <a:latin typeface="David" panose="020E0502060401010101" pitchFamily="34" charset="-79"/>
                <a:cs typeface="David" panose="020E0502060401010101" pitchFamily="34" charset="-79"/>
              </a:rPr>
              <a:t>אדמס</a:t>
            </a:r>
            <a:r>
              <a:rPr lang="he-IL" sz="2000" b="1" dirty="0">
                <a:latin typeface="David" panose="020E0502060401010101" pitchFamily="34" charset="-79"/>
                <a:cs typeface="David" panose="020E0502060401010101" pitchFamily="34" charset="-79"/>
              </a:rPr>
              <a:t>, נשיאה השני של ארצות הברית. פול </a:t>
            </a:r>
            <a:r>
              <a:rPr lang="he-IL" sz="2000" b="1" dirty="0" err="1">
                <a:latin typeface="David" panose="020E0502060401010101" pitchFamily="34" charset="-79"/>
                <a:cs typeface="David" panose="020E0502060401010101" pitchFamily="34" charset="-79"/>
              </a:rPr>
              <a:t>רוויר</a:t>
            </a:r>
            <a:r>
              <a:rPr lang="he-IL" sz="2000" b="1" dirty="0">
                <a:latin typeface="David" panose="020E0502060401010101" pitchFamily="34" charset="-79"/>
                <a:cs typeface="David" panose="020E0502060401010101" pitchFamily="34" charset="-79"/>
              </a:rPr>
              <a:t> היה פעיל בולט במהפכה האמריקנית וצורף מוצלח, אשר נחשב בעייני רבים לאבי </a:t>
            </a:r>
            <a:r>
              <a:rPr lang="he-IL" sz="2000" b="1" dirty="0" err="1">
                <a:latin typeface="David" panose="020E0502060401010101" pitchFamily="34" charset="-79"/>
                <a:cs typeface="David" panose="020E0502060401010101" pitchFamily="34" charset="-79"/>
              </a:rPr>
              <a:t>התעשיה</a:t>
            </a:r>
            <a:r>
              <a:rPr lang="he-IL" sz="2000" b="1" dirty="0">
                <a:latin typeface="David" panose="020E0502060401010101" pitchFamily="34" charset="-79"/>
                <a:cs typeface="David" panose="020E0502060401010101" pitchFamily="34" charset="-79"/>
              </a:rPr>
              <a:t> האמריקנית.</a:t>
            </a:r>
          </a:p>
        </p:txBody>
      </p:sp>
    </p:spTree>
    <p:extLst>
      <p:ext uri="{BB962C8B-B14F-4D97-AF65-F5344CB8AC3E}">
        <p14:creationId xmlns:p14="http://schemas.microsoft.com/office/powerpoint/2010/main" val="991196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706580" y="224243"/>
            <a:ext cx="11277601" cy="1200329"/>
          </a:xfrm>
          <a:prstGeom prst="rect">
            <a:avLst/>
          </a:prstGeom>
        </p:spPr>
        <p:txBody>
          <a:bodyPr wrap="square">
            <a:spAutoFit/>
          </a:bodyPr>
          <a:lstStyle/>
          <a:p>
            <a:r>
              <a:rPr lang="he-IL" sz="2400" b="1" dirty="0">
                <a:latin typeface="David" panose="020E0502060401010101" pitchFamily="34" charset="-79"/>
                <a:cs typeface="David" panose="020E0502060401010101" pitchFamily="34" charset="-79"/>
              </a:rPr>
              <a:t>קפסולת זמן נאצית נמצאה אחרי 80 שנה</a:t>
            </a:r>
          </a:p>
          <a:p>
            <a:r>
              <a:rPr lang="he-IL" sz="2400" b="1" dirty="0">
                <a:latin typeface="David" panose="020E0502060401010101" pitchFamily="34" charset="-79"/>
                <a:cs typeface="David" panose="020E0502060401010101" pitchFamily="34" charset="-79"/>
              </a:rPr>
              <a:t>בתוך הקפסולה שהוטמנה בבטון מתחת למרכז נאצי לתומכי היטלר נמצאו עיתונים, מסמכים ומטבעות מימי גרמניה הנאצית - וגם עותקים של "מיין </a:t>
            </a:r>
            <a:r>
              <a:rPr lang="he-IL" sz="2400" b="1" dirty="0" err="1">
                <a:latin typeface="David" panose="020E0502060401010101" pitchFamily="34" charset="-79"/>
                <a:cs typeface="David" panose="020E0502060401010101" pitchFamily="34" charset="-79"/>
              </a:rPr>
              <a:t>קאמפף</a:t>
            </a:r>
            <a:r>
              <a:rPr lang="he-IL" sz="2400" b="1" dirty="0">
                <a:latin typeface="David" panose="020E0502060401010101" pitchFamily="34" charset="-79"/>
                <a:cs typeface="David" panose="020E0502060401010101" pitchFamily="34" charset="-79"/>
              </a:rPr>
              <a:t>" ומסר למי שימצא את הקפסולה</a:t>
            </a:r>
          </a:p>
        </p:txBody>
      </p:sp>
      <p:sp>
        <p:nvSpPr>
          <p:cNvPr id="3" name="מלבן 2"/>
          <p:cNvSpPr/>
          <p:nvPr/>
        </p:nvSpPr>
        <p:spPr>
          <a:xfrm>
            <a:off x="928255" y="1502687"/>
            <a:ext cx="11055926" cy="1200329"/>
          </a:xfrm>
          <a:prstGeom prst="rect">
            <a:avLst/>
          </a:prstGeom>
        </p:spPr>
        <p:txBody>
          <a:bodyPr wrap="square">
            <a:spAutoFit/>
          </a:bodyPr>
          <a:lstStyle/>
          <a:p>
            <a:r>
              <a:rPr lang="he-IL" sz="2400" b="1" dirty="0">
                <a:latin typeface="David" panose="020E0502060401010101" pitchFamily="34" charset="-79"/>
                <a:cs typeface="David" panose="020E0502060401010101" pitchFamily="34" charset="-79"/>
              </a:rPr>
              <a:t>ארכיאולוגים בפולין חשפו </a:t>
            </a:r>
            <a:r>
              <a:rPr lang="he-IL" sz="2400" b="1" dirty="0" smtClean="0">
                <a:latin typeface="David" panose="020E0502060401010101" pitchFamily="34" charset="-79"/>
                <a:cs typeface="David" panose="020E0502060401010101" pitchFamily="34" charset="-79"/>
              </a:rPr>
              <a:t>ב-2016 קפסולת </a:t>
            </a:r>
            <a:r>
              <a:rPr lang="he-IL" sz="2400" b="1" dirty="0">
                <a:latin typeface="David" panose="020E0502060401010101" pitchFamily="34" charset="-79"/>
                <a:cs typeface="David" panose="020E0502060401010101" pitchFamily="34" charset="-79"/>
              </a:rPr>
              <a:t>זמן שנקברה עמוק בתוך הבטון במרכז הכשרה לתומכיו של הצורר הנאצי אדולף היטלר, ושנועדה לשמר פריטים מהתקופה הנאצית עבור הדורות העתידים לבוא</a:t>
            </a:r>
            <a:r>
              <a:rPr lang="he-IL" dirty="0"/>
              <a:t>.</a:t>
            </a:r>
          </a:p>
        </p:txBody>
      </p:sp>
      <p:pic>
        <p:nvPicPr>
          <p:cNvPr id="4" name="תמונה 3"/>
          <p:cNvPicPr>
            <a:picLocks noChangeAspect="1"/>
          </p:cNvPicPr>
          <p:nvPr/>
        </p:nvPicPr>
        <p:blipFill>
          <a:blip r:embed="rId2"/>
          <a:stretch>
            <a:fillRect/>
          </a:stretch>
        </p:blipFill>
        <p:spPr>
          <a:xfrm>
            <a:off x="817418" y="2924414"/>
            <a:ext cx="4786746" cy="2692545"/>
          </a:xfrm>
          <a:prstGeom prst="rect">
            <a:avLst/>
          </a:prstGeom>
          <a:ln>
            <a:noFill/>
          </a:ln>
          <a:effectLst>
            <a:softEdge rad="112500"/>
          </a:effectLst>
        </p:spPr>
      </p:pic>
      <p:sp>
        <p:nvSpPr>
          <p:cNvPr id="5" name="מלבן 4"/>
          <p:cNvSpPr/>
          <p:nvPr/>
        </p:nvSpPr>
        <p:spPr>
          <a:xfrm>
            <a:off x="5493326" y="2703016"/>
            <a:ext cx="6490855" cy="4154984"/>
          </a:xfrm>
          <a:prstGeom prst="rect">
            <a:avLst/>
          </a:prstGeom>
        </p:spPr>
        <p:txBody>
          <a:bodyPr wrap="square">
            <a:spAutoFit/>
          </a:bodyPr>
          <a:lstStyle/>
          <a:p>
            <a:r>
              <a:rPr lang="he-IL" sz="2400" dirty="0">
                <a:latin typeface="David" panose="020E0502060401010101" pitchFamily="34" charset="-79"/>
                <a:cs typeface="David" panose="020E0502060401010101" pitchFamily="34" charset="-79"/>
              </a:rPr>
              <a:t>הקפסולה – שהיא למעשה גליל שחור גדול – נמצאה קבורה מתחת למרכז חינוך והכשרה לעובדים נאצים וקצינים נאצים לעתיד שהוקם ב-1934 בעיירה הפולנית </a:t>
            </a:r>
            <a:r>
              <a:rPr lang="he-IL" sz="2400" dirty="0" err="1">
                <a:latin typeface="David" panose="020E0502060401010101" pitchFamily="34" charset="-79"/>
                <a:cs typeface="David" panose="020E0502060401010101" pitchFamily="34" charset="-79"/>
              </a:rPr>
              <a:t>זלוצ'יניץ</a:t>
            </a:r>
            <a:r>
              <a:rPr lang="he-IL" sz="2400" dirty="0">
                <a:latin typeface="David" panose="020E0502060401010101" pitchFamily="34" charset="-79"/>
                <a:cs typeface="David" panose="020E0502060401010101" pitchFamily="34" charset="-79"/>
              </a:rPr>
              <a:t>' שבצפון-מערב המדינה. ככל הנראה היא נטמנה שם ב-22 באפריל 1934</a:t>
            </a:r>
            <a:r>
              <a:rPr lang="he-IL" sz="2400" dirty="0" smtClean="0">
                <a:latin typeface="David" panose="020E0502060401010101" pitchFamily="34" charset="-79"/>
                <a:cs typeface="David" panose="020E0502060401010101" pitchFamily="34" charset="-79"/>
              </a:rPr>
              <a:t>.</a:t>
            </a:r>
            <a:endParaRPr lang="he-IL" sz="2400" dirty="0">
              <a:latin typeface="David" panose="020E0502060401010101" pitchFamily="34" charset="-79"/>
              <a:cs typeface="David" panose="020E0502060401010101" pitchFamily="34" charset="-79"/>
            </a:endParaRPr>
          </a:p>
          <a:p>
            <a:r>
              <a:rPr lang="he-IL" sz="2400" dirty="0">
                <a:latin typeface="David" panose="020E0502060401010101" pitchFamily="34" charset="-79"/>
                <a:cs typeface="David" panose="020E0502060401010101" pitchFamily="34" charset="-79"/>
              </a:rPr>
              <a:t>כשפתחו החוקרים את הקפסולה הם מצאו בתוכה תמונות, עיתונים ומסמכים מימי גרמניה הנאצית, ולצדם שני עותקים של "מיין </a:t>
            </a:r>
            <a:r>
              <a:rPr lang="he-IL" sz="2400" dirty="0" err="1">
                <a:latin typeface="David" panose="020E0502060401010101" pitchFamily="34" charset="-79"/>
                <a:cs typeface="David" panose="020E0502060401010101" pitchFamily="34" charset="-79"/>
              </a:rPr>
              <a:t>קאמפף</a:t>
            </a:r>
            <a:r>
              <a:rPr lang="he-IL" sz="2400" dirty="0">
                <a:latin typeface="David" panose="020E0502060401010101" pitchFamily="34" charset="-79"/>
                <a:cs typeface="David" panose="020E0502060401010101" pitchFamily="34" charset="-79"/>
              </a:rPr>
              <a:t>" – ספרו של היטלר השוטח את התיאוריה הגזענית שלו. בתוך הקפסולה היה גם כיתוב הפונה אל התושבים העתידיים, אלה שיחלצו את הקפסולה מהאדמה.</a:t>
            </a:r>
          </a:p>
        </p:txBody>
      </p:sp>
    </p:spTree>
    <p:extLst>
      <p:ext uri="{BB962C8B-B14F-4D97-AF65-F5344CB8AC3E}">
        <p14:creationId xmlns:p14="http://schemas.microsoft.com/office/powerpoint/2010/main" val="3931953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שאלות‬‎"/>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8" name="מלבן 7"/>
          <p:cNvSpPr/>
          <p:nvPr/>
        </p:nvSpPr>
        <p:spPr>
          <a:xfrm>
            <a:off x="460375" y="234943"/>
            <a:ext cx="11248628" cy="1179169"/>
          </a:xfrm>
          <a:prstGeom prst="rect">
            <a:avLst/>
          </a:prstGeom>
        </p:spPr>
        <p:txBody>
          <a:bodyPr wrap="square">
            <a:spAutoFit/>
          </a:bodyPr>
          <a:lstStyle/>
          <a:p>
            <a:pPr>
              <a:lnSpc>
                <a:spcPct val="107000"/>
              </a:lnSpc>
              <a:spcAft>
                <a:spcPts val="800"/>
              </a:spcAft>
            </a:pPr>
            <a:r>
              <a:rPr lang="he-IL" sz="2200" dirty="0">
                <a:latin typeface="Calibri" panose="020F0502020204030204" pitchFamily="34" charset="0"/>
                <a:ea typeface="Calibri" panose="020F0502020204030204" pitchFamily="34" charset="0"/>
                <a:hlinkClick r:id="rId2"/>
              </a:rPr>
              <a:t>ליל המדענים </a:t>
            </a:r>
            <a:r>
              <a:rPr lang="he-IL" sz="2200" dirty="0">
                <a:latin typeface="Calibri" panose="020F0502020204030204" pitchFamily="34" charset="0"/>
                <a:ea typeface="Calibri" panose="020F0502020204030204" pitchFamily="34" charset="0"/>
              </a:rPr>
              <a:t>בשנת 2017 עמד בסימן עתיד האנושות בשנת 2050</a:t>
            </a:r>
            <a:r>
              <a:rPr lang="he-IL" sz="2200" dirty="0" smtClean="0">
                <a:latin typeface="Calibri" panose="020F0502020204030204" pitchFamily="34" charset="0"/>
                <a:ea typeface="Calibri" panose="020F0502020204030204" pitchFamily="34" charset="0"/>
              </a:rPr>
              <a:t>. באירועים </a:t>
            </a:r>
            <a:r>
              <a:rPr lang="he-IL" sz="2200" dirty="0">
                <a:latin typeface="Calibri" panose="020F0502020204030204" pitchFamily="34" charset="0"/>
                <a:ea typeface="Calibri" panose="020F0502020204030204" pitchFamily="34" charset="0"/>
              </a:rPr>
              <a:t>אלה הכין משרד המדע והטכנולוגיה קפסולת זמן, אשר התגליות </a:t>
            </a:r>
            <a:r>
              <a:rPr lang="he-IL" sz="2200" dirty="0" smtClean="0">
                <a:latin typeface="Calibri" panose="020F0502020204030204" pitchFamily="34" charset="0"/>
                <a:ea typeface="Calibri" panose="020F0502020204030204" pitchFamily="34" charset="0"/>
              </a:rPr>
              <a:t>המדעיות הישראליות שנכנסו </a:t>
            </a:r>
            <a:r>
              <a:rPr lang="he-IL" sz="2200" dirty="0">
                <a:latin typeface="Calibri" panose="020F0502020204030204" pitchFamily="34" charset="0"/>
                <a:ea typeface="Calibri" panose="020F0502020204030204" pitchFamily="34" charset="0"/>
              </a:rPr>
              <a:t>אליה נבחרו על ידי הציבור הרחב, והיא תוטמן ביסודות בניינה החדש של הספרייה הלאומית </a:t>
            </a:r>
            <a:r>
              <a:rPr lang="he-IL" sz="2200" dirty="0" smtClean="0">
                <a:latin typeface="Calibri" panose="020F0502020204030204" pitchFamily="34" charset="0"/>
                <a:ea typeface="Calibri" panose="020F0502020204030204" pitchFamily="34" charset="0"/>
              </a:rPr>
              <a:t>בירושלים.</a:t>
            </a:r>
            <a:endParaRPr lang="en-US" sz="2200" dirty="0">
              <a:latin typeface="Calibri" panose="020F0502020204030204" pitchFamily="34" charset="0"/>
              <a:ea typeface="Calibri" panose="020F0502020204030204" pitchFamily="34" charset="0"/>
              <a:cs typeface="Arial" panose="020B0604020202020204" pitchFamily="34" charset="0"/>
            </a:endParaRPr>
          </a:p>
        </p:txBody>
      </p:sp>
      <p:pic>
        <p:nvPicPr>
          <p:cNvPr id="2" name="תמונה 1"/>
          <p:cNvPicPr>
            <a:picLocks noChangeAspect="1"/>
          </p:cNvPicPr>
          <p:nvPr/>
        </p:nvPicPr>
        <p:blipFill rotWithShape="1">
          <a:blip r:embed="rId3"/>
          <a:srcRect t="24466" r="1117" b="4596"/>
          <a:stretch/>
        </p:blipFill>
        <p:spPr>
          <a:xfrm>
            <a:off x="3057091" y="1773381"/>
            <a:ext cx="8651912" cy="3491346"/>
          </a:xfrm>
          <a:prstGeom prst="rect">
            <a:avLst/>
          </a:prstGeom>
        </p:spPr>
      </p:pic>
      <p:pic>
        <p:nvPicPr>
          <p:cNvPr id="6" name="Picture 2" descr="תוצאת תמונה עבור ליל המדענים"/>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188402"/>
            <a:ext cx="4221013" cy="237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501104"/>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610</TotalTime>
  <Words>1210</Words>
  <Application>Microsoft Office PowerPoint</Application>
  <PresentationFormat>מסך רחב</PresentationFormat>
  <Paragraphs>72</Paragraphs>
  <Slides>16</Slides>
  <Notes>0</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16</vt:i4>
      </vt:variant>
    </vt:vector>
  </HeadingPairs>
  <TitlesOfParts>
    <vt:vector size="23" baseType="lpstr">
      <vt:lpstr>Arial</vt:lpstr>
      <vt:lpstr>Calibri</vt:lpstr>
      <vt:lpstr>Calibri Light</vt:lpstr>
      <vt:lpstr>David</vt:lpstr>
      <vt:lpstr>Roboto</vt:lpstr>
      <vt:lpstr>Times New Roman</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Naama Horev</dc:creator>
  <cp:lastModifiedBy>Eilat Katz</cp:lastModifiedBy>
  <cp:revision>50</cp:revision>
  <dcterms:created xsi:type="dcterms:W3CDTF">2017-10-26T11:28:35Z</dcterms:created>
  <dcterms:modified xsi:type="dcterms:W3CDTF">2019-10-16T08:10:11Z</dcterms:modified>
</cp:coreProperties>
</file>