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84" r:id="rId1"/>
  </p:sldMasterIdLst>
  <p:notesMasterIdLst>
    <p:notesMasterId r:id="rId36"/>
  </p:notesMasterIdLst>
  <p:sldIdLst>
    <p:sldId id="256" r:id="rId2"/>
    <p:sldId id="323" r:id="rId3"/>
    <p:sldId id="345" r:id="rId4"/>
    <p:sldId id="266" r:id="rId5"/>
    <p:sldId id="346" r:id="rId6"/>
    <p:sldId id="356" r:id="rId7"/>
    <p:sldId id="357" r:id="rId8"/>
    <p:sldId id="347" r:id="rId9"/>
    <p:sldId id="350" r:id="rId10"/>
    <p:sldId id="348" r:id="rId11"/>
    <p:sldId id="349" r:id="rId12"/>
    <p:sldId id="351" r:id="rId13"/>
    <p:sldId id="352" r:id="rId14"/>
    <p:sldId id="353" r:id="rId15"/>
    <p:sldId id="354" r:id="rId16"/>
    <p:sldId id="355" r:id="rId17"/>
    <p:sldId id="268" r:id="rId18"/>
    <p:sldId id="274" r:id="rId19"/>
    <p:sldId id="342" r:id="rId20"/>
    <p:sldId id="321" r:id="rId21"/>
    <p:sldId id="313" r:id="rId22"/>
    <p:sldId id="314" r:id="rId23"/>
    <p:sldId id="315" r:id="rId24"/>
    <p:sldId id="316" r:id="rId25"/>
    <p:sldId id="294" r:id="rId26"/>
    <p:sldId id="358" r:id="rId27"/>
    <p:sldId id="295" r:id="rId28"/>
    <p:sldId id="296" r:id="rId29"/>
    <p:sldId id="293" r:id="rId30"/>
    <p:sldId id="297" r:id="rId31"/>
    <p:sldId id="298" r:id="rId32"/>
    <p:sldId id="288" r:id="rId33"/>
    <p:sldId id="338" r:id="rId34"/>
    <p:sldId id="344" r:id="rId3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68278A7-F532-4E2D-90EE-A032E792FC21}" type="datetimeFigureOut">
              <a:rPr lang="he-IL" smtClean="0"/>
              <a:t>כ"ג/אדר ב/תשע"ט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6BB6826-3115-4762-AC08-91C3189E8F6F}" type="slidenum">
              <a:rPr lang="he-IL" smtClean="0"/>
              <a:t>‹#›</a:t>
            </a:fld>
            <a:endParaRPr lang="he-IL"/>
          </a:p>
        </p:txBody>
      </p:sp>
    </p:spTree>
    <p:extLst>
      <p:ext uri="{BB962C8B-B14F-4D97-AF65-F5344CB8AC3E}">
        <p14:creationId xmlns:p14="http://schemas.microsoft.com/office/powerpoint/2010/main" val="17256709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Verdana" panose="020B0604030504040204" pitchFamily="34" charset="0"/>
                <a:cs typeface="Arial" panose="020B0604020202020204" pitchFamily="34" charset="0"/>
              </a:defRPr>
            </a:lvl1pPr>
            <a:lvl2pPr marL="742950" indent="-285750" defTabSz="912813" eaLnBrk="0" hangingPunct="0">
              <a:defRPr>
                <a:solidFill>
                  <a:schemeClr val="tx1"/>
                </a:solidFill>
                <a:latin typeface="Verdana" panose="020B0604030504040204" pitchFamily="34" charset="0"/>
                <a:cs typeface="Arial" panose="020B0604020202020204" pitchFamily="34" charset="0"/>
              </a:defRPr>
            </a:lvl2pPr>
            <a:lvl3pPr marL="1143000" indent="-228600" defTabSz="912813" eaLnBrk="0" hangingPunct="0">
              <a:defRPr>
                <a:solidFill>
                  <a:schemeClr val="tx1"/>
                </a:solidFill>
                <a:latin typeface="Verdana" panose="020B0604030504040204" pitchFamily="34" charset="0"/>
                <a:cs typeface="Arial" panose="020B0604020202020204" pitchFamily="34" charset="0"/>
              </a:defRPr>
            </a:lvl3pPr>
            <a:lvl4pPr marL="1600200" indent="-228600" defTabSz="912813" eaLnBrk="0" hangingPunct="0">
              <a:defRPr>
                <a:solidFill>
                  <a:schemeClr val="tx1"/>
                </a:solidFill>
                <a:latin typeface="Verdana" panose="020B0604030504040204" pitchFamily="34" charset="0"/>
                <a:cs typeface="Arial" panose="020B0604020202020204" pitchFamily="34" charset="0"/>
              </a:defRPr>
            </a:lvl4pPr>
            <a:lvl5pPr marL="2057400" indent="-228600" defTabSz="912813" eaLnBrk="0" hangingPunct="0">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84161C0-B8D2-4B81-94D4-5297C78D771B}" type="slidenum">
              <a:rPr lang="he-IL" altLang="he-IL"/>
              <a:pPr eaLnBrk="1" hangingPunct="1"/>
              <a:t>13</a:t>
            </a:fld>
            <a:endParaRPr lang="he-IL" altLang="he-IL"/>
          </a:p>
        </p:txBody>
      </p:sp>
    </p:spTree>
    <p:extLst>
      <p:ext uri="{BB962C8B-B14F-4D97-AF65-F5344CB8AC3E}">
        <p14:creationId xmlns:p14="http://schemas.microsoft.com/office/powerpoint/2010/main" val="325784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e-IL" altLang="he-IL" smtClean="0"/>
          </a:p>
        </p:txBody>
      </p:sp>
      <p:sp>
        <p:nvSpPr>
          <p:cNvPr id="512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Verdana" panose="020B0604030504040204" pitchFamily="34" charset="0"/>
                <a:cs typeface="Arial" panose="020B0604020202020204" pitchFamily="34" charset="0"/>
              </a:defRPr>
            </a:lvl1pPr>
            <a:lvl2pPr marL="742950" indent="-285750" defTabSz="912813" eaLnBrk="0" hangingPunct="0">
              <a:defRPr>
                <a:solidFill>
                  <a:schemeClr val="tx1"/>
                </a:solidFill>
                <a:latin typeface="Verdana" panose="020B0604030504040204" pitchFamily="34" charset="0"/>
                <a:cs typeface="Arial" panose="020B0604020202020204" pitchFamily="34" charset="0"/>
              </a:defRPr>
            </a:lvl2pPr>
            <a:lvl3pPr marL="1143000" indent="-228600" defTabSz="912813" eaLnBrk="0" hangingPunct="0">
              <a:defRPr>
                <a:solidFill>
                  <a:schemeClr val="tx1"/>
                </a:solidFill>
                <a:latin typeface="Verdana" panose="020B0604030504040204" pitchFamily="34" charset="0"/>
                <a:cs typeface="Arial" panose="020B0604020202020204" pitchFamily="34" charset="0"/>
              </a:defRPr>
            </a:lvl3pPr>
            <a:lvl4pPr marL="1600200" indent="-228600" defTabSz="912813" eaLnBrk="0" hangingPunct="0">
              <a:defRPr>
                <a:solidFill>
                  <a:schemeClr val="tx1"/>
                </a:solidFill>
                <a:latin typeface="Verdana" panose="020B0604030504040204" pitchFamily="34" charset="0"/>
                <a:cs typeface="Arial" panose="020B0604020202020204" pitchFamily="34" charset="0"/>
              </a:defRPr>
            </a:lvl4pPr>
            <a:lvl5pPr marL="2057400" indent="-228600" defTabSz="912813" eaLnBrk="0" hangingPunct="0">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9F9963B-A226-4493-BF51-66EE259ED087}" type="slidenum">
              <a:rPr lang="he-IL" altLang="he-IL"/>
              <a:pPr eaLnBrk="1" hangingPunct="1"/>
              <a:t>14</a:t>
            </a:fld>
            <a:endParaRPr lang="he-IL" altLang="he-IL"/>
          </a:p>
        </p:txBody>
      </p:sp>
    </p:spTree>
    <p:extLst>
      <p:ext uri="{BB962C8B-B14F-4D97-AF65-F5344CB8AC3E}">
        <p14:creationId xmlns:p14="http://schemas.microsoft.com/office/powerpoint/2010/main" val="61350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smtClean="0"/>
          </a:p>
        </p:txBody>
      </p:sp>
      <p:sp>
        <p:nvSpPr>
          <p:cNvPr id="5018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Verdana" panose="020B0604030504040204" pitchFamily="34" charset="0"/>
                <a:cs typeface="Arial" panose="020B0604020202020204" pitchFamily="34" charset="0"/>
              </a:defRPr>
            </a:lvl1pPr>
            <a:lvl2pPr marL="742950" indent="-285750" defTabSz="912813" eaLnBrk="0" hangingPunct="0">
              <a:defRPr>
                <a:solidFill>
                  <a:schemeClr val="tx1"/>
                </a:solidFill>
                <a:latin typeface="Verdana" panose="020B0604030504040204" pitchFamily="34" charset="0"/>
                <a:cs typeface="Arial" panose="020B0604020202020204" pitchFamily="34" charset="0"/>
              </a:defRPr>
            </a:lvl2pPr>
            <a:lvl3pPr marL="1143000" indent="-228600" defTabSz="912813" eaLnBrk="0" hangingPunct="0">
              <a:defRPr>
                <a:solidFill>
                  <a:schemeClr val="tx1"/>
                </a:solidFill>
                <a:latin typeface="Verdana" panose="020B0604030504040204" pitchFamily="34" charset="0"/>
                <a:cs typeface="Arial" panose="020B0604020202020204" pitchFamily="34" charset="0"/>
              </a:defRPr>
            </a:lvl3pPr>
            <a:lvl4pPr marL="1600200" indent="-228600" defTabSz="912813" eaLnBrk="0" hangingPunct="0">
              <a:defRPr>
                <a:solidFill>
                  <a:schemeClr val="tx1"/>
                </a:solidFill>
                <a:latin typeface="Verdana" panose="020B0604030504040204" pitchFamily="34" charset="0"/>
                <a:cs typeface="Arial" panose="020B0604020202020204" pitchFamily="34" charset="0"/>
              </a:defRPr>
            </a:lvl4pPr>
            <a:lvl5pPr marL="2057400" indent="-228600" defTabSz="912813" eaLnBrk="0" hangingPunct="0">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F7A8B62-3687-459A-9999-1BB39BFFAF93}" type="slidenum">
              <a:rPr lang="he-IL" altLang="he-IL"/>
              <a:pPr eaLnBrk="1" hangingPunct="1"/>
              <a:t>21</a:t>
            </a:fld>
            <a:endParaRPr lang="he-IL" altLang="he-IL"/>
          </a:p>
        </p:txBody>
      </p:sp>
    </p:spTree>
    <p:extLst>
      <p:ext uri="{BB962C8B-B14F-4D97-AF65-F5344CB8AC3E}">
        <p14:creationId xmlns:p14="http://schemas.microsoft.com/office/powerpoint/2010/main" val="138545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D2B64B2B-113D-42E0-96A1-C3F312DC1B9C}" type="datetimeFigureOut">
              <a:rPr lang="he-IL" smtClean="0"/>
              <a:t>כ"ג/אדר ב/תשע"ט</a:t>
            </a:fld>
            <a:endParaRPr lang="he-IL"/>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he-IL"/>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74C5F471-979F-45EF-9B3E-8899002240A3}" type="slidenum">
              <a:rPr lang="he-IL" smtClean="0"/>
              <a:t>‹#›</a:t>
            </a:fld>
            <a:endParaRPr lang="he-IL"/>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32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2B64B2B-113D-42E0-96A1-C3F312DC1B9C}" type="datetimeFigureOut">
              <a:rPr lang="he-IL" smtClean="0"/>
              <a:t>כ"ג/אדר 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C5F471-979F-45EF-9B3E-8899002240A3}" type="slidenum">
              <a:rPr lang="he-IL" smtClean="0"/>
              <a:t>‹#›</a:t>
            </a:fld>
            <a:endParaRPr lang="he-IL"/>
          </a:p>
        </p:txBody>
      </p:sp>
    </p:spTree>
    <p:extLst>
      <p:ext uri="{BB962C8B-B14F-4D97-AF65-F5344CB8AC3E}">
        <p14:creationId xmlns:p14="http://schemas.microsoft.com/office/powerpoint/2010/main" val="294089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2B64B2B-113D-42E0-96A1-C3F312DC1B9C}" type="datetimeFigureOut">
              <a:rPr lang="he-IL" smtClean="0"/>
              <a:t>כ"ג/אדר 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C5F471-979F-45EF-9B3E-8899002240A3}" type="slidenum">
              <a:rPr lang="he-IL" smtClean="0"/>
              <a:t>‹#›</a:t>
            </a:fld>
            <a:endParaRPr lang="he-IL"/>
          </a:p>
        </p:txBody>
      </p:sp>
    </p:spTree>
    <p:extLst>
      <p:ext uri="{BB962C8B-B14F-4D97-AF65-F5344CB8AC3E}">
        <p14:creationId xmlns:p14="http://schemas.microsoft.com/office/powerpoint/2010/main" val="285017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כותרת וטבלה">
    <p:spTree>
      <p:nvGrpSpPr>
        <p:cNvPr id="1" name=""/>
        <p:cNvGrpSpPr/>
        <p:nvPr/>
      </p:nvGrpSpPr>
      <p:grpSpPr>
        <a:xfrm>
          <a:off x="0" y="0"/>
          <a:ext cx="0" cy="0"/>
          <a:chOff x="0" y="0"/>
          <a:chExt cx="0" cy="0"/>
        </a:xfrm>
      </p:grpSpPr>
      <p:sp>
        <p:nvSpPr>
          <p:cNvPr id="2" name="כותרת 1"/>
          <p:cNvSpPr>
            <a:spLocks noGrp="1"/>
          </p:cNvSpPr>
          <p:nvPr>
            <p:ph type="title"/>
          </p:nvPr>
        </p:nvSpPr>
        <p:spPr>
          <a:xfrm>
            <a:off x="1826684" y="301625"/>
            <a:ext cx="9751483" cy="1143000"/>
          </a:xfrm>
        </p:spPr>
        <p:txBody>
          <a:bodyPr/>
          <a:lstStyle/>
          <a:p>
            <a:r>
              <a:rPr lang="he-IL" smtClean="0"/>
              <a:t>לחץ כדי לערוך סגנון כותרת של תבנית בסיס</a:t>
            </a:r>
            <a:endParaRPr lang="he-IL"/>
          </a:p>
        </p:txBody>
      </p:sp>
      <p:sp>
        <p:nvSpPr>
          <p:cNvPr id="3" name="מציין מיקום של טבלה 2"/>
          <p:cNvSpPr>
            <a:spLocks noGrp="1"/>
          </p:cNvSpPr>
          <p:nvPr>
            <p:ph type="tbl" idx="1"/>
          </p:nvPr>
        </p:nvSpPr>
        <p:spPr>
          <a:xfrm>
            <a:off x="1826684" y="1827213"/>
            <a:ext cx="9751483" cy="4114800"/>
          </a:xfrm>
        </p:spPr>
        <p:txBody>
          <a:bodyPr/>
          <a:lstStyle/>
          <a:p>
            <a:pPr lvl="0"/>
            <a:endParaRPr lang="he-IL"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D102C6AB-863A-45DD-9394-467DEAC39A42}" type="slidenum">
              <a:rPr lang="he-IL" altLang="he-IL"/>
              <a:pPr/>
              <a:t>‹#›</a:t>
            </a:fld>
            <a:endParaRPr lang="en-US" altLang="he-IL"/>
          </a:p>
        </p:txBody>
      </p:sp>
    </p:spTree>
    <p:extLst>
      <p:ext uri="{BB962C8B-B14F-4D97-AF65-F5344CB8AC3E}">
        <p14:creationId xmlns:p14="http://schemas.microsoft.com/office/powerpoint/2010/main" val="272403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2B64B2B-113D-42E0-96A1-C3F312DC1B9C}" type="datetimeFigureOut">
              <a:rPr lang="he-IL" smtClean="0"/>
              <a:t>כ"ג/אדר 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C5F471-979F-45EF-9B3E-8899002240A3}" type="slidenum">
              <a:rPr lang="he-IL" smtClean="0"/>
              <a:t>‹#›</a:t>
            </a:fld>
            <a:endParaRPr lang="he-IL"/>
          </a:p>
        </p:txBody>
      </p:sp>
    </p:spTree>
    <p:extLst>
      <p:ext uri="{BB962C8B-B14F-4D97-AF65-F5344CB8AC3E}">
        <p14:creationId xmlns:p14="http://schemas.microsoft.com/office/powerpoint/2010/main" val="247521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D2B64B2B-113D-42E0-96A1-C3F312DC1B9C}" type="datetimeFigureOut">
              <a:rPr lang="he-IL" smtClean="0"/>
              <a:t>כ"ג/אדר 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C5F471-979F-45EF-9B3E-8899002240A3}" type="slidenum">
              <a:rPr lang="he-IL" smtClean="0"/>
              <a:t>‹#›</a:t>
            </a:fld>
            <a:endParaRPr lang="he-IL"/>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73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D2B64B2B-113D-42E0-96A1-C3F312DC1B9C}" type="datetimeFigureOut">
              <a:rPr lang="he-IL" smtClean="0"/>
              <a:t>כ"ג/אדר ב/תשע"ט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C5F471-979F-45EF-9B3E-8899002240A3}" type="slidenum">
              <a:rPr lang="he-IL" smtClean="0"/>
              <a:t>‹#›</a:t>
            </a:fld>
            <a:endParaRPr lang="he-IL"/>
          </a:p>
        </p:txBody>
      </p:sp>
    </p:spTree>
    <p:extLst>
      <p:ext uri="{BB962C8B-B14F-4D97-AF65-F5344CB8AC3E}">
        <p14:creationId xmlns:p14="http://schemas.microsoft.com/office/powerpoint/2010/main" val="78470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D2B64B2B-113D-42E0-96A1-C3F312DC1B9C}" type="datetimeFigureOut">
              <a:rPr lang="he-IL" smtClean="0"/>
              <a:t>כ"ג/אדר ב/תשע"ט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4C5F471-979F-45EF-9B3E-8899002240A3}" type="slidenum">
              <a:rPr lang="he-IL" smtClean="0"/>
              <a:t>‹#›</a:t>
            </a:fld>
            <a:endParaRPr lang="he-IL"/>
          </a:p>
        </p:txBody>
      </p:sp>
    </p:spTree>
    <p:extLst>
      <p:ext uri="{BB962C8B-B14F-4D97-AF65-F5344CB8AC3E}">
        <p14:creationId xmlns:p14="http://schemas.microsoft.com/office/powerpoint/2010/main" val="167220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D2B64B2B-113D-42E0-96A1-C3F312DC1B9C}" type="datetimeFigureOut">
              <a:rPr lang="he-IL" smtClean="0"/>
              <a:t>כ"ג/אדר ב/תשע"ט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C5F471-979F-45EF-9B3E-8899002240A3}" type="slidenum">
              <a:rPr lang="he-IL" smtClean="0"/>
              <a:t>‹#›</a:t>
            </a:fld>
            <a:endParaRPr lang="he-IL"/>
          </a:p>
        </p:txBody>
      </p:sp>
    </p:spTree>
    <p:extLst>
      <p:ext uri="{BB962C8B-B14F-4D97-AF65-F5344CB8AC3E}">
        <p14:creationId xmlns:p14="http://schemas.microsoft.com/office/powerpoint/2010/main" val="26897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64B2B-113D-42E0-96A1-C3F312DC1B9C}" type="datetimeFigureOut">
              <a:rPr lang="he-IL" smtClean="0"/>
              <a:t>כ"ג/אדר ב/תשע"ט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4C5F471-979F-45EF-9B3E-8899002240A3}" type="slidenum">
              <a:rPr lang="he-IL" smtClean="0"/>
              <a:t>‹#›</a:t>
            </a:fld>
            <a:endParaRPr lang="he-IL"/>
          </a:p>
        </p:txBody>
      </p:sp>
    </p:spTree>
    <p:extLst>
      <p:ext uri="{BB962C8B-B14F-4D97-AF65-F5344CB8AC3E}">
        <p14:creationId xmlns:p14="http://schemas.microsoft.com/office/powerpoint/2010/main" val="422375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D2B64B2B-113D-42E0-96A1-C3F312DC1B9C}" type="datetimeFigureOut">
              <a:rPr lang="he-IL" smtClean="0"/>
              <a:t>כ"ג/אדר ב/תשע"ט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C5F471-979F-45EF-9B3E-8899002240A3}" type="slidenum">
              <a:rPr lang="he-IL" smtClean="0"/>
              <a:t>‹#›</a:t>
            </a:fld>
            <a:endParaRPr lang="he-IL"/>
          </a:p>
        </p:txBody>
      </p:sp>
    </p:spTree>
    <p:extLst>
      <p:ext uri="{BB962C8B-B14F-4D97-AF65-F5344CB8AC3E}">
        <p14:creationId xmlns:p14="http://schemas.microsoft.com/office/powerpoint/2010/main" val="316866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D2B64B2B-113D-42E0-96A1-C3F312DC1B9C}" type="datetimeFigureOut">
              <a:rPr lang="he-IL" smtClean="0"/>
              <a:t>כ"ג/אדר ב/תשע"ט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C5F471-979F-45EF-9B3E-8899002240A3}" type="slidenum">
              <a:rPr lang="he-IL" smtClean="0"/>
              <a:t>‹#›</a:t>
            </a:fld>
            <a:endParaRPr lang="he-IL"/>
          </a:p>
        </p:txBody>
      </p:sp>
    </p:spTree>
    <p:extLst>
      <p:ext uri="{BB962C8B-B14F-4D97-AF65-F5344CB8AC3E}">
        <p14:creationId xmlns:p14="http://schemas.microsoft.com/office/powerpoint/2010/main" val="328352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2B64B2B-113D-42E0-96A1-C3F312DC1B9C}" type="datetimeFigureOut">
              <a:rPr lang="he-IL" smtClean="0"/>
              <a:t>כ"ג/אדר ב/תשע"ט</a:t>
            </a:fld>
            <a:endParaRPr lang="he-IL"/>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he-IL"/>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4C5F471-979F-45EF-9B3E-8899002240A3}" type="slidenum">
              <a:rPr lang="he-IL" smtClean="0"/>
              <a:t>‹#›</a:t>
            </a:fld>
            <a:endParaRPr lang="he-IL"/>
          </a:p>
        </p:txBody>
      </p:sp>
    </p:spTree>
    <p:extLst>
      <p:ext uri="{BB962C8B-B14F-4D97-AF65-F5344CB8AC3E}">
        <p14:creationId xmlns:p14="http://schemas.microsoft.com/office/powerpoint/2010/main" val="26746752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9" r:id="rId12"/>
  </p:sldLayoutIdLst>
  <p:txStyles>
    <p:titleStyle>
      <a:lvl1pPr algn="l" defTabSz="914400" rtl="1"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U5aZP4wPHN0" TargetMode="External"/><Relationship Id="rId2" Type="http://schemas.openxmlformats.org/officeDocument/2006/relationships/hyperlink" Target="https://www.youtube.com/watch?v=IqGl30FgBUA"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www.youtube.com/watch?v=Ga4ZKMUVNmo"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5Gv9yuN2Ch8" TargetMode="External"/><Relationship Id="rId3" Type="http://schemas.openxmlformats.org/officeDocument/2006/relationships/hyperlink" Target="https://www.youtube.com/watch?v=MDlYEpcOQaY" TargetMode="External"/><Relationship Id="rId7" Type="http://schemas.openxmlformats.org/officeDocument/2006/relationships/hyperlink" Target="https://www.youtube.com/watch?v=pasB5FxhVUk" TargetMode="External"/><Relationship Id="rId2" Type="http://schemas.openxmlformats.org/officeDocument/2006/relationships/hyperlink" Target="https://www.youtube.com/watch?v=Ps4s7kqnM0I" TargetMode="External"/><Relationship Id="rId1" Type="http://schemas.openxmlformats.org/officeDocument/2006/relationships/slideLayout" Target="../slideLayouts/slideLayout7.xml"/><Relationship Id="rId6" Type="http://schemas.openxmlformats.org/officeDocument/2006/relationships/hyperlink" Target="https://www.youtube.com/watch?v=0ZOvqYypOuo" TargetMode="External"/><Relationship Id="rId5" Type="http://schemas.openxmlformats.org/officeDocument/2006/relationships/hyperlink" Target="https://www.youtube.com/watch?v=YuO4WB4SwCg" TargetMode="External"/><Relationship Id="rId4" Type="http://schemas.openxmlformats.org/officeDocument/2006/relationships/hyperlink" Target="https://www.youtube.com/watch?v=dUtebDQOsEQ"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lib.cet.ac.il/pages/item.asp?item=6938" TargetMode="External"/><Relationship Id="rId3" Type="http://schemas.openxmlformats.org/officeDocument/2006/relationships/hyperlink" Target="http://www.lib.cet.ac.il/pages/item.asp?item=6932" TargetMode="External"/><Relationship Id="rId7" Type="http://schemas.openxmlformats.org/officeDocument/2006/relationships/hyperlink" Target="http://www.lib.cet.ac.il/pages/item.asp?item=6917" TargetMode="External"/><Relationship Id="rId2" Type="http://schemas.openxmlformats.org/officeDocument/2006/relationships/hyperlink" Target="http://www.lib.cet.ac.il/pages/item.asp?item=6910" TargetMode="External"/><Relationship Id="rId1" Type="http://schemas.openxmlformats.org/officeDocument/2006/relationships/slideLayout" Target="../slideLayouts/slideLayout7.xml"/><Relationship Id="rId6" Type="http://schemas.openxmlformats.org/officeDocument/2006/relationships/hyperlink" Target="http://www.lib.cet.ac.il/pages/item.asp?item=6913" TargetMode="External"/><Relationship Id="rId5" Type="http://schemas.openxmlformats.org/officeDocument/2006/relationships/hyperlink" Target="http://www.lib.cet.ac.il/pages/item.asp?item=6902" TargetMode="External"/><Relationship Id="rId4" Type="http://schemas.openxmlformats.org/officeDocument/2006/relationships/hyperlink" Target="http://www.lib.cet.ac.il/pages/item.asp?item=690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Dfsk13w1S1c"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238768" y="328584"/>
            <a:ext cx="9966960" cy="2169917"/>
          </a:xfrm>
        </p:spPr>
        <p:txBody>
          <a:bodyPr/>
          <a:lstStyle/>
          <a:p>
            <a:r>
              <a:rPr lang="he-IL" dirty="0" err="1" smtClean="0">
                <a:solidFill>
                  <a:srgbClr val="C00000"/>
                </a:solidFill>
              </a:rPr>
              <a:t>מוט"ל</a:t>
            </a:r>
            <a:r>
              <a:rPr lang="he-IL" dirty="0" smtClean="0">
                <a:solidFill>
                  <a:srgbClr val="C00000"/>
                </a:solidFill>
              </a:rPr>
              <a:t> מדע וטכנולוגיה לכול </a:t>
            </a:r>
            <a:endParaRPr lang="he-IL" dirty="0">
              <a:solidFill>
                <a:srgbClr val="C00000"/>
              </a:solidFill>
            </a:endParaRPr>
          </a:p>
        </p:txBody>
      </p:sp>
      <p:pic>
        <p:nvPicPr>
          <p:cNvPr id="1026" name="Picture 2" descr="תוצאת תמונה עבור מדע וטכנולוגיה לכ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703" y="2968278"/>
            <a:ext cx="6134100"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4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781449" y="526892"/>
            <a:ext cx="4939686" cy="646331"/>
          </a:xfrm>
          <a:prstGeom prst="rect">
            <a:avLst/>
          </a:prstGeom>
        </p:spPr>
        <p:txBody>
          <a:bodyPr wrap="none">
            <a:spAutoFit/>
          </a:bodyPr>
          <a:lstStyle/>
          <a:p>
            <a:r>
              <a:rPr lang="en-US" dirty="0">
                <a:hlinkClick r:id="rId2"/>
              </a:rPr>
              <a:t>https://</a:t>
            </a:r>
            <a:r>
              <a:rPr lang="en-US" dirty="0" smtClean="0">
                <a:hlinkClick r:id="rId2"/>
              </a:rPr>
              <a:t>www.youtube.com/watch?v=IqGl30FgBUA</a:t>
            </a:r>
            <a:endParaRPr lang="he-IL" dirty="0" smtClean="0"/>
          </a:p>
          <a:p>
            <a:r>
              <a:rPr lang="he-IL" dirty="0" smtClean="0"/>
              <a:t>סרטון על תנשמת</a:t>
            </a:r>
            <a:endParaRPr lang="he-IL" dirty="0"/>
          </a:p>
        </p:txBody>
      </p:sp>
      <p:sp>
        <p:nvSpPr>
          <p:cNvPr id="3" name="מלבן 2"/>
          <p:cNvSpPr/>
          <p:nvPr/>
        </p:nvSpPr>
        <p:spPr>
          <a:xfrm>
            <a:off x="6491671" y="3022582"/>
            <a:ext cx="5304657" cy="646331"/>
          </a:xfrm>
          <a:prstGeom prst="rect">
            <a:avLst/>
          </a:prstGeom>
        </p:spPr>
        <p:txBody>
          <a:bodyPr wrap="none">
            <a:spAutoFit/>
          </a:bodyPr>
          <a:lstStyle/>
          <a:p>
            <a:pPr algn="l"/>
            <a:r>
              <a:rPr lang="he-IL" dirty="0">
                <a:latin typeface="Roboto"/>
              </a:rPr>
              <a:t>"ציידים בשמי העיר" - תנשמות ובזים כמדבירים </a:t>
            </a:r>
            <a:r>
              <a:rPr lang="he-IL" dirty="0" smtClean="0">
                <a:latin typeface="Roboto"/>
              </a:rPr>
              <a:t>ביולוגיים</a:t>
            </a:r>
          </a:p>
          <a:p>
            <a:pPr algn="l"/>
            <a:endParaRPr lang="he-IL" b="0" i="0" dirty="0">
              <a:effectLst/>
              <a:latin typeface="Roboto"/>
            </a:endParaRPr>
          </a:p>
        </p:txBody>
      </p:sp>
      <p:sp>
        <p:nvSpPr>
          <p:cNvPr id="4" name="מלבן 3"/>
          <p:cNvSpPr/>
          <p:nvPr/>
        </p:nvSpPr>
        <p:spPr>
          <a:xfrm>
            <a:off x="6491671" y="2385780"/>
            <a:ext cx="5151282" cy="646331"/>
          </a:xfrm>
          <a:prstGeom prst="rect">
            <a:avLst/>
          </a:prstGeom>
        </p:spPr>
        <p:txBody>
          <a:bodyPr wrap="none">
            <a:spAutoFit/>
          </a:bodyPr>
          <a:lstStyle/>
          <a:p>
            <a:r>
              <a:rPr lang="en-US" dirty="0">
                <a:hlinkClick r:id="rId3"/>
              </a:rPr>
              <a:t>https://</a:t>
            </a:r>
            <a:r>
              <a:rPr lang="en-US" dirty="0" smtClean="0">
                <a:hlinkClick r:id="rId3"/>
              </a:rPr>
              <a:t>www.youtube.com/watch?v=U5aZP4wPHN0</a:t>
            </a:r>
            <a:endParaRPr lang="he-IL" dirty="0" smtClean="0"/>
          </a:p>
          <a:p>
            <a:endParaRPr lang="he-IL" dirty="0"/>
          </a:p>
        </p:txBody>
      </p:sp>
      <p:sp>
        <p:nvSpPr>
          <p:cNvPr id="5" name="מלבן 4"/>
          <p:cNvSpPr/>
          <p:nvPr/>
        </p:nvSpPr>
        <p:spPr>
          <a:xfrm>
            <a:off x="6096000" y="5143916"/>
            <a:ext cx="6096000" cy="923330"/>
          </a:xfrm>
          <a:prstGeom prst="rect">
            <a:avLst/>
          </a:prstGeom>
        </p:spPr>
        <p:txBody>
          <a:bodyPr>
            <a:spAutoFit/>
          </a:bodyPr>
          <a:lstStyle/>
          <a:p>
            <a:pPr algn="l"/>
            <a:r>
              <a:rPr lang="he-IL" dirty="0">
                <a:latin typeface="Roboto"/>
              </a:rPr>
              <a:t>תנשמות כמדבירות ביולוגיות בחקלאות. שיתוף פעולה אזורי וחינוך_ ד"ר מוטי </a:t>
            </a:r>
            <a:r>
              <a:rPr lang="he-IL" dirty="0" smtClean="0">
                <a:latin typeface="Roboto"/>
              </a:rPr>
              <a:t>צ'רטר</a:t>
            </a:r>
          </a:p>
          <a:p>
            <a:pPr algn="l"/>
            <a:endParaRPr lang="he-IL" b="0" i="0" dirty="0">
              <a:effectLst/>
              <a:latin typeface="Roboto"/>
            </a:endParaRPr>
          </a:p>
        </p:txBody>
      </p:sp>
      <p:sp>
        <p:nvSpPr>
          <p:cNvPr id="6" name="מלבן 5"/>
          <p:cNvSpPr/>
          <p:nvPr/>
        </p:nvSpPr>
        <p:spPr>
          <a:xfrm>
            <a:off x="6255932" y="4638914"/>
            <a:ext cx="5276316" cy="646331"/>
          </a:xfrm>
          <a:prstGeom prst="rect">
            <a:avLst/>
          </a:prstGeom>
        </p:spPr>
        <p:txBody>
          <a:bodyPr wrap="none">
            <a:spAutoFit/>
          </a:bodyPr>
          <a:lstStyle/>
          <a:p>
            <a:r>
              <a:rPr lang="en-US" dirty="0">
                <a:hlinkClick r:id="rId4"/>
              </a:rPr>
              <a:t>https://</a:t>
            </a:r>
            <a:r>
              <a:rPr lang="en-US" dirty="0" smtClean="0">
                <a:hlinkClick r:id="rId4"/>
              </a:rPr>
              <a:t>www.youtube.com/watch?v=Ga4ZKMUVNmo</a:t>
            </a:r>
            <a:endParaRPr lang="he-IL" dirty="0" smtClean="0"/>
          </a:p>
          <a:p>
            <a:endParaRPr lang="he-IL" dirty="0"/>
          </a:p>
        </p:txBody>
      </p:sp>
      <p:pic>
        <p:nvPicPr>
          <p:cNvPr id="63490" name="Picture 2" descr="תוצאת תמונה עבור עופות דורסים"/>
          <p:cNvPicPr>
            <a:picLocks noChangeAspect="1" noChangeArrowheads="1"/>
          </p:cNvPicPr>
          <p:nvPr/>
        </p:nvPicPr>
        <p:blipFill rotWithShape="1">
          <a:blip r:embed="rId5">
            <a:extLst>
              <a:ext uri="{28A0092B-C50C-407E-A947-70E740481C1C}">
                <a14:useLocalDpi xmlns:a14="http://schemas.microsoft.com/office/drawing/2010/main" val="0"/>
              </a:ext>
            </a:extLst>
          </a:blip>
          <a:srcRect l="6490" t="16948" r="6855"/>
          <a:stretch/>
        </p:blipFill>
        <p:spPr bwMode="auto">
          <a:xfrm>
            <a:off x="857365" y="1710437"/>
            <a:ext cx="4069724" cy="292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9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592900" y="462498"/>
            <a:ext cx="5187702" cy="923330"/>
          </a:xfrm>
          <a:prstGeom prst="rect">
            <a:avLst/>
          </a:prstGeom>
        </p:spPr>
        <p:txBody>
          <a:bodyPr wrap="none">
            <a:spAutoFit/>
          </a:bodyPr>
          <a:lstStyle/>
          <a:p>
            <a:r>
              <a:rPr lang="en-US" dirty="0">
                <a:hlinkClick r:id="rId2"/>
              </a:rPr>
              <a:t>https://</a:t>
            </a:r>
            <a:r>
              <a:rPr lang="en-US" dirty="0" smtClean="0">
                <a:hlinkClick r:id="rId2"/>
              </a:rPr>
              <a:t>www.youtube.com/watch?v=Ps4s7kqnM0I</a:t>
            </a:r>
            <a:endParaRPr lang="he-IL" dirty="0" smtClean="0"/>
          </a:p>
          <a:p>
            <a:r>
              <a:rPr lang="he-IL" dirty="0">
                <a:latin typeface="Roboto"/>
              </a:rPr>
              <a:t>תנשמות כמדבירות ביולוגיות בחקלאות. </a:t>
            </a:r>
            <a:r>
              <a:rPr lang="he-IL" dirty="0" smtClean="0">
                <a:latin typeface="Roboto"/>
              </a:rPr>
              <a:t>ד"ר </a:t>
            </a:r>
            <a:r>
              <a:rPr lang="he-IL" dirty="0">
                <a:latin typeface="Roboto"/>
              </a:rPr>
              <a:t>מוטי צ'רטר</a:t>
            </a:r>
          </a:p>
          <a:p>
            <a:endParaRPr lang="he-IL" dirty="0"/>
          </a:p>
        </p:txBody>
      </p:sp>
      <p:sp>
        <p:nvSpPr>
          <p:cNvPr id="4" name="מלבן 3"/>
          <p:cNvSpPr/>
          <p:nvPr/>
        </p:nvSpPr>
        <p:spPr>
          <a:xfrm>
            <a:off x="5715788" y="1566132"/>
            <a:ext cx="6089276" cy="1754326"/>
          </a:xfrm>
          <a:prstGeom prst="rect">
            <a:avLst/>
          </a:prstGeom>
        </p:spPr>
        <p:txBody>
          <a:bodyPr wrap="square">
            <a:spAutoFit/>
          </a:bodyPr>
          <a:lstStyle/>
          <a:p>
            <a:r>
              <a:rPr lang="en-US" dirty="0">
                <a:hlinkClick r:id="rId3"/>
              </a:rPr>
              <a:t>https://</a:t>
            </a:r>
            <a:r>
              <a:rPr lang="en-US" dirty="0" smtClean="0">
                <a:hlinkClick r:id="rId3"/>
              </a:rPr>
              <a:t>www.youtube.com/watch?v=MDlYEpcOQaY</a:t>
            </a:r>
            <a:endParaRPr lang="he-IL" dirty="0" smtClean="0"/>
          </a:p>
          <a:p>
            <a:r>
              <a:rPr lang="he-IL" dirty="0"/>
              <a:t>מיזם התנשמות והבזים בבקעת בית נטופה </a:t>
            </a:r>
            <a:r>
              <a:rPr lang="he-IL" dirty="0" smtClean="0"/>
              <a:t>– עברית 2011</a:t>
            </a:r>
          </a:p>
          <a:p>
            <a:r>
              <a:rPr lang="he-IL" dirty="0"/>
              <a:t>התנשמת היא דורס לילה הניזונה בין היתר ממכרסמים, </a:t>
            </a:r>
            <a:endParaRPr lang="he-IL" dirty="0" smtClean="0"/>
          </a:p>
          <a:p>
            <a:r>
              <a:rPr lang="he-IL" dirty="0" smtClean="0"/>
              <a:t>ומשמשת </a:t>
            </a:r>
            <a:r>
              <a:rPr lang="he-IL" dirty="0"/>
              <a:t>כמדביר ביולוגי מוצלחת בשדות חקלאיים. </a:t>
            </a:r>
            <a:endParaRPr lang="he-IL" dirty="0" smtClean="0"/>
          </a:p>
          <a:p>
            <a:r>
              <a:rPr lang="he-IL" dirty="0" smtClean="0"/>
              <a:t>בעזרתה </a:t>
            </a:r>
            <a:r>
              <a:rPr lang="he-IL" dirty="0"/>
              <a:t>ניתן להפחית את השימוש בחומרי הדברה רעילים. </a:t>
            </a:r>
          </a:p>
          <a:p>
            <a:endParaRPr lang="he-IL" dirty="0"/>
          </a:p>
        </p:txBody>
      </p:sp>
      <p:sp>
        <p:nvSpPr>
          <p:cNvPr id="5" name="מלבן 4"/>
          <p:cNvSpPr/>
          <p:nvPr/>
        </p:nvSpPr>
        <p:spPr>
          <a:xfrm>
            <a:off x="6666606" y="3766499"/>
            <a:ext cx="5138458" cy="646331"/>
          </a:xfrm>
          <a:prstGeom prst="rect">
            <a:avLst/>
          </a:prstGeom>
        </p:spPr>
        <p:txBody>
          <a:bodyPr wrap="none">
            <a:spAutoFit/>
          </a:bodyPr>
          <a:lstStyle/>
          <a:p>
            <a:r>
              <a:rPr lang="en-US" dirty="0">
                <a:hlinkClick r:id="rId4"/>
              </a:rPr>
              <a:t>https://</a:t>
            </a:r>
            <a:r>
              <a:rPr lang="en-US" dirty="0" smtClean="0">
                <a:hlinkClick r:id="rId4"/>
              </a:rPr>
              <a:t>www.youtube.com/watch?v=dUtebDQOsEQ</a:t>
            </a:r>
            <a:endParaRPr lang="he-IL" dirty="0" smtClean="0"/>
          </a:p>
          <a:p>
            <a:r>
              <a:rPr lang="he-IL" dirty="0" smtClean="0"/>
              <a:t>שרשרת המזון  - הידעת </a:t>
            </a:r>
            <a:endParaRPr lang="he-IL" dirty="0"/>
          </a:p>
        </p:txBody>
      </p:sp>
      <p:sp>
        <p:nvSpPr>
          <p:cNvPr id="6" name="מלבן 5"/>
          <p:cNvSpPr/>
          <p:nvPr/>
        </p:nvSpPr>
        <p:spPr>
          <a:xfrm>
            <a:off x="6666606" y="5196110"/>
            <a:ext cx="5198218" cy="646331"/>
          </a:xfrm>
          <a:prstGeom prst="rect">
            <a:avLst/>
          </a:prstGeom>
        </p:spPr>
        <p:txBody>
          <a:bodyPr wrap="none">
            <a:spAutoFit/>
          </a:bodyPr>
          <a:lstStyle/>
          <a:p>
            <a:r>
              <a:rPr lang="en-US" dirty="0">
                <a:hlinkClick r:id="rId5"/>
              </a:rPr>
              <a:t>https://</a:t>
            </a:r>
            <a:r>
              <a:rPr lang="en-US" dirty="0" smtClean="0">
                <a:hlinkClick r:id="rId5"/>
              </a:rPr>
              <a:t>www.youtube.com/watch?v=YuO4WB4SwCg</a:t>
            </a:r>
            <a:endParaRPr lang="he-IL" dirty="0" smtClean="0"/>
          </a:p>
          <a:p>
            <a:r>
              <a:rPr lang="he-IL" dirty="0" smtClean="0"/>
              <a:t>שרשרת המזון באנגלית מצויר – 4 דקות</a:t>
            </a:r>
            <a:endParaRPr lang="he-IL" dirty="0"/>
          </a:p>
        </p:txBody>
      </p:sp>
      <p:sp>
        <p:nvSpPr>
          <p:cNvPr id="7" name="מלבן 6"/>
          <p:cNvSpPr/>
          <p:nvPr/>
        </p:nvSpPr>
        <p:spPr>
          <a:xfrm>
            <a:off x="809206" y="2128719"/>
            <a:ext cx="5079724" cy="646331"/>
          </a:xfrm>
          <a:prstGeom prst="rect">
            <a:avLst/>
          </a:prstGeom>
        </p:spPr>
        <p:txBody>
          <a:bodyPr wrap="none">
            <a:spAutoFit/>
          </a:bodyPr>
          <a:lstStyle/>
          <a:p>
            <a:r>
              <a:rPr lang="en-US" dirty="0">
                <a:hlinkClick r:id="rId6"/>
              </a:rPr>
              <a:t>https://</a:t>
            </a:r>
            <a:r>
              <a:rPr lang="en-US" dirty="0" smtClean="0">
                <a:hlinkClick r:id="rId6"/>
              </a:rPr>
              <a:t>www.youtube.com/watch?v=0ZOvqYypOuo</a:t>
            </a:r>
            <a:endParaRPr lang="he-IL" dirty="0" smtClean="0"/>
          </a:p>
          <a:p>
            <a:r>
              <a:rPr lang="he-IL" dirty="0" smtClean="0"/>
              <a:t>שרשרת המזון בפלורידה – 5 דקות</a:t>
            </a:r>
            <a:endParaRPr lang="he-IL" dirty="0"/>
          </a:p>
        </p:txBody>
      </p:sp>
      <p:sp>
        <p:nvSpPr>
          <p:cNvPr id="8" name="מלבן 7"/>
          <p:cNvSpPr/>
          <p:nvPr/>
        </p:nvSpPr>
        <p:spPr>
          <a:xfrm>
            <a:off x="862106" y="3997717"/>
            <a:ext cx="4986172" cy="646331"/>
          </a:xfrm>
          <a:prstGeom prst="rect">
            <a:avLst/>
          </a:prstGeom>
        </p:spPr>
        <p:txBody>
          <a:bodyPr wrap="none">
            <a:spAutoFit/>
          </a:bodyPr>
          <a:lstStyle/>
          <a:p>
            <a:r>
              <a:rPr lang="en-US" dirty="0">
                <a:hlinkClick r:id="rId7"/>
              </a:rPr>
              <a:t>https://</a:t>
            </a:r>
            <a:r>
              <a:rPr lang="en-US" dirty="0" smtClean="0">
                <a:hlinkClick r:id="rId7"/>
              </a:rPr>
              <a:t>www.youtube.com/watch?v=pasB5FxhVUk</a:t>
            </a:r>
            <a:endParaRPr lang="he-IL" dirty="0" smtClean="0"/>
          </a:p>
          <a:p>
            <a:r>
              <a:rPr lang="he-IL" dirty="0" smtClean="0"/>
              <a:t>שרשרת המזון – אנגלית 3 דקות </a:t>
            </a:r>
            <a:endParaRPr lang="he-IL" dirty="0"/>
          </a:p>
        </p:txBody>
      </p:sp>
      <p:sp>
        <p:nvSpPr>
          <p:cNvPr id="9" name="מלבן 8"/>
          <p:cNvSpPr/>
          <p:nvPr/>
        </p:nvSpPr>
        <p:spPr>
          <a:xfrm>
            <a:off x="809206" y="805129"/>
            <a:ext cx="5039072" cy="646331"/>
          </a:xfrm>
          <a:prstGeom prst="rect">
            <a:avLst/>
          </a:prstGeom>
        </p:spPr>
        <p:txBody>
          <a:bodyPr wrap="none">
            <a:spAutoFit/>
          </a:bodyPr>
          <a:lstStyle/>
          <a:p>
            <a:r>
              <a:rPr lang="en-US" dirty="0">
                <a:hlinkClick r:id="rId8"/>
              </a:rPr>
              <a:t>https://</a:t>
            </a:r>
            <a:r>
              <a:rPr lang="en-US" dirty="0" smtClean="0">
                <a:hlinkClick r:id="rId8"/>
              </a:rPr>
              <a:t>www.youtube.com/watch?v=5Gv9yuN2Ch8</a:t>
            </a:r>
            <a:endParaRPr lang="he-IL" dirty="0" smtClean="0"/>
          </a:p>
          <a:p>
            <a:r>
              <a:rPr lang="he-IL" dirty="0" smtClean="0"/>
              <a:t>מארג מזון מצויר שיר</a:t>
            </a:r>
            <a:endParaRPr lang="he-IL" dirty="0"/>
          </a:p>
        </p:txBody>
      </p:sp>
    </p:spTree>
    <p:extLst>
      <p:ext uri="{BB962C8B-B14F-4D97-AF65-F5344CB8AC3E}">
        <p14:creationId xmlns:p14="http://schemas.microsoft.com/office/powerpoint/2010/main" val="57817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4271555" y="496389"/>
            <a:ext cx="423236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מושגים להוראה ולמידה</a:t>
            </a:r>
            <a:endParaRPr lang="he-IL"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אליפסה 2"/>
          <p:cNvSpPr/>
          <p:nvPr/>
        </p:nvSpPr>
        <p:spPr>
          <a:xfrm>
            <a:off x="9366070" y="2103119"/>
            <a:ext cx="2142308" cy="1084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שרשרת המזון</a:t>
            </a:r>
            <a:endParaRPr lang="he-IL"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אליפסה 3"/>
          <p:cNvSpPr/>
          <p:nvPr/>
        </p:nvSpPr>
        <p:spPr>
          <a:xfrm>
            <a:off x="1097280" y="2103120"/>
            <a:ext cx="2438401" cy="108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מארג המזון </a:t>
            </a:r>
            <a:endPar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 name="מלבן 4"/>
          <p:cNvSpPr/>
          <p:nvPr/>
        </p:nvSpPr>
        <p:spPr>
          <a:xfrm>
            <a:off x="8503920" y="4302059"/>
            <a:ext cx="3275703" cy="2031325"/>
          </a:xfrm>
          <a:prstGeom prst="rect">
            <a:avLst/>
          </a:prstGeom>
        </p:spPr>
        <p:txBody>
          <a:bodyPr wrap="square">
            <a:spAutoFit/>
          </a:bodyPr>
          <a:lstStyle/>
          <a:p>
            <a:r>
              <a:rPr lang="he-IL" dirty="0">
                <a:latin typeface="Times New Roman" panose="02020603050405020304" pitchFamily="18" charset="0"/>
                <a:ea typeface="Times New Roman" panose="02020603050405020304" pitchFamily="18" charset="0"/>
                <a:cs typeface="Arial" panose="020B0604020202020204" pitchFamily="34" charset="0"/>
              </a:rPr>
              <a:t>רצף של יצורים הניזונים זה מזה</a:t>
            </a:r>
            <a:r>
              <a:rPr lang="en-US" dirty="0">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r>
              <a:rPr lang="he-IL" dirty="0">
                <a:latin typeface="Times New Roman" panose="02020603050405020304" pitchFamily="18" charset="0"/>
                <a:ea typeface="Times New Roman" panose="02020603050405020304" pitchFamily="18" charset="0"/>
                <a:cs typeface="Arial" panose="020B0604020202020204" pitchFamily="34" charset="0"/>
              </a:rPr>
              <a:t>הראשונים בשרשרת המזון הם ה</a:t>
            </a:r>
            <a:r>
              <a:rPr lang="he-IL" b="1"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2"/>
              </a:rPr>
              <a:t>יצרנים</a:t>
            </a:r>
            <a:r>
              <a:rPr lang="en-US" b="1" dirty="0">
                <a:latin typeface="Arial" panose="020B0604020202020204" pitchFamily="34" charset="0"/>
                <a:ea typeface="Times New Roman" panose="02020603050405020304" pitchFamily="18" charset="0"/>
              </a:rPr>
              <a:t> </a:t>
            </a:r>
            <a:r>
              <a:rPr lang="en-US" dirty="0">
                <a:latin typeface="Arial" panose="020B0604020202020204" pitchFamily="34" charset="0"/>
                <a:ea typeface="Times New Roman" panose="02020603050405020304" pitchFamily="18" charset="0"/>
              </a:rPr>
              <a:t>(</a:t>
            </a:r>
            <a:r>
              <a:rPr lang="he-IL" dirty="0">
                <a:latin typeface="Times New Roman" panose="02020603050405020304" pitchFamily="18" charset="0"/>
                <a:ea typeface="Times New Roman" panose="02020603050405020304" pitchFamily="18" charset="0"/>
                <a:cs typeface="Arial" panose="020B0604020202020204" pitchFamily="34" charset="0"/>
              </a:rPr>
              <a:t>הצמחים), אחריהם הצרכנים הראשוניים (הצמחוניים) וה</a:t>
            </a:r>
            <a:r>
              <a:rPr lang="he-IL" b="1"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3"/>
              </a:rPr>
              <a:t>צרכנים</a:t>
            </a:r>
            <a:r>
              <a:rPr lang="en-US" dirty="0">
                <a:latin typeface="Arial" panose="020B0604020202020204" pitchFamily="34" charset="0"/>
                <a:ea typeface="Times New Roman" panose="02020603050405020304" pitchFamily="18" charset="0"/>
              </a:rPr>
              <a:t> </a:t>
            </a:r>
            <a:r>
              <a:rPr lang="he-IL" dirty="0">
                <a:latin typeface="Times New Roman" panose="02020603050405020304" pitchFamily="18" charset="0"/>
                <a:ea typeface="Times New Roman" panose="02020603050405020304" pitchFamily="18" charset="0"/>
                <a:cs typeface="Arial" panose="020B0604020202020204" pitchFamily="34" charset="0"/>
              </a:rPr>
              <a:t>המשניים (הטורפים). המפרקים ניזונים מכל מרכיבי השרשרת</a:t>
            </a:r>
            <a:r>
              <a:rPr lang="en-US" dirty="0">
                <a:latin typeface="Arial" panose="020B060402020202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6" name="מלבן 5"/>
          <p:cNvSpPr/>
          <p:nvPr/>
        </p:nvSpPr>
        <p:spPr>
          <a:xfrm>
            <a:off x="4271555" y="4302059"/>
            <a:ext cx="3984171" cy="1754326"/>
          </a:xfrm>
          <a:prstGeom prst="rect">
            <a:avLst/>
          </a:prstGeom>
        </p:spPr>
        <p:txBody>
          <a:bodyPr wrap="square">
            <a:spAutoFit/>
          </a:bodyPr>
          <a:lstStyle/>
          <a:p>
            <a:r>
              <a:rPr lang="he-IL" dirty="0">
                <a:latin typeface="Times New Roman" panose="02020603050405020304" pitchFamily="18" charset="0"/>
                <a:ea typeface="Times New Roman" panose="02020603050405020304" pitchFamily="18" charset="0"/>
                <a:cs typeface="Arial" panose="020B0604020202020204" pitchFamily="34" charset="0"/>
              </a:rPr>
              <a:t>יצורים, כמו צמחים, המייצרים את מזונם</a:t>
            </a:r>
            <a:r>
              <a:rPr lang="en-US" dirty="0">
                <a:latin typeface="Arial" panose="020B0604020202020204" pitchFamily="34" charset="0"/>
                <a:ea typeface="Times New Roman" panose="02020603050405020304" pitchFamily="18" charset="0"/>
              </a:rPr>
              <a:t> – </a:t>
            </a:r>
            <a:r>
              <a:rPr lang="he-IL" b="1"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a:rPr>
              <a:t>חומרים אורגניים</a:t>
            </a:r>
            <a:r>
              <a:rPr lang="en-US" b="1" dirty="0">
                <a:latin typeface="Arial" panose="020B0604020202020204" pitchFamily="34" charset="0"/>
                <a:ea typeface="Times New Roman" panose="02020603050405020304" pitchFamily="18" charset="0"/>
              </a:rPr>
              <a:t> – </a:t>
            </a:r>
            <a:r>
              <a:rPr lang="he-IL" b="1" dirty="0">
                <a:latin typeface="Times New Roman" panose="02020603050405020304" pitchFamily="18" charset="0"/>
                <a:ea typeface="Times New Roman" panose="02020603050405020304" pitchFamily="18" charset="0"/>
                <a:cs typeface="Arial" panose="020B0604020202020204" pitchFamily="34" charset="0"/>
              </a:rPr>
              <a:t>מ</a:t>
            </a:r>
            <a:r>
              <a:rPr lang="he-IL" b="1"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5"/>
              </a:rPr>
              <a:t>חומרים אנאורגניים</a:t>
            </a:r>
            <a:r>
              <a:rPr lang="en-US" b="1" dirty="0">
                <a:latin typeface="Arial" panose="020B0604020202020204" pitchFamily="34" charset="0"/>
                <a:ea typeface="Times New Roman" panose="02020603050405020304" pitchFamily="18" charset="0"/>
              </a:rPr>
              <a:t> </a:t>
            </a:r>
            <a:r>
              <a:rPr lang="he-IL" dirty="0">
                <a:latin typeface="Times New Roman" panose="02020603050405020304" pitchFamily="18" charset="0"/>
                <a:ea typeface="Times New Roman" panose="02020603050405020304" pitchFamily="18" charset="0"/>
                <a:cs typeface="Arial" panose="020B0604020202020204" pitchFamily="34" charset="0"/>
              </a:rPr>
              <a:t>מסביבתם</a:t>
            </a:r>
            <a:r>
              <a:rPr lang="en-US"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r>
              <a:rPr lang="he-IL" dirty="0">
                <a:latin typeface="Times New Roman" panose="02020603050405020304" pitchFamily="18" charset="0"/>
                <a:ea typeface="Times New Roman" panose="02020603050405020304" pitchFamily="18" charset="0"/>
                <a:cs typeface="Arial" panose="020B0604020202020204" pitchFamily="34" charset="0"/>
              </a:rPr>
              <a:t>יצרנים, הקרויים גם יצורים </a:t>
            </a:r>
            <a:r>
              <a:rPr lang="he-IL" dirty="0" err="1">
                <a:latin typeface="Times New Roman" panose="02020603050405020304" pitchFamily="18" charset="0"/>
                <a:ea typeface="Times New Roman" panose="02020603050405020304" pitchFamily="18" charset="0"/>
                <a:cs typeface="Arial" panose="020B0604020202020204" pitchFamily="34" charset="0"/>
              </a:rPr>
              <a:t>אוטוטרופיים</a:t>
            </a:r>
            <a:r>
              <a:rPr lang="he-IL" dirty="0">
                <a:latin typeface="Times New Roman" panose="02020603050405020304" pitchFamily="18" charset="0"/>
                <a:ea typeface="Times New Roman" panose="02020603050405020304" pitchFamily="18" charset="0"/>
                <a:cs typeface="Arial" panose="020B0604020202020204" pitchFamily="34" charset="0"/>
              </a:rPr>
              <a:t>, מהווים מזון ליצורים אחרים והם נמצאים בבסיס </a:t>
            </a:r>
            <a:r>
              <a:rPr lang="he-IL" b="1"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6"/>
              </a:rPr>
              <a:t>מארג המזון</a:t>
            </a:r>
            <a:r>
              <a:rPr lang="en-US" dirty="0">
                <a:latin typeface="Arial" panose="020B0604020202020204" pitchFamily="34" charset="0"/>
                <a:ea typeface="Times New Roman" panose="02020603050405020304" pitchFamily="18" charset="0"/>
              </a:rPr>
              <a:t> </a:t>
            </a:r>
            <a:r>
              <a:rPr lang="he-IL" dirty="0">
                <a:latin typeface="Times New Roman" panose="02020603050405020304" pitchFamily="18" charset="0"/>
                <a:ea typeface="Times New Roman" panose="02020603050405020304" pitchFamily="18" charset="0"/>
                <a:cs typeface="Arial" panose="020B0604020202020204" pitchFamily="34" charset="0"/>
              </a:rPr>
              <a:t>בטבע</a:t>
            </a:r>
            <a:r>
              <a:rPr lang="en-US" sz="1100" dirty="0">
                <a:latin typeface="Arial" panose="020B060402020202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7" name="חץ למטה 6"/>
          <p:cNvSpPr/>
          <p:nvPr/>
        </p:nvSpPr>
        <p:spPr>
          <a:xfrm>
            <a:off x="10306594" y="3398938"/>
            <a:ext cx="484632" cy="5530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למטה 7"/>
          <p:cNvSpPr/>
          <p:nvPr/>
        </p:nvSpPr>
        <p:spPr>
          <a:xfrm>
            <a:off x="2037153" y="3499098"/>
            <a:ext cx="484632" cy="5530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389299" y="4302059"/>
            <a:ext cx="3295707" cy="1477328"/>
          </a:xfrm>
          <a:prstGeom prst="rect">
            <a:avLst/>
          </a:prstGeom>
        </p:spPr>
        <p:txBody>
          <a:bodyPr wrap="square">
            <a:spAutoFit/>
          </a:bodyPr>
          <a:lstStyle/>
          <a:p>
            <a:r>
              <a:rPr lang="he-IL" dirty="0">
                <a:latin typeface="Times New Roman" panose="02020603050405020304" pitchFamily="18" charset="0"/>
                <a:ea typeface="Times New Roman" panose="02020603050405020304" pitchFamily="18" charset="0"/>
                <a:cs typeface="Arial" panose="020B0604020202020204" pitchFamily="34" charset="0"/>
              </a:rPr>
              <a:t>מכלול של קשרי ההזנה </a:t>
            </a:r>
            <a:r>
              <a:rPr lang="he-IL" b="1"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7"/>
              </a:rPr>
              <a:t>במערכת אקולוגית</a:t>
            </a:r>
            <a:r>
              <a:rPr lang="en-US" dirty="0">
                <a:latin typeface="Arial" panose="020B0604020202020204" pitchFamily="34" charset="0"/>
                <a:ea typeface="Times New Roman" panose="02020603050405020304" pitchFamily="18" charset="0"/>
              </a:rPr>
              <a:t>, </a:t>
            </a:r>
            <a:r>
              <a:rPr lang="he-IL" dirty="0">
                <a:latin typeface="Times New Roman" panose="02020603050405020304" pitchFamily="18" charset="0"/>
                <a:ea typeface="Times New Roman" panose="02020603050405020304" pitchFamily="18" charset="0"/>
                <a:cs typeface="Arial" panose="020B0604020202020204" pitchFamily="34" charset="0"/>
              </a:rPr>
              <a:t>כלומר, סך כל </a:t>
            </a:r>
            <a:r>
              <a:rPr lang="he-IL" b="1"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8"/>
              </a:rPr>
              <a:t>שרשרות המזון</a:t>
            </a:r>
            <a:r>
              <a:rPr lang="en-US" dirty="0">
                <a:latin typeface="Arial" panose="020B0604020202020204" pitchFamily="34" charset="0"/>
                <a:ea typeface="Times New Roman" panose="02020603050405020304" pitchFamily="18" charset="0"/>
              </a:rPr>
              <a:t> </a:t>
            </a:r>
            <a:r>
              <a:rPr lang="he-IL" dirty="0">
                <a:latin typeface="Times New Roman" panose="02020603050405020304" pitchFamily="18" charset="0"/>
                <a:ea typeface="Times New Roman" panose="02020603050405020304" pitchFamily="18" charset="0"/>
                <a:cs typeface="Arial" panose="020B0604020202020204" pitchFamily="34" charset="0"/>
              </a:rPr>
              <a:t>המבטאות את מעברי האנרגיה באמצעות ההזנה והקשרים ביניהן</a:t>
            </a:r>
            <a:r>
              <a:rPr lang="en-US" dirty="0">
                <a:latin typeface="Arial" panose="020B060402020202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10" name="אליפסה 9"/>
          <p:cNvSpPr/>
          <p:nvPr/>
        </p:nvSpPr>
        <p:spPr>
          <a:xfrm>
            <a:off x="5651864" y="2103119"/>
            <a:ext cx="2142308" cy="12039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יצרנים</a:t>
            </a:r>
            <a:endParaRPr lang="he-IL" sz="24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חץ למטה 10"/>
          <p:cNvSpPr/>
          <p:nvPr/>
        </p:nvSpPr>
        <p:spPr>
          <a:xfrm>
            <a:off x="6480702" y="3528066"/>
            <a:ext cx="484632" cy="55301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58844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94013" y="142875"/>
            <a:ext cx="7313612" cy="1143000"/>
          </a:xfrm>
        </p:spPr>
        <p:txBody>
          <a:bodyPr/>
          <a:lstStyle/>
          <a:p>
            <a:pPr algn="r">
              <a:defRPr/>
            </a:pPr>
            <a:r>
              <a:rPr lang="he-IL" b="1" dirty="0">
                <a:solidFill>
                  <a:srgbClr val="002060"/>
                </a:solidFill>
                <a:effectLst>
                  <a:outerShdw blurRad="38100" dist="38100" dir="2700000" algn="tl">
                    <a:srgbClr val="000000">
                      <a:alpha val="43137"/>
                    </a:srgbClr>
                  </a:outerShdw>
                </a:effectLst>
                <a:cs typeface="David" pitchFamily="2" charset="-79"/>
              </a:rPr>
              <a:t>שרשרת המזון ביבשה</a:t>
            </a:r>
          </a:p>
        </p:txBody>
      </p:sp>
      <p:pic>
        <p:nvPicPr>
          <p:cNvPr id="20483" name="Picture 7" descr="מארג מזון מל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1914"/>
            <a:ext cx="3857625" cy="679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672263" y="5805488"/>
            <a:ext cx="2303462" cy="584200"/>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lgn="ctr">
              <a:defRPr/>
            </a:pPr>
            <a:r>
              <a:rPr lang="he-IL" sz="3200" b="1" dirty="0"/>
              <a:t>עשב</a:t>
            </a:r>
          </a:p>
        </p:txBody>
      </p:sp>
      <p:sp>
        <p:nvSpPr>
          <p:cNvPr id="6" name="TextBox 5"/>
          <p:cNvSpPr txBox="1"/>
          <p:nvPr/>
        </p:nvSpPr>
        <p:spPr>
          <a:xfrm>
            <a:off x="6600825" y="3068639"/>
            <a:ext cx="2374900" cy="585787"/>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lgn="ctr">
              <a:defRPr/>
            </a:pPr>
            <a:r>
              <a:rPr lang="he-IL" sz="3200" b="1" dirty="0"/>
              <a:t>חפרפרת</a:t>
            </a:r>
          </a:p>
        </p:txBody>
      </p:sp>
      <p:sp>
        <p:nvSpPr>
          <p:cNvPr id="7" name="TextBox 6"/>
          <p:cNvSpPr txBox="1"/>
          <p:nvPr/>
        </p:nvSpPr>
        <p:spPr>
          <a:xfrm>
            <a:off x="6672263" y="1844675"/>
            <a:ext cx="2303462" cy="584200"/>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lgn="ctr">
              <a:defRPr/>
            </a:pPr>
            <a:r>
              <a:rPr lang="he-IL" sz="3200" b="1" dirty="0"/>
              <a:t>עוף דורס</a:t>
            </a:r>
          </a:p>
        </p:txBody>
      </p:sp>
      <p:sp>
        <p:nvSpPr>
          <p:cNvPr id="9" name="TextBox 8"/>
          <p:cNvSpPr txBox="1"/>
          <p:nvPr/>
        </p:nvSpPr>
        <p:spPr>
          <a:xfrm>
            <a:off x="6672263" y="4437063"/>
            <a:ext cx="2303462" cy="584200"/>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lgn="ctr">
              <a:defRPr/>
            </a:pPr>
            <a:r>
              <a:rPr lang="he-IL" sz="3200" b="1" dirty="0"/>
              <a:t>חרק</a:t>
            </a:r>
          </a:p>
        </p:txBody>
      </p:sp>
      <p:cxnSp>
        <p:nvCxnSpPr>
          <p:cNvPr id="11" name="מחבר חץ ישר 10"/>
          <p:cNvCxnSpPr/>
          <p:nvPr/>
        </p:nvCxnSpPr>
        <p:spPr>
          <a:xfrm rot="5400000" flipH="1" flipV="1">
            <a:off x="7571582" y="5409407"/>
            <a:ext cx="5048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rot="5400000" flipH="1" flipV="1">
            <a:off x="7643020" y="4040983"/>
            <a:ext cx="5048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5400000" flipH="1" flipV="1">
            <a:off x="7715251" y="2744789"/>
            <a:ext cx="3603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9120189" y="5949950"/>
            <a:ext cx="1296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he-IL" altLang="he-IL"/>
              <a:t>יצרן</a:t>
            </a:r>
          </a:p>
        </p:txBody>
      </p:sp>
      <p:sp>
        <p:nvSpPr>
          <p:cNvPr id="19" name="TextBox 18"/>
          <p:cNvSpPr txBox="1">
            <a:spLocks noChangeArrowheads="1"/>
          </p:cNvSpPr>
          <p:nvPr/>
        </p:nvSpPr>
        <p:spPr bwMode="auto">
          <a:xfrm>
            <a:off x="9120188" y="4581526"/>
            <a:ext cx="1079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he-IL" altLang="he-IL"/>
              <a:t>צרכן ראשוני</a:t>
            </a:r>
          </a:p>
        </p:txBody>
      </p:sp>
      <p:sp>
        <p:nvSpPr>
          <p:cNvPr id="20" name="TextBox 19"/>
          <p:cNvSpPr txBox="1">
            <a:spLocks noChangeArrowheads="1"/>
          </p:cNvSpPr>
          <p:nvPr/>
        </p:nvSpPr>
        <p:spPr bwMode="auto">
          <a:xfrm>
            <a:off x="9120188" y="3284539"/>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he-IL" altLang="he-IL"/>
              <a:t>צרכן שניוני</a:t>
            </a:r>
          </a:p>
        </p:txBody>
      </p:sp>
      <p:sp>
        <p:nvSpPr>
          <p:cNvPr id="21" name="TextBox 20"/>
          <p:cNvSpPr txBox="1">
            <a:spLocks noChangeArrowheads="1"/>
          </p:cNvSpPr>
          <p:nvPr/>
        </p:nvSpPr>
        <p:spPr bwMode="auto">
          <a:xfrm>
            <a:off x="8975725" y="1989138"/>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he-IL" altLang="he-IL"/>
              <a:t>טורף על</a:t>
            </a:r>
          </a:p>
        </p:txBody>
      </p:sp>
    </p:spTree>
    <p:extLst>
      <p:ext uri="{BB962C8B-B14F-4D97-AF65-F5344CB8AC3E}">
        <p14:creationId xmlns:p14="http://schemas.microsoft.com/office/powerpoint/2010/main" val="538474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ox(i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5212210" y="102025"/>
            <a:ext cx="2682539" cy="1143000"/>
          </a:xfrm>
        </p:spPr>
        <p:txBody>
          <a:bodyPr>
            <a:normAutofit/>
          </a:bodyPr>
          <a:lstStyle/>
          <a:p>
            <a:pPr algn="ctr">
              <a:defRPr/>
            </a:pPr>
            <a:r>
              <a:rPr lang="he-IL" b="1" dirty="0">
                <a:effectLst>
                  <a:outerShdw blurRad="38100" dist="38100" dir="2700000" algn="tl">
                    <a:srgbClr val="000000">
                      <a:alpha val="43137"/>
                    </a:srgbClr>
                  </a:outerShdw>
                </a:effectLst>
                <a:cs typeface="David" pitchFamily="2" charset="-79"/>
              </a:rPr>
              <a:t>מארג מזון</a:t>
            </a:r>
          </a:p>
        </p:txBody>
      </p:sp>
      <p:sp>
        <p:nvSpPr>
          <p:cNvPr id="25603" name="מציין מיקום תוכן 3"/>
          <p:cNvSpPr>
            <a:spLocks noGrp="1"/>
          </p:cNvSpPr>
          <p:nvPr>
            <p:ph idx="1"/>
          </p:nvPr>
        </p:nvSpPr>
        <p:spPr>
          <a:xfrm>
            <a:off x="5795493" y="1785938"/>
            <a:ext cx="6040192" cy="4673600"/>
          </a:xfrm>
        </p:spPr>
        <p:txBody>
          <a:bodyPr/>
          <a:lstStyle/>
          <a:p>
            <a:pPr marL="0" indent="0" defTabSz="912813">
              <a:buNone/>
            </a:pPr>
            <a:r>
              <a:rPr lang="he-IL" altLang="he-IL" sz="3600" dirty="0">
                <a:solidFill>
                  <a:schemeClr val="tx1"/>
                </a:solidFill>
                <a:cs typeface="David" panose="020E0502060401010101" pitchFamily="34" charset="-79"/>
              </a:rPr>
              <a:t>כדי לתאר את המצב </a:t>
            </a:r>
            <a:r>
              <a:rPr lang="he-IL" altLang="he-IL" sz="3600" dirty="0" err="1">
                <a:solidFill>
                  <a:schemeClr val="tx1"/>
                </a:solidFill>
                <a:cs typeface="David" panose="020E0502060401010101" pitchFamily="34" charset="-79"/>
              </a:rPr>
              <a:t>האמיתי</a:t>
            </a:r>
            <a:r>
              <a:rPr lang="he-IL" altLang="he-IL" sz="3600" dirty="0">
                <a:solidFill>
                  <a:schemeClr val="tx1"/>
                </a:solidFill>
                <a:cs typeface="David" panose="020E0502060401010101" pitchFamily="34" charset="-79"/>
              </a:rPr>
              <a:t> שמתקיים בבית גידול יש לחבר בין שרשראות מזון שונות, וכך מתקבל מבנה מורכב יותר המכונה - </a:t>
            </a:r>
            <a:r>
              <a:rPr lang="he-IL" altLang="he-IL" sz="3600" b="1" dirty="0">
                <a:solidFill>
                  <a:schemeClr val="tx1"/>
                </a:solidFill>
                <a:cs typeface="David" panose="020E0502060401010101" pitchFamily="34" charset="-79"/>
              </a:rPr>
              <a:t>מארג מזון</a:t>
            </a:r>
            <a:r>
              <a:rPr lang="he-IL" altLang="he-IL" sz="3600" dirty="0">
                <a:solidFill>
                  <a:schemeClr val="tx1"/>
                </a:solidFill>
                <a:cs typeface="David" panose="020E0502060401010101" pitchFamily="34" charset="-79"/>
              </a:rPr>
              <a:t>.</a:t>
            </a:r>
          </a:p>
          <a:p>
            <a:pPr marL="0" indent="0" defTabSz="912813">
              <a:buNone/>
            </a:pPr>
            <a:r>
              <a:rPr lang="he-IL" altLang="he-IL" sz="3600" dirty="0">
                <a:solidFill>
                  <a:schemeClr val="tx1"/>
                </a:solidFill>
                <a:cs typeface="David" panose="020E0502060401010101" pitchFamily="34" charset="-79"/>
              </a:rPr>
              <a:t>מארג מזון= </a:t>
            </a:r>
            <a:r>
              <a:rPr lang="he-IL" altLang="he-IL" sz="3200" dirty="0">
                <a:solidFill>
                  <a:schemeClr val="tx1"/>
                </a:solidFill>
              </a:rPr>
              <a:t>סך כל שרשרות המזון המשתלבות זו בזו בסביבת-חיים; תרשים המציג מכלול של קשרי ההזנה במערכת אקולוגית</a:t>
            </a:r>
            <a:r>
              <a:rPr lang="en-US" altLang="he-IL" sz="3200" dirty="0">
                <a:solidFill>
                  <a:schemeClr val="tx1"/>
                </a:solidFill>
              </a:rPr>
              <a:t>.</a:t>
            </a:r>
          </a:p>
          <a:p>
            <a:pPr marL="0" indent="0" defTabSz="912813">
              <a:buNone/>
            </a:pPr>
            <a:endParaRPr lang="he-IL" altLang="he-IL" sz="3200" dirty="0"/>
          </a:p>
        </p:txBody>
      </p:sp>
      <p:pic>
        <p:nvPicPr>
          <p:cNvPr id="4" name="תמונה 3" descr="food-web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191" y="1000326"/>
            <a:ext cx="5392447" cy="54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576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תוצאת תמונה עבור מארג מזון ושרשרת מזו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281" y="1397727"/>
            <a:ext cx="5692170" cy="5199016"/>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תמונה קשור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7" y="365760"/>
            <a:ext cx="5656217" cy="60350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13598" y="609332"/>
            <a:ext cx="4461479" cy="523220"/>
          </a:xfrm>
          <a:prstGeom prst="rect">
            <a:avLst/>
          </a:prstGeom>
          <a:solidFill>
            <a:schemeClr val="bg2">
              <a:lumMod val="75000"/>
            </a:schemeClr>
          </a:solidFill>
        </p:spPr>
        <p:txBody>
          <a:bodyPr wrap="none" rtlCol="1">
            <a:spAutoFit/>
          </a:bodyPr>
          <a:lstStyle/>
          <a:p>
            <a:r>
              <a:rPr lang="he-IL" sz="2800" b="1" dirty="0" smtClean="0"/>
              <a:t>שרשרת מזון או מארג מזון? </a:t>
            </a:r>
            <a:endParaRPr lang="he-IL" sz="2800" b="1" dirty="0"/>
          </a:p>
        </p:txBody>
      </p:sp>
    </p:spTree>
    <p:extLst>
      <p:ext uri="{BB962C8B-B14F-4D97-AF65-F5344CB8AC3E}">
        <p14:creationId xmlns:p14="http://schemas.microsoft.com/office/powerpoint/2010/main" val="3412744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4019390" y="372164"/>
            <a:ext cx="4232365" cy="1767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התנסות – פעילות אקטיבית של התלמידים</a:t>
            </a:r>
            <a:endPar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מלבן מעוגל 2"/>
          <p:cNvSpPr/>
          <p:nvPr/>
        </p:nvSpPr>
        <p:spPr>
          <a:xfrm>
            <a:off x="7581964" y="2577737"/>
            <a:ext cx="4232365" cy="132805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הבניית המושגים</a:t>
            </a:r>
            <a:endPar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מלבן מעוגל 3"/>
          <p:cNvSpPr/>
          <p:nvPr/>
        </p:nvSpPr>
        <p:spPr>
          <a:xfrm>
            <a:off x="548255" y="2577736"/>
            <a:ext cx="4232365" cy="1328057"/>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ארגון הידע</a:t>
            </a:r>
            <a:endPar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מלבן מעוגל 4"/>
          <p:cNvSpPr/>
          <p:nvPr/>
        </p:nvSpPr>
        <p:spPr>
          <a:xfrm>
            <a:off x="3817684" y="4653067"/>
            <a:ext cx="4232365" cy="132805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תלמידים פעילים ומעורבים</a:t>
            </a:r>
            <a:endPar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425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289879" y="596721"/>
            <a:ext cx="6725992" cy="497983"/>
          </a:xfrm>
        </p:spPr>
        <p:txBody>
          <a:bodyPr>
            <a:noAutofit/>
          </a:bodyPr>
          <a:lstStyle/>
          <a:p>
            <a:pPr eaLnBrk="1" hangingPunct="1">
              <a:defRPr/>
            </a:pPr>
            <a:r>
              <a:rPr lang="he-IL" altLang="he-IL"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תנשמות נגד מכרסמים - הטקסט</a:t>
            </a:r>
            <a:endParaRPr lang="en-US" altLang="he-IL" sz="28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1747" name="Rectangle 3"/>
          <p:cNvSpPr>
            <a:spLocks noGrp="1" noChangeArrowheads="1"/>
          </p:cNvSpPr>
          <p:nvPr>
            <p:ph type="body" idx="1"/>
          </p:nvPr>
        </p:nvSpPr>
        <p:spPr>
          <a:xfrm>
            <a:off x="961959" y="1602590"/>
            <a:ext cx="10666927" cy="4641455"/>
          </a:xfrm>
        </p:spPr>
        <p:txBody>
          <a:bodyPr>
            <a:noAutofit/>
          </a:bodyPr>
          <a:lstStyle/>
          <a:p>
            <a:pPr eaLnBrk="1" hangingPunct="1">
              <a:lnSpc>
                <a:spcPct val="90000"/>
              </a:lnSpc>
              <a:buFontTx/>
              <a:buNone/>
            </a:pPr>
            <a:r>
              <a:rPr lang="he-IL" altLang="he-IL"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שאלה 1 -</a:t>
            </a:r>
          </a:p>
          <a:p>
            <a:pPr eaLnBrk="1" hangingPunct="1">
              <a:lnSpc>
                <a:spcPct val="90000"/>
              </a:lnSpc>
              <a:buFontTx/>
              <a:buNone/>
            </a:pPr>
            <a:r>
              <a:rPr lang="he-IL" altLang="he-IL"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בשדות </a:t>
            </a:r>
            <a:r>
              <a:rPr lang="he-IL" altLang="he-IL" sz="2400" b="1" dirty="0">
                <a:solidFill>
                  <a:srgbClr val="C00000"/>
                </a:solidFill>
                <a:latin typeface="Tahoma" panose="020B0604030504040204" pitchFamily="34" charset="0"/>
                <a:ea typeface="Tahoma" panose="020B0604030504040204" pitchFamily="34" charset="0"/>
                <a:cs typeface="Tahoma" panose="020B0604030504040204" pitchFamily="34" charset="0"/>
              </a:rPr>
              <a:t>הדגנים </a:t>
            </a:r>
            <a:r>
              <a:rPr lang="he-IL" alt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של עמק בית שאן סבלו </a:t>
            </a:r>
            <a:r>
              <a:rPr lang="he-IL" altLang="he-IL" sz="2400" b="1" dirty="0">
                <a:solidFill>
                  <a:srgbClr val="C00000"/>
                </a:solidFill>
                <a:latin typeface="Tahoma" panose="020B0604030504040204" pitchFamily="34" charset="0"/>
                <a:ea typeface="Tahoma" panose="020B0604030504040204" pitchFamily="34" charset="0"/>
                <a:cs typeface="Tahoma" panose="020B0604030504040204" pitchFamily="34" charset="0"/>
              </a:rPr>
              <a:t>החקלאים</a:t>
            </a:r>
            <a:r>
              <a:rPr lang="he-IL" alt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 במשך</a:t>
            </a:r>
          </a:p>
          <a:p>
            <a:pPr eaLnBrk="1" hangingPunct="1">
              <a:lnSpc>
                <a:spcPct val="90000"/>
              </a:lnSpc>
              <a:buFontTx/>
              <a:buNone/>
            </a:pPr>
            <a:r>
              <a:rPr lang="he-IL" alt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שנים </a:t>
            </a:r>
            <a:r>
              <a:rPr lang="he-IL" alt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ממכת </a:t>
            </a:r>
            <a:r>
              <a:rPr lang="he-IL" altLang="he-IL" sz="2400" b="1" dirty="0">
                <a:solidFill>
                  <a:srgbClr val="C00000"/>
                </a:solidFill>
                <a:latin typeface="Tahoma" panose="020B0604030504040204" pitchFamily="34" charset="0"/>
                <a:ea typeface="Tahoma" panose="020B0604030504040204" pitchFamily="34" charset="0"/>
                <a:cs typeface="Tahoma" panose="020B0604030504040204" pitchFamily="34" charset="0"/>
              </a:rPr>
              <a:t>מכרסמים</a:t>
            </a:r>
            <a:r>
              <a:rPr lang="he-IL" alt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 (כגון: נברנים ועכברים) שפשטו בשדות </a:t>
            </a:r>
            <a:r>
              <a:rPr lang="he-IL" alt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ואכלו</a:t>
            </a:r>
          </a:p>
          <a:p>
            <a:pPr eaLnBrk="1" hangingPunct="1">
              <a:lnSpc>
                <a:spcPct val="90000"/>
              </a:lnSpc>
              <a:buFontTx/>
              <a:buNone/>
            </a:pPr>
            <a:r>
              <a:rPr lang="he-IL" alt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מהיבולים</a:t>
            </a:r>
            <a:r>
              <a:rPr lang="he-IL" alt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 אחד הפתרונות המקובלים למלחמה במכרסמים </a:t>
            </a:r>
            <a:r>
              <a:rPr lang="he-IL" alt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הוא</a:t>
            </a:r>
          </a:p>
          <a:p>
            <a:pPr eaLnBrk="1" hangingPunct="1">
              <a:lnSpc>
                <a:spcPct val="90000"/>
              </a:lnSpc>
              <a:buFontTx/>
              <a:buNone/>
            </a:pPr>
            <a:r>
              <a:rPr lang="he-IL" alt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פיזור </a:t>
            </a:r>
            <a:r>
              <a:rPr lang="he-IL" alt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גרגרי חיטה מורעלים בשדות. המכרסמים אוכלים את </a:t>
            </a:r>
            <a:r>
              <a:rPr lang="he-IL" alt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הגרגרים</a:t>
            </a:r>
          </a:p>
          <a:p>
            <a:pPr eaLnBrk="1" hangingPunct="1">
              <a:lnSpc>
                <a:spcPct val="90000"/>
              </a:lnSpc>
              <a:buFontTx/>
              <a:buNone/>
            </a:pPr>
            <a:r>
              <a:rPr lang="he-IL" alt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המורעלים </a:t>
            </a:r>
            <a:r>
              <a:rPr lang="he-IL" alt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ומתים, וכך נמנעת הפגיעה ביבולים. בדרך זו הצליחו </a:t>
            </a:r>
            <a:r>
              <a:rPr lang="he-IL" alt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החקלאים</a:t>
            </a:r>
          </a:p>
          <a:p>
            <a:pPr eaLnBrk="1" hangingPunct="1">
              <a:lnSpc>
                <a:spcPct val="90000"/>
              </a:lnSpc>
              <a:buFontTx/>
              <a:buNone/>
            </a:pPr>
            <a:r>
              <a:rPr lang="he-IL" alt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להקטין </a:t>
            </a:r>
            <a:r>
              <a:rPr lang="he-IL" alt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את הנזקים שגרמו המכרסמים אך בה בעת נצפתה עלייה </a:t>
            </a:r>
            <a:r>
              <a:rPr lang="he-IL" alt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בתמותה</a:t>
            </a:r>
          </a:p>
          <a:p>
            <a:pPr eaLnBrk="1" hangingPunct="1">
              <a:lnSpc>
                <a:spcPct val="90000"/>
              </a:lnSpc>
              <a:buFontTx/>
              <a:buNone/>
            </a:pPr>
            <a:r>
              <a:rPr lang="he-IL" altLang="he-IL"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של </a:t>
            </a:r>
            <a:r>
              <a:rPr lang="he-IL" alt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מיני </a:t>
            </a:r>
            <a:r>
              <a:rPr lang="he-IL" altLang="he-IL" sz="2400" b="1" dirty="0">
                <a:solidFill>
                  <a:srgbClr val="C00000"/>
                </a:solidFill>
                <a:latin typeface="Tahoma" panose="020B0604030504040204" pitchFamily="34" charset="0"/>
                <a:ea typeface="Tahoma" panose="020B0604030504040204" pitchFamily="34" charset="0"/>
                <a:cs typeface="Tahoma" panose="020B0604030504040204" pitchFamily="34" charset="0"/>
              </a:rPr>
              <a:t>עופות דורסים </a:t>
            </a:r>
            <a:r>
              <a:rPr lang="he-IL" alt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כמו בז ועיט וצפרי שיר כמו דרור וחוחית.</a:t>
            </a:r>
            <a:endParaRPr lang="en-US" altLang="he-IL"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5424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to="" calcmode="lin" valueType="num">
                                      <p:cBhvr>
                                        <p:cTn id="7" dur="1" fill="hold"/>
                                        <p:tgtEl>
                                          <p:spTgt spid="31746"/>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1747">
                                            <p:txEl>
                                              <p:pRg st="0" end="0"/>
                                            </p:txEl>
                                          </p:spTgt>
                                        </p:tgtEl>
                                        <p:attrNameLst>
                                          <p:attrName>style.visibility</p:attrName>
                                        </p:attrNameLst>
                                      </p:cBhvr>
                                      <p:to>
                                        <p:strVal val="visible"/>
                                      </p:to>
                                    </p:set>
                                    <p:anim to="" calcmode="lin" valueType="num">
                                      <p:cBhvr>
                                        <p:cTn id="11" dur="1" fill="hold"/>
                                        <p:tgtEl>
                                          <p:spTgt spid="31747">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1747">
                                            <p:txEl>
                                              <p:pRg st="1" end="1"/>
                                            </p:txEl>
                                          </p:spTgt>
                                        </p:tgtEl>
                                        <p:attrNameLst>
                                          <p:attrName>style.visibility</p:attrName>
                                        </p:attrNameLst>
                                      </p:cBhvr>
                                      <p:to>
                                        <p:strVal val="visible"/>
                                      </p:to>
                                    </p:set>
                                    <p:anim to="" calcmode="lin" valueType="num">
                                      <p:cBhvr>
                                        <p:cTn id="15" dur="1" fill="hold"/>
                                        <p:tgtEl>
                                          <p:spTgt spid="31747">
                                            <p:txEl>
                                              <p:pRg st="1" end="1"/>
                                            </p:txEl>
                                          </p:spTgt>
                                        </p:tgtEl>
                                        <p:attrNameLst>
                                          <p:attrName/>
                                        </p:attrNameLst>
                                      </p:cBhvr>
                                    </p:anim>
                                  </p:childTnLst>
                                </p:cTn>
                              </p:par>
                            </p:childTnLst>
                          </p:cTn>
                        </p:par>
                        <p:par>
                          <p:cTn id="16" fill="hold" nodeType="afterGroup">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to="" calcmode="lin" valueType="num">
                                      <p:cBhvr>
                                        <p:cTn id="19" dur="1" fill="hold"/>
                                        <p:tgtEl>
                                          <p:spTgt spid="31747">
                                            <p:txEl>
                                              <p:pRg st="2" end="2"/>
                                            </p:tx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31747">
                                            <p:txEl>
                                              <p:pRg st="3" end="3"/>
                                            </p:txEl>
                                          </p:spTgt>
                                        </p:tgtEl>
                                        <p:attrNameLst>
                                          <p:attrName>style.visibility</p:attrName>
                                        </p:attrNameLst>
                                      </p:cBhvr>
                                      <p:to>
                                        <p:strVal val="visible"/>
                                      </p:to>
                                    </p:set>
                                    <p:anim to="" calcmode="lin" valueType="num">
                                      <p:cBhvr>
                                        <p:cTn id="23" dur="1" fill="hold"/>
                                        <p:tgtEl>
                                          <p:spTgt spid="31747">
                                            <p:txEl>
                                              <p:pRg st="3" end="3"/>
                                            </p:txEl>
                                          </p:spTgt>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 to="" calcmode="lin" valueType="num">
                                      <p:cBhvr>
                                        <p:cTn id="27" dur="1" fill="hold"/>
                                        <p:tgtEl>
                                          <p:spTgt spid="31747">
                                            <p:txEl>
                                              <p:pRg st="4" end="4"/>
                                            </p:txEl>
                                          </p:spTgt>
                                        </p:tgtEl>
                                        <p:attrNameLst>
                                          <p:attrName/>
                                        </p:attrNameLst>
                                      </p:cBhvr>
                                    </p:anim>
                                  </p:childTnLst>
                                </p:cTn>
                              </p:par>
                            </p:childTnLst>
                          </p:cTn>
                        </p:par>
                        <p:par>
                          <p:cTn id="28" fill="hold">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31747">
                                            <p:txEl>
                                              <p:pRg st="5" end="5"/>
                                            </p:txEl>
                                          </p:spTgt>
                                        </p:tgtEl>
                                        <p:attrNameLst>
                                          <p:attrName>style.visibility</p:attrName>
                                        </p:attrNameLst>
                                      </p:cBhvr>
                                      <p:to>
                                        <p:strVal val="visible"/>
                                      </p:to>
                                    </p:set>
                                    <p:anim to="" calcmode="lin" valueType="num">
                                      <p:cBhvr>
                                        <p:cTn id="31" dur="1" fill="hold"/>
                                        <p:tgtEl>
                                          <p:spTgt spid="31747">
                                            <p:txEl>
                                              <p:pRg st="5" end="5"/>
                                            </p:txEl>
                                          </p:spTgt>
                                        </p:tgtEl>
                                        <p:attrNameLst>
                                          <p:attrName/>
                                        </p:attrNameLst>
                                      </p:cBhvr>
                                    </p:anim>
                                  </p:childTnLst>
                                </p:cTn>
                              </p:par>
                            </p:childTnLst>
                          </p:cTn>
                        </p:par>
                        <p:par>
                          <p:cTn id="32" fill="hold">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31747">
                                            <p:txEl>
                                              <p:pRg st="6" end="6"/>
                                            </p:txEl>
                                          </p:spTgt>
                                        </p:tgtEl>
                                        <p:attrNameLst>
                                          <p:attrName>style.visibility</p:attrName>
                                        </p:attrNameLst>
                                      </p:cBhvr>
                                      <p:to>
                                        <p:strVal val="visible"/>
                                      </p:to>
                                    </p:set>
                                    <p:anim to="" calcmode="lin" valueType="num">
                                      <p:cBhvr>
                                        <p:cTn id="35" dur="1" fill="hold"/>
                                        <p:tgtEl>
                                          <p:spTgt spid="31747">
                                            <p:txEl>
                                              <p:pRg st="6" end="6"/>
                                            </p:txEl>
                                          </p:spTgt>
                                        </p:tgtEl>
                                        <p:attrNameLst>
                                          <p:attrName/>
                                        </p:attrNameLst>
                                      </p:cBhvr>
                                    </p:anim>
                                  </p:childTnLst>
                                </p:cTn>
                              </p:par>
                            </p:childTnLst>
                          </p:cTn>
                        </p:par>
                        <p:par>
                          <p:cTn id="36" fill="hold">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31747">
                                            <p:txEl>
                                              <p:pRg st="7" end="7"/>
                                            </p:txEl>
                                          </p:spTgt>
                                        </p:tgtEl>
                                        <p:attrNameLst>
                                          <p:attrName>style.visibility</p:attrName>
                                        </p:attrNameLst>
                                      </p:cBhvr>
                                      <p:to>
                                        <p:strVal val="visible"/>
                                      </p:to>
                                    </p:set>
                                    <p:anim to="" calcmode="lin" valueType="num">
                                      <p:cBhvr>
                                        <p:cTn id="39" dur="1" fill="hold"/>
                                        <p:tgtEl>
                                          <p:spTgt spid="3174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375464" y="2130425"/>
            <a:ext cx="9872871" cy="4038600"/>
          </a:xfrm>
        </p:spPr>
        <p:txBody>
          <a:bodyPr/>
          <a:lstStyle/>
          <a:p>
            <a:pPr eaLnBrk="1" hangingPunct="1">
              <a:buFontTx/>
              <a:buNone/>
            </a:pPr>
            <a:endParaRPr lang="en-US" altLang="he-IL" b="1" dirty="0" smtClean="0"/>
          </a:p>
        </p:txBody>
      </p:sp>
      <p:sp>
        <p:nvSpPr>
          <p:cNvPr id="31748" name="Rectangle 4"/>
          <p:cNvSpPr>
            <a:spLocks noChangeArrowheads="1"/>
          </p:cNvSpPr>
          <p:nvPr/>
        </p:nvSpPr>
        <p:spPr bwMode="auto">
          <a:xfrm>
            <a:off x="8688388" y="2708276"/>
            <a:ext cx="1655762" cy="720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altLang="he-IL" sz="1800" dirty="0"/>
          </a:p>
        </p:txBody>
      </p:sp>
      <p:sp>
        <p:nvSpPr>
          <p:cNvPr id="31749" name="Rectangle 5"/>
          <p:cNvSpPr>
            <a:spLocks noChangeArrowheads="1"/>
          </p:cNvSpPr>
          <p:nvPr/>
        </p:nvSpPr>
        <p:spPr bwMode="auto">
          <a:xfrm>
            <a:off x="6743701" y="4292600"/>
            <a:ext cx="1871663" cy="1079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altLang="he-IL" sz="1800" dirty="0"/>
          </a:p>
        </p:txBody>
      </p:sp>
      <p:sp>
        <p:nvSpPr>
          <p:cNvPr id="31750" name="Rectangle 6"/>
          <p:cNvSpPr>
            <a:spLocks noChangeArrowheads="1"/>
          </p:cNvSpPr>
          <p:nvPr/>
        </p:nvSpPr>
        <p:spPr bwMode="auto">
          <a:xfrm>
            <a:off x="4872039" y="2636839"/>
            <a:ext cx="2497137" cy="936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altLang="he-IL" sz="1800" dirty="0"/>
          </a:p>
        </p:txBody>
      </p:sp>
      <p:sp>
        <p:nvSpPr>
          <p:cNvPr id="31751" name="Rectangle 7"/>
          <p:cNvSpPr>
            <a:spLocks noChangeArrowheads="1"/>
          </p:cNvSpPr>
          <p:nvPr/>
        </p:nvSpPr>
        <p:spPr bwMode="auto">
          <a:xfrm>
            <a:off x="4079875" y="4149725"/>
            <a:ext cx="1779588" cy="9350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altLang="he-IL" sz="1800" dirty="0"/>
          </a:p>
        </p:txBody>
      </p:sp>
      <p:sp>
        <p:nvSpPr>
          <p:cNvPr id="31752" name="Rectangle 8"/>
          <p:cNvSpPr>
            <a:spLocks noChangeArrowheads="1"/>
          </p:cNvSpPr>
          <p:nvPr/>
        </p:nvSpPr>
        <p:spPr bwMode="auto">
          <a:xfrm>
            <a:off x="1847851" y="3500439"/>
            <a:ext cx="1584325" cy="936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altLang="he-IL" sz="1800" dirty="0"/>
          </a:p>
        </p:txBody>
      </p:sp>
      <p:sp>
        <p:nvSpPr>
          <p:cNvPr id="45065" name="Line 9"/>
          <p:cNvSpPr>
            <a:spLocks noChangeShapeType="1"/>
          </p:cNvSpPr>
          <p:nvPr/>
        </p:nvSpPr>
        <p:spPr bwMode="auto">
          <a:xfrm flipV="1">
            <a:off x="8256588" y="3500438"/>
            <a:ext cx="1439862" cy="79216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45066" name="Line 10"/>
          <p:cNvSpPr>
            <a:spLocks noChangeShapeType="1"/>
          </p:cNvSpPr>
          <p:nvPr/>
        </p:nvSpPr>
        <p:spPr bwMode="auto">
          <a:xfrm flipH="1" flipV="1">
            <a:off x="6743700" y="3573464"/>
            <a:ext cx="215900" cy="7191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45067" name="Line 11"/>
          <p:cNvSpPr>
            <a:spLocks noChangeShapeType="1"/>
          </p:cNvSpPr>
          <p:nvPr/>
        </p:nvSpPr>
        <p:spPr bwMode="auto">
          <a:xfrm flipH="1" flipV="1">
            <a:off x="5880100" y="4581526"/>
            <a:ext cx="863600" cy="360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45068" name="Line 12"/>
          <p:cNvSpPr>
            <a:spLocks noChangeShapeType="1"/>
          </p:cNvSpPr>
          <p:nvPr/>
        </p:nvSpPr>
        <p:spPr bwMode="auto">
          <a:xfrm flipH="1" flipV="1">
            <a:off x="3432175" y="3860800"/>
            <a:ext cx="647700" cy="863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45069" name="Line 13"/>
          <p:cNvSpPr>
            <a:spLocks noChangeShapeType="1"/>
          </p:cNvSpPr>
          <p:nvPr/>
        </p:nvSpPr>
        <p:spPr bwMode="auto">
          <a:xfrm flipH="1">
            <a:off x="3503614" y="2997200"/>
            <a:ext cx="1368425" cy="5032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4" name="Rectangle 3"/>
          <p:cNvSpPr txBox="1">
            <a:spLocks noChangeArrowheads="1"/>
          </p:cNvSpPr>
          <p:nvPr/>
        </p:nvSpPr>
        <p:spPr>
          <a:xfrm>
            <a:off x="3618963" y="256358"/>
            <a:ext cx="8401459" cy="1910581"/>
          </a:xfrm>
          <a:prstGeom prst="rect">
            <a:avLst/>
          </a:prstGeom>
        </p:spPr>
        <p:txBody>
          <a:bodyPr vert="horz" lIns="91440" tIns="45720" rIns="91440" bIns="45720" rtlCol="0">
            <a:normAutofit/>
          </a:bodyPr>
          <a:lst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FontTx/>
              <a:buNone/>
            </a:pPr>
            <a:r>
              <a:rPr lang="he-IL" altLang="he-IL" b="1" dirty="0" smtClean="0">
                <a:solidFill>
                  <a:schemeClr val="tx1"/>
                </a:solidFill>
              </a:rPr>
              <a:t>א. ציירו את מארג המזון המתואר בקטע (כולל האדם). (מכרסמים, נברנים, חיטה, דרור, חוחית , בז, עיט</a:t>
            </a:r>
          </a:p>
          <a:p>
            <a:pPr>
              <a:buFontTx/>
              <a:buNone/>
            </a:pPr>
            <a:r>
              <a:rPr lang="he-IL" altLang="he-IL" b="1" dirty="0" smtClean="0">
                <a:solidFill>
                  <a:schemeClr val="tx1"/>
                </a:solidFill>
              </a:rPr>
              <a:t>ב. רשמו שתי סיבות אפשריות למות העופות. </a:t>
            </a:r>
          </a:p>
          <a:p>
            <a:pPr>
              <a:buFontTx/>
              <a:buNone/>
            </a:pPr>
            <a:r>
              <a:rPr lang="he-IL" altLang="he-IL" b="1" u="sng" dirty="0" smtClean="0">
                <a:solidFill>
                  <a:srgbClr val="C00000"/>
                </a:solidFill>
              </a:rPr>
              <a:t>מטרת השאלה: ידע של מדע – מארג מזון   יכולות – שרטוט מארג</a:t>
            </a:r>
            <a:endParaRPr lang="en-US" altLang="he-IL" b="1" u="sng" dirty="0" smtClean="0">
              <a:solidFill>
                <a:srgbClr val="C00000"/>
              </a:solidFill>
            </a:endParaRPr>
          </a:p>
        </p:txBody>
      </p:sp>
    </p:spTree>
    <p:extLst>
      <p:ext uri="{BB962C8B-B14F-4D97-AF65-F5344CB8AC3E}">
        <p14:creationId xmlns:p14="http://schemas.microsoft.com/office/powerpoint/2010/main" val="38272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grpId="0" nodeType="afterEffect" nodePh="1">
                                  <p:stCondLst>
                                    <p:cond delay="0"/>
                                  </p:stCondLst>
                                  <p:endCondLst>
                                    <p:cond evt="begin" delay="0">
                                      <p:tn val="5"/>
                                    </p:cond>
                                  </p:endCondLst>
                                  <p:childTnLst>
                                    <p:set>
                                      <p:cBhvr>
                                        <p:cTn id="6" dur="1" fill="hold">
                                          <p:stCondLst>
                                            <p:cond delay="0"/>
                                          </p:stCondLst>
                                        </p:cTn>
                                        <p:tgtEl>
                                          <p:spTgt spid="45059">
                                            <p:txEl>
                                              <p:pRg st="0" end="0"/>
                                            </p:txEl>
                                          </p:spTgt>
                                        </p:tgtEl>
                                        <p:attrNameLst>
                                          <p:attrName>style.visibility</p:attrName>
                                        </p:attrNameLst>
                                      </p:cBhvr>
                                      <p:to>
                                        <p:strVal val="visible"/>
                                      </p:to>
                                    </p:set>
                                    <p:anim to="" calcmode="lin" valueType="num">
                                      <p:cBhvr>
                                        <p:cTn id="7" dur="1" fill="hold"/>
                                        <p:tgtEl>
                                          <p:spTgt spid="45059">
                                            <p:txEl>
                                              <p:pRg st="0" end="0"/>
                                            </p:txEl>
                                          </p:spTgt>
                                        </p:tgtEl>
                                        <p:attrNameLst>
                                          <p:attrName/>
                                        </p:attrNameLst>
                                      </p:cBhvr>
                                    </p:anim>
                                  </p:childTnLst>
                                </p:cTn>
                              </p:par>
                            </p:childTnLst>
                          </p:cTn>
                        </p:par>
                        <p:par>
                          <p:cTn id="8" fill="hold" nodeType="afterGroup">
                            <p:stCondLst>
                              <p:cond delay="0"/>
                            </p:stCondLst>
                            <p:childTnLst>
                              <p:par>
                                <p:cTn id="9" presetID="2" presetClass="entr" presetSubtype="4" fill="hold" nodeType="afterEffect">
                                  <p:stCondLst>
                                    <p:cond delay="0"/>
                                  </p:stCondLst>
                                  <p:childTnLst>
                                    <p:set>
                                      <p:cBhvr>
                                        <p:cTn id="10" dur="1" fill="hold">
                                          <p:stCondLst>
                                            <p:cond delay="0"/>
                                          </p:stCondLst>
                                        </p:cTn>
                                        <p:tgtEl>
                                          <p:spTgt spid="45065"/>
                                        </p:tgtEl>
                                        <p:attrNameLst>
                                          <p:attrName>style.visibility</p:attrName>
                                        </p:attrNameLst>
                                      </p:cBhvr>
                                      <p:to>
                                        <p:strVal val="visible"/>
                                      </p:to>
                                    </p:set>
                                    <p:anim calcmode="lin" valueType="num">
                                      <p:cBhvr additive="base">
                                        <p:cTn id="11" dur="500" fill="hold"/>
                                        <p:tgtEl>
                                          <p:spTgt spid="45065"/>
                                        </p:tgtEl>
                                        <p:attrNameLst>
                                          <p:attrName>ppt_x</p:attrName>
                                        </p:attrNameLst>
                                      </p:cBhvr>
                                      <p:tavLst>
                                        <p:tav tm="0">
                                          <p:val>
                                            <p:strVal val="#ppt_x"/>
                                          </p:val>
                                        </p:tav>
                                        <p:tav tm="100000">
                                          <p:val>
                                            <p:strVal val="#ppt_x"/>
                                          </p:val>
                                        </p:tav>
                                      </p:tavLst>
                                    </p:anim>
                                    <p:anim calcmode="lin" valueType="num">
                                      <p:cBhvr additive="base">
                                        <p:cTn id="12" dur="500" fill="hold"/>
                                        <p:tgtEl>
                                          <p:spTgt spid="4506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45066"/>
                                        </p:tgtEl>
                                        <p:attrNameLst>
                                          <p:attrName>style.visibility</p:attrName>
                                        </p:attrNameLst>
                                      </p:cBhvr>
                                      <p:to>
                                        <p:strVal val="visible"/>
                                      </p:to>
                                    </p:set>
                                    <p:anim calcmode="lin" valueType="num">
                                      <p:cBhvr additive="base">
                                        <p:cTn id="16" dur="500" fill="hold"/>
                                        <p:tgtEl>
                                          <p:spTgt spid="45066"/>
                                        </p:tgtEl>
                                        <p:attrNameLst>
                                          <p:attrName>ppt_x</p:attrName>
                                        </p:attrNameLst>
                                      </p:cBhvr>
                                      <p:tavLst>
                                        <p:tav tm="0">
                                          <p:val>
                                            <p:strVal val="#ppt_x"/>
                                          </p:val>
                                        </p:tav>
                                        <p:tav tm="100000">
                                          <p:val>
                                            <p:strVal val="#ppt_x"/>
                                          </p:val>
                                        </p:tav>
                                      </p:tavLst>
                                    </p:anim>
                                    <p:anim calcmode="lin" valueType="num">
                                      <p:cBhvr additive="base">
                                        <p:cTn id="17" dur="500" fill="hold"/>
                                        <p:tgtEl>
                                          <p:spTgt spid="45066"/>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nodeType="afterEffect">
                                  <p:stCondLst>
                                    <p:cond delay="0"/>
                                  </p:stCondLst>
                                  <p:childTnLst>
                                    <p:set>
                                      <p:cBhvr>
                                        <p:cTn id="20" dur="1" fill="hold">
                                          <p:stCondLst>
                                            <p:cond delay="0"/>
                                          </p:stCondLst>
                                        </p:cTn>
                                        <p:tgtEl>
                                          <p:spTgt spid="45067"/>
                                        </p:tgtEl>
                                        <p:attrNameLst>
                                          <p:attrName>style.visibility</p:attrName>
                                        </p:attrNameLst>
                                      </p:cBhvr>
                                      <p:to>
                                        <p:strVal val="visible"/>
                                      </p:to>
                                    </p:set>
                                    <p:anim calcmode="lin" valueType="num">
                                      <p:cBhvr additive="base">
                                        <p:cTn id="21" dur="500" fill="hold"/>
                                        <p:tgtEl>
                                          <p:spTgt spid="45067"/>
                                        </p:tgtEl>
                                        <p:attrNameLst>
                                          <p:attrName>ppt_x</p:attrName>
                                        </p:attrNameLst>
                                      </p:cBhvr>
                                      <p:tavLst>
                                        <p:tav tm="0">
                                          <p:val>
                                            <p:strVal val="#ppt_x"/>
                                          </p:val>
                                        </p:tav>
                                        <p:tav tm="100000">
                                          <p:val>
                                            <p:strVal val="#ppt_x"/>
                                          </p:val>
                                        </p:tav>
                                      </p:tavLst>
                                    </p:anim>
                                    <p:anim calcmode="lin" valueType="num">
                                      <p:cBhvr additive="base">
                                        <p:cTn id="22" dur="500" fill="hold"/>
                                        <p:tgtEl>
                                          <p:spTgt spid="45067"/>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4" fill="hold" nodeType="afterEffect">
                                  <p:stCondLst>
                                    <p:cond delay="0"/>
                                  </p:stCondLst>
                                  <p:childTnLst>
                                    <p:set>
                                      <p:cBhvr>
                                        <p:cTn id="25" dur="1" fill="hold">
                                          <p:stCondLst>
                                            <p:cond delay="0"/>
                                          </p:stCondLst>
                                        </p:cTn>
                                        <p:tgtEl>
                                          <p:spTgt spid="45068"/>
                                        </p:tgtEl>
                                        <p:attrNameLst>
                                          <p:attrName>style.visibility</p:attrName>
                                        </p:attrNameLst>
                                      </p:cBhvr>
                                      <p:to>
                                        <p:strVal val="visible"/>
                                      </p:to>
                                    </p:set>
                                    <p:anim calcmode="lin" valueType="num">
                                      <p:cBhvr additive="base">
                                        <p:cTn id="26" dur="500" fill="hold"/>
                                        <p:tgtEl>
                                          <p:spTgt spid="45068"/>
                                        </p:tgtEl>
                                        <p:attrNameLst>
                                          <p:attrName>ppt_x</p:attrName>
                                        </p:attrNameLst>
                                      </p:cBhvr>
                                      <p:tavLst>
                                        <p:tav tm="0">
                                          <p:val>
                                            <p:strVal val="#ppt_x"/>
                                          </p:val>
                                        </p:tav>
                                        <p:tav tm="100000">
                                          <p:val>
                                            <p:strVal val="#ppt_x"/>
                                          </p:val>
                                        </p:tav>
                                      </p:tavLst>
                                    </p:anim>
                                    <p:anim calcmode="lin" valueType="num">
                                      <p:cBhvr additive="base">
                                        <p:cTn id="27" dur="500" fill="hold"/>
                                        <p:tgtEl>
                                          <p:spTgt spid="45068"/>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2" presetClass="entr" presetSubtype="4" fill="hold" nodeType="afterEffect">
                                  <p:stCondLst>
                                    <p:cond delay="0"/>
                                  </p:stCondLst>
                                  <p:childTnLst>
                                    <p:set>
                                      <p:cBhvr>
                                        <p:cTn id="30" dur="1" fill="hold">
                                          <p:stCondLst>
                                            <p:cond delay="0"/>
                                          </p:stCondLst>
                                        </p:cTn>
                                        <p:tgtEl>
                                          <p:spTgt spid="45069"/>
                                        </p:tgtEl>
                                        <p:attrNameLst>
                                          <p:attrName>style.visibility</p:attrName>
                                        </p:attrNameLst>
                                      </p:cBhvr>
                                      <p:to>
                                        <p:strVal val="visible"/>
                                      </p:to>
                                    </p:set>
                                    <p:anim calcmode="lin" valueType="num">
                                      <p:cBhvr additive="base">
                                        <p:cTn id="31" dur="500" fill="hold"/>
                                        <p:tgtEl>
                                          <p:spTgt spid="45069"/>
                                        </p:tgtEl>
                                        <p:attrNameLst>
                                          <p:attrName>ppt_x</p:attrName>
                                        </p:attrNameLst>
                                      </p:cBhvr>
                                      <p:tavLst>
                                        <p:tav tm="0">
                                          <p:val>
                                            <p:strVal val="#ppt_x"/>
                                          </p:val>
                                        </p:tav>
                                        <p:tav tm="100000">
                                          <p:val>
                                            <p:strVal val="#ppt_x"/>
                                          </p:val>
                                        </p:tav>
                                      </p:tavLst>
                                    </p:anim>
                                    <p:anim calcmode="lin" valueType="num">
                                      <p:cBhvr additive="base">
                                        <p:cTn id="32" dur="500" fill="hold"/>
                                        <p:tgtEl>
                                          <p:spTgt spid="45069"/>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4" presetClass="entr" presetSubtype="0" fill="hold" grpId="0"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 to="" calcmode="lin" valueType="num">
                                      <p:cBhvr>
                                        <p:cTn id="36" dur="1" fill="hold"/>
                                        <p:tgtEl>
                                          <p:spTgt spid="14">
                                            <p:txEl>
                                              <p:pRg st="0" end="0"/>
                                            </p:txEl>
                                          </p:spTgt>
                                        </p:tgtEl>
                                        <p:attrNameLst>
                                          <p:attrName/>
                                        </p:attrNameLst>
                                      </p:cBhvr>
                                    </p:anim>
                                  </p:childTnLst>
                                </p:cTn>
                              </p:par>
                            </p:childTnLst>
                          </p:cTn>
                        </p:par>
                        <p:par>
                          <p:cTn id="37" fill="hold">
                            <p:stCondLst>
                              <p:cond delay="2500"/>
                            </p:stCondLst>
                            <p:childTnLst>
                              <p:par>
                                <p:cTn id="38" presetID="24" presetClass="entr" presetSubtype="0" fill="hold" grpId="0" nodeType="after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 to="" calcmode="lin" valueType="num">
                                      <p:cBhvr>
                                        <p:cTn id="40" dur="1" fill="hold"/>
                                        <p:tgtEl>
                                          <p:spTgt spid="14">
                                            <p:txEl>
                                              <p:pRg st="1" end="1"/>
                                            </p:txEl>
                                          </p:spTgt>
                                        </p:tgtEl>
                                        <p:attrNameLst>
                                          <p:attrName/>
                                        </p:attrNameLst>
                                      </p:cBhvr>
                                    </p:anim>
                                  </p:childTnLst>
                                </p:cTn>
                              </p:par>
                            </p:childTnLst>
                          </p:cTn>
                        </p:par>
                        <p:par>
                          <p:cTn id="41" fill="hold">
                            <p:stCondLst>
                              <p:cond delay="2500"/>
                            </p:stCondLst>
                            <p:childTnLst>
                              <p:par>
                                <p:cTn id="42" presetID="24" presetClass="entr" presetSubtype="0" fill="hold" grpId="0" nodeType="afterEffect">
                                  <p:stCondLst>
                                    <p:cond delay="0"/>
                                  </p:stCondLst>
                                  <p:childTnLst>
                                    <p:set>
                                      <p:cBhvr>
                                        <p:cTn id="43" dur="1" fill="hold">
                                          <p:stCondLst>
                                            <p:cond delay="0"/>
                                          </p:stCondLst>
                                        </p:cTn>
                                        <p:tgtEl>
                                          <p:spTgt spid="14">
                                            <p:txEl>
                                              <p:pRg st="2" end="2"/>
                                            </p:txEl>
                                          </p:spTgt>
                                        </p:tgtEl>
                                        <p:attrNameLst>
                                          <p:attrName>style.visibility</p:attrName>
                                        </p:attrNameLst>
                                      </p:cBhvr>
                                      <p:to>
                                        <p:strVal val="visible"/>
                                      </p:to>
                                    </p:set>
                                    <p:anim to="" calcmode="lin" valueType="num">
                                      <p:cBhvr>
                                        <p:cTn id="44" dur="1" fill="hold"/>
                                        <p:tgtEl>
                                          <p:spTgt spid="1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375464" y="2130425"/>
            <a:ext cx="9872871" cy="4038600"/>
          </a:xfrm>
        </p:spPr>
        <p:txBody>
          <a:bodyPr/>
          <a:lstStyle/>
          <a:p>
            <a:pPr eaLnBrk="1" hangingPunct="1">
              <a:buFontTx/>
              <a:buNone/>
            </a:pPr>
            <a:endParaRPr lang="en-US" altLang="he-IL" b="1" dirty="0" smtClean="0"/>
          </a:p>
        </p:txBody>
      </p:sp>
      <p:sp>
        <p:nvSpPr>
          <p:cNvPr id="31748" name="Rectangle 4"/>
          <p:cNvSpPr>
            <a:spLocks noChangeArrowheads="1"/>
          </p:cNvSpPr>
          <p:nvPr/>
        </p:nvSpPr>
        <p:spPr bwMode="auto">
          <a:xfrm>
            <a:off x="8688388" y="2708276"/>
            <a:ext cx="1655762" cy="720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he-IL" altLang="he-IL" sz="1800" dirty="0"/>
              <a:t>בני אדם</a:t>
            </a:r>
            <a:endParaRPr lang="en-US" altLang="he-IL" sz="1800" dirty="0"/>
          </a:p>
        </p:txBody>
      </p:sp>
      <p:sp>
        <p:nvSpPr>
          <p:cNvPr id="31749" name="Rectangle 5"/>
          <p:cNvSpPr>
            <a:spLocks noChangeArrowheads="1"/>
          </p:cNvSpPr>
          <p:nvPr/>
        </p:nvSpPr>
        <p:spPr bwMode="auto">
          <a:xfrm>
            <a:off x="6743701" y="4292600"/>
            <a:ext cx="1871663" cy="1079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he-IL" altLang="he-IL" sz="1800"/>
              <a:t>חיטה דגנים</a:t>
            </a:r>
          </a:p>
          <a:p>
            <a:pPr algn="ctr" eaLnBrk="1" hangingPunct="1">
              <a:spcBef>
                <a:spcPct val="0"/>
              </a:spcBef>
              <a:buClrTx/>
              <a:buFontTx/>
              <a:buNone/>
            </a:pPr>
            <a:endParaRPr lang="en-US" altLang="he-IL" sz="1800"/>
          </a:p>
        </p:txBody>
      </p:sp>
      <p:sp>
        <p:nvSpPr>
          <p:cNvPr id="31750" name="Rectangle 6"/>
          <p:cNvSpPr>
            <a:spLocks noChangeArrowheads="1"/>
          </p:cNvSpPr>
          <p:nvPr/>
        </p:nvSpPr>
        <p:spPr bwMode="auto">
          <a:xfrm>
            <a:off x="4872039" y="2636839"/>
            <a:ext cx="2497137" cy="936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he-IL" altLang="he-IL" sz="1800"/>
              <a:t>מכרסמים עכברים נברנים</a:t>
            </a:r>
          </a:p>
          <a:p>
            <a:pPr algn="ctr" eaLnBrk="1" hangingPunct="1">
              <a:spcBef>
                <a:spcPct val="0"/>
              </a:spcBef>
              <a:buClrTx/>
              <a:buFontTx/>
              <a:buNone/>
            </a:pPr>
            <a:endParaRPr lang="en-US" altLang="he-IL" sz="1800"/>
          </a:p>
        </p:txBody>
      </p:sp>
      <p:sp>
        <p:nvSpPr>
          <p:cNvPr id="31751" name="Rectangle 7"/>
          <p:cNvSpPr>
            <a:spLocks noChangeArrowheads="1"/>
          </p:cNvSpPr>
          <p:nvPr/>
        </p:nvSpPr>
        <p:spPr bwMode="auto">
          <a:xfrm>
            <a:off x="4079875" y="4149725"/>
            <a:ext cx="1779588" cy="9350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he-IL" altLang="he-IL" sz="1800"/>
              <a:t>דרור חוחית</a:t>
            </a:r>
          </a:p>
          <a:p>
            <a:pPr algn="ctr" eaLnBrk="1" hangingPunct="1">
              <a:spcBef>
                <a:spcPct val="0"/>
              </a:spcBef>
              <a:buClrTx/>
              <a:buFontTx/>
              <a:buNone/>
            </a:pPr>
            <a:endParaRPr lang="en-US" altLang="he-IL" sz="1800"/>
          </a:p>
        </p:txBody>
      </p:sp>
      <p:sp>
        <p:nvSpPr>
          <p:cNvPr id="31752" name="Rectangle 8"/>
          <p:cNvSpPr>
            <a:spLocks noChangeArrowheads="1"/>
          </p:cNvSpPr>
          <p:nvPr/>
        </p:nvSpPr>
        <p:spPr bwMode="auto">
          <a:xfrm>
            <a:off x="1847851" y="3500439"/>
            <a:ext cx="1584325" cy="936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he-IL" altLang="he-IL" sz="1800"/>
              <a:t>בז עיט</a:t>
            </a:r>
          </a:p>
          <a:p>
            <a:pPr algn="ctr" eaLnBrk="1" hangingPunct="1">
              <a:spcBef>
                <a:spcPct val="0"/>
              </a:spcBef>
              <a:buClrTx/>
              <a:buFontTx/>
              <a:buNone/>
            </a:pPr>
            <a:endParaRPr lang="en-US" altLang="he-IL" sz="1800"/>
          </a:p>
        </p:txBody>
      </p:sp>
      <p:sp>
        <p:nvSpPr>
          <p:cNvPr id="45065" name="Line 9"/>
          <p:cNvSpPr>
            <a:spLocks noChangeShapeType="1"/>
          </p:cNvSpPr>
          <p:nvPr/>
        </p:nvSpPr>
        <p:spPr bwMode="auto">
          <a:xfrm flipV="1">
            <a:off x="8256588" y="3500438"/>
            <a:ext cx="1439862" cy="79216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45066" name="Line 10"/>
          <p:cNvSpPr>
            <a:spLocks noChangeShapeType="1"/>
          </p:cNvSpPr>
          <p:nvPr/>
        </p:nvSpPr>
        <p:spPr bwMode="auto">
          <a:xfrm flipH="1" flipV="1">
            <a:off x="6743700" y="3573464"/>
            <a:ext cx="215900" cy="7191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45067" name="Line 11"/>
          <p:cNvSpPr>
            <a:spLocks noChangeShapeType="1"/>
          </p:cNvSpPr>
          <p:nvPr/>
        </p:nvSpPr>
        <p:spPr bwMode="auto">
          <a:xfrm flipH="1" flipV="1">
            <a:off x="5880100" y="4581526"/>
            <a:ext cx="863600" cy="360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45068" name="Line 12"/>
          <p:cNvSpPr>
            <a:spLocks noChangeShapeType="1"/>
          </p:cNvSpPr>
          <p:nvPr/>
        </p:nvSpPr>
        <p:spPr bwMode="auto">
          <a:xfrm flipH="1" flipV="1">
            <a:off x="3432175" y="3860800"/>
            <a:ext cx="647700" cy="863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45069" name="Line 13"/>
          <p:cNvSpPr>
            <a:spLocks noChangeShapeType="1"/>
          </p:cNvSpPr>
          <p:nvPr/>
        </p:nvSpPr>
        <p:spPr bwMode="auto">
          <a:xfrm flipH="1">
            <a:off x="3503614" y="2997200"/>
            <a:ext cx="1368425" cy="5032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4" name="Rectangle 3"/>
          <p:cNvSpPr txBox="1">
            <a:spLocks noChangeArrowheads="1"/>
          </p:cNvSpPr>
          <p:nvPr/>
        </p:nvSpPr>
        <p:spPr>
          <a:xfrm>
            <a:off x="3618963" y="256358"/>
            <a:ext cx="8401459" cy="1910581"/>
          </a:xfrm>
          <a:prstGeom prst="rect">
            <a:avLst/>
          </a:prstGeom>
        </p:spPr>
        <p:txBody>
          <a:bodyPr vert="horz" lIns="91440" tIns="45720" rIns="91440" bIns="45720" rtlCol="0">
            <a:normAutofit/>
          </a:bodyPr>
          <a:lst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FontTx/>
              <a:buNone/>
            </a:pPr>
            <a:r>
              <a:rPr lang="he-IL" altLang="he-IL" b="1" dirty="0" smtClean="0">
                <a:solidFill>
                  <a:schemeClr val="tx1"/>
                </a:solidFill>
              </a:rPr>
              <a:t>א. ציירו את מארג המזון המתואר בקטע (כולל האדם). </a:t>
            </a:r>
          </a:p>
          <a:p>
            <a:pPr>
              <a:buFontTx/>
              <a:buNone/>
            </a:pPr>
            <a:r>
              <a:rPr lang="he-IL" altLang="he-IL" b="1" dirty="0" smtClean="0">
                <a:solidFill>
                  <a:schemeClr val="tx1"/>
                </a:solidFill>
              </a:rPr>
              <a:t>ב. רשמו שתי סיבות אפשריות למות העופות. </a:t>
            </a:r>
          </a:p>
          <a:p>
            <a:pPr>
              <a:buFontTx/>
              <a:buNone/>
            </a:pPr>
            <a:r>
              <a:rPr lang="he-IL" altLang="he-IL" b="1" u="sng" dirty="0" smtClean="0">
                <a:solidFill>
                  <a:srgbClr val="C00000"/>
                </a:solidFill>
              </a:rPr>
              <a:t>מטרת השאלה: ידע של מדע – מארג מזון   יכולות – שרטוט מארג</a:t>
            </a:r>
            <a:endParaRPr lang="en-US" altLang="he-IL" b="1" u="sng" dirty="0" smtClean="0">
              <a:solidFill>
                <a:srgbClr val="C00000"/>
              </a:solidFill>
            </a:endParaRPr>
          </a:p>
        </p:txBody>
      </p:sp>
    </p:spTree>
    <p:extLst>
      <p:ext uri="{BB962C8B-B14F-4D97-AF65-F5344CB8AC3E}">
        <p14:creationId xmlns:p14="http://schemas.microsoft.com/office/powerpoint/2010/main" val="240525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grpId="0" nodeType="afterEffect" nodePh="1">
                                  <p:stCondLst>
                                    <p:cond delay="0"/>
                                  </p:stCondLst>
                                  <p:endCondLst>
                                    <p:cond evt="begin" delay="0">
                                      <p:tn val="5"/>
                                    </p:cond>
                                  </p:endCondLst>
                                  <p:childTnLst>
                                    <p:set>
                                      <p:cBhvr>
                                        <p:cTn id="6" dur="1" fill="hold">
                                          <p:stCondLst>
                                            <p:cond delay="0"/>
                                          </p:stCondLst>
                                        </p:cTn>
                                        <p:tgtEl>
                                          <p:spTgt spid="45059">
                                            <p:txEl>
                                              <p:pRg st="0" end="0"/>
                                            </p:txEl>
                                          </p:spTgt>
                                        </p:tgtEl>
                                        <p:attrNameLst>
                                          <p:attrName>style.visibility</p:attrName>
                                        </p:attrNameLst>
                                      </p:cBhvr>
                                      <p:to>
                                        <p:strVal val="visible"/>
                                      </p:to>
                                    </p:set>
                                    <p:anim to="" calcmode="lin" valueType="num">
                                      <p:cBhvr>
                                        <p:cTn id="7" dur="1" fill="hold"/>
                                        <p:tgtEl>
                                          <p:spTgt spid="45059">
                                            <p:txEl>
                                              <p:pRg st="0" end="0"/>
                                            </p:txEl>
                                          </p:spTgt>
                                        </p:tgtEl>
                                        <p:attrNameLst>
                                          <p:attrName/>
                                        </p:attrNameLst>
                                      </p:cBhvr>
                                    </p:anim>
                                  </p:childTnLst>
                                </p:cTn>
                              </p:par>
                            </p:childTnLst>
                          </p:cTn>
                        </p:par>
                        <p:par>
                          <p:cTn id="8" fill="hold" nodeType="afterGroup">
                            <p:stCondLst>
                              <p:cond delay="0"/>
                            </p:stCondLst>
                            <p:childTnLst>
                              <p:par>
                                <p:cTn id="9" presetID="2" presetClass="entr" presetSubtype="4" fill="hold" nodeType="afterEffect">
                                  <p:stCondLst>
                                    <p:cond delay="0"/>
                                  </p:stCondLst>
                                  <p:childTnLst>
                                    <p:set>
                                      <p:cBhvr>
                                        <p:cTn id="10" dur="1" fill="hold">
                                          <p:stCondLst>
                                            <p:cond delay="0"/>
                                          </p:stCondLst>
                                        </p:cTn>
                                        <p:tgtEl>
                                          <p:spTgt spid="45065"/>
                                        </p:tgtEl>
                                        <p:attrNameLst>
                                          <p:attrName>style.visibility</p:attrName>
                                        </p:attrNameLst>
                                      </p:cBhvr>
                                      <p:to>
                                        <p:strVal val="visible"/>
                                      </p:to>
                                    </p:set>
                                    <p:anim calcmode="lin" valueType="num">
                                      <p:cBhvr additive="base">
                                        <p:cTn id="11" dur="500" fill="hold"/>
                                        <p:tgtEl>
                                          <p:spTgt spid="45065"/>
                                        </p:tgtEl>
                                        <p:attrNameLst>
                                          <p:attrName>ppt_x</p:attrName>
                                        </p:attrNameLst>
                                      </p:cBhvr>
                                      <p:tavLst>
                                        <p:tav tm="0">
                                          <p:val>
                                            <p:strVal val="#ppt_x"/>
                                          </p:val>
                                        </p:tav>
                                        <p:tav tm="100000">
                                          <p:val>
                                            <p:strVal val="#ppt_x"/>
                                          </p:val>
                                        </p:tav>
                                      </p:tavLst>
                                    </p:anim>
                                    <p:anim calcmode="lin" valueType="num">
                                      <p:cBhvr additive="base">
                                        <p:cTn id="12" dur="500" fill="hold"/>
                                        <p:tgtEl>
                                          <p:spTgt spid="4506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45066"/>
                                        </p:tgtEl>
                                        <p:attrNameLst>
                                          <p:attrName>style.visibility</p:attrName>
                                        </p:attrNameLst>
                                      </p:cBhvr>
                                      <p:to>
                                        <p:strVal val="visible"/>
                                      </p:to>
                                    </p:set>
                                    <p:anim calcmode="lin" valueType="num">
                                      <p:cBhvr additive="base">
                                        <p:cTn id="16" dur="500" fill="hold"/>
                                        <p:tgtEl>
                                          <p:spTgt spid="45066"/>
                                        </p:tgtEl>
                                        <p:attrNameLst>
                                          <p:attrName>ppt_x</p:attrName>
                                        </p:attrNameLst>
                                      </p:cBhvr>
                                      <p:tavLst>
                                        <p:tav tm="0">
                                          <p:val>
                                            <p:strVal val="#ppt_x"/>
                                          </p:val>
                                        </p:tav>
                                        <p:tav tm="100000">
                                          <p:val>
                                            <p:strVal val="#ppt_x"/>
                                          </p:val>
                                        </p:tav>
                                      </p:tavLst>
                                    </p:anim>
                                    <p:anim calcmode="lin" valueType="num">
                                      <p:cBhvr additive="base">
                                        <p:cTn id="17" dur="500" fill="hold"/>
                                        <p:tgtEl>
                                          <p:spTgt spid="45066"/>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nodeType="afterEffect">
                                  <p:stCondLst>
                                    <p:cond delay="0"/>
                                  </p:stCondLst>
                                  <p:childTnLst>
                                    <p:set>
                                      <p:cBhvr>
                                        <p:cTn id="20" dur="1" fill="hold">
                                          <p:stCondLst>
                                            <p:cond delay="0"/>
                                          </p:stCondLst>
                                        </p:cTn>
                                        <p:tgtEl>
                                          <p:spTgt spid="45067"/>
                                        </p:tgtEl>
                                        <p:attrNameLst>
                                          <p:attrName>style.visibility</p:attrName>
                                        </p:attrNameLst>
                                      </p:cBhvr>
                                      <p:to>
                                        <p:strVal val="visible"/>
                                      </p:to>
                                    </p:set>
                                    <p:anim calcmode="lin" valueType="num">
                                      <p:cBhvr additive="base">
                                        <p:cTn id="21" dur="500" fill="hold"/>
                                        <p:tgtEl>
                                          <p:spTgt spid="45067"/>
                                        </p:tgtEl>
                                        <p:attrNameLst>
                                          <p:attrName>ppt_x</p:attrName>
                                        </p:attrNameLst>
                                      </p:cBhvr>
                                      <p:tavLst>
                                        <p:tav tm="0">
                                          <p:val>
                                            <p:strVal val="#ppt_x"/>
                                          </p:val>
                                        </p:tav>
                                        <p:tav tm="100000">
                                          <p:val>
                                            <p:strVal val="#ppt_x"/>
                                          </p:val>
                                        </p:tav>
                                      </p:tavLst>
                                    </p:anim>
                                    <p:anim calcmode="lin" valueType="num">
                                      <p:cBhvr additive="base">
                                        <p:cTn id="22" dur="500" fill="hold"/>
                                        <p:tgtEl>
                                          <p:spTgt spid="45067"/>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4" fill="hold" nodeType="afterEffect">
                                  <p:stCondLst>
                                    <p:cond delay="0"/>
                                  </p:stCondLst>
                                  <p:childTnLst>
                                    <p:set>
                                      <p:cBhvr>
                                        <p:cTn id="25" dur="1" fill="hold">
                                          <p:stCondLst>
                                            <p:cond delay="0"/>
                                          </p:stCondLst>
                                        </p:cTn>
                                        <p:tgtEl>
                                          <p:spTgt spid="45068"/>
                                        </p:tgtEl>
                                        <p:attrNameLst>
                                          <p:attrName>style.visibility</p:attrName>
                                        </p:attrNameLst>
                                      </p:cBhvr>
                                      <p:to>
                                        <p:strVal val="visible"/>
                                      </p:to>
                                    </p:set>
                                    <p:anim calcmode="lin" valueType="num">
                                      <p:cBhvr additive="base">
                                        <p:cTn id="26" dur="500" fill="hold"/>
                                        <p:tgtEl>
                                          <p:spTgt spid="45068"/>
                                        </p:tgtEl>
                                        <p:attrNameLst>
                                          <p:attrName>ppt_x</p:attrName>
                                        </p:attrNameLst>
                                      </p:cBhvr>
                                      <p:tavLst>
                                        <p:tav tm="0">
                                          <p:val>
                                            <p:strVal val="#ppt_x"/>
                                          </p:val>
                                        </p:tav>
                                        <p:tav tm="100000">
                                          <p:val>
                                            <p:strVal val="#ppt_x"/>
                                          </p:val>
                                        </p:tav>
                                      </p:tavLst>
                                    </p:anim>
                                    <p:anim calcmode="lin" valueType="num">
                                      <p:cBhvr additive="base">
                                        <p:cTn id="27" dur="500" fill="hold"/>
                                        <p:tgtEl>
                                          <p:spTgt spid="45068"/>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2" presetClass="entr" presetSubtype="4" fill="hold" nodeType="afterEffect">
                                  <p:stCondLst>
                                    <p:cond delay="0"/>
                                  </p:stCondLst>
                                  <p:childTnLst>
                                    <p:set>
                                      <p:cBhvr>
                                        <p:cTn id="30" dur="1" fill="hold">
                                          <p:stCondLst>
                                            <p:cond delay="0"/>
                                          </p:stCondLst>
                                        </p:cTn>
                                        <p:tgtEl>
                                          <p:spTgt spid="45069"/>
                                        </p:tgtEl>
                                        <p:attrNameLst>
                                          <p:attrName>style.visibility</p:attrName>
                                        </p:attrNameLst>
                                      </p:cBhvr>
                                      <p:to>
                                        <p:strVal val="visible"/>
                                      </p:to>
                                    </p:set>
                                    <p:anim calcmode="lin" valueType="num">
                                      <p:cBhvr additive="base">
                                        <p:cTn id="31" dur="500" fill="hold"/>
                                        <p:tgtEl>
                                          <p:spTgt spid="45069"/>
                                        </p:tgtEl>
                                        <p:attrNameLst>
                                          <p:attrName>ppt_x</p:attrName>
                                        </p:attrNameLst>
                                      </p:cBhvr>
                                      <p:tavLst>
                                        <p:tav tm="0">
                                          <p:val>
                                            <p:strVal val="#ppt_x"/>
                                          </p:val>
                                        </p:tav>
                                        <p:tav tm="100000">
                                          <p:val>
                                            <p:strVal val="#ppt_x"/>
                                          </p:val>
                                        </p:tav>
                                      </p:tavLst>
                                    </p:anim>
                                    <p:anim calcmode="lin" valueType="num">
                                      <p:cBhvr additive="base">
                                        <p:cTn id="32" dur="500" fill="hold"/>
                                        <p:tgtEl>
                                          <p:spTgt spid="45069"/>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4" presetClass="entr" presetSubtype="0" fill="hold" grpId="0"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 to="" calcmode="lin" valueType="num">
                                      <p:cBhvr>
                                        <p:cTn id="36" dur="1" fill="hold"/>
                                        <p:tgtEl>
                                          <p:spTgt spid="14">
                                            <p:txEl>
                                              <p:pRg st="0" end="0"/>
                                            </p:txEl>
                                          </p:spTgt>
                                        </p:tgtEl>
                                        <p:attrNameLst>
                                          <p:attrName/>
                                        </p:attrNameLst>
                                      </p:cBhvr>
                                    </p:anim>
                                  </p:childTnLst>
                                </p:cTn>
                              </p:par>
                            </p:childTnLst>
                          </p:cTn>
                        </p:par>
                        <p:par>
                          <p:cTn id="37" fill="hold">
                            <p:stCondLst>
                              <p:cond delay="2500"/>
                            </p:stCondLst>
                            <p:childTnLst>
                              <p:par>
                                <p:cTn id="38" presetID="24" presetClass="entr" presetSubtype="0" fill="hold" grpId="0" nodeType="after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 to="" calcmode="lin" valueType="num">
                                      <p:cBhvr>
                                        <p:cTn id="40" dur="1" fill="hold"/>
                                        <p:tgtEl>
                                          <p:spTgt spid="14">
                                            <p:txEl>
                                              <p:pRg st="1" end="1"/>
                                            </p:txEl>
                                          </p:spTgt>
                                        </p:tgtEl>
                                        <p:attrNameLst>
                                          <p:attrName/>
                                        </p:attrNameLst>
                                      </p:cBhvr>
                                    </p:anim>
                                  </p:childTnLst>
                                </p:cTn>
                              </p:par>
                            </p:childTnLst>
                          </p:cTn>
                        </p:par>
                        <p:par>
                          <p:cTn id="41" fill="hold">
                            <p:stCondLst>
                              <p:cond delay="2500"/>
                            </p:stCondLst>
                            <p:childTnLst>
                              <p:par>
                                <p:cTn id="42" presetID="24" presetClass="entr" presetSubtype="0" fill="hold" grpId="0" nodeType="afterEffect">
                                  <p:stCondLst>
                                    <p:cond delay="0"/>
                                  </p:stCondLst>
                                  <p:childTnLst>
                                    <p:set>
                                      <p:cBhvr>
                                        <p:cTn id="43" dur="1" fill="hold">
                                          <p:stCondLst>
                                            <p:cond delay="0"/>
                                          </p:stCondLst>
                                        </p:cTn>
                                        <p:tgtEl>
                                          <p:spTgt spid="14">
                                            <p:txEl>
                                              <p:pRg st="2" end="2"/>
                                            </p:txEl>
                                          </p:spTgt>
                                        </p:tgtEl>
                                        <p:attrNameLst>
                                          <p:attrName>style.visibility</p:attrName>
                                        </p:attrNameLst>
                                      </p:cBhvr>
                                      <p:to>
                                        <p:strVal val="visible"/>
                                      </p:to>
                                    </p:set>
                                    <p:anim to="" calcmode="lin" valueType="num">
                                      <p:cBhvr>
                                        <p:cTn id="44" dur="1" fill="hold"/>
                                        <p:tgtEl>
                                          <p:spTgt spid="1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2478916" y="450760"/>
            <a:ext cx="7547020" cy="9144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smtClean="0">
                <a:solidFill>
                  <a:srgbClr val="C00000"/>
                </a:solidFill>
              </a:rPr>
              <a:t>הדגמה מאורייניות מדעי החיים</a:t>
            </a:r>
            <a:endParaRPr lang="he-IL" sz="3200" b="1" dirty="0">
              <a:solidFill>
                <a:srgbClr val="C00000"/>
              </a:solidFill>
            </a:endParaRPr>
          </a:p>
        </p:txBody>
      </p:sp>
      <p:pic>
        <p:nvPicPr>
          <p:cNvPr id="60420" name="Picture 4" descr="תוצאת תמונה עבור מדעי החיי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467" y="1701754"/>
            <a:ext cx="7475917" cy="456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13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28035" y="846786"/>
            <a:ext cx="11144660" cy="4038600"/>
          </a:xfrm>
          <a:prstGeom prst="rect">
            <a:avLst/>
          </a:prstGeom>
        </p:spPr>
        <p:txBody>
          <a:bodyPr>
            <a:normAutofit/>
          </a:bodyPr>
          <a:lst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FontTx/>
              <a:buNone/>
            </a:pPr>
            <a:r>
              <a:rPr lang="he-IL" altLang="he-IL" sz="2800" b="1" dirty="0" smtClean="0">
                <a:solidFill>
                  <a:schemeClr val="tx1"/>
                </a:solidFill>
              </a:rPr>
              <a:t>ב. </a:t>
            </a:r>
            <a:r>
              <a:rPr lang="he-IL" altLang="he-IL" sz="2800" b="1" dirty="0" smtClean="0">
                <a:solidFill>
                  <a:srgbClr val="002060"/>
                </a:solidFill>
              </a:rPr>
              <a:t>רשמו שתי סיבות לתמותת </a:t>
            </a:r>
            <a:r>
              <a:rPr lang="he-IL" altLang="he-IL" sz="2800" b="1" dirty="0" smtClean="0">
                <a:solidFill>
                  <a:srgbClr val="002060"/>
                </a:solidFill>
              </a:rPr>
              <a:t>העופות</a:t>
            </a:r>
            <a:endParaRPr lang="he-IL" altLang="he-IL" sz="2800" b="1" dirty="0"/>
          </a:p>
          <a:p>
            <a:pPr>
              <a:buFontTx/>
              <a:buNone/>
            </a:pPr>
            <a:r>
              <a:rPr lang="he-IL" altLang="he-IL" sz="2800" b="1" dirty="0" smtClean="0">
                <a:solidFill>
                  <a:schemeClr val="tx1"/>
                </a:solidFill>
              </a:rPr>
              <a:t>כגון: העופות אוכלים גרעיני חיטה מורעלים; העופות אוכלים מכרסמים</a:t>
            </a:r>
          </a:p>
          <a:p>
            <a:pPr>
              <a:buFontTx/>
              <a:buNone/>
            </a:pPr>
            <a:r>
              <a:rPr lang="he-IL" altLang="he-IL" sz="2800" b="1" dirty="0" smtClean="0">
                <a:solidFill>
                  <a:schemeClr val="tx1"/>
                </a:solidFill>
              </a:rPr>
              <a:t>שהורעלו מאכילת גרעיני חיטה מורעלים.</a:t>
            </a:r>
          </a:p>
          <a:p>
            <a:pPr>
              <a:buFontTx/>
              <a:buNone/>
            </a:pPr>
            <a:r>
              <a:rPr lang="he-IL" altLang="he-IL" sz="2800" b="1" dirty="0" smtClean="0">
                <a:solidFill>
                  <a:schemeClr val="tx1"/>
                </a:solidFill>
              </a:rPr>
              <a:t>תתקבל גם תשובה: העופות אוכלים בעלי-חיים שהורעלו מאכילת בעלי</a:t>
            </a:r>
          </a:p>
          <a:p>
            <a:pPr>
              <a:buFontTx/>
              <a:buNone/>
            </a:pPr>
            <a:r>
              <a:rPr lang="he-IL" altLang="he-IL" sz="2800" b="1" dirty="0" smtClean="0">
                <a:solidFill>
                  <a:schemeClr val="tx1"/>
                </a:solidFill>
              </a:rPr>
              <a:t>חיים אחרים שהורעלו.</a:t>
            </a:r>
            <a:endParaRPr lang="he-IL" altLang="he-IL" sz="2800" b="1" i="1" dirty="0">
              <a:solidFill>
                <a:schemeClr val="tx1"/>
              </a:solidFill>
            </a:endParaRPr>
          </a:p>
        </p:txBody>
      </p:sp>
    </p:spTree>
    <p:extLst>
      <p:ext uri="{BB962C8B-B14F-4D97-AF65-F5344CB8AC3E}">
        <p14:creationId xmlns:p14="http://schemas.microsoft.com/office/powerpoint/2010/main" val="119491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to="" calcmode="lin" valueType="num">
                                      <p:cBhvr>
                                        <p:cTn id="11" dur="1" fill="hold"/>
                                        <p:tgtEl>
                                          <p:spTgt spid="2">
                                            <p:txEl>
                                              <p:pRg st="1" end="1"/>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to="" calcmode="lin" valueType="num">
                                      <p:cBhvr>
                                        <p:cTn id="15" dur="1" fill="hold"/>
                                        <p:tgtEl>
                                          <p:spTgt spid="2">
                                            <p:txEl>
                                              <p:pRg st="2" end="2"/>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to="" calcmode="lin" valueType="num">
                                      <p:cBhvr>
                                        <p:cTn id="19" dur="1" fill="hold"/>
                                        <p:tgtEl>
                                          <p:spTgt spid="2">
                                            <p:txEl>
                                              <p:pRg st="3" end="3"/>
                                            </p:tx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to="" calcmode="lin" valueType="num">
                                      <p:cBhvr>
                                        <p:cTn id="23" dur="1" fill="hold"/>
                                        <p:tgtEl>
                                          <p:spTgt spid="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תמונה 1" descr="habitat_0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801" y="3477296"/>
            <a:ext cx="9921025" cy="232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כותרת 6"/>
          <p:cNvSpPr>
            <a:spLocks noGrp="1"/>
          </p:cNvSpPr>
          <p:nvPr>
            <p:ph type="title"/>
          </p:nvPr>
        </p:nvSpPr>
        <p:spPr/>
        <p:txBody>
          <a:bodyPr/>
          <a:lstStyle/>
          <a:p>
            <a:pPr algn="ctr">
              <a:defRPr/>
            </a:pPr>
            <a:r>
              <a:rPr lang="he-IL" sz="3200" b="1" dirty="0">
                <a:effectLst>
                  <a:outerShdw blurRad="38100" dist="38100" dir="2700000" algn="tl">
                    <a:srgbClr val="000000">
                      <a:alpha val="43137"/>
                    </a:srgbClr>
                  </a:outerShdw>
                </a:effectLst>
                <a:cs typeface="David" pitchFamily="2" charset="-79"/>
              </a:rPr>
              <a:t>הרכיבו שרשרת מזון מהיצורים השונים שבאיור</a:t>
            </a:r>
            <a:endParaRPr lang="he-IL" sz="3200" b="1" dirty="0">
              <a:effectLst>
                <a:outerShdw blurRad="38100" dist="38100" dir="2700000" algn="tl">
                  <a:srgbClr val="000000">
                    <a:alpha val="43137"/>
                  </a:srgbClr>
                </a:outerShdw>
              </a:effectLst>
            </a:endParaRPr>
          </a:p>
        </p:txBody>
      </p:sp>
      <p:pic>
        <p:nvPicPr>
          <p:cNvPr id="5" name="תמונה 2" descr="habitat_01d.gif"/>
          <p:cNvPicPr>
            <a:picLocks noChangeAspect="1"/>
          </p:cNvPicPr>
          <p:nvPr/>
        </p:nvPicPr>
        <p:blipFill>
          <a:blip r:embed="rId4">
            <a:extLst>
              <a:ext uri="{28A0092B-C50C-407E-A947-70E740481C1C}">
                <a14:useLocalDpi xmlns:a14="http://schemas.microsoft.com/office/drawing/2010/main" val="0"/>
              </a:ext>
            </a:extLst>
          </a:blip>
          <a:srcRect l="5199" t="30508" r="81285" b="23727"/>
          <a:stretch>
            <a:fillRect/>
          </a:stretch>
        </p:blipFill>
        <p:spPr bwMode="auto">
          <a:xfrm>
            <a:off x="2088861" y="2578491"/>
            <a:ext cx="9286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2" descr="habitat_01d.gif"/>
          <p:cNvPicPr>
            <a:picLocks noChangeAspect="1"/>
          </p:cNvPicPr>
          <p:nvPr/>
        </p:nvPicPr>
        <p:blipFill>
          <a:blip r:embed="rId4">
            <a:extLst>
              <a:ext uri="{28A0092B-C50C-407E-A947-70E740481C1C}">
                <a14:useLocalDpi xmlns:a14="http://schemas.microsoft.com/office/drawing/2010/main" val="0"/>
              </a:ext>
            </a:extLst>
          </a:blip>
          <a:srcRect l="29112" t="20338" r="55292" b="13559"/>
          <a:stretch>
            <a:fillRect/>
          </a:stretch>
        </p:blipFill>
        <p:spPr bwMode="auto">
          <a:xfrm>
            <a:off x="4799560" y="2435617"/>
            <a:ext cx="1071563"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תמונה 2" descr="habitat_01d.gif"/>
          <p:cNvPicPr>
            <a:picLocks noChangeAspect="1"/>
          </p:cNvPicPr>
          <p:nvPr/>
        </p:nvPicPr>
        <p:blipFill>
          <a:blip r:embed="rId4">
            <a:extLst>
              <a:ext uri="{28A0092B-C50C-407E-A947-70E740481C1C}">
                <a14:useLocalDpi xmlns:a14="http://schemas.microsoft.com/office/drawing/2010/main" val="0"/>
              </a:ext>
            </a:extLst>
          </a:blip>
          <a:srcRect l="55107" t="20338" r="30338" b="13559"/>
          <a:stretch>
            <a:fillRect/>
          </a:stretch>
        </p:blipFill>
        <p:spPr bwMode="auto">
          <a:xfrm>
            <a:off x="7217872" y="2435617"/>
            <a:ext cx="10001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תמונה 2" descr="habitat_01d.gif"/>
          <p:cNvPicPr>
            <a:picLocks noChangeAspect="1"/>
          </p:cNvPicPr>
          <p:nvPr/>
        </p:nvPicPr>
        <p:blipFill>
          <a:blip r:embed="rId4">
            <a:extLst>
              <a:ext uri="{28A0092B-C50C-407E-A947-70E740481C1C}">
                <a14:useLocalDpi xmlns:a14="http://schemas.microsoft.com/office/drawing/2010/main" val="0"/>
              </a:ext>
            </a:extLst>
          </a:blip>
          <a:srcRect l="77982" t="25424" r="5383" b="18643"/>
          <a:stretch>
            <a:fillRect/>
          </a:stretch>
        </p:blipFill>
        <p:spPr bwMode="auto">
          <a:xfrm>
            <a:off x="9678138" y="2428875"/>
            <a:ext cx="1143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677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5E-6 -2.39593E-6 C -0.02257 -0.00208 -0.04341 -0.00971 -0.0658 -0.01202 C -0.10018 -0.02058 -0.13316 -0.00855 -0.16719 -0.00601 C -0.19254 -0.00416 -0.21806 -0.00439 -0.24341 -0.00208 C -0.25139 -0.00138 -0.25921 -0.00069 -0.26719 -2.39593E-6 C -0.28698 0.00671 -0.25087 -0.00508 -0.30157 0.00394 C -0.30504 0.00463 -0.31129 0.01226 -0.3165 0.01388 C -0.31841 0.01527 -0.32032 0.01666 -0.3224 0.01781 C -0.32379 0.01874 -0.32587 0.01851 -0.32691 0.01989 C -0.32796 0.02128 -0.32778 0.02406 -0.32848 0.02591 C -0.32935 0.02799 -0.33039 0.02984 -0.33143 0.03192 C -0.33403 0.04256 -0.33768 0.05204 -0.34185 0.06152 C -0.34532 0.06915 -0.34983 0.07494 -0.35226 0.08349 C -0.3533 0.08719 -0.35452 0.09575 -0.35521 0.09945 C -0.35747 0.11032 -0.35573 0.10084 -0.35973 0.11124 C -0.36198 0.11726 -0.3625 0.12466 -0.36424 0.13113 C -0.36268 0.14316 -0.36129 0.15056 -0.36129 0.16305 " pathEditMode="relative" ptsTypes="ffffffffffffffffA">
                                      <p:cBhvr>
                                        <p:cTn id="6" dur="2000" fill="hold"/>
                                        <p:tgtEl>
                                          <p:spTgt spid="9"/>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2.22222E-6 3.10823E-6 C -0.0342 0.01573 -0.19774 0.00671 -0.26875 0.00994 C -0.27274 0.01064 -0.27673 0.0111 -0.28055 0.01202 C -0.28212 0.01249 -0.2835 0.01341 -0.28507 0.01388 C -0.29097 0.01549 -0.30295 0.01781 -0.30295 0.01781 C -0.30451 0.0185 -0.30607 0.01896 -0.30746 0.01989 C -0.30903 0.02104 -0.31024 0.02289 -0.31198 0.02382 C -0.32291 0.03006 -0.33455 0.03376 -0.34635 0.03585 C -0.35868 0.04116 -0.36319 0.06036 -0.36719 0.07562 C -0.36771 0.09412 -0.36736 0.11263 -0.36875 0.13113 C -0.36892 0.13344 -0.37153 0.13483 -0.3717 0.13714 C -0.37239 0.14431 -0.3717 0.15171 -0.3717 0.15911 " pathEditMode="relative" ptsTypes="fffffffffffA">
                                      <p:cBhvr>
                                        <p:cTn id="10" dur="2000" fill="hold"/>
                                        <p:tgtEl>
                                          <p:spTgt spid="8"/>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4.16667E-6 6.19796E-6 C 0.02656 -0.00346 0.04983 -0.003 0.07622 6.19796E-6 C 0.09375 0.00718 0.09427 0.00625 0.11945 0.00787 C 0.15156 0.01342 0.18403 0.01411 0.21649 0.01573 C 0.23247 0.02475 0.21788 0.01781 0.24792 0.02175 C 0.25799 0.02313 0.25035 0.02568 0.26285 0.02984 C 0.26771 0.03146 0.27274 0.031 0.27778 0.03169 C 0.29288 0.03955 0.30833 0.04418 0.32396 0.04973 C 0.33299 0.05667 0.34063 0.05875 0.35087 0.06152 C 0.35608 0.06846 0.36198 0.07424 0.36719 0.08141 C 0.37049 0.09806 0.37118 0.11448 0.37465 0.13113 C 0.37639 0.13946 0.38021 0.1464 0.38212 0.15495 C 0.38073 0.16767 0.38386 0.16698 0.37917 0.16698 " pathEditMode="relative" ptsTypes="ffffffffffffA">
                                      <p:cBhvr>
                                        <p:cTn id="14" dur="2000" fill="hold"/>
                                        <p:tgtEl>
                                          <p:spTgt spid="6"/>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3.33333E-6 4.51434E-6 C 0.02951 0.01017 0.0658 0.00416 0.09705 0.00809 C 0.10747 0.01133 0.11563 0.01919 0.12535 0.02405 C 0.13663 0.0296 0.14879 0.03261 0.15972 0.03978 C 0.16944 0.04625 0.17639 0.05319 0.18663 0.05781 C 0.19583 0.06961 0.2092 0.06707 0.22101 0.07169 C 0.2342 0.07701 0.24896 0.08349 0.26267 0.08557 C 0.28333 0.08857 0.30365 0.08719 0.32396 0.09343 C 0.33247 0.10106 0.33785 0.10499 0.34774 0.10939 C 0.35313 0.1117 0.35885 0.11124 0.36424 0.11332 C 0.37257 0.11633 0.38056 0.12326 0.38663 0.13136 C 0.38715 0.13668 0.38802 0.142 0.38802 0.14731 C 0.38802 0.15009 0.38663 0.15518 0.38663 0.15518 " pathEditMode="relative" ptsTypes="ffffffffffffA">
                                      <p:cBhvr>
                                        <p:cTn id="18"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309813" y="571500"/>
            <a:ext cx="7897812" cy="1143000"/>
          </a:xfrm>
        </p:spPr>
        <p:txBody>
          <a:bodyPr>
            <a:normAutofit/>
          </a:bodyPr>
          <a:lstStyle/>
          <a:p>
            <a:pPr algn="ctr" defTabSz="912813">
              <a:defRPr/>
            </a:pPr>
            <a:r>
              <a:rPr lang="he-IL" sz="4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תרגול</a:t>
            </a:r>
            <a:endParaRPr lang="en-US" sz="4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2550" name="Group 22"/>
          <p:cNvGraphicFramePr>
            <a:graphicFrameLocks noGrp="1"/>
          </p:cNvGraphicFramePr>
          <p:nvPr>
            <p:ph idx="1"/>
          </p:nvPr>
        </p:nvGraphicFramePr>
        <p:xfrm>
          <a:off x="2524126" y="3105150"/>
          <a:ext cx="7686675" cy="2749552"/>
        </p:xfrm>
        <a:graphic>
          <a:graphicData uri="http://schemas.openxmlformats.org/drawingml/2006/table">
            <a:tbl>
              <a:tblPr rtl="1"/>
              <a:tblGrid>
                <a:gridCol w="4162425">
                  <a:extLst>
                    <a:ext uri="{9D8B030D-6E8A-4147-A177-3AD203B41FA5}">
                      <a16:colId xmlns:a16="http://schemas.microsoft.com/office/drawing/2014/main" val="20000"/>
                    </a:ext>
                  </a:extLst>
                </a:gridCol>
                <a:gridCol w="3524250">
                  <a:extLst>
                    <a:ext uri="{9D8B030D-6E8A-4147-A177-3AD203B41FA5}">
                      <a16:colId xmlns:a16="http://schemas.microsoft.com/office/drawing/2014/main" val="20001"/>
                    </a:ext>
                  </a:extLst>
                </a:gridCol>
              </a:tblGrid>
              <a:tr h="6873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100" b="0" i="0" u="none" strike="noStrike" cap="none" normalizeH="0" baseline="0" smtClean="0">
                          <a:ln>
                            <a:noFill/>
                          </a:ln>
                          <a:solidFill>
                            <a:schemeClr val="tx1"/>
                          </a:solidFill>
                          <a:effectLst/>
                          <a:latin typeface="Verdana" pitchFamily="34" charset="0"/>
                          <a:cs typeface="Guttman Yad-Brush" pitchFamily="2" charset="-79"/>
                        </a:rPr>
                        <a:t>השרשרת</a:t>
                      </a:r>
                      <a:endParaRPr kumimoji="0" lang="en-US" sz="2100" b="0" i="0" u="none" strike="noStrike" cap="none" normalizeH="0" baseline="0" smtClean="0">
                        <a:ln>
                          <a:noFill/>
                        </a:ln>
                        <a:solidFill>
                          <a:schemeClr val="tx1"/>
                        </a:solidFill>
                        <a:effectLst/>
                        <a:latin typeface="Verdana" pitchFamily="34" charset="0"/>
                        <a:cs typeface="Guttman Yad-Brush"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100" b="0" i="0" u="none" strike="noStrike" cap="none" normalizeH="0" baseline="0" smtClean="0">
                          <a:ln>
                            <a:noFill/>
                          </a:ln>
                          <a:solidFill>
                            <a:schemeClr val="tx1"/>
                          </a:solidFill>
                          <a:effectLst/>
                          <a:latin typeface="Verdana" pitchFamily="34" charset="0"/>
                          <a:cs typeface="Guttman Yad-Brush" pitchFamily="2" charset="-79"/>
                        </a:rPr>
                        <a:t>תיקון השרשרת</a:t>
                      </a:r>
                      <a:endParaRPr kumimoji="0" lang="en-US" sz="2100" b="0" i="0" u="none" strike="noStrike" cap="none" normalizeH="0" baseline="0" smtClean="0">
                        <a:ln>
                          <a:noFill/>
                        </a:ln>
                        <a:solidFill>
                          <a:schemeClr val="tx1"/>
                        </a:solidFill>
                        <a:effectLst/>
                        <a:latin typeface="Verdana" pitchFamily="34" charset="0"/>
                        <a:cs typeface="Guttman Yad-Brush"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73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400" b="1" i="0" u="none" strike="noStrike" cap="none" normalizeH="0" baseline="0" smtClean="0">
                          <a:ln>
                            <a:noFill/>
                          </a:ln>
                          <a:solidFill>
                            <a:schemeClr val="tx1"/>
                          </a:solidFill>
                          <a:effectLst/>
                          <a:latin typeface="Verdana" pitchFamily="34" charset="0"/>
                          <a:cs typeface="David" pitchFamily="2" charset="-79"/>
                        </a:rPr>
                        <a:t>כריש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1" i="0" u="none" strike="noStrike" cap="none" normalizeH="0" baseline="0" smtClean="0">
                          <a:ln>
                            <a:noFill/>
                          </a:ln>
                          <a:solidFill>
                            <a:schemeClr val="tx1"/>
                          </a:solidFill>
                          <a:effectLst/>
                          <a:latin typeface="Verdana" pitchFamily="34" charset="0"/>
                          <a:cs typeface="David" pitchFamily="2" charset="-79"/>
                          <a:sym typeface="Symbol" pitchFamily="18" charset="2"/>
                        </a:rPr>
                        <a:t> </a:t>
                      </a:r>
                      <a:r>
                        <a:rPr kumimoji="0" lang="he-IL" sz="2400" b="1" i="0" u="none" strike="noStrike" cap="none" normalizeH="0" baseline="0" smtClean="0">
                          <a:ln>
                            <a:noFill/>
                          </a:ln>
                          <a:solidFill>
                            <a:schemeClr val="tx1"/>
                          </a:solidFill>
                          <a:effectLst/>
                          <a:latin typeface="Verdana" pitchFamily="34" charset="0"/>
                          <a:cs typeface="David" pitchFamily="2" charset="-79"/>
                        </a:rPr>
                        <a:t>דג אמנון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1" i="0" u="none" strike="noStrike" cap="none" normalizeH="0" baseline="0" smtClean="0">
                          <a:ln>
                            <a:noFill/>
                          </a:ln>
                          <a:solidFill>
                            <a:schemeClr val="tx1"/>
                          </a:solidFill>
                          <a:effectLst/>
                          <a:latin typeface="Verdana" pitchFamily="34" charset="0"/>
                          <a:cs typeface="David" pitchFamily="2" charset="-79"/>
                        </a:rPr>
                        <a:t> אצות ים</a:t>
                      </a:r>
                      <a:endParaRPr kumimoji="0" lang="en-US" sz="2400" b="1" i="0" u="none" strike="noStrike" cap="none" normalizeH="0" baseline="0" smtClean="0">
                        <a:ln>
                          <a:noFill/>
                        </a:ln>
                        <a:solidFill>
                          <a:schemeClr val="tx1"/>
                        </a:solidFill>
                        <a:effectLst/>
                        <a:latin typeface="Verdana" pitchFamily="34" charset="0"/>
                        <a:cs typeface="David"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73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400" b="1" i="0" u="none" strike="noStrike" cap="none" normalizeH="0" baseline="0" smtClean="0">
                          <a:ln>
                            <a:noFill/>
                          </a:ln>
                          <a:solidFill>
                            <a:schemeClr val="tx1"/>
                          </a:solidFill>
                          <a:effectLst/>
                          <a:latin typeface="Verdana" pitchFamily="34" charset="0"/>
                          <a:cs typeface="David" pitchFamily="2" charset="-79"/>
                        </a:rPr>
                        <a:t>חיטה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1" i="0" u="none" strike="noStrike" cap="none" normalizeH="0" baseline="0" smtClean="0">
                          <a:ln>
                            <a:noFill/>
                          </a:ln>
                          <a:solidFill>
                            <a:schemeClr val="tx1"/>
                          </a:solidFill>
                          <a:effectLst/>
                          <a:latin typeface="Verdana" pitchFamily="34" charset="0"/>
                          <a:cs typeface="David" pitchFamily="2" charset="-79"/>
                        </a:rPr>
                        <a:t> צבי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1" i="0" u="none" strike="noStrike" cap="none" normalizeH="0" baseline="0" smtClean="0">
                          <a:ln>
                            <a:noFill/>
                          </a:ln>
                          <a:solidFill>
                            <a:schemeClr val="tx1"/>
                          </a:solidFill>
                          <a:effectLst/>
                          <a:latin typeface="Verdana" pitchFamily="34" charset="0"/>
                          <a:cs typeface="David" pitchFamily="2" charset="-79"/>
                        </a:rPr>
                        <a:t> נמר   </a:t>
                      </a:r>
                      <a:endParaRPr kumimoji="0" lang="en-US" sz="2400" b="1" i="0" u="none" strike="noStrike" cap="none" normalizeH="0" baseline="0" smtClean="0">
                        <a:ln>
                          <a:noFill/>
                        </a:ln>
                        <a:solidFill>
                          <a:schemeClr val="tx1"/>
                        </a:solidFill>
                        <a:effectLst/>
                        <a:latin typeface="Verdana" pitchFamily="34" charset="0"/>
                        <a:cs typeface="David"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73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400" b="1" i="0" u="none" strike="noStrike" cap="none" normalizeH="0" baseline="0" smtClean="0">
                          <a:ln>
                            <a:noFill/>
                          </a:ln>
                          <a:solidFill>
                            <a:schemeClr val="tx1"/>
                          </a:solidFill>
                          <a:effectLst/>
                          <a:latin typeface="Verdana" pitchFamily="34" charset="0"/>
                          <a:cs typeface="David" pitchFamily="2" charset="-79"/>
                        </a:rPr>
                        <a:t>דבורה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1" i="0" u="none" strike="noStrike" cap="none" normalizeH="0" baseline="0" smtClean="0">
                          <a:ln>
                            <a:noFill/>
                          </a:ln>
                          <a:solidFill>
                            <a:schemeClr val="tx1"/>
                          </a:solidFill>
                          <a:effectLst/>
                          <a:latin typeface="Verdana" pitchFamily="34" charset="0"/>
                          <a:cs typeface="David" pitchFamily="2" charset="-79"/>
                        </a:rPr>
                        <a:t> צמח פורח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1" i="0" u="none" strike="noStrike" cap="none" normalizeH="0" baseline="0" smtClean="0">
                          <a:ln>
                            <a:noFill/>
                          </a:ln>
                          <a:solidFill>
                            <a:schemeClr val="tx1"/>
                          </a:solidFill>
                          <a:effectLst/>
                          <a:latin typeface="Verdana" pitchFamily="34" charset="0"/>
                          <a:cs typeface="David" pitchFamily="2" charset="-79"/>
                          <a:sym typeface="Symbol" pitchFamily="18" charset="2"/>
                        </a:rPr>
                        <a:t> </a:t>
                      </a:r>
                      <a:r>
                        <a:rPr kumimoji="0" lang="he-IL" sz="2400" b="1" i="0" u="none" strike="noStrike" cap="none" normalizeH="0" baseline="0" smtClean="0">
                          <a:ln>
                            <a:noFill/>
                          </a:ln>
                          <a:solidFill>
                            <a:schemeClr val="tx1"/>
                          </a:solidFill>
                          <a:effectLst/>
                          <a:latin typeface="Verdana" pitchFamily="34" charset="0"/>
                          <a:cs typeface="David" pitchFamily="2" charset="-79"/>
                        </a:rPr>
                        <a:t>ציפור</a:t>
                      </a:r>
                      <a:endParaRPr kumimoji="0" lang="en-US" sz="2400" b="1" i="0" u="none" strike="noStrike" cap="none" normalizeH="0" baseline="0" smtClean="0">
                        <a:ln>
                          <a:noFill/>
                        </a:ln>
                        <a:solidFill>
                          <a:schemeClr val="tx1"/>
                        </a:solidFill>
                        <a:effectLst/>
                        <a:latin typeface="Verdana" pitchFamily="34" charset="0"/>
                        <a:cs typeface="David"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548" name="TextBox 3"/>
          <p:cNvSpPr txBox="1">
            <a:spLocks noChangeArrowheads="1"/>
          </p:cNvSpPr>
          <p:nvPr/>
        </p:nvSpPr>
        <p:spPr bwMode="auto">
          <a:xfrm>
            <a:off x="2381250" y="1779588"/>
            <a:ext cx="8001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Verdana" panose="020B0604030504040204" pitchFamily="34" charset="0"/>
                <a:cs typeface="Arial" panose="020B0604020202020204" pitchFamily="34" charset="0"/>
              </a:defRPr>
            </a:lvl1pPr>
            <a:lvl2pPr marL="742950" indent="-285750" defTabSz="912813" eaLnBrk="0" hangingPunct="0">
              <a:defRPr>
                <a:solidFill>
                  <a:schemeClr val="tx1"/>
                </a:solidFill>
                <a:latin typeface="Verdana" panose="020B0604030504040204" pitchFamily="34" charset="0"/>
                <a:cs typeface="Arial" panose="020B0604020202020204" pitchFamily="34" charset="0"/>
              </a:defRPr>
            </a:lvl2pPr>
            <a:lvl3pPr marL="1143000" indent="-228600" defTabSz="912813" eaLnBrk="0" hangingPunct="0">
              <a:defRPr>
                <a:solidFill>
                  <a:schemeClr val="tx1"/>
                </a:solidFill>
                <a:latin typeface="Verdana" panose="020B0604030504040204" pitchFamily="34" charset="0"/>
                <a:cs typeface="Arial" panose="020B0604020202020204" pitchFamily="34" charset="0"/>
              </a:defRPr>
            </a:lvl3pPr>
            <a:lvl4pPr marL="1600200" indent="-228600" defTabSz="912813" eaLnBrk="0" hangingPunct="0">
              <a:defRPr>
                <a:solidFill>
                  <a:schemeClr val="tx1"/>
                </a:solidFill>
                <a:latin typeface="Verdana" panose="020B0604030504040204" pitchFamily="34" charset="0"/>
                <a:cs typeface="Arial" panose="020B0604020202020204" pitchFamily="34" charset="0"/>
              </a:defRPr>
            </a:lvl4pPr>
            <a:lvl5pPr marL="2057400" indent="-228600" defTabSz="912813" eaLnBrk="0" hangingPunct="0">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he-IL" altLang="he-IL" sz="3200">
                <a:cs typeface="David" panose="020E0502060401010101" pitchFamily="34" charset="-79"/>
              </a:rPr>
              <a:t>לפניכם מספר שרשראות מזון. עליכם  לקבוע אם הן נכונות, אם לא, אנא תקנו אותם.</a:t>
            </a:r>
          </a:p>
        </p:txBody>
      </p:sp>
    </p:spTree>
    <p:extLst>
      <p:ext uri="{BB962C8B-B14F-4D97-AF65-F5344CB8AC3E}">
        <p14:creationId xmlns:p14="http://schemas.microsoft.com/office/powerpoint/2010/main" val="1710498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894013" y="642938"/>
            <a:ext cx="7313612" cy="1143000"/>
          </a:xfrm>
        </p:spPr>
        <p:txBody>
          <a:bodyPr>
            <a:normAutofit/>
          </a:bodyPr>
          <a:lstStyle/>
          <a:p>
            <a:pPr algn="ctr" eaLnBrk="1" hangingPunct="1">
              <a:defRPr/>
            </a:pPr>
            <a:r>
              <a:rPr lang="he-IL" sz="4800" b="1" dirty="0">
                <a:effectLst>
                  <a:outerShdw blurRad="38100" dist="38100" dir="2700000" algn="tl">
                    <a:srgbClr val="000000">
                      <a:alpha val="43137"/>
                    </a:srgbClr>
                  </a:outerShdw>
                </a:effectLst>
                <a:cs typeface="David" pitchFamily="2" charset="-79"/>
              </a:rPr>
              <a:t>תשובון</a:t>
            </a:r>
            <a:endParaRPr lang="en-US" sz="4800" dirty="0">
              <a:effectLst>
                <a:outerShdw blurRad="38100" dist="38100" dir="2700000" algn="tl">
                  <a:srgbClr val="000000">
                    <a:alpha val="43137"/>
                  </a:srgbClr>
                </a:outerShdw>
              </a:effectLst>
              <a:cs typeface="David" pitchFamily="2" charset="-79"/>
            </a:endParaRPr>
          </a:p>
        </p:txBody>
      </p:sp>
      <p:graphicFrame>
        <p:nvGraphicFramePr>
          <p:cNvPr id="19489" name="Group 33"/>
          <p:cNvGraphicFramePr>
            <a:graphicFrameLocks noGrp="1"/>
          </p:cNvGraphicFramePr>
          <p:nvPr>
            <p:ph idx="1"/>
          </p:nvPr>
        </p:nvGraphicFramePr>
        <p:xfrm>
          <a:off x="2595563" y="2149476"/>
          <a:ext cx="7643812" cy="3922713"/>
        </p:xfrm>
        <a:graphic>
          <a:graphicData uri="http://schemas.openxmlformats.org/drawingml/2006/table">
            <a:tbl>
              <a:tblPr rtl="1"/>
              <a:tblGrid>
                <a:gridCol w="3819525">
                  <a:extLst>
                    <a:ext uri="{9D8B030D-6E8A-4147-A177-3AD203B41FA5}">
                      <a16:colId xmlns:a16="http://schemas.microsoft.com/office/drawing/2014/main" val="20000"/>
                    </a:ext>
                  </a:extLst>
                </a:gridCol>
                <a:gridCol w="3824287">
                  <a:extLst>
                    <a:ext uri="{9D8B030D-6E8A-4147-A177-3AD203B41FA5}">
                      <a16:colId xmlns:a16="http://schemas.microsoft.com/office/drawing/2014/main" val="20001"/>
                    </a:ext>
                  </a:extLst>
                </a:gridCol>
              </a:tblGrid>
              <a:tr h="4714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100" b="0" i="0" u="none" strike="noStrike" cap="none" normalizeH="0" baseline="0" smtClean="0">
                          <a:ln>
                            <a:noFill/>
                          </a:ln>
                          <a:solidFill>
                            <a:schemeClr val="tx1"/>
                          </a:solidFill>
                          <a:effectLst/>
                          <a:latin typeface="Verdana" pitchFamily="34" charset="0"/>
                          <a:cs typeface="Guttman Yad-Brush" pitchFamily="2" charset="-79"/>
                        </a:rPr>
                        <a:t>השרשרת</a:t>
                      </a:r>
                      <a:endParaRPr kumimoji="0" lang="en-US" sz="2100" b="0" i="0" u="none" strike="noStrike" cap="none" normalizeH="0" baseline="0" smtClean="0">
                        <a:ln>
                          <a:noFill/>
                        </a:ln>
                        <a:solidFill>
                          <a:schemeClr val="tx1"/>
                        </a:solidFill>
                        <a:effectLst/>
                        <a:latin typeface="Verdana" pitchFamily="34" charset="0"/>
                        <a:cs typeface="Guttman Yad-Brush"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100" b="0" i="0" u="none" strike="noStrike" cap="none" normalizeH="0" baseline="0" smtClean="0">
                          <a:ln>
                            <a:noFill/>
                          </a:ln>
                          <a:solidFill>
                            <a:schemeClr val="tx1"/>
                          </a:solidFill>
                          <a:effectLst/>
                          <a:latin typeface="Verdana" pitchFamily="34" charset="0"/>
                          <a:cs typeface="Guttman Yad-Brush" pitchFamily="2" charset="-79"/>
                        </a:rPr>
                        <a:t>תיקון השרשרת</a:t>
                      </a:r>
                      <a:endParaRPr kumimoji="0" lang="en-US" sz="2100" b="0" i="0" u="none" strike="noStrike" cap="none" normalizeH="0" baseline="0" smtClean="0">
                        <a:ln>
                          <a:noFill/>
                        </a:ln>
                        <a:solidFill>
                          <a:schemeClr val="tx1"/>
                        </a:solidFill>
                        <a:effectLst/>
                        <a:latin typeface="Verdana" pitchFamily="34" charset="0"/>
                        <a:cs typeface="Guttman Yad-Brush"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400" b="0" i="0" u="none" strike="noStrike" cap="none" normalizeH="0" baseline="0" smtClean="0">
                          <a:ln>
                            <a:noFill/>
                          </a:ln>
                          <a:solidFill>
                            <a:schemeClr val="tx1"/>
                          </a:solidFill>
                          <a:effectLst/>
                          <a:latin typeface="Verdana" pitchFamily="34" charset="0"/>
                          <a:cs typeface="David" pitchFamily="2" charset="-79"/>
                        </a:rPr>
                        <a:t>כריש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0" i="0" u="none" strike="noStrike" cap="none" normalizeH="0" baseline="0" smtClean="0">
                          <a:ln>
                            <a:noFill/>
                          </a:ln>
                          <a:solidFill>
                            <a:schemeClr val="tx1"/>
                          </a:solidFill>
                          <a:effectLst/>
                          <a:latin typeface="Verdana" pitchFamily="34" charset="0"/>
                          <a:cs typeface="David" pitchFamily="2" charset="-79"/>
                          <a:sym typeface="Symbol" pitchFamily="18" charset="2"/>
                        </a:rPr>
                        <a:t> </a:t>
                      </a:r>
                      <a:r>
                        <a:rPr kumimoji="0" lang="he-IL" sz="2400" b="0" i="0" u="none" strike="noStrike" cap="none" normalizeH="0" baseline="0" smtClean="0">
                          <a:ln>
                            <a:noFill/>
                          </a:ln>
                          <a:solidFill>
                            <a:schemeClr val="tx1"/>
                          </a:solidFill>
                          <a:effectLst/>
                          <a:latin typeface="Verdana" pitchFamily="34" charset="0"/>
                          <a:cs typeface="David" pitchFamily="2" charset="-79"/>
                        </a:rPr>
                        <a:t>דג אמנון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0" i="0" u="none" strike="noStrike" cap="none" normalizeH="0" baseline="0" smtClean="0">
                          <a:ln>
                            <a:noFill/>
                          </a:ln>
                          <a:solidFill>
                            <a:schemeClr val="tx1"/>
                          </a:solidFill>
                          <a:effectLst/>
                          <a:latin typeface="Verdana" pitchFamily="34" charset="0"/>
                          <a:cs typeface="David" pitchFamily="2" charset="-79"/>
                        </a:rPr>
                        <a:t> אצות ים</a:t>
                      </a:r>
                      <a:endParaRPr kumimoji="0" lang="en-US" sz="2400" b="0" i="0" u="none" strike="noStrike" cap="none" normalizeH="0" baseline="0" smtClean="0">
                        <a:ln>
                          <a:noFill/>
                        </a:ln>
                        <a:solidFill>
                          <a:schemeClr val="tx1"/>
                        </a:solidFill>
                        <a:effectLst/>
                        <a:latin typeface="Verdana" pitchFamily="34" charset="0"/>
                        <a:cs typeface="David" pitchFamily="2" charset="-79"/>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400" b="1" i="0" u="none" strike="noStrike" cap="none" normalizeH="0" baseline="0" smtClean="0">
                          <a:ln>
                            <a:noFill/>
                          </a:ln>
                          <a:solidFill>
                            <a:schemeClr val="tx1"/>
                          </a:solidFill>
                          <a:effectLst/>
                          <a:latin typeface="Verdana" pitchFamily="34" charset="0"/>
                          <a:cs typeface="Guttman Yad-Brush" pitchFamily="2" charset="-79"/>
                        </a:rPr>
                        <a:t>לא נכון </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400" b="1" i="0" u="none" strike="noStrike" cap="none" normalizeH="0" baseline="0" smtClean="0">
                          <a:ln>
                            <a:noFill/>
                          </a:ln>
                          <a:solidFill>
                            <a:schemeClr val="tx1"/>
                          </a:solidFill>
                          <a:effectLst/>
                          <a:latin typeface="Verdana" pitchFamily="34" charset="0"/>
                          <a:cs typeface="David" pitchFamily="2" charset="-79"/>
                        </a:rPr>
                        <a:t>אצות ים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1" i="0" u="none" strike="noStrike" cap="none" normalizeH="0" baseline="0" smtClean="0">
                          <a:ln>
                            <a:noFill/>
                          </a:ln>
                          <a:solidFill>
                            <a:schemeClr val="tx1"/>
                          </a:solidFill>
                          <a:effectLst/>
                          <a:latin typeface="Verdana" pitchFamily="34" charset="0"/>
                          <a:cs typeface="David" pitchFamily="2" charset="-79"/>
                        </a:rPr>
                        <a:t> דג אמנון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1" i="0" u="none" strike="noStrike" cap="none" normalizeH="0" baseline="0" smtClean="0">
                          <a:ln>
                            <a:noFill/>
                          </a:ln>
                          <a:solidFill>
                            <a:schemeClr val="tx1"/>
                          </a:solidFill>
                          <a:effectLst/>
                          <a:latin typeface="Verdana" pitchFamily="34" charset="0"/>
                          <a:cs typeface="David" pitchFamily="2" charset="-79"/>
                        </a:rPr>
                        <a:t> כריש</a:t>
                      </a:r>
                      <a:endParaRPr kumimoji="0" lang="en-US" sz="2400" b="1" i="0" u="none" strike="noStrike" cap="none" normalizeH="0" baseline="0" smtClean="0">
                        <a:ln>
                          <a:noFill/>
                        </a:ln>
                        <a:solidFill>
                          <a:schemeClr val="tx1"/>
                        </a:solidFill>
                        <a:effectLst/>
                        <a:latin typeface="Verdana" pitchFamily="34" charset="0"/>
                        <a:cs typeface="David" pitchFamily="2" charset="-79"/>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3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400" b="0" i="0" u="none" strike="noStrike" cap="none" normalizeH="0" baseline="0" smtClean="0">
                          <a:ln>
                            <a:noFill/>
                          </a:ln>
                          <a:solidFill>
                            <a:schemeClr val="tx1"/>
                          </a:solidFill>
                          <a:effectLst/>
                          <a:latin typeface="Verdana" pitchFamily="34" charset="0"/>
                          <a:cs typeface="David" pitchFamily="2" charset="-79"/>
                        </a:rPr>
                        <a:t>חיטה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0" i="0" u="none" strike="noStrike" cap="none" normalizeH="0" baseline="0" smtClean="0">
                          <a:ln>
                            <a:noFill/>
                          </a:ln>
                          <a:solidFill>
                            <a:schemeClr val="tx1"/>
                          </a:solidFill>
                          <a:effectLst/>
                          <a:latin typeface="Verdana" pitchFamily="34" charset="0"/>
                          <a:cs typeface="David" pitchFamily="2" charset="-79"/>
                        </a:rPr>
                        <a:t> צבי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0" i="0" u="none" strike="noStrike" cap="none" normalizeH="0" baseline="0" smtClean="0">
                          <a:ln>
                            <a:noFill/>
                          </a:ln>
                          <a:solidFill>
                            <a:schemeClr val="tx1"/>
                          </a:solidFill>
                          <a:effectLst/>
                          <a:latin typeface="Verdana" pitchFamily="34" charset="0"/>
                          <a:cs typeface="David" pitchFamily="2" charset="-79"/>
                        </a:rPr>
                        <a:t> נמר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400" b="1" i="0" u="none" strike="noStrike" cap="none" normalizeH="0" baseline="0" smtClean="0">
                          <a:ln>
                            <a:noFill/>
                          </a:ln>
                          <a:solidFill>
                            <a:schemeClr val="tx1"/>
                          </a:solidFill>
                          <a:effectLst/>
                          <a:latin typeface="Verdana" pitchFamily="34" charset="0"/>
                          <a:cs typeface="Guttman Yad-Brush" pitchFamily="2" charset="-79"/>
                        </a:rPr>
                        <a:t>נכון</a:t>
                      </a:r>
                      <a:endParaRPr kumimoji="0" lang="en-US" sz="2400" b="1" i="0" u="none" strike="noStrike" cap="none" normalizeH="0" baseline="0" smtClean="0">
                        <a:ln>
                          <a:noFill/>
                        </a:ln>
                        <a:solidFill>
                          <a:schemeClr val="tx1"/>
                        </a:solidFill>
                        <a:effectLst/>
                        <a:latin typeface="Verdana" pitchFamily="34" charset="0"/>
                        <a:cs typeface="Guttman Yad-Brush" pitchFamily="2" charset="-79"/>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172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400" b="0" i="0" u="none" strike="noStrike" cap="none" normalizeH="0" baseline="0" smtClean="0">
                          <a:ln>
                            <a:noFill/>
                          </a:ln>
                          <a:solidFill>
                            <a:schemeClr val="tx1"/>
                          </a:solidFill>
                          <a:effectLst/>
                          <a:latin typeface="Verdana" pitchFamily="34" charset="0"/>
                          <a:cs typeface="David" pitchFamily="2" charset="-79"/>
                        </a:rPr>
                        <a:t>דבורה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0" i="0" u="none" strike="noStrike" cap="none" normalizeH="0" baseline="0" smtClean="0">
                          <a:ln>
                            <a:noFill/>
                          </a:ln>
                          <a:solidFill>
                            <a:schemeClr val="tx1"/>
                          </a:solidFill>
                          <a:effectLst/>
                          <a:latin typeface="Verdana" pitchFamily="34" charset="0"/>
                          <a:cs typeface="David" pitchFamily="2" charset="-79"/>
                        </a:rPr>
                        <a:t> צמח פורח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0" i="0" u="none" strike="noStrike" cap="none" normalizeH="0" baseline="0" smtClean="0">
                          <a:ln>
                            <a:noFill/>
                          </a:ln>
                          <a:solidFill>
                            <a:schemeClr val="tx1"/>
                          </a:solidFill>
                          <a:effectLst/>
                          <a:latin typeface="Verdana" pitchFamily="34" charset="0"/>
                          <a:cs typeface="David" pitchFamily="2" charset="-79"/>
                          <a:sym typeface="Symbol" pitchFamily="18" charset="2"/>
                        </a:rPr>
                        <a:t> </a:t>
                      </a:r>
                      <a:r>
                        <a:rPr kumimoji="0" lang="he-IL" sz="2400" b="0" i="0" u="none" strike="noStrike" cap="none" normalizeH="0" baseline="0" smtClean="0">
                          <a:ln>
                            <a:noFill/>
                          </a:ln>
                          <a:solidFill>
                            <a:schemeClr val="tx1"/>
                          </a:solidFill>
                          <a:effectLst/>
                          <a:latin typeface="Verdana" pitchFamily="34" charset="0"/>
                          <a:cs typeface="David" pitchFamily="2" charset="-79"/>
                        </a:rPr>
                        <a:t>ציפור</a:t>
                      </a:r>
                      <a:endParaRPr kumimoji="0" lang="en-US" sz="2400" b="0" i="0" u="none" strike="noStrike" cap="none" normalizeH="0" baseline="0" smtClean="0">
                        <a:ln>
                          <a:noFill/>
                        </a:ln>
                        <a:solidFill>
                          <a:schemeClr val="tx1"/>
                        </a:solidFill>
                        <a:effectLst/>
                        <a:latin typeface="Verdana" pitchFamily="34" charset="0"/>
                        <a:cs typeface="David" pitchFamily="2" charset="-79"/>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400" b="1" i="0" u="none" strike="noStrike" cap="none" normalizeH="0" baseline="0" smtClean="0">
                          <a:ln>
                            <a:noFill/>
                          </a:ln>
                          <a:solidFill>
                            <a:schemeClr val="tx1"/>
                          </a:solidFill>
                          <a:effectLst/>
                          <a:latin typeface="Verdana" pitchFamily="34" charset="0"/>
                          <a:cs typeface="Guttman Yad-Brush" pitchFamily="2" charset="-79"/>
                        </a:rPr>
                        <a:t>לא נכון</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sz="2400" b="1" i="0" u="none" strike="noStrike" cap="none" normalizeH="0" baseline="0" smtClean="0">
                          <a:ln>
                            <a:noFill/>
                          </a:ln>
                          <a:solidFill>
                            <a:schemeClr val="tx1"/>
                          </a:solidFill>
                          <a:effectLst/>
                          <a:latin typeface="Verdana" pitchFamily="34" charset="0"/>
                          <a:cs typeface="David" pitchFamily="2" charset="-79"/>
                        </a:rPr>
                        <a:t>צמח פורח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1" i="0" u="none" strike="noStrike" cap="none" normalizeH="0" baseline="0" smtClean="0">
                          <a:ln>
                            <a:noFill/>
                          </a:ln>
                          <a:solidFill>
                            <a:schemeClr val="tx1"/>
                          </a:solidFill>
                          <a:effectLst/>
                          <a:latin typeface="Verdana" pitchFamily="34" charset="0"/>
                          <a:cs typeface="David" pitchFamily="2" charset="-79"/>
                        </a:rPr>
                        <a:t> דבורה </a:t>
                      </a:r>
                      <a:r>
                        <a:rPr kumimoji="0" lang="en-US" sz="2400" b="1" i="0" u="none" strike="noStrike" cap="none" normalizeH="0" baseline="0" smtClean="0">
                          <a:ln>
                            <a:noFill/>
                          </a:ln>
                          <a:solidFill>
                            <a:schemeClr val="tx1"/>
                          </a:solidFill>
                          <a:effectLst/>
                          <a:latin typeface="Verdana" pitchFamily="34" charset="0"/>
                          <a:cs typeface="David" pitchFamily="2" charset="-79"/>
                          <a:sym typeface="Wingdings" pitchFamily="2" charset="2"/>
                        </a:rPr>
                        <a:t></a:t>
                      </a:r>
                      <a:r>
                        <a:rPr kumimoji="0" lang="he-IL" sz="2400" b="1" i="0" u="none" strike="noStrike" cap="none" normalizeH="0" baseline="0" smtClean="0">
                          <a:ln>
                            <a:noFill/>
                          </a:ln>
                          <a:solidFill>
                            <a:schemeClr val="tx1"/>
                          </a:solidFill>
                          <a:effectLst/>
                          <a:latin typeface="Verdana" pitchFamily="34" charset="0"/>
                          <a:cs typeface="David" pitchFamily="2" charset="-79"/>
                        </a:rPr>
                        <a:t> ציפור</a:t>
                      </a:r>
                      <a:endParaRPr kumimoji="0" lang="en-US" sz="2400" b="1" i="0" u="none" strike="noStrike" cap="none" normalizeH="0" baseline="0" smtClean="0">
                        <a:ln>
                          <a:noFill/>
                        </a:ln>
                        <a:solidFill>
                          <a:schemeClr val="tx1"/>
                        </a:solidFill>
                        <a:effectLst/>
                        <a:latin typeface="Verdana" pitchFamily="34" charset="0"/>
                        <a:cs typeface="David" pitchFamily="2" charset="-79"/>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0411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כותרת 1"/>
          <p:cNvSpPr>
            <a:spLocks noGrp="1"/>
          </p:cNvSpPr>
          <p:nvPr>
            <p:ph type="title"/>
          </p:nvPr>
        </p:nvSpPr>
        <p:spPr>
          <a:xfrm>
            <a:off x="236235" y="385718"/>
            <a:ext cx="10779677" cy="1143000"/>
          </a:xfrm>
        </p:spPr>
        <p:txBody>
          <a:bodyPr>
            <a:normAutofit/>
          </a:bodyPr>
          <a:lstStyle/>
          <a:p>
            <a:pPr algn="r"/>
            <a:r>
              <a:rPr lang="he-IL" altLang="he-IL"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האם בטבע כל יצור אוכל רק סוג אחד של מזון?</a:t>
            </a:r>
          </a:p>
        </p:txBody>
      </p:sp>
      <p:sp>
        <p:nvSpPr>
          <p:cNvPr id="24579" name="TextBox 3"/>
          <p:cNvSpPr txBox="1">
            <a:spLocks noChangeArrowheads="1"/>
          </p:cNvSpPr>
          <p:nvPr/>
        </p:nvSpPr>
        <p:spPr bwMode="auto">
          <a:xfrm>
            <a:off x="2028825" y="1358901"/>
            <a:ext cx="8388350" cy="987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r>
              <a:rPr lang="he-IL" altLang="he-IL" sz="2400" dirty="0">
                <a:latin typeface="Tahoma" panose="020B0604030504040204" pitchFamily="34" charset="0"/>
                <a:ea typeface="Tahoma" panose="020B0604030504040204" pitchFamily="34" charset="0"/>
                <a:cs typeface="Tahoma" panose="020B0604030504040204" pitchFamily="34" charset="0"/>
              </a:rPr>
              <a:t> בטבע בדרך כלל כל יצור ניזון ממגוון מקורות מזון.</a:t>
            </a:r>
            <a:r>
              <a:rPr lang="en-US" altLang="he-IL" sz="2400" dirty="0">
                <a:latin typeface="Tahoma" panose="020B0604030504040204" pitchFamily="34" charset="0"/>
                <a:ea typeface="Tahoma" panose="020B0604030504040204" pitchFamily="34" charset="0"/>
                <a:cs typeface="Tahoma" panose="020B0604030504040204" pitchFamily="34" charset="0"/>
              </a:rPr>
              <a:t/>
            </a:r>
            <a:br>
              <a:rPr lang="en-US" altLang="he-IL" sz="2400" dirty="0">
                <a:latin typeface="Tahoma" panose="020B0604030504040204" pitchFamily="34" charset="0"/>
                <a:ea typeface="Tahoma" panose="020B0604030504040204" pitchFamily="34" charset="0"/>
                <a:cs typeface="Tahoma" panose="020B0604030504040204" pitchFamily="34" charset="0"/>
              </a:rPr>
            </a:br>
            <a:endParaRPr lang="he-IL" altLang="he-IL"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anose="05000000000000000000" pitchFamily="2" charset="2"/>
              <a:buChar char="Ø"/>
            </a:pPr>
            <a:r>
              <a:rPr lang="he-IL" altLang="he-IL" sz="2400" dirty="0">
                <a:latin typeface="Tahoma" panose="020B0604030504040204" pitchFamily="34" charset="0"/>
                <a:ea typeface="Tahoma" panose="020B0604030504040204" pitchFamily="34" charset="0"/>
                <a:cs typeface="Tahoma" panose="020B0604030504040204" pitchFamily="34" charset="0"/>
              </a:rPr>
              <a:t>כך גם טורפים מותאמים  בדרך כלל לטרוף בעלי חיים ממינים שונים.</a:t>
            </a:r>
          </a:p>
          <a:p>
            <a:pPr eaLnBrk="1" hangingPunct="1">
              <a:buFont typeface="Wingdings" panose="05000000000000000000" pitchFamily="2" charset="2"/>
              <a:buChar char="Ø"/>
            </a:pPr>
            <a:endParaRPr lang="en-US" altLang="he-IL"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anose="05000000000000000000" pitchFamily="2" charset="2"/>
              <a:buChar char="Ø"/>
            </a:pPr>
            <a:r>
              <a:rPr lang="he-IL" altLang="he-IL" sz="2400" dirty="0">
                <a:latin typeface="Tahoma" panose="020B0604030504040204" pitchFamily="34" charset="0"/>
                <a:ea typeface="Tahoma" panose="020B0604030504040204" pitchFamily="34" charset="0"/>
                <a:cs typeface="Tahoma" panose="020B0604030504040204" pitchFamily="34" charset="0"/>
              </a:rPr>
              <a:t>בשל כך שרשרת מזון אינה תרשים מורכב מספיק על מנת לתאר את יחסי ההזנה</a:t>
            </a:r>
            <a:r>
              <a:rPr lang="en-US" altLang="he-IL" sz="2400" dirty="0">
                <a:latin typeface="Tahoma" panose="020B0604030504040204" pitchFamily="34" charset="0"/>
                <a:ea typeface="Tahoma" panose="020B0604030504040204" pitchFamily="34" charset="0"/>
                <a:cs typeface="Tahoma" panose="020B0604030504040204" pitchFamily="34" charset="0"/>
              </a:rPr>
              <a:t> </a:t>
            </a:r>
            <a:r>
              <a:rPr lang="he-IL" altLang="he-IL" sz="2400" dirty="0">
                <a:latin typeface="Tahoma" panose="020B0604030504040204" pitchFamily="34" charset="0"/>
                <a:ea typeface="Tahoma" panose="020B0604030504040204" pitchFamily="34" charset="0"/>
                <a:cs typeface="Tahoma" panose="020B0604030504040204" pitchFamily="34" charset="0"/>
              </a:rPr>
              <a:t> ברוב המערכות האקולוגית.</a:t>
            </a:r>
          </a:p>
          <a:p>
            <a:pPr eaLnBrk="1" hangingPunct="1">
              <a:buFont typeface="Wingdings" panose="05000000000000000000" pitchFamily="2" charset="2"/>
              <a:buChar char="Ø"/>
            </a:pPr>
            <a:endParaRPr lang="he-IL" altLang="he-IL"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anose="05000000000000000000" pitchFamily="2" charset="2"/>
              <a:buChar char="Ø"/>
            </a:pPr>
            <a:r>
              <a:rPr lang="he-IL" altLang="he-IL" sz="2400" dirty="0">
                <a:latin typeface="Tahoma" panose="020B0604030504040204" pitchFamily="34" charset="0"/>
                <a:ea typeface="Tahoma" panose="020B0604030504040204" pitchFamily="34" charset="0"/>
                <a:cs typeface="Tahoma" panose="020B0604030504040204" pitchFamily="34" charset="0"/>
              </a:rPr>
              <a:t>על מנת לתאר את יחסי ההזנה במערכת מורכבת- נשתמש בסוג אחר של תרשים הנקרא </a:t>
            </a:r>
            <a:r>
              <a:rPr lang="he-IL" altLang="he-IL" sz="2400" b="1" dirty="0">
                <a:latin typeface="Tahoma" panose="020B0604030504040204" pitchFamily="34" charset="0"/>
                <a:ea typeface="Tahoma" panose="020B0604030504040204" pitchFamily="34" charset="0"/>
                <a:cs typeface="Tahoma" panose="020B0604030504040204" pitchFamily="34" charset="0"/>
              </a:rPr>
              <a:t>"מארג מזון" </a:t>
            </a:r>
            <a:r>
              <a:rPr lang="en-US" altLang="he-IL" b="1" dirty="0"/>
              <a:t/>
            </a:r>
            <a:br>
              <a:rPr lang="en-US" altLang="he-IL" b="1" dirty="0"/>
            </a:br>
            <a:r>
              <a:rPr lang="en-US" altLang="he-IL" b="1" dirty="0"/>
              <a:t> </a:t>
            </a:r>
            <a:endParaRPr lang="he-IL" altLang="he-IL" b="1"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a:p>
            <a:pPr eaLnBrk="1" hangingPunct="1">
              <a:buFont typeface="Wingdings" panose="05000000000000000000" pitchFamily="2" charset="2"/>
              <a:buChar char="Ø"/>
            </a:pPr>
            <a:endParaRPr lang="he-IL" altLang="he-IL" dirty="0"/>
          </a:p>
        </p:txBody>
      </p:sp>
    </p:spTree>
    <p:extLst>
      <p:ext uri="{BB962C8B-B14F-4D97-AF65-F5344CB8AC3E}">
        <p14:creationId xmlns:p14="http://schemas.microsoft.com/office/powerpoint/2010/main" val="456309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05307" y="352305"/>
            <a:ext cx="11088709" cy="2723823"/>
          </a:xfrm>
          <a:prstGeom prst="rect">
            <a:avLst/>
          </a:prstGeom>
        </p:spPr>
        <p:txBody>
          <a:bodyPr wrap="square">
            <a:spAutoFit/>
          </a:bodyPr>
          <a:lstStyle/>
          <a:p>
            <a:pPr>
              <a:lnSpc>
                <a:spcPct val="150000"/>
              </a:lnSpc>
            </a:pPr>
            <a:r>
              <a:rPr lang="he-IL" sz="2400" b="1" dirty="0">
                <a:latin typeface="Arial" panose="020B0604020202020204" pitchFamily="34" charset="0"/>
                <a:cs typeface="Arial" panose="020B0604020202020204" pitchFamily="34" charset="0"/>
              </a:rPr>
              <a:t>שאלה 2</a:t>
            </a:r>
            <a:endParaRPr lang="en-US" sz="2400" b="1" dirty="0">
              <a:latin typeface="Arial" panose="020B0604020202020204" pitchFamily="34" charset="0"/>
              <a:cs typeface="David" panose="020E0502060401010101" pitchFamily="34" charset="-79"/>
            </a:endParaRPr>
          </a:p>
          <a:p>
            <a:pPr>
              <a:lnSpc>
                <a:spcPct val="150000"/>
              </a:lnSpc>
            </a:pPr>
            <a:r>
              <a:rPr lang="he-IL" dirty="0">
                <a:latin typeface="Arial" panose="020B0604020202020204" pitchFamily="34" charset="0"/>
                <a:cs typeface="Arial" panose="020B0604020202020204" pitchFamily="34" charset="0"/>
              </a:rPr>
              <a:t>לאור הנזקים שנגרמו כתוצאה משימוש בהדברה כימית (לדוגמה שימוש בגרגרי חיטה מורעלים) החלו להשתמש בשנים האחרונות באמצעי הדברה ביולוגית. חקלאים בעמק בית שאן משתמשים </a:t>
            </a:r>
            <a:r>
              <a:rPr lang="he-IL" b="1" dirty="0">
                <a:highlight>
                  <a:srgbClr val="FFFF00"/>
                </a:highlight>
                <a:latin typeface="Arial" panose="020B0604020202020204" pitchFamily="34" charset="0"/>
                <a:cs typeface="Arial" panose="020B0604020202020204" pitchFamily="34" charset="0"/>
              </a:rPr>
              <a:t>בתנשמות</a:t>
            </a:r>
            <a:r>
              <a:rPr lang="he-IL" b="1" dirty="0">
                <a:latin typeface="Arial" panose="020B0604020202020204" pitchFamily="34" charset="0"/>
                <a:cs typeface="Arial" panose="020B0604020202020204" pitchFamily="34" charset="0"/>
              </a:rPr>
              <a:t> </a:t>
            </a:r>
            <a:r>
              <a:rPr lang="he-IL" dirty="0">
                <a:latin typeface="Arial" panose="020B0604020202020204" pitchFamily="34" charset="0"/>
                <a:cs typeface="Arial" panose="020B0604020202020204" pitchFamily="34" charset="0"/>
              </a:rPr>
              <a:t>כמדביר ביולוגי לצמצום נזקי המכרסמים. התנשמת היא עוף דורס לילי שניזונה ממגוון של מזונות. מחקר שנעשה העלה שכ- 90% ממזונה הוא מכרסמים ורובם (53%) מינים המזיקים לחקלאות. הצבה של תיבות קינון לתנשמות בשדות, מאפשרת את התרבותן שם. בתיבות הקינון הן מטילות ביצים ומגדלות גוזלים. את המזון לגוזלים הן אוספות מסביבת תיבות הקינון. </a:t>
            </a:r>
            <a:endParaRPr lang="en-US" sz="1600" b="1" dirty="0">
              <a:effectLst/>
              <a:latin typeface="Arial" panose="020B0604020202020204" pitchFamily="34" charset="0"/>
              <a:cs typeface="David" panose="020E0502060401010101" pitchFamily="34" charset="-79"/>
            </a:endParaRPr>
          </a:p>
        </p:txBody>
      </p:sp>
      <p:sp>
        <p:nvSpPr>
          <p:cNvPr id="3" name="מלבן 2"/>
          <p:cNvSpPr/>
          <p:nvPr/>
        </p:nvSpPr>
        <p:spPr>
          <a:xfrm>
            <a:off x="5598016" y="3285933"/>
            <a:ext cx="6096000" cy="1754326"/>
          </a:xfrm>
          <a:prstGeom prst="rect">
            <a:avLst/>
          </a:prstGeom>
        </p:spPr>
        <p:txBody>
          <a:bodyPr>
            <a:spAutoFit/>
          </a:bodyPr>
          <a:lstStyle/>
          <a:p>
            <a:pPr marR="457200">
              <a:lnSpc>
                <a:spcPct val="150000"/>
              </a:lnSpc>
            </a:pPr>
            <a:r>
              <a:rPr lang="he-IL" dirty="0">
                <a:latin typeface="Times New Roman" panose="02020603050405020304" pitchFamily="18" charset="0"/>
                <a:ea typeface="Times New Roman" panose="02020603050405020304" pitchFamily="18" charset="0"/>
                <a:cs typeface="Arial" panose="020B0604020202020204" pitchFamily="34" charset="0"/>
              </a:rPr>
              <a:t>א. הוסיפו למארג המזון ששרטטתם את התנשמת</a:t>
            </a:r>
            <a:r>
              <a:rPr lang="he-IL" b="1" dirty="0">
                <a:latin typeface="Times New Roman" panose="02020603050405020304" pitchFamily="18" charset="0"/>
                <a:ea typeface="Times New Roman" panose="02020603050405020304" pitchFamily="18" charset="0"/>
                <a:cs typeface="Arial" panose="020B0604020202020204" pitchFamily="34" charset="0"/>
              </a:rPr>
              <a:t>.</a:t>
            </a:r>
            <a:endParaRPr lang="en-US" sz="1600" dirty="0">
              <a:latin typeface="Times New Roman" panose="02020603050405020304" pitchFamily="18" charset="0"/>
              <a:ea typeface="Times New Roman" panose="02020603050405020304" pitchFamily="18" charset="0"/>
            </a:endParaRPr>
          </a:p>
          <a:p>
            <a:pPr marR="457200">
              <a:lnSpc>
                <a:spcPct val="150000"/>
              </a:lnSpc>
            </a:pPr>
            <a:r>
              <a:rPr lang="he-IL" dirty="0">
                <a:latin typeface="Times New Roman" panose="02020603050405020304" pitchFamily="18" charset="0"/>
                <a:ea typeface="Times New Roman" panose="02020603050405020304" pitchFamily="18" charset="0"/>
                <a:cs typeface="Arial" panose="020B0604020202020204" pitchFamily="34" charset="0"/>
              </a:rPr>
              <a:t>ב. מארג מזון כולל:</a:t>
            </a:r>
            <a:r>
              <a:rPr lang="he-IL" dirty="0">
                <a:solidFill>
                  <a:srgbClr val="0000FF"/>
                </a:solidFill>
                <a:latin typeface="Times New Roman" panose="02020603050405020304" pitchFamily="18" charset="0"/>
                <a:ea typeface="Times New Roman" panose="02020603050405020304" pitchFamily="18" charset="0"/>
                <a:cs typeface="Arial" panose="020B0604020202020204" pitchFamily="34" charset="0"/>
              </a:rPr>
              <a:t> </a:t>
            </a:r>
            <a:r>
              <a:rPr lang="he-IL" dirty="0">
                <a:latin typeface="Times New Roman" panose="02020603050405020304" pitchFamily="18" charset="0"/>
                <a:ea typeface="Times New Roman" panose="02020603050405020304" pitchFamily="18" charset="0"/>
                <a:cs typeface="Arial" panose="020B0604020202020204" pitchFamily="34" charset="0"/>
              </a:rPr>
              <a:t>קבוצת יצרנים, צרכנים  ראשוניים (צמחונים) וצרכנים  שניוניים </a:t>
            </a:r>
            <a:r>
              <a:rPr lang="en-US" dirty="0">
                <a:latin typeface="Arial" panose="020B0604020202020204" pitchFamily="34" charset="0"/>
                <a:ea typeface="Times New Roman" panose="02020603050405020304" pitchFamily="18" charset="0"/>
              </a:rPr>
              <a:t>       </a:t>
            </a:r>
            <a:r>
              <a:rPr lang="he-IL" dirty="0">
                <a:latin typeface="Times New Roman" panose="02020603050405020304" pitchFamily="18" charset="0"/>
                <a:ea typeface="Times New Roman" panose="02020603050405020304" pitchFamily="18" charset="0"/>
                <a:cs typeface="Arial" panose="020B0604020202020204" pitchFamily="34" charset="0"/>
              </a:rPr>
              <a:t>(טורפים) . ציינו לאיזו קבוצה שייך כל אחד מהיצורים במארג המזון ששרטטתם.</a:t>
            </a:r>
            <a:endParaRPr lang="en-US" sz="1600" dirty="0">
              <a:effectLst/>
              <a:latin typeface="Times New Roman" panose="02020603050405020304" pitchFamily="18" charset="0"/>
              <a:ea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307" y="3285933"/>
            <a:ext cx="2395470" cy="15969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צילום: גילי סופ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506" y="4163096"/>
            <a:ext cx="2118510" cy="211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923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203265" y="681439"/>
            <a:ext cx="1444626" cy="369332"/>
          </a:xfrm>
          <a:prstGeom prst="rect">
            <a:avLst/>
          </a:prstGeom>
        </p:spPr>
        <p:txBody>
          <a:bodyPr wrap="none">
            <a:spAutoFit/>
          </a:bodyPr>
          <a:lstStyle/>
          <a:p>
            <a:r>
              <a:rPr lang="he-IL" b="1" dirty="0">
                <a:ea typeface="Times New Roman" panose="02020603050405020304" pitchFamily="18" charset="0"/>
                <a:cs typeface="Arial" panose="020B0604020202020204" pitchFamily="34" charset="0"/>
              </a:rPr>
              <a:t>עופות דורסים</a:t>
            </a:r>
            <a:endParaRPr lang="he-IL" dirty="0"/>
          </a:p>
        </p:txBody>
      </p:sp>
      <p:sp>
        <p:nvSpPr>
          <p:cNvPr id="3" name="מלבן 2"/>
          <p:cNvSpPr/>
          <p:nvPr/>
        </p:nvSpPr>
        <p:spPr>
          <a:xfrm>
            <a:off x="837127" y="500723"/>
            <a:ext cx="9169758" cy="2031325"/>
          </a:xfrm>
          <a:prstGeom prst="rect">
            <a:avLst/>
          </a:prstGeom>
        </p:spPr>
        <p:txBody>
          <a:bodyPr wrap="square">
            <a:spAutoFit/>
          </a:bodyPr>
          <a:lstStyle/>
          <a:p>
            <a:r>
              <a:rPr lang="he-IL" b="1" dirty="0">
                <a:latin typeface="Times New Roman" panose="02020603050405020304" pitchFamily="18" charset="0"/>
                <a:ea typeface="Times New Roman" panose="02020603050405020304" pitchFamily="18" charset="0"/>
                <a:cs typeface="Arial" panose="020B0604020202020204" pitchFamily="34" charset="0"/>
              </a:rPr>
              <a:t>עופות הלוכדים את טרפם</a:t>
            </a:r>
            <a:r>
              <a:rPr lang="he-IL" dirty="0">
                <a:latin typeface="Times New Roman" panose="02020603050405020304" pitchFamily="18" charset="0"/>
                <a:ea typeface="Times New Roman" panose="02020603050405020304" pitchFamily="18" charset="0"/>
                <a:cs typeface="Arial" panose="020B0604020202020204" pitchFamily="34" charset="0"/>
              </a:rPr>
              <a:t> (בעלי-חיים שונים) באמצעות הטפרים (ציפורניים מאונקלות ומחודדות) שברגליהם - "דורסים את הטרף</a:t>
            </a:r>
            <a:r>
              <a:rPr lang="en-US" dirty="0">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r>
              <a:rPr lang="he-IL" dirty="0">
                <a:latin typeface="Times New Roman" panose="02020603050405020304" pitchFamily="18" charset="0"/>
                <a:ea typeface="Times New Roman" panose="02020603050405020304" pitchFamily="18" charset="0"/>
                <a:cs typeface="Arial" panose="020B0604020202020204" pitchFamily="34" charset="0"/>
              </a:rPr>
              <a:t>לדורסים מקור קצר, חזק וחד, שחלקו העליון כפוף כמו אנקול מעל לחלקו התחתון</a:t>
            </a:r>
            <a:r>
              <a:rPr lang="en-US" dirty="0">
                <a:latin typeface="Arial" panose="020B0604020202020204" pitchFamily="34" charset="0"/>
                <a:ea typeface="Times New Roman" panose="02020603050405020304" pitchFamily="18" charset="0"/>
              </a:rPr>
              <a:t>, </a:t>
            </a:r>
            <a:r>
              <a:rPr lang="he-IL" dirty="0">
                <a:latin typeface="Times New Roman" panose="02020603050405020304" pitchFamily="18" charset="0"/>
                <a:ea typeface="Times New Roman" panose="02020603050405020304" pitchFamily="18" charset="0"/>
                <a:cs typeface="Arial" panose="020B0604020202020204" pitchFamily="34" charset="0"/>
              </a:rPr>
              <a:t>ובעזרתו הם קורעים חתיכות מגוף הטרף</a:t>
            </a:r>
            <a:r>
              <a:rPr lang="en-US" dirty="0">
                <a:latin typeface="Arial" panose="020B0604020202020204" pitchFamily="34" charset="0"/>
                <a:ea typeface="Times New Roman" panose="02020603050405020304" pitchFamily="18" charset="0"/>
              </a:rPr>
              <a:t>. </a:t>
            </a:r>
            <a:br>
              <a:rPr lang="en-US" dirty="0">
                <a:latin typeface="Arial" panose="020B0604020202020204" pitchFamily="34" charset="0"/>
                <a:ea typeface="Times New Roman" panose="02020603050405020304" pitchFamily="18" charset="0"/>
              </a:rPr>
            </a:br>
            <a:r>
              <a:rPr lang="he-IL" dirty="0">
                <a:latin typeface="Times New Roman" panose="02020603050405020304" pitchFamily="18" charset="0"/>
                <a:ea typeface="Times New Roman" panose="02020603050405020304" pitchFamily="18" charset="0"/>
                <a:cs typeface="Arial" panose="020B0604020202020204" pitchFamily="34" charset="0"/>
              </a:rPr>
              <a:t>קיימות שתי סדרות של עופות דורסים</a:t>
            </a:r>
            <a:r>
              <a:rPr lang="en-US" dirty="0">
                <a:latin typeface="Arial" panose="020B0604020202020204" pitchFamily="34" charset="0"/>
                <a:ea typeface="Times New Roman" panose="02020603050405020304" pitchFamily="18" charset="0"/>
              </a:rPr>
              <a:t>: </a:t>
            </a:r>
            <a:r>
              <a:rPr lang="he-IL" dirty="0">
                <a:latin typeface="Times New Roman" panose="02020603050405020304" pitchFamily="18" charset="0"/>
                <a:ea typeface="Times New Roman" panose="02020603050405020304" pitchFamily="18" charset="0"/>
                <a:cs typeface="Arial" panose="020B0604020202020204" pitchFamily="34" charset="0"/>
              </a:rPr>
              <a:t>דורסי-יום (ביניהם בני משפחת </a:t>
            </a:r>
            <a:r>
              <a:rPr lang="he-IL" b="1" dirty="0" err="1">
                <a:latin typeface="Times New Roman" panose="02020603050405020304" pitchFamily="18" charset="0"/>
                <a:ea typeface="Times New Roman" panose="02020603050405020304" pitchFamily="18" charset="0"/>
                <a:cs typeface="Arial" panose="020B0604020202020204" pitchFamily="34" charset="0"/>
              </a:rPr>
              <a:t>הבזיים</a:t>
            </a:r>
            <a:r>
              <a:rPr lang="he-IL" b="1" dirty="0">
                <a:latin typeface="Times New Roman" panose="02020603050405020304" pitchFamily="18" charset="0"/>
                <a:ea typeface="Times New Roman" panose="02020603050405020304" pitchFamily="18" charset="0"/>
                <a:cs typeface="Arial" panose="020B0604020202020204" pitchFamily="34" charset="0"/>
              </a:rPr>
              <a:t> והניציים) ודורסי-לילה (ביניהם בני משפחת התנשמת והינשופיים)</a:t>
            </a:r>
            <a:r>
              <a:rPr lang="he-IL" dirty="0">
                <a:latin typeface="Times New Roman" panose="02020603050405020304" pitchFamily="18" charset="0"/>
                <a:ea typeface="Times New Roman" panose="02020603050405020304" pitchFamily="18" charset="0"/>
                <a:cs typeface="Arial" panose="020B0604020202020204" pitchFamily="34" charset="0"/>
              </a:rPr>
              <a:t>. שתי סדרות אלה אינן קרובות זו לזו, אך יש דמיון מסוים במבנה גופם של העופות הנכללים בהן, המותאם לתזונה הדומה שלהם</a:t>
            </a:r>
            <a:r>
              <a:rPr lang="en-US" dirty="0">
                <a:latin typeface="Arial" panose="020B060402020202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pic>
        <p:nvPicPr>
          <p:cNvPr id="58370" name="Picture 2" descr="תוצאת תמונה עבור עופות דורסי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073" y="3213860"/>
            <a:ext cx="5021732" cy="3169969"/>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1188317" y="3463275"/>
            <a:ext cx="4895571" cy="646331"/>
          </a:xfrm>
          <a:prstGeom prst="rect">
            <a:avLst/>
          </a:prstGeom>
        </p:spPr>
        <p:txBody>
          <a:bodyPr wrap="none">
            <a:spAutoFit/>
          </a:bodyPr>
          <a:lstStyle/>
          <a:p>
            <a:r>
              <a:rPr lang="en-US" dirty="0">
                <a:hlinkClick r:id="rId3"/>
              </a:rPr>
              <a:t>https://</a:t>
            </a:r>
            <a:r>
              <a:rPr lang="en-US" dirty="0" smtClean="0">
                <a:hlinkClick r:id="rId3"/>
              </a:rPr>
              <a:t>www.youtube.com/watch?v=Dfsk13w1S1c</a:t>
            </a:r>
            <a:endParaRPr lang="he-IL" dirty="0" smtClean="0"/>
          </a:p>
          <a:p>
            <a:r>
              <a:rPr lang="he-IL" dirty="0" smtClean="0"/>
              <a:t>עופות דורסים בישראל</a:t>
            </a:r>
            <a:endParaRPr lang="he-IL" dirty="0"/>
          </a:p>
        </p:txBody>
      </p:sp>
    </p:spTree>
    <p:extLst>
      <p:ext uri="{BB962C8B-B14F-4D97-AF65-F5344CB8AC3E}">
        <p14:creationId xmlns:p14="http://schemas.microsoft.com/office/powerpoint/2010/main" val="1012658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802613" y="559112"/>
            <a:ext cx="7114119" cy="5944719"/>
          </a:xfrm>
          <a:prstGeom prst="rect">
            <a:avLst/>
          </a:prstGeom>
        </p:spPr>
      </p:pic>
    </p:spTree>
    <p:extLst>
      <p:ext uri="{BB962C8B-B14F-4D97-AF65-F5344CB8AC3E}">
        <p14:creationId xmlns:p14="http://schemas.microsoft.com/office/powerpoint/2010/main" val="4212410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598016" y="308513"/>
            <a:ext cx="6096000" cy="1836400"/>
          </a:xfrm>
          <a:prstGeom prst="rect">
            <a:avLst/>
          </a:prstGeom>
        </p:spPr>
        <p:txBody>
          <a:bodyPr>
            <a:spAutoFit/>
          </a:bodyPr>
          <a:lstStyle/>
          <a:p>
            <a:pPr>
              <a:lnSpc>
                <a:spcPts val="1700"/>
              </a:lnSpc>
            </a:pPr>
            <a:r>
              <a:rPr lang="he-IL" sz="2400" b="1" dirty="0">
                <a:solidFill>
                  <a:srgbClr val="002060"/>
                </a:solidFill>
                <a:latin typeface="Arial" panose="020B0604020202020204" pitchFamily="34" charset="0"/>
                <a:cs typeface="Arial" panose="020B0604020202020204" pitchFamily="34" charset="0"/>
              </a:rPr>
              <a:t>שאלה 3 </a:t>
            </a:r>
            <a:endParaRPr lang="en-US" sz="2400" b="1" dirty="0">
              <a:solidFill>
                <a:srgbClr val="002060"/>
              </a:solidFill>
              <a:latin typeface="Arial" panose="020B0604020202020204" pitchFamily="34" charset="0"/>
              <a:cs typeface="David" panose="020E0502060401010101" pitchFamily="34" charset="-79"/>
            </a:endParaRPr>
          </a:p>
          <a:p>
            <a:pPr algn="just">
              <a:lnSpc>
                <a:spcPts val="1700"/>
              </a:lnSpc>
            </a:pPr>
            <a:r>
              <a:rPr lang="he-IL" dirty="0">
                <a:latin typeface="Times New Roman" panose="02020603050405020304" pitchFamily="18" charset="0"/>
                <a:ea typeface="Times New Roman" panose="02020603050405020304" pitchFamily="18" charset="0"/>
                <a:cs typeface="Arial" panose="020B0604020202020204" pitchFamily="34" charset="0"/>
              </a:rPr>
              <a:t>סמנו את יתרונותיה של ההדברה הביולוגית על פני ההדברה הכימית.</a:t>
            </a:r>
            <a:endParaRPr lang="en-US" sz="1600" dirty="0">
              <a:latin typeface="Times New Roman" panose="02020603050405020304" pitchFamily="18" charset="0"/>
              <a:ea typeface="Times New Roman" panose="02020603050405020304" pitchFamily="18" charset="0"/>
            </a:endParaRPr>
          </a:p>
          <a:p>
            <a:pPr marL="342900" lvl="0" indent="-342900" algn="just">
              <a:lnSpc>
                <a:spcPts val="1700"/>
              </a:lnSpc>
              <a:buFont typeface="+mj-cs"/>
              <a:buAutoNum type="hebrew2Minus"/>
              <a:tabLst>
                <a:tab pos="800100" algn="l"/>
              </a:tabLst>
            </a:pPr>
            <a:r>
              <a:rPr lang="he-IL" b="1" dirty="0">
                <a:solidFill>
                  <a:srgbClr val="0000FF"/>
                </a:solidFill>
                <a:latin typeface="Times New Roman" panose="02020603050405020304" pitchFamily="18" charset="0"/>
                <a:ea typeface="Times New Roman" panose="02020603050405020304" pitchFamily="18" charset="0"/>
                <a:cs typeface="Arial" panose="020B0604020202020204" pitchFamily="34" charset="0"/>
              </a:rPr>
              <a:t>אינה מזהמת את הסביבה. </a:t>
            </a:r>
            <a:endParaRPr lang="en-US" sz="1600" dirty="0">
              <a:latin typeface="Times New Roman" panose="02020603050405020304" pitchFamily="18" charset="0"/>
              <a:ea typeface="Times New Roman" panose="02020603050405020304" pitchFamily="18" charset="0"/>
            </a:endParaRPr>
          </a:p>
          <a:p>
            <a:pPr marL="342900" lvl="0" indent="-342900" algn="just">
              <a:lnSpc>
                <a:spcPts val="1700"/>
              </a:lnSpc>
              <a:buFont typeface="+mj-cs"/>
              <a:buAutoNum type="hebrew2Minus"/>
              <a:tabLst>
                <a:tab pos="80010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משיגה תוצאות במהירות גדולה יותר.</a:t>
            </a:r>
            <a:endParaRPr lang="en-US" sz="1600" dirty="0">
              <a:latin typeface="Times New Roman" panose="02020603050405020304" pitchFamily="18" charset="0"/>
              <a:ea typeface="Times New Roman" panose="02020603050405020304" pitchFamily="18" charset="0"/>
            </a:endParaRPr>
          </a:p>
          <a:p>
            <a:pPr marL="342900" lvl="0" indent="-342900" algn="just">
              <a:lnSpc>
                <a:spcPts val="1700"/>
              </a:lnSpc>
              <a:buFont typeface="+mj-cs"/>
              <a:buAutoNum type="hebrew2Minus"/>
              <a:tabLst>
                <a:tab pos="80010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העלויות לחקלאי נמוכות יותר.</a:t>
            </a:r>
            <a:endParaRPr lang="en-US" sz="1600" dirty="0">
              <a:latin typeface="Times New Roman" panose="02020603050405020304" pitchFamily="18" charset="0"/>
              <a:ea typeface="Times New Roman" panose="02020603050405020304" pitchFamily="18" charset="0"/>
            </a:endParaRPr>
          </a:p>
          <a:p>
            <a:pPr marL="342900" lvl="0" indent="-342900" algn="just">
              <a:lnSpc>
                <a:spcPts val="1700"/>
              </a:lnSpc>
              <a:buFont typeface="+mj-cs"/>
              <a:buAutoNum type="hebrew2Minus"/>
              <a:tabLst>
                <a:tab pos="800100" algn="l"/>
              </a:tabLst>
            </a:pPr>
            <a:r>
              <a:rPr lang="he-IL" b="1" dirty="0">
                <a:solidFill>
                  <a:srgbClr val="0000FF"/>
                </a:solidFill>
                <a:latin typeface="Times New Roman" panose="02020603050405020304" pitchFamily="18" charset="0"/>
                <a:ea typeface="Times New Roman" panose="02020603050405020304" pitchFamily="18" charset="0"/>
                <a:cs typeface="Arial" panose="020B0604020202020204" pitchFamily="34" charset="0"/>
              </a:rPr>
              <a:t>פוגעת בעיקר במזיק.</a:t>
            </a:r>
            <a:endParaRPr lang="en-US" sz="1600" dirty="0">
              <a:latin typeface="Times New Roman" panose="02020603050405020304" pitchFamily="18" charset="0"/>
              <a:ea typeface="Times New Roman" panose="02020603050405020304" pitchFamily="18" charset="0"/>
            </a:endParaRPr>
          </a:p>
          <a:p>
            <a:pPr marL="342900" lvl="0" indent="-342900" algn="just">
              <a:lnSpc>
                <a:spcPts val="1700"/>
              </a:lnSpc>
              <a:buFont typeface="+mj-cs"/>
              <a:buAutoNum type="hebrew2Minus"/>
              <a:tabLst>
                <a:tab pos="80010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משפיעה על יצורים נוספים במארג המזון.</a:t>
            </a:r>
            <a:endParaRPr lang="en-US" sz="1600" dirty="0">
              <a:effectLst/>
              <a:latin typeface="Times New Roman" panose="02020603050405020304" pitchFamily="18" charset="0"/>
              <a:ea typeface="Times New Roman" panose="02020603050405020304" pitchFamily="18" charset="0"/>
            </a:endParaRPr>
          </a:p>
        </p:txBody>
      </p:sp>
      <p:pic>
        <p:nvPicPr>
          <p:cNvPr id="6147" name="Picture 3" descr="תוצאת תמונה עבור הדברה ביולוגי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73" y="2311868"/>
            <a:ext cx="6869404"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409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91167" y="473411"/>
            <a:ext cx="6096000" cy="2585323"/>
          </a:xfrm>
          <a:prstGeom prst="rect">
            <a:avLst/>
          </a:prstGeom>
        </p:spPr>
        <p:txBody>
          <a:bodyPr>
            <a:spAutoFit/>
          </a:bodyPr>
          <a:lstStyle/>
          <a:p>
            <a:r>
              <a:rPr lang="he-IL" dirty="0">
                <a:latin typeface="Times New Roman" panose="02020603050405020304" pitchFamily="18" charset="0"/>
                <a:ea typeface="Times New Roman" panose="02020603050405020304" pitchFamily="18" charset="0"/>
                <a:cs typeface="Arial" panose="020B0604020202020204" pitchFamily="34" charset="0"/>
              </a:rPr>
              <a:t>תיבת קינון לתנשמות במסגרת ניסוי </a:t>
            </a:r>
            <a:r>
              <a:rPr lang="he-IL" b="1" dirty="0">
                <a:highlight>
                  <a:srgbClr val="FFFF00"/>
                </a:highlight>
                <a:latin typeface="Times New Roman" panose="02020603050405020304" pitchFamily="18" charset="0"/>
                <a:ea typeface="Times New Roman" panose="02020603050405020304" pitchFamily="18" charset="0"/>
                <a:cs typeface="Arial" panose="020B0604020202020204" pitchFamily="34" charset="0"/>
              </a:rPr>
              <a:t>להדברה ביולוגית</a:t>
            </a:r>
            <a:r>
              <a:rPr lang="he-IL" dirty="0">
                <a:latin typeface="Times New Roman" panose="02020603050405020304" pitchFamily="18" charset="0"/>
                <a:ea typeface="Times New Roman" panose="02020603050405020304" pitchFamily="18" charset="0"/>
                <a:cs typeface="Arial" panose="020B0604020202020204" pitchFamily="34" charset="0"/>
              </a:rPr>
              <a:t> של מכרסמים. תנשמות ידועות כציידות מכרסמים מעולות. בניסוי הקימו תיבות קינון במטרה להרבות את מספר התנשמות ולהפעיל לחץ טריפה מוגבר על המכרסמים באזור. בדרך זו נמנעת </a:t>
            </a:r>
            <a:r>
              <a:rPr lang="he-IL" dirty="0">
                <a:highlight>
                  <a:srgbClr val="FFFF00"/>
                </a:highlight>
                <a:latin typeface="Times New Roman" panose="02020603050405020304" pitchFamily="18" charset="0"/>
                <a:ea typeface="Times New Roman" panose="02020603050405020304" pitchFamily="18" charset="0"/>
                <a:cs typeface="Arial" panose="020B0604020202020204" pitchFamily="34" charset="0"/>
              </a:rPr>
              <a:t>הדברה</a:t>
            </a:r>
            <a:r>
              <a:rPr lang="he-IL" dirty="0">
                <a:latin typeface="Times New Roman" panose="02020603050405020304" pitchFamily="18" charset="0"/>
                <a:ea typeface="Times New Roman" panose="02020603050405020304" pitchFamily="18" charset="0"/>
                <a:cs typeface="Arial" panose="020B0604020202020204" pitchFamily="34" charset="0"/>
              </a:rPr>
              <a:t> באמצעות חומרי</a:t>
            </a:r>
            <a:r>
              <a:rPr lang="en-US" dirty="0">
                <a:latin typeface="Arial" panose="020B0604020202020204" pitchFamily="34" charset="0"/>
                <a:ea typeface="Times New Roman" panose="02020603050405020304" pitchFamily="18" charset="0"/>
              </a:rPr>
              <a:t>-</a:t>
            </a:r>
            <a:r>
              <a:rPr lang="he-IL" dirty="0">
                <a:highlight>
                  <a:srgbClr val="FFFF00"/>
                </a:highlight>
                <a:latin typeface="Times New Roman" panose="02020603050405020304" pitchFamily="18" charset="0"/>
                <a:ea typeface="Times New Roman" panose="02020603050405020304" pitchFamily="18" charset="0"/>
                <a:cs typeface="Arial" panose="020B0604020202020204" pitchFamily="34" charset="0"/>
              </a:rPr>
              <a:t>הדברה</a:t>
            </a:r>
            <a:r>
              <a:rPr lang="en-US" dirty="0">
                <a:latin typeface="Arial" panose="020B0604020202020204" pitchFamily="34" charset="0"/>
                <a:ea typeface="Times New Roman" panose="02020603050405020304" pitchFamily="18" charset="0"/>
              </a:rPr>
              <a:t>, </a:t>
            </a:r>
            <a:r>
              <a:rPr lang="he-IL" dirty="0">
                <a:latin typeface="Times New Roman" panose="02020603050405020304" pitchFamily="18" charset="0"/>
                <a:ea typeface="Times New Roman" panose="02020603050405020304" pitchFamily="18" charset="0"/>
                <a:cs typeface="Arial" panose="020B0604020202020204" pitchFamily="34" charset="0"/>
              </a:rPr>
              <a:t>הגורמת להרעלת בעלי חיים נוספים וזיהום הסביבה.</a:t>
            </a:r>
            <a:endParaRPr lang="en-US" sz="1600" dirty="0">
              <a:latin typeface="Times New Roman" panose="02020603050405020304" pitchFamily="18" charset="0"/>
              <a:ea typeface="Times New Roman" panose="02020603050405020304" pitchFamily="18" charset="0"/>
            </a:endParaRPr>
          </a:p>
          <a:p>
            <a:r>
              <a:rPr lang="he-IL" b="1" dirty="0">
                <a:latin typeface="Times New Roman" panose="02020603050405020304" pitchFamily="18" charset="0"/>
                <a:ea typeface="Times New Roman" panose="02020603050405020304" pitchFamily="18" charset="0"/>
                <a:cs typeface="Arial" panose="020B0604020202020204" pitchFamily="34" charset="0"/>
              </a:rPr>
              <a:t>יתרונות הדברה ביולוגית:</a:t>
            </a:r>
            <a:endParaRPr lang="en-US" sz="16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he-IL" b="1" dirty="0">
                <a:latin typeface="Times New Roman" panose="02020603050405020304" pitchFamily="18" charset="0"/>
                <a:ea typeface="Times New Roman" panose="02020603050405020304" pitchFamily="18" charset="0"/>
                <a:cs typeface="Arial" panose="020B0604020202020204" pitchFamily="34" charset="0"/>
              </a:rPr>
              <a:t>אינה מזהמת את הסביבה.</a:t>
            </a:r>
            <a:endParaRPr lang="en-US" sz="1600"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tabLst>
                <a:tab pos="457200" algn="l"/>
              </a:tabLst>
            </a:pPr>
            <a:r>
              <a:rPr lang="he-IL" b="1" dirty="0">
                <a:latin typeface="Times New Roman" panose="02020603050405020304" pitchFamily="18" charset="0"/>
                <a:ea typeface="Times New Roman" panose="02020603050405020304" pitchFamily="18" charset="0"/>
                <a:cs typeface="Arial" panose="020B0604020202020204" pitchFamily="34" charset="0"/>
              </a:rPr>
              <a:t>פוגעת בעיקר במזיק.</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098" name="Picture" descr="תיבת קינון לתנשמ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456" y="830688"/>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691167" y="3573888"/>
            <a:ext cx="10731322" cy="4038600"/>
          </a:xfrm>
          <a:prstGeom prst="rect">
            <a:avLst/>
          </a:prstGeom>
        </p:spPr>
        <p:txBody>
          <a:bodyPr/>
          <a:lst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FontTx/>
              <a:buNone/>
            </a:pPr>
            <a:r>
              <a:rPr lang="he-IL" altLang="he-IL" sz="2400" b="1" dirty="0" smtClean="0">
                <a:solidFill>
                  <a:srgbClr val="C00000"/>
                </a:solidFill>
              </a:rPr>
              <a:t>הדברה כימית </a:t>
            </a:r>
            <a:r>
              <a:rPr lang="he-IL" altLang="he-IL" sz="2400" dirty="0" smtClean="0">
                <a:solidFill>
                  <a:schemeClr val="tx1"/>
                </a:solidFill>
              </a:rPr>
              <a:t>מטרתה לקטול תולעים מזיקות התוקפות את שורשי הצמחים</a:t>
            </a:r>
            <a:r>
              <a:rPr lang="en-US" altLang="he-IL" sz="2400" dirty="0" smtClean="0">
                <a:solidFill>
                  <a:schemeClr val="tx1"/>
                </a:solidFill>
              </a:rPr>
              <a:t> </a:t>
            </a:r>
            <a:r>
              <a:rPr lang="he-IL" altLang="he-IL" sz="2400" dirty="0" smtClean="0">
                <a:solidFill>
                  <a:schemeClr val="tx1"/>
                </a:solidFill>
              </a:rPr>
              <a:t>. לדוגמא: פיזור גרגירי חיטה מורעלים בשדות, המכרסמים אוכלים את הגרגרים המורעלים ומתים, וכך נמנעת הפגיעה ביבולים.</a:t>
            </a:r>
          </a:p>
          <a:p>
            <a:pPr>
              <a:buFontTx/>
              <a:buNone/>
            </a:pPr>
            <a:r>
              <a:rPr lang="he-IL" altLang="he-IL" sz="2400" b="1" dirty="0" smtClean="0">
                <a:solidFill>
                  <a:srgbClr val="C00000"/>
                </a:solidFill>
              </a:rPr>
              <a:t>הדברה ביולוגית </a:t>
            </a:r>
            <a:r>
              <a:rPr lang="he-IL" altLang="he-IL" sz="2400" dirty="0" smtClean="0">
                <a:solidFill>
                  <a:schemeClr val="tx1"/>
                </a:solidFill>
              </a:rPr>
              <a:t>הדברה שמתבצעת על-ידי שימוש מרבי באויבים </a:t>
            </a:r>
            <a:r>
              <a:rPr lang="he-IL" altLang="he-IL" sz="2400" dirty="0" err="1" smtClean="0">
                <a:solidFill>
                  <a:schemeClr val="tx1"/>
                </a:solidFill>
              </a:rPr>
              <a:t>טבעיים.</a:t>
            </a:r>
            <a:r>
              <a:rPr lang="he-IL" altLang="he-IL" sz="2400" b="1" dirty="0" err="1" smtClean="0">
                <a:solidFill>
                  <a:schemeClr val="tx1"/>
                </a:solidFill>
              </a:rPr>
              <a:t>התנשמות</a:t>
            </a:r>
            <a:r>
              <a:rPr lang="he-IL" altLang="he-IL" sz="2400" b="1" dirty="0" smtClean="0">
                <a:solidFill>
                  <a:schemeClr val="tx1"/>
                </a:solidFill>
              </a:rPr>
              <a:t> </a:t>
            </a:r>
            <a:r>
              <a:rPr lang="he-IL" altLang="he-IL" sz="2400" dirty="0" smtClean="0">
                <a:solidFill>
                  <a:schemeClr val="tx1"/>
                </a:solidFill>
              </a:rPr>
              <a:t>מועילות מאוד, הן טורפות עכברים, נברנים ושאר מכרסמים</a:t>
            </a:r>
            <a:r>
              <a:rPr lang="en-US" altLang="he-IL" sz="2400" dirty="0" smtClean="0">
                <a:solidFill>
                  <a:schemeClr val="tx1"/>
                </a:solidFill>
              </a:rPr>
              <a:t> </a:t>
            </a:r>
            <a:r>
              <a:rPr lang="he-IL" altLang="he-IL" sz="2400" dirty="0" smtClean="0">
                <a:solidFill>
                  <a:schemeClr val="tx1"/>
                </a:solidFill>
              </a:rPr>
              <a:t>מזיקים, ולכן, משתמשים בהן להדברה ביולוגית של מכרסמים המזיקים </a:t>
            </a:r>
            <a:r>
              <a:rPr lang="he-IL" altLang="he-IL" sz="2400" dirty="0" err="1" smtClean="0">
                <a:solidFill>
                  <a:schemeClr val="tx1"/>
                </a:solidFill>
              </a:rPr>
              <a:t>לחקלאות.</a:t>
            </a:r>
            <a:r>
              <a:rPr lang="he-IL" altLang="he-IL" sz="2400" b="1" dirty="0" err="1" smtClean="0">
                <a:solidFill>
                  <a:schemeClr val="tx1"/>
                </a:solidFill>
              </a:rPr>
              <a:t>יתרונות</a:t>
            </a:r>
            <a:r>
              <a:rPr lang="he-IL" altLang="he-IL" sz="2400" b="1" dirty="0" smtClean="0">
                <a:solidFill>
                  <a:schemeClr val="tx1"/>
                </a:solidFill>
              </a:rPr>
              <a:t> ההדברה </a:t>
            </a:r>
            <a:r>
              <a:rPr lang="he-IL" altLang="he-IL" sz="2400" b="1" dirty="0" err="1" smtClean="0">
                <a:solidFill>
                  <a:schemeClr val="tx1"/>
                </a:solidFill>
              </a:rPr>
              <a:t>הביולוגית:</a:t>
            </a:r>
            <a:r>
              <a:rPr lang="he-IL" altLang="he-IL" sz="2400" dirty="0" err="1" smtClean="0">
                <a:solidFill>
                  <a:schemeClr val="tx1"/>
                </a:solidFill>
              </a:rPr>
              <a:t>אינה</a:t>
            </a:r>
            <a:r>
              <a:rPr lang="he-IL" altLang="he-IL" sz="2400" dirty="0" smtClean="0">
                <a:solidFill>
                  <a:schemeClr val="tx1"/>
                </a:solidFill>
              </a:rPr>
              <a:t> מזהמת את </a:t>
            </a:r>
            <a:r>
              <a:rPr lang="he-IL" altLang="he-IL" sz="2400" dirty="0" err="1" smtClean="0">
                <a:solidFill>
                  <a:schemeClr val="tx1"/>
                </a:solidFill>
              </a:rPr>
              <a:t>הסביבה.פוגעת</a:t>
            </a:r>
            <a:r>
              <a:rPr lang="he-IL" altLang="he-IL" sz="2400" dirty="0" smtClean="0">
                <a:solidFill>
                  <a:schemeClr val="tx1"/>
                </a:solidFill>
              </a:rPr>
              <a:t> בעיקר במזיק. </a:t>
            </a:r>
            <a:endParaRPr lang="en-US" altLang="he-IL" sz="2400" dirty="0">
              <a:solidFill>
                <a:schemeClr val="tx1"/>
              </a:solidFill>
            </a:endParaRPr>
          </a:p>
        </p:txBody>
      </p:sp>
    </p:spTree>
    <p:extLst>
      <p:ext uri="{BB962C8B-B14F-4D97-AF65-F5344CB8AC3E}">
        <p14:creationId xmlns:p14="http://schemas.microsoft.com/office/powerpoint/2010/main" val="334284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to="" calcmode="lin" valueType="num">
                                      <p:cBhvr>
                                        <p:cTn id="7" dur="1" fill="hold"/>
                                        <p:tgtEl>
                                          <p:spTgt spid="8">
                                            <p:txEl>
                                              <p:pRg st="0" end="0"/>
                                            </p:txEl>
                                          </p:spTgt>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to="" calcmode="lin" valueType="num">
                                      <p:cBhvr>
                                        <p:cTn id="11" dur="1" fill="hold"/>
                                        <p:tgtEl>
                                          <p:spTgt spid="8">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4637315" y="408904"/>
            <a:ext cx="462425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פתיחת יחידת הלימוד/אוריינית </a:t>
            </a:r>
            <a:endParaRPr lang="he-IL"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8259932" y="2071841"/>
            <a:ext cx="3575018" cy="1200329"/>
          </a:xfrm>
          <a:prstGeom prst="rect">
            <a:avLst/>
          </a:prstGeom>
          <a:noFill/>
        </p:spPr>
        <p:txBody>
          <a:bodyPr wrap="none" rtlCol="1">
            <a:spAutoFit/>
          </a:bodyPr>
          <a:lstStyle/>
          <a:p>
            <a:r>
              <a:rPr lang="he-IL" b="1" dirty="0" smtClean="0">
                <a:latin typeface="Tahoma" panose="020B0604030504040204" pitchFamily="34" charset="0"/>
                <a:ea typeface="Tahoma" panose="020B0604030504040204" pitchFamily="34" charset="0"/>
                <a:cs typeface="Tahoma" panose="020B0604030504040204" pitchFamily="34" charset="0"/>
              </a:rPr>
              <a:t>שימוש בטריגר</a:t>
            </a:r>
          </a:p>
          <a:p>
            <a:r>
              <a:rPr lang="he-IL" b="1" dirty="0" smtClean="0">
                <a:latin typeface="Tahoma" panose="020B0604030504040204" pitchFamily="34" charset="0"/>
                <a:ea typeface="Tahoma" panose="020B0604030504040204" pitchFamily="34" charset="0"/>
                <a:cs typeface="Tahoma" panose="020B0604030504040204" pitchFamily="34" charset="0"/>
              </a:rPr>
              <a:t>פתיחה מסקרנת ומעניינת</a:t>
            </a:r>
          </a:p>
          <a:p>
            <a:r>
              <a:rPr lang="he-IL" b="1" dirty="0" smtClean="0">
                <a:latin typeface="Tahoma" panose="020B0604030504040204" pitchFamily="34" charset="0"/>
                <a:ea typeface="Tahoma" panose="020B0604030504040204" pitchFamily="34" charset="0"/>
                <a:cs typeface="Tahoma" panose="020B0604030504040204" pitchFamily="34" charset="0"/>
              </a:rPr>
              <a:t>חשיפה לידע קודם</a:t>
            </a:r>
          </a:p>
          <a:p>
            <a:r>
              <a:rPr lang="he-IL" b="1" dirty="0" smtClean="0">
                <a:latin typeface="Tahoma" panose="020B0604030504040204" pitchFamily="34" charset="0"/>
                <a:ea typeface="Tahoma" panose="020B0604030504040204" pitchFamily="34" charset="0"/>
                <a:cs typeface="Tahoma" panose="020B0604030504040204" pitchFamily="34" charset="0"/>
              </a:rPr>
              <a:t>יצירת מודעת למטרות השיעור</a:t>
            </a:r>
            <a:endParaRPr lang="he-IL" b="1" dirty="0">
              <a:latin typeface="Tahoma" panose="020B0604030504040204" pitchFamily="34" charset="0"/>
              <a:ea typeface="Tahoma" panose="020B0604030504040204" pitchFamily="34" charset="0"/>
              <a:cs typeface="Tahoma" panose="020B0604030504040204" pitchFamily="34" charset="0"/>
            </a:endParaRPr>
          </a:p>
        </p:txBody>
      </p:sp>
      <p:sp>
        <p:nvSpPr>
          <p:cNvPr id="4" name="חץ שמאלה 3"/>
          <p:cNvSpPr/>
          <p:nvPr/>
        </p:nvSpPr>
        <p:spPr>
          <a:xfrm>
            <a:off x="6603274" y="242969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3648513" y="2210341"/>
            <a:ext cx="2177199" cy="923330"/>
          </a:xfrm>
          <a:prstGeom prst="rect">
            <a:avLst/>
          </a:prstGeom>
          <a:noFill/>
        </p:spPr>
        <p:txBody>
          <a:bodyPr wrap="none" rtlCol="1">
            <a:spAutoFit/>
          </a:bodyPr>
          <a:lstStyle/>
          <a:p>
            <a:r>
              <a:rPr lang="he-IL" b="1" dirty="0" smtClean="0">
                <a:latin typeface="Tahoma" panose="020B0604030504040204" pitchFamily="34" charset="0"/>
                <a:ea typeface="Tahoma" panose="020B0604030504040204" pitchFamily="34" charset="0"/>
                <a:cs typeface="Tahoma" panose="020B0604030504040204" pitchFamily="34" charset="0"/>
              </a:rPr>
              <a:t>סרטון </a:t>
            </a:r>
            <a:r>
              <a:rPr lang="he-IL" b="1" dirty="0" err="1" smtClean="0">
                <a:latin typeface="Tahoma" panose="020B0604030504040204" pitchFamily="34" charset="0"/>
                <a:ea typeface="Tahoma" panose="020B0604030504040204" pitchFamily="34" charset="0"/>
                <a:cs typeface="Tahoma" panose="020B0604030504040204" pitchFamily="34" charset="0"/>
              </a:rPr>
              <a:t>יוטיוב</a:t>
            </a:r>
            <a:r>
              <a:rPr lang="he-IL" b="1" dirty="0" smtClean="0">
                <a:latin typeface="Tahoma" panose="020B0604030504040204" pitchFamily="34" charset="0"/>
                <a:ea typeface="Tahoma" panose="020B0604030504040204" pitchFamily="34" charset="0"/>
                <a:cs typeface="Tahoma" panose="020B0604030504040204" pitchFamily="34" charset="0"/>
              </a:rPr>
              <a:t> קצר</a:t>
            </a:r>
          </a:p>
          <a:p>
            <a:r>
              <a:rPr lang="he-IL" b="1" dirty="0" smtClean="0">
                <a:latin typeface="Tahoma" panose="020B0604030504040204" pitchFamily="34" charset="0"/>
                <a:ea typeface="Tahoma" panose="020B0604030504040204" pitchFamily="34" charset="0"/>
                <a:cs typeface="Tahoma" panose="020B0604030504040204" pitchFamily="34" charset="0"/>
              </a:rPr>
              <a:t>חידון</a:t>
            </a:r>
          </a:p>
          <a:p>
            <a:r>
              <a:rPr lang="he-IL" b="1" dirty="0" smtClean="0">
                <a:latin typeface="Tahoma" panose="020B0604030504040204" pitchFamily="34" charset="0"/>
                <a:ea typeface="Tahoma" panose="020B0604030504040204" pitchFamily="34" charset="0"/>
                <a:cs typeface="Tahoma" panose="020B0604030504040204" pitchFamily="34" charset="0"/>
              </a:rPr>
              <a:t>שמש אסוציאציות</a:t>
            </a:r>
            <a:endParaRPr lang="he-IL"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8" descr="15x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03274" y="3854847"/>
            <a:ext cx="2976338" cy="2381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descr="garb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23593" y="3854847"/>
            <a:ext cx="4289871" cy="24051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חץ שמאלה 7"/>
          <p:cNvSpPr/>
          <p:nvPr/>
        </p:nvSpPr>
        <p:spPr>
          <a:xfrm>
            <a:off x="5369165" y="481510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484704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63017" y="709890"/>
            <a:ext cx="4576293" cy="4801314"/>
          </a:xfrm>
          <a:prstGeom prst="rect">
            <a:avLst/>
          </a:prstGeom>
        </p:spPr>
        <p:txBody>
          <a:bodyPr wrap="square">
            <a:spAutoFit/>
          </a:bodyPr>
          <a:lstStyle/>
          <a:p>
            <a:r>
              <a:rPr lang="he-IL" b="1" u="sng" dirty="0">
                <a:latin typeface="Times New Roman" panose="02020603050405020304" pitchFamily="18" charset="0"/>
                <a:ea typeface="Times New Roman" panose="02020603050405020304" pitchFamily="18" charset="0"/>
                <a:cs typeface="Arial" panose="020B0604020202020204" pitchFamily="34" charset="0"/>
              </a:rPr>
              <a:t>תשובה- לשאלה – 4</a:t>
            </a:r>
            <a:endParaRPr lang="en-US" sz="1600" dirty="0">
              <a:latin typeface="Times New Roman" panose="02020603050405020304" pitchFamily="18" charset="0"/>
              <a:ea typeface="Times New Roman" panose="02020603050405020304" pitchFamily="18" charset="0"/>
            </a:endParaRPr>
          </a:p>
          <a:p>
            <a:r>
              <a:rPr lang="he-IL" b="1" dirty="0">
                <a:latin typeface="Times New Roman" panose="02020603050405020304" pitchFamily="18" charset="0"/>
                <a:ea typeface="Times New Roman" panose="02020603050405020304" pitchFamily="18" charset="0"/>
                <a:cs typeface="Arial" panose="020B0604020202020204" pitchFamily="34" charset="0"/>
              </a:rPr>
              <a:t> </a:t>
            </a:r>
            <a:endParaRPr lang="en-US" sz="1600" dirty="0">
              <a:latin typeface="Times New Roman" panose="02020603050405020304" pitchFamily="18" charset="0"/>
              <a:ea typeface="Times New Roman" panose="02020603050405020304" pitchFamily="18" charset="0"/>
            </a:endParaRPr>
          </a:p>
          <a:p>
            <a:pPr>
              <a:lnSpc>
                <a:spcPct val="150000"/>
              </a:lnSpc>
            </a:pPr>
            <a:r>
              <a:rPr lang="he-IL" b="1" dirty="0">
                <a:latin typeface="Times New Roman" panose="02020603050405020304" pitchFamily="18" charset="0"/>
                <a:ea typeface="Times New Roman" panose="02020603050405020304" pitchFamily="18" charset="0"/>
                <a:cs typeface="Arial" panose="020B0604020202020204" pitchFamily="34" charset="0"/>
              </a:rPr>
              <a:t>שאלה 4</a:t>
            </a:r>
            <a:endParaRPr lang="en-US" sz="1600" dirty="0">
              <a:latin typeface="Times New Roman" panose="02020603050405020304" pitchFamily="18" charset="0"/>
              <a:ea typeface="Times New Roman" panose="02020603050405020304" pitchFamily="18" charset="0"/>
            </a:endParaRPr>
          </a:p>
          <a:p>
            <a:pPr>
              <a:lnSpc>
                <a:spcPct val="150000"/>
              </a:lnSpc>
            </a:pPr>
            <a:r>
              <a:rPr lang="he-IL" b="1" dirty="0">
                <a:latin typeface="Times New Roman" panose="02020603050405020304" pitchFamily="18" charset="0"/>
                <a:ea typeface="Times New Roman" panose="02020603050405020304" pitchFamily="18" charset="0"/>
                <a:cs typeface="Arial" panose="020B0604020202020204" pitchFamily="34" charset="0"/>
              </a:rPr>
              <a:t>מטרת השאלה: ידע על מדע – מסקנות </a:t>
            </a:r>
            <a:r>
              <a:rPr lang="he-IL" b="1" dirty="0" smtClean="0">
                <a:latin typeface="Times New Roman" panose="02020603050405020304" pitchFamily="18" charset="0"/>
                <a:ea typeface="Times New Roman" panose="02020603050405020304" pitchFamily="18" charset="0"/>
                <a:cs typeface="Arial" panose="020B0604020202020204" pitchFamily="34" charset="0"/>
              </a:rPr>
              <a:t>יכולות </a:t>
            </a:r>
            <a:r>
              <a:rPr lang="he-IL" b="1" dirty="0">
                <a:latin typeface="Times New Roman" panose="02020603050405020304" pitchFamily="18" charset="0"/>
                <a:ea typeface="Times New Roman" panose="02020603050405020304" pitchFamily="18" charset="0"/>
                <a:cs typeface="Arial" panose="020B0604020202020204" pitchFamily="34" charset="0"/>
              </a:rPr>
              <a:t>– הפקת מידע מטבלה, הסקת מסקנות</a:t>
            </a:r>
            <a:endParaRPr lang="en-US" sz="1600" dirty="0">
              <a:latin typeface="Times New Roman" panose="02020603050405020304" pitchFamily="18" charset="0"/>
              <a:ea typeface="Times New Roman" panose="02020603050405020304" pitchFamily="18" charset="0"/>
            </a:endParaRPr>
          </a:p>
          <a:p>
            <a:pPr>
              <a:lnSpc>
                <a:spcPct val="150000"/>
              </a:lnSpc>
            </a:pPr>
            <a:endParaRPr lang="he-IL" b="1" spc="-50" dirty="0" smtClean="0">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pPr>
            <a:r>
              <a:rPr lang="he-IL" b="1" spc="-50" dirty="0" smtClean="0">
                <a:latin typeface="Times New Roman" panose="02020603050405020304" pitchFamily="18" charset="0"/>
                <a:ea typeface="Times New Roman" panose="02020603050405020304" pitchFamily="18" charset="0"/>
                <a:cs typeface="Arial" panose="020B0604020202020204" pitchFamily="34" charset="0"/>
              </a:rPr>
              <a:t>א</a:t>
            </a:r>
            <a:r>
              <a:rPr lang="he-IL" b="1" spc="-50" dirty="0">
                <a:latin typeface="Times New Roman" panose="02020603050405020304" pitchFamily="18" charset="0"/>
                <a:ea typeface="Times New Roman" panose="02020603050405020304" pitchFamily="18" charset="0"/>
                <a:cs typeface="Arial" panose="020B0604020202020204" pitchFamily="34" charset="0"/>
              </a:rPr>
              <a:t>. </a:t>
            </a:r>
            <a:r>
              <a:rPr lang="he-IL" b="1" spc="-50" dirty="0">
                <a:solidFill>
                  <a:srgbClr val="0000FF"/>
                </a:solidFill>
                <a:latin typeface="Times New Roman" panose="02020603050405020304" pitchFamily="18" charset="0"/>
                <a:ea typeface="Times New Roman" panose="02020603050405020304" pitchFamily="18" charset="0"/>
                <a:cs typeface="Arial" panose="020B0604020202020204" pitchFamily="34" charset="0"/>
              </a:rPr>
              <a:t>הצבת תיבות קינון מקטינה את מספר המכרסמים בחלק משטחי הגידול (חיטה ותמרים).</a:t>
            </a:r>
            <a:endParaRPr lang="en-US" sz="1600" dirty="0">
              <a:latin typeface="Times New Roman" panose="02020603050405020304" pitchFamily="18" charset="0"/>
              <a:ea typeface="Times New Roman" panose="02020603050405020304" pitchFamily="18" charset="0"/>
            </a:endParaRPr>
          </a:p>
          <a:p>
            <a:pPr>
              <a:lnSpc>
                <a:spcPct val="150000"/>
              </a:lnSpc>
            </a:pPr>
            <a:r>
              <a:rPr lang="he-IL" b="1" dirty="0">
                <a:latin typeface="Times New Roman" panose="02020603050405020304" pitchFamily="18" charset="0"/>
                <a:ea typeface="Times New Roman" panose="02020603050405020304" pitchFamily="18" charset="0"/>
                <a:cs typeface="Arial" panose="020B0604020202020204" pitchFamily="34" charset="0"/>
              </a:rPr>
              <a:t>ב. </a:t>
            </a:r>
            <a:r>
              <a:rPr lang="he-IL" b="1" dirty="0">
                <a:solidFill>
                  <a:srgbClr val="0000FF"/>
                </a:solidFill>
                <a:latin typeface="Times New Roman" panose="02020603050405020304" pitchFamily="18" charset="0"/>
                <a:ea typeface="Times New Roman" panose="02020603050405020304" pitchFamily="18" charset="0"/>
                <a:cs typeface="Arial" panose="020B0604020202020204" pitchFamily="34" charset="0"/>
              </a:rPr>
              <a:t>הכנסת הבזים למערכת תביא לירידה גדולה ביותר של מספר המכרסמים בעקבות זאת ירד מספר התנשמות ויתכן שירד גם מספר הבזים (אם הם ניזונים רק ממכרסמים).</a:t>
            </a:r>
            <a:endParaRPr lang="en-US" sz="1600" dirty="0">
              <a:effectLst/>
              <a:latin typeface="Times New Roman" panose="02020603050405020304" pitchFamily="18" charset="0"/>
              <a:ea typeface="Times New Roman" panose="02020603050405020304" pitchFamily="18" charset="0"/>
            </a:endParaRPr>
          </a:p>
        </p:txBody>
      </p:sp>
      <p:pic>
        <p:nvPicPr>
          <p:cNvPr id="3" name="תמונה 2"/>
          <p:cNvPicPr>
            <a:picLocks noChangeAspect="1"/>
          </p:cNvPicPr>
          <p:nvPr/>
        </p:nvPicPr>
        <p:blipFill>
          <a:blip r:embed="rId2"/>
          <a:stretch>
            <a:fillRect/>
          </a:stretch>
        </p:blipFill>
        <p:spPr>
          <a:xfrm>
            <a:off x="5749141" y="1024055"/>
            <a:ext cx="6040373" cy="4487149"/>
          </a:xfrm>
          <a:prstGeom prst="rect">
            <a:avLst/>
          </a:prstGeom>
        </p:spPr>
      </p:pic>
    </p:spTree>
    <p:extLst>
      <p:ext uri="{BB962C8B-B14F-4D97-AF65-F5344CB8AC3E}">
        <p14:creationId xmlns:p14="http://schemas.microsoft.com/office/powerpoint/2010/main" val="108099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959428" y="483364"/>
            <a:ext cx="9767521" cy="3639458"/>
          </a:xfrm>
          <a:prstGeom prst="rect">
            <a:avLst/>
          </a:prstGeom>
        </p:spPr>
        <p:txBody>
          <a:bodyPr wrap="square">
            <a:spAutoFit/>
          </a:bodyPr>
          <a:lstStyle/>
          <a:p>
            <a:r>
              <a:rPr lang="he-IL" dirty="0">
                <a:latin typeface="Times New Roman" panose="02020603050405020304" pitchFamily="18" charset="0"/>
                <a:ea typeface="Times New Roman" panose="02020603050405020304" pitchFamily="18" charset="0"/>
                <a:cs typeface="Arial" panose="020B0604020202020204" pitchFamily="34" charset="0"/>
              </a:rPr>
              <a:t> </a:t>
            </a:r>
            <a:endParaRPr lang="en-US" sz="1600" dirty="0">
              <a:latin typeface="Times New Roman" panose="02020603050405020304" pitchFamily="18" charset="0"/>
              <a:ea typeface="Times New Roman" panose="02020603050405020304" pitchFamily="18" charset="0"/>
            </a:endParaRPr>
          </a:p>
          <a:p>
            <a:pPr>
              <a:lnSpc>
                <a:spcPts val="1700"/>
              </a:lnSpc>
            </a:pPr>
            <a:r>
              <a:rPr lang="he-IL" sz="2400" b="1" dirty="0">
                <a:solidFill>
                  <a:srgbClr val="002060"/>
                </a:solidFill>
                <a:latin typeface="Times New Roman" panose="02020603050405020304" pitchFamily="18" charset="0"/>
                <a:ea typeface="Times New Roman" panose="02020603050405020304" pitchFamily="18" charset="0"/>
                <a:cs typeface="Arial" panose="020B0604020202020204" pitchFamily="34" charset="0"/>
              </a:rPr>
              <a:t>שאלה 5  </a:t>
            </a:r>
            <a:endParaRPr lang="en-US" sz="2400" dirty="0">
              <a:solidFill>
                <a:srgbClr val="002060"/>
              </a:solidFill>
              <a:latin typeface="Times New Roman" panose="02020603050405020304" pitchFamily="18" charset="0"/>
              <a:ea typeface="Times New Roman" panose="02020603050405020304" pitchFamily="18" charset="0"/>
            </a:endParaRPr>
          </a:p>
          <a:p>
            <a:pPr>
              <a:lnSpc>
                <a:spcPts val="1700"/>
              </a:lnSpc>
            </a:pPr>
            <a:r>
              <a:rPr lang="he-IL" sz="2800" dirty="0">
                <a:latin typeface="David" panose="020E0502060401010101" pitchFamily="34" charset="-79"/>
                <a:ea typeface="Tahoma" panose="020B0604030504040204" pitchFamily="34" charset="0"/>
                <a:cs typeface="David" panose="020E0502060401010101" pitchFamily="34" charset="-79"/>
              </a:rPr>
              <a:t>תנשמות חיות ומקננות בעמק בית שאן באופן טבעי. מדוע אם כך </a:t>
            </a:r>
            <a:endParaRPr lang="he-IL" sz="2800" dirty="0" smtClean="0">
              <a:latin typeface="David" panose="020E0502060401010101" pitchFamily="34" charset="-79"/>
              <a:ea typeface="Tahoma" panose="020B0604030504040204" pitchFamily="34" charset="0"/>
              <a:cs typeface="David" panose="020E0502060401010101" pitchFamily="34" charset="-79"/>
            </a:endParaRPr>
          </a:p>
          <a:p>
            <a:pPr>
              <a:lnSpc>
                <a:spcPts val="1700"/>
              </a:lnSpc>
            </a:pPr>
            <a:r>
              <a:rPr lang="he-IL" sz="2800" dirty="0" smtClean="0">
                <a:latin typeface="David" panose="020E0502060401010101" pitchFamily="34" charset="-79"/>
                <a:ea typeface="Tahoma" panose="020B0604030504040204" pitchFamily="34" charset="0"/>
                <a:cs typeface="David" panose="020E0502060401010101" pitchFamily="34" charset="-79"/>
              </a:rPr>
              <a:t>צריך </a:t>
            </a:r>
            <a:r>
              <a:rPr lang="he-IL" sz="2800" dirty="0">
                <a:latin typeface="David" panose="020E0502060401010101" pitchFamily="34" charset="-79"/>
                <a:ea typeface="Tahoma" panose="020B0604030504040204" pitchFamily="34" charset="0"/>
                <a:cs typeface="David" panose="020E0502060401010101" pitchFamily="34" charset="-79"/>
              </a:rPr>
              <a:t>לבנות תיבות קינון ולהציב אותן בשדות? </a:t>
            </a:r>
            <a:endParaRPr lang="en-US" sz="2800" dirty="0">
              <a:latin typeface="David" panose="020E0502060401010101" pitchFamily="34" charset="-79"/>
              <a:ea typeface="Tahoma" panose="020B0604030504040204" pitchFamily="34" charset="0"/>
              <a:cs typeface="David" panose="020E0502060401010101" pitchFamily="34" charset="-79"/>
            </a:endParaRPr>
          </a:p>
          <a:p>
            <a:pPr>
              <a:lnSpc>
                <a:spcPts val="1700"/>
              </a:lnSpc>
            </a:pPr>
            <a:endParaRPr lang="he-IL" sz="2800" dirty="0" smtClean="0">
              <a:latin typeface="David" panose="020E0502060401010101" pitchFamily="34" charset="-79"/>
              <a:ea typeface="Tahoma" panose="020B0604030504040204" pitchFamily="34" charset="0"/>
              <a:cs typeface="David" panose="020E0502060401010101" pitchFamily="34" charset="-79"/>
            </a:endParaRPr>
          </a:p>
          <a:p>
            <a:pPr>
              <a:lnSpc>
                <a:spcPts val="1700"/>
              </a:lnSpc>
            </a:pPr>
            <a:r>
              <a:rPr lang="he-IL" sz="2800" dirty="0" smtClean="0">
                <a:latin typeface="David" panose="020E0502060401010101" pitchFamily="34" charset="-79"/>
                <a:ea typeface="Tahoma" panose="020B0604030504040204" pitchFamily="34" charset="0"/>
                <a:cs typeface="David" panose="020E0502060401010101" pitchFamily="34" charset="-79"/>
              </a:rPr>
              <a:t>סמנו </a:t>
            </a:r>
            <a:r>
              <a:rPr lang="he-IL" sz="2800" dirty="0">
                <a:latin typeface="David" panose="020E0502060401010101" pitchFamily="34" charset="-79"/>
                <a:ea typeface="Tahoma" panose="020B0604030504040204" pitchFamily="34" charset="0"/>
                <a:cs typeface="David" panose="020E0502060401010101" pitchFamily="34" charset="-79"/>
              </a:rPr>
              <a:t>את התשובה הנכונה</a:t>
            </a:r>
            <a:r>
              <a:rPr lang="he-IL" sz="2800" dirty="0" smtClean="0">
                <a:latin typeface="David" panose="020E0502060401010101" pitchFamily="34" charset="-79"/>
                <a:ea typeface="Tahoma" panose="020B0604030504040204" pitchFamily="34" charset="0"/>
                <a:cs typeface="David" panose="020E0502060401010101" pitchFamily="34" charset="-79"/>
              </a:rPr>
              <a:t>:</a:t>
            </a:r>
          </a:p>
          <a:p>
            <a:pPr>
              <a:lnSpc>
                <a:spcPts val="1700"/>
              </a:lnSpc>
            </a:pPr>
            <a:r>
              <a:rPr lang="he-IL" sz="2800" dirty="0" smtClean="0">
                <a:latin typeface="David" panose="020E0502060401010101" pitchFamily="34" charset="-79"/>
                <a:ea typeface="Tahoma" panose="020B0604030504040204" pitchFamily="34" charset="0"/>
                <a:cs typeface="David" panose="020E0502060401010101" pitchFamily="34" charset="-79"/>
              </a:rPr>
              <a:t> </a:t>
            </a:r>
            <a:endParaRPr lang="en-US" sz="2800" dirty="0">
              <a:latin typeface="David" panose="020E0502060401010101" pitchFamily="34" charset="-79"/>
              <a:ea typeface="Tahoma" panose="020B0604030504040204" pitchFamily="34" charset="0"/>
              <a:cs typeface="David" panose="020E0502060401010101" pitchFamily="34" charset="-79"/>
            </a:endParaRPr>
          </a:p>
          <a:p>
            <a:pPr>
              <a:lnSpc>
                <a:spcPts val="1700"/>
              </a:lnSpc>
            </a:pPr>
            <a:r>
              <a:rPr lang="he-IL" sz="2800" dirty="0">
                <a:latin typeface="David" panose="020E0502060401010101" pitchFamily="34" charset="-79"/>
                <a:ea typeface="Tahoma" panose="020B0604030504040204" pitchFamily="34" charset="0"/>
                <a:cs typeface="David" panose="020E0502060401010101" pitchFamily="34" charset="-79"/>
              </a:rPr>
              <a:t>א. התנשמות מעדיפות את תיבות הקינון המרווחות שבנו להן החקלאים</a:t>
            </a:r>
            <a:r>
              <a:rPr lang="he-IL" sz="2800" dirty="0" smtClean="0">
                <a:latin typeface="David" panose="020E0502060401010101" pitchFamily="34" charset="-79"/>
                <a:ea typeface="Tahoma" panose="020B0604030504040204" pitchFamily="34" charset="0"/>
                <a:cs typeface="David" panose="020E0502060401010101" pitchFamily="34" charset="-79"/>
              </a:rPr>
              <a:t>.</a:t>
            </a:r>
          </a:p>
          <a:p>
            <a:pPr>
              <a:lnSpc>
                <a:spcPts val="1700"/>
              </a:lnSpc>
            </a:pPr>
            <a:endParaRPr lang="en-US" sz="2800" dirty="0">
              <a:latin typeface="David" panose="020E0502060401010101" pitchFamily="34" charset="-79"/>
              <a:ea typeface="Tahoma" panose="020B0604030504040204" pitchFamily="34" charset="0"/>
              <a:cs typeface="David" panose="020E0502060401010101" pitchFamily="34" charset="-79"/>
            </a:endParaRPr>
          </a:p>
          <a:p>
            <a:pPr>
              <a:lnSpc>
                <a:spcPts val="1700"/>
              </a:lnSpc>
            </a:pPr>
            <a:r>
              <a:rPr lang="he-IL" sz="2800" b="1" dirty="0">
                <a:solidFill>
                  <a:srgbClr val="0000FF"/>
                </a:solidFill>
                <a:latin typeface="David" panose="020E0502060401010101" pitchFamily="34" charset="-79"/>
                <a:ea typeface="Tahoma" panose="020B0604030504040204" pitchFamily="34" charset="0"/>
                <a:cs typeface="David" panose="020E0502060401010101" pitchFamily="34" charset="-79"/>
              </a:rPr>
              <a:t>ב</a:t>
            </a:r>
            <a:r>
              <a:rPr lang="he-IL" sz="2800" dirty="0">
                <a:latin typeface="David" panose="020E0502060401010101" pitchFamily="34" charset="-79"/>
                <a:ea typeface="Tahoma" panose="020B0604030504040204" pitchFamily="34" charset="0"/>
                <a:cs typeface="David" panose="020E0502060401010101" pitchFamily="34" charset="-79"/>
              </a:rPr>
              <a:t>. </a:t>
            </a:r>
            <a:r>
              <a:rPr lang="he-IL" sz="2800" b="1" dirty="0">
                <a:solidFill>
                  <a:srgbClr val="0000FF"/>
                </a:solidFill>
                <a:latin typeface="David" panose="020E0502060401010101" pitchFamily="34" charset="-79"/>
                <a:ea typeface="Tahoma" panose="020B0604030504040204" pitchFamily="34" charset="0"/>
                <a:cs typeface="David" panose="020E0502060401010101" pitchFamily="34" charset="-79"/>
              </a:rPr>
              <a:t>מספר מקומות הקינון הטבעיים המתאימים לתנשמות, הוא מוגבל</a:t>
            </a:r>
            <a:r>
              <a:rPr lang="he-IL" sz="2800" b="1" dirty="0" smtClean="0">
                <a:solidFill>
                  <a:srgbClr val="0000FF"/>
                </a:solidFill>
                <a:latin typeface="David" panose="020E0502060401010101" pitchFamily="34" charset="-79"/>
                <a:ea typeface="Tahoma" panose="020B0604030504040204" pitchFamily="34" charset="0"/>
                <a:cs typeface="David" panose="020E0502060401010101" pitchFamily="34" charset="-79"/>
              </a:rPr>
              <a:t>.</a:t>
            </a:r>
          </a:p>
          <a:p>
            <a:pPr>
              <a:lnSpc>
                <a:spcPts val="1700"/>
              </a:lnSpc>
            </a:pPr>
            <a:endParaRPr lang="en-US" sz="2800" dirty="0">
              <a:latin typeface="David" panose="020E0502060401010101" pitchFamily="34" charset="-79"/>
              <a:ea typeface="Tahoma" panose="020B0604030504040204" pitchFamily="34" charset="0"/>
              <a:cs typeface="David" panose="020E0502060401010101" pitchFamily="34" charset="-79"/>
            </a:endParaRPr>
          </a:p>
          <a:p>
            <a:pPr>
              <a:lnSpc>
                <a:spcPts val="1700"/>
              </a:lnSpc>
            </a:pPr>
            <a:r>
              <a:rPr lang="he-IL" sz="2800" dirty="0">
                <a:latin typeface="David" panose="020E0502060401010101" pitchFamily="34" charset="-79"/>
                <a:ea typeface="Tahoma" panose="020B0604030504040204" pitchFamily="34" charset="0"/>
                <a:cs typeface="David" panose="020E0502060401010101" pitchFamily="34" charset="-79"/>
              </a:rPr>
              <a:t>ג. כדי  שיהיה אפשר להשוות בין שדות חקלאיים עם תיבות קינון לבין שדות בלי תיבות קינון</a:t>
            </a:r>
            <a:r>
              <a:rPr lang="he-IL" sz="2800" dirty="0" smtClean="0">
                <a:latin typeface="David" panose="020E0502060401010101" pitchFamily="34" charset="-79"/>
                <a:ea typeface="Tahoma" panose="020B0604030504040204" pitchFamily="34" charset="0"/>
                <a:cs typeface="David" panose="020E0502060401010101" pitchFamily="34" charset="-79"/>
              </a:rPr>
              <a:t>.</a:t>
            </a:r>
          </a:p>
          <a:p>
            <a:pPr>
              <a:lnSpc>
                <a:spcPts val="1700"/>
              </a:lnSpc>
            </a:pPr>
            <a:endParaRPr lang="en-US" sz="2800" dirty="0">
              <a:latin typeface="David" panose="020E0502060401010101" pitchFamily="34" charset="-79"/>
              <a:ea typeface="Tahoma" panose="020B0604030504040204" pitchFamily="34" charset="0"/>
              <a:cs typeface="David" panose="020E0502060401010101" pitchFamily="34" charset="-79"/>
            </a:endParaRPr>
          </a:p>
          <a:p>
            <a:pPr>
              <a:lnSpc>
                <a:spcPts val="1700"/>
              </a:lnSpc>
            </a:pPr>
            <a:r>
              <a:rPr lang="he-IL" sz="2800" dirty="0">
                <a:latin typeface="David" panose="020E0502060401010101" pitchFamily="34" charset="-79"/>
                <a:ea typeface="Tahoma" panose="020B0604030504040204" pitchFamily="34" charset="0"/>
                <a:cs typeface="David" panose="020E0502060401010101" pitchFamily="34" charset="-79"/>
              </a:rPr>
              <a:t>ד. תנשמות שמקננות בתיבות צדות עכברים ביעילות גדולה יותר מאשר תנשמות שמקננות</a:t>
            </a:r>
            <a:r>
              <a:rPr lang="he-IL" sz="2800" dirty="0">
                <a:solidFill>
                  <a:srgbClr val="0000FF"/>
                </a:solidFill>
                <a:latin typeface="David" panose="020E0502060401010101" pitchFamily="34" charset="-79"/>
                <a:ea typeface="Tahoma" panose="020B0604030504040204" pitchFamily="34" charset="0"/>
                <a:cs typeface="David" panose="020E0502060401010101" pitchFamily="34" charset="-79"/>
              </a:rPr>
              <a:t> </a:t>
            </a:r>
            <a:r>
              <a:rPr lang="he-IL" sz="2800" dirty="0">
                <a:latin typeface="David" panose="020E0502060401010101" pitchFamily="34" charset="-79"/>
                <a:ea typeface="Tahoma" panose="020B0604030504040204" pitchFamily="34" charset="0"/>
                <a:cs typeface="David" panose="020E0502060401010101" pitchFamily="34" charset="-79"/>
              </a:rPr>
              <a:t>בטבע.</a:t>
            </a:r>
            <a:endParaRPr lang="en-US" sz="2800" dirty="0">
              <a:effectLst/>
              <a:latin typeface="David" panose="020E0502060401010101" pitchFamily="34" charset="-79"/>
              <a:ea typeface="Tahoma" panose="020B0604030504040204" pitchFamily="34" charset="0"/>
              <a:cs typeface="David" panose="020E0502060401010101" pitchFamily="34" charset="-79"/>
            </a:endParaRPr>
          </a:p>
        </p:txBody>
      </p:sp>
      <p:pic>
        <p:nvPicPr>
          <p:cNvPr id="3" name="Picture 5" descr="tyto_alba_barn_owl_0633_RJ_out_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26191" y="4122822"/>
            <a:ext cx="2356281" cy="23562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69314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307977" y="661115"/>
            <a:ext cx="2870885" cy="639651"/>
          </a:xfrm>
        </p:spPr>
        <p:txBody>
          <a:bodyPr>
            <a:normAutofit/>
          </a:bodyPr>
          <a:lstStyle/>
          <a:p>
            <a:pPr>
              <a:defRPr/>
            </a:pPr>
            <a:r>
              <a:rPr lang="he-IL" altLang="he-IL"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שאלה </a:t>
            </a:r>
            <a:r>
              <a:rPr lang="he-IL" altLang="he-IL"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6</a:t>
            </a:r>
            <a:endParaRPr lang="en-US" altLang="he-IL"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9635" name="Rectangle 3"/>
          <p:cNvSpPr>
            <a:spLocks noGrp="1" noChangeArrowheads="1"/>
          </p:cNvSpPr>
          <p:nvPr>
            <p:ph type="body" idx="1"/>
          </p:nvPr>
        </p:nvSpPr>
        <p:spPr>
          <a:xfrm>
            <a:off x="1542245" y="3796048"/>
            <a:ext cx="9872871" cy="2707783"/>
          </a:xfrm>
        </p:spPr>
        <p:txBody>
          <a:bodyPr>
            <a:normAutofit/>
          </a:bodyPr>
          <a:lstStyle/>
          <a:p>
            <a:pPr eaLnBrk="1" hangingPunct="1">
              <a:buFontTx/>
              <a:buNone/>
            </a:pPr>
            <a:r>
              <a:rPr lang="he-IL" altLang="he-IL" sz="2400" b="1" dirty="0" smtClean="0">
                <a:solidFill>
                  <a:schemeClr val="tx1"/>
                </a:solidFill>
              </a:rPr>
              <a:t>בסיס </a:t>
            </a:r>
            <a:r>
              <a:rPr lang="he-IL" altLang="he-IL" sz="2400" b="1" dirty="0">
                <a:solidFill>
                  <a:schemeClr val="tx1"/>
                </a:solidFill>
              </a:rPr>
              <a:t>הטענה הוא במידע  שתנשמות ניזונות ממגוון מזונות ובעיקר ממכרסמים. </a:t>
            </a:r>
          </a:p>
          <a:p>
            <a:pPr eaLnBrk="1" hangingPunct="1">
              <a:buFontTx/>
              <a:buNone/>
            </a:pPr>
            <a:r>
              <a:rPr lang="he-IL" altLang="he-IL" sz="2400" b="1" dirty="0">
                <a:solidFill>
                  <a:schemeClr val="tx1"/>
                </a:solidFill>
              </a:rPr>
              <a:t>   ההסבר: טריפה יעילה של המכרסמים על ידי התנשמות תביא להפחתת מספר המכרסמים. בעקבות זאת, התנשמות יחפשו מזון אחר בסביבה, ויטרפו גם בעלי חיים אחרים באזור שחלקם ודאי אינם מזיקים</a:t>
            </a:r>
            <a:r>
              <a:rPr lang="he-IL" altLang="he-IL" sz="2400" b="1" dirty="0" smtClean="0">
                <a:solidFill>
                  <a:schemeClr val="tx1"/>
                </a:solidFill>
              </a:rPr>
              <a:t>.</a:t>
            </a:r>
            <a:endParaRPr lang="he-IL" altLang="he-IL" sz="2400" b="1" i="1" dirty="0">
              <a:solidFill>
                <a:schemeClr val="tx1"/>
              </a:solidFill>
            </a:endParaRPr>
          </a:p>
        </p:txBody>
      </p:sp>
      <p:sp>
        <p:nvSpPr>
          <p:cNvPr id="4" name="Rectangle 3"/>
          <p:cNvSpPr txBox="1">
            <a:spLocks noChangeArrowheads="1"/>
          </p:cNvSpPr>
          <p:nvPr/>
        </p:nvSpPr>
        <p:spPr>
          <a:xfrm>
            <a:off x="1598195" y="1476563"/>
            <a:ext cx="9872871" cy="1522927"/>
          </a:xfrm>
          <a:prstGeom prst="rect">
            <a:avLst/>
          </a:prstGeom>
        </p:spPr>
        <p:txBody>
          <a:bodyPr vert="horz" lIns="91440" tIns="45720" rIns="91440" bIns="45720" rtlCol="0">
            <a:normAutofit/>
          </a:bodyPr>
          <a:lst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FontTx/>
              <a:buNone/>
            </a:pPr>
            <a:r>
              <a:rPr lang="he-IL" altLang="he-IL" dirty="0" smtClean="0">
                <a:solidFill>
                  <a:schemeClr val="tx1"/>
                </a:solidFill>
              </a:rPr>
              <a:t>   לאחר שהניסוי עם תיבות הקינון הצליח וקטנה הפגיעה ביבולים, עלתה הטענה שאם יקטן מאוד מספר המכרסמים המזיקים בשדות, התנשמות יטרפו יותר בעלי חיים אחרים ובלתי מזיקים. </a:t>
            </a:r>
          </a:p>
          <a:p>
            <a:pPr>
              <a:buFontTx/>
              <a:buNone/>
            </a:pPr>
            <a:r>
              <a:rPr lang="he-IL" altLang="he-IL" dirty="0" smtClean="0">
                <a:solidFill>
                  <a:schemeClr val="tx1"/>
                </a:solidFill>
              </a:rPr>
              <a:t>   מהו הבסיס לטענה זו? הסבירו.</a:t>
            </a:r>
            <a:endParaRPr lang="en-US" altLang="he-IL" dirty="0" smtClean="0">
              <a:solidFill>
                <a:schemeClr val="tx1"/>
              </a:solidFill>
            </a:endParaRPr>
          </a:p>
        </p:txBody>
      </p:sp>
    </p:spTree>
    <p:extLst>
      <p:ext uri="{BB962C8B-B14F-4D97-AF65-F5344CB8AC3E}">
        <p14:creationId xmlns:p14="http://schemas.microsoft.com/office/powerpoint/2010/main" val="47946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 to="" calcmode="lin" valueType="num">
                                      <p:cBhvr>
                                        <p:cTn id="7" dur="1" fill="hold"/>
                                        <p:tgtEl>
                                          <p:spTgt spid="69634"/>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anim to="" calcmode="lin" valueType="num">
                                      <p:cBhvr>
                                        <p:cTn id="11" dur="1" fill="hold"/>
                                        <p:tgtEl>
                                          <p:spTgt spid="69635">
                                            <p:txEl>
                                              <p:pRg st="0" end="0"/>
                                            </p:txEl>
                                          </p:spTgt>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69635">
                                            <p:txEl>
                                              <p:pRg st="1" end="1"/>
                                            </p:txEl>
                                          </p:spTgt>
                                        </p:tgtEl>
                                        <p:attrNameLst>
                                          <p:attrName>style.visibility</p:attrName>
                                        </p:attrNameLst>
                                      </p:cBhvr>
                                      <p:to>
                                        <p:strVal val="visible"/>
                                      </p:to>
                                    </p:set>
                                    <p:anim to="" calcmode="lin" valueType="num">
                                      <p:cBhvr>
                                        <p:cTn id="15" dur="1" fill="hold"/>
                                        <p:tgtEl>
                                          <p:spTgt spid="69635">
                                            <p:txEl>
                                              <p:pRg st="1" end="1"/>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to="" calcmode="lin" valueType="num">
                                      <p:cBhvr>
                                        <p:cTn id="19" dur="1" fill="hold"/>
                                        <p:tgtEl>
                                          <p:spTgt spid="4">
                                            <p:txEl>
                                              <p:pRg st="0" end="0"/>
                                            </p:tx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to="" calcmode="lin" valueType="num">
                                      <p:cBhvr>
                                        <p:cTn id="23"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3775167" y="218859"/>
            <a:ext cx="3647236" cy="9144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smtClean="0">
                <a:solidFill>
                  <a:srgbClr val="C00000"/>
                </a:solidFill>
              </a:rPr>
              <a:t>יישום והבנה </a:t>
            </a:r>
            <a:endParaRPr lang="he-IL" sz="3200" b="1" dirty="0">
              <a:solidFill>
                <a:srgbClr val="C00000"/>
              </a:solidFill>
            </a:endParaRPr>
          </a:p>
        </p:txBody>
      </p:sp>
      <p:sp>
        <p:nvSpPr>
          <p:cNvPr id="3" name="TextBox 2"/>
          <p:cNvSpPr txBox="1"/>
          <p:nvPr/>
        </p:nvSpPr>
        <p:spPr>
          <a:xfrm>
            <a:off x="7656144" y="218859"/>
            <a:ext cx="4296369" cy="830997"/>
          </a:xfrm>
          <a:prstGeom prst="rect">
            <a:avLst/>
          </a:prstGeom>
          <a:noFill/>
        </p:spPr>
        <p:txBody>
          <a:bodyPr wrap="none" rtlCol="1">
            <a:spAutoFit/>
          </a:bodyPr>
          <a:lstStyle/>
          <a:p>
            <a:r>
              <a:rPr lang="he-IL" sz="2400" dirty="0" smtClean="0">
                <a:latin typeface="Tahoma" panose="020B0604030504040204" pitchFamily="34" charset="0"/>
                <a:ea typeface="Tahoma" panose="020B0604030504040204" pitchFamily="34" charset="0"/>
                <a:cs typeface="Tahoma" panose="020B0604030504040204" pitchFamily="34" charset="0"/>
              </a:rPr>
              <a:t>כיצד נוודא הבנה?</a:t>
            </a:r>
          </a:p>
          <a:p>
            <a:r>
              <a:rPr lang="he-IL" sz="2400" dirty="0" smtClean="0">
                <a:latin typeface="Tahoma" panose="020B0604030504040204" pitchFamily="34" charset="0"/>
                <a:ea typeface="Tahoma" panose="020B0604030504040204" pitchFamily="34" charset="0"/>
                <a:cs typeface="Tahoma" panose="020B0604030504040204" pitchFamily="34" charset="0"/>
              </a:rPr>
              <a:t>אילו ביצועי הבנה נוכל לבקש?</a:t>
            </a:r>
            <a:endParaRPr lang="he-IL" sz="2400" dirty="0">
              <a:latin typeface="Tahoma" panose="020B0604030504040204" pitchFamily="34" charset="0"/>
              <a:ea typeface="Tahoma" panose="020B0604030504040204" pitchFamily="34" charset="0"/>
              <a:cs typeface="Tahoma" panose="020B0604030504040204" pitchFamily="34" charset="0"/>
            </a:endParaRPr>
          </a:p>
        </p:txBody>
      </p:sp>
      <p:sp>
        <p:nvSpPr>
          <p:cNvPr id="4" name="מלבן 3"/>
          <p:cNvSpPr/>
          <p:nvPr/>
        </p:nvSpPr>
        <p:spPr>
          <a:xfrm>
            <a:off x="8934993" y="1115172"/>
            <a:ext cx="3004456" cy="1338828"/>
          </a:xfrm>
          <a:prstGeom prst="rect">
            <a:avLst/>
          </a:prstGeom>
        </p:spPr>
        <p:txBody>
          <a:bodyPr wrap="square">
            <a:spAutoFit/>
          </a:bodyPr>
          <a:lstStyle/>
          <a:p>
            <a:pPr marL="342900" lvl="0" indent="-342900">
              <a:lnSpc>
                <a:spcPct val="150000"/>
              </a:lnSpc>
              <a:buFont typeface="+mj-lt"/>
              <a:buAutoNum type="arabicPeriod"/>
              <a:tabLst>
                <a:tab pos="457200" algn="l"/>
              </a:tabLst>
            </a:pPr>
            <a:r>
              <a:rPr lang="he-IL" dirty="0">
                <a:latin typeface="Times New Roman" panose="02020603050405020304" pitchFamily="18" charset="0"/>
                <a:ea typeface="Times New Roman" panose="02020603050405020304" pitchFamily="18" charset="0"/>
                <a:cs typeface="David" panose="020E0502060401010101" pitchFamily="34" charset="-79"/>
              </a:rPr>
              <a:t>לבטא ידע במלים משלך</a:t>
            </a:r>
            <a:endParaRPr lang="en-US" dirty="0">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457200" algn="l"/>
              </a:tabLst>
            </a:pPr>
            <a:r>
              <a:rPr lang="he-IL" dirty="0">
                <a:latin typeface="Times New Roman" panose="02020603050405020304" pitchFamily="18" charset="0"/>
                <a:ea typeface="Times New Roman" panose="02020603050405020304" pitchFamily="18" charset="0"/>
                <a:cs typeface="David" panose="020E0502060401010101" pitchFamily="34" charset="-79"/>
              </a:rPr>
              <a:t>להביא דוגמאות לידע</a:t>
            </a:r>
            <a:endParaRPr lang="en-US" dirty="0">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457200" algn="l"/>
              </a:tabLst>
            </a:pPr>
            <a:r>
              <a:rPr lang="he-IL" dirty="0">
                <a:latin typeface="Times New Roman" panose="02020603050405020304" pitchFamily="18" charset="0"/>
                <a:ea typeface="Times New Roman" panose="02020603050405020304" pitchFamily="18" charset="0"/>
                <a:cs typeface="David" panose="020E0502060401010101" pitchFamily="34" charset="-79"/>
              </a:rPr>
              <a:t>לבצע הכללה מפריט ידע</a:t>
            </a:r>
            <a:endParaRPr lang="en-US" dirty="0">
              <a:latin typeface="Times New Roman" panose="02020603050405020304" pitchFamily="18" charset="0"/>
              <a:ea typeface="Times New Roman" panose="02020603050405020304" pitchFamily="18" charset="0"/>
            </a:endParaRPr>
          </a:p>
        </p:txBody>
      </p:sp>
      <p:sp>
        <p:nvSpPr>
          <p:cNvPr id="5" name="מלבן 4"/>
          <p:cNvSpPr/>
          <p:nvPr/>
        </p:nvSpPr>
        <p:spPr>
          <a:xfrm>
            <a:off x="5830385" y="2377014"/>
            <a:ext cx="6096000" cy="1338828"/>
          </a:xfrm>
          <a:prstGeom prst="rect">
            <a:avLst/>
          </a:prstGeom>
        </p:spPr>
        <p:txBody>
          <a:bodyPr>
            <a:spAutoFit/>
          </a:bodyPr>
          <a:lstStyle/>
          <a:p>
            <a:pPr marL="342900" lvl="0" indent="-342900">
              <a:lnSpc>
                <a:spcPct val="150000"/>
              </a:lnSpc>
              <a:buFont typeface="+mj-lt"/>
              <a:buAutoNum type="arabicPeriod"/>
              <a:tabLst>
                <a:tab pos="457200" algn="l"/>
              </a:tabLst>
            </a:pPr>
            <a:r>
              <a:rPr lang="he-IL" dirty="0">
                <a:latin typeface="Times New Roman" panose="02020603050405020304" pitchFamily="18" charset="0"/>
                <a:ea typeface="Times New Roman" panose="02020603050405020304" pitchFamily="18" charset="0"/>
                <a:cs typeface="David" panose="020E0502060401010101" pitchFamily="34" charset="-79"/>
              </a:rPr>
              <a:t>להסביר תופעות באמצעות ידע</a:t>
            </a:r>
            <a:endParaRPr lang="en-US" dirty="0">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457200" algn="l"/>
              </a:tabLst>
            </a:pPr>
            <a:r>
              <a:rPr lang="he-IL" dirty="0">
                <a:latin typeface="Times New Roman" panose="02020603050405020304" pitchFamily="18" charset="0"/>
                <a:ea typeface="Times New Roman" panose="02020603050405020304" pitchFamily="18" charset="0"/>
                <a:cs typeface="David" panose="020E0502060401010101" pitchFamily="34" charset="-79"/>
              </a:rPr>
              <a:t>להביא נימוקים לידע</a:t>
            </a:r>
            <a:endParaRPr lang="en-US" dirty="0">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457200" algn="l"/>
              </a:tabLst>
            </a:pPr>
            <a:r>
              <a:rPr lang="he-IL" dirty="0">
                <a:latin typeface="Times New Roman" panose="02020603050405020304" pitchFamily="18" charset="0"/>
                <a:ea typeface="Times New Roman" panose="02020603050405020304" pitchFamily="18" charset="0"/>
                <a:cs typeface="David" panose="020E0502060401010101" pitchFamily="34" charset="-79"/>
              </a:rPr>
              <a:t>להצדיק ולהביא ראיות לידע</a:t>
            </a:r>
            <a:endParaRPr lang="en-US" dirty="0">
              <a:latin typeface="Times New Roman" panose="02020603050405020304" pitchFamily="18" charset="0"/>
              <a:ea typeface="Times New Roman" panose="02020603050405020304" pitchFamily="18" charset="0"/>
            </a:endParaRPr>
          </a:p>
        </p:txBody>
      </p:sp>
      <p:sp>
        <p:nvSpPr>
          <p:cNvPr id="6" name="מלבן 5"/>
          <p:cNvSpPr/>
          <p:nvPr/>
        </p:nvSpPr>
        <p:spPr>
          <a:xfrm>
            <a:off x="161108" y="1384434"/>
            <a:ext cx="6096000" cy="3416320"/>
          </a:xfrm>
          <a:prstGeom prst="rect">
            <a:avLst/>
          </a:prstGeom>
        </p:spPr>
        <p:txBody>
          <a:bodyPr>
            <a:spAutoFit/>
          </a:bodyPr>
          <a:lstStyle/>
          <a:p>
            <a:pPr marL="342900" lvl="0" indent="-342900">
              <a:lnSpc>
                <a:spcPct val="150000"/>
              </a:lnSpc>
              <a:buFont typeface="Times New Roman" panose="02020603050405020304" pitchFamily="18" charset="0"/>
              <a:buChar char="•"/>
              <a:tabLst>
                <a:tab pos="45720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הסבר – הסבירו במילים שלכם (שחזור ידע במלים של הלומד</a:t>
            </a:r>
            <a:r>
              <a:rPr lang="he-IL" dirty="0" smtClean="0">
                <a:latin typeface="Times New Roman" panose="02020603050405020304" pitchFamily="18" charset="0"/>
                <a:ea typeface="Times New Roman" panose="02020603050405020304" pitchFamily="18" charset="0"/>
                <a:cs typeface="Arial" panose="020B0604020202020204" pitchFamily="34" charset="0"/>
              </a:rPr>
              <a:t>)</a:t>
            </a:r>
            <a:endParaRPr lang="en-US" dirty="0">
              <a:latin typeface="Times New Roman" panose="02020603050405020304" pitchFamily="18" charset="0"/>
              <a:ea typeface="Times New Roman" panose="02020603050405020304" pitchFamily="18" charset="0"/>
            </a:endParaRPr>
          </a:p>
          <a:p>
            <a:pPr marL="342900" lvl="0" indent="-342900">
              <a:lnSpc>
                <a:spcPct val="150000"/>
              </a:lnSpc>
              <a:buFont typeface="Times New Roman" panose="02020603050405020304" pitchFamily="18" charset="0"/>
              <a:buChar char="•"/>
              <a:tabLst>
                <a:tab pos="45720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הדגמה – הציגו </a:t>
            </a:r>
            <a:r>
              <a:rPr lang="he-IL" dirty="0" smtClean="0">
                <a:latin typeface="Times New Roman" panose="02020603050405020304" pitchFamily="18" charset="0"/>
                <a:ea typeface="Times New Roman" panose="02020603050405020304" pitchFamily="18" charset="0"/>
                <a:cs typeface="Arial" panose="020B0604020202020204" pitchFamily="34" charset="0"/>
              </a:rPr>
              <a:t>דוגמאות חדשות </a:t>
            </a:r>
            <a:r>
              <a:rPr lang="he-IL" dirty="0">
                <a:latin typeface="Times New Roman" panose="02020603050405020304" pitchFamily="18" charset="0"/>
                <a:ea typeface="Times New Roman" panose="02020603050405020304" pitchFamily="18" charset="0"/>
                <a:cs typeface="Arial" panose="020B0604020202020204" pitchFamily="34" charset="0"/>
              </a:rPr>
              <a:t>למה שלמדתם. </a:t>
            </a:r>
            <a:endParaRPr lang="en-US" dirty="0">
              <a:latin typeface="Times New Roman" panose="02020603050405020304" pitchFamily="18" charset="0"/>
              <a:ea typeface="Times New Roman" panose="02020603050405020304" pitchFamily="18" charset="0"/>
            </a:endParaRPr>
          </a:p>
          <a:p>
            <a:pPr marL="342900" lvl="0" indent="-342900">
              <a:lnSpc>
                <a:spcPct val="150000"/>
              </a:lnSpc>
              <a:buFont typeface="Times New Roman" panose="02020603050405020304" pitchFamily="18" charset="0"/>
              <a:buChar char="•"/>
              <a:tabLst>
                <a:tab pos="457200" algn="l"/>
              </a:tabLst>
            </a:pPr>
            <a:r>
              <a:rPr lang="he-IL" dirty="0" smtClean="0">
                <a:latin typeface="Times New Roman" panose="02020603050405020304" pitchFamily="18" charset="0"/>
                <a:ea typeface="Times New Roman" panose="02020603050405020304" pitchFamily="18" charset="0"/>
                <a:cs typeface="Arial" panose="020B0604020202020204" pitchFamily="34" charset="0"/>
              </a:rPr>
              <a:t>יישום </a:t>
            </a:r>
            <a:r>
              <a:rPr lang="he-IL" dirty="0">
                <a:latin typeface="Times New Roman" panose="02020603050405020304" pitchFamily="18" charset="0"/>
                <a:ea typeface="Times New Roman" panose="02020603050405020304" pitchFamily="18" charset="0"/>
                <a:cs typeface="Arial" panose="020B0604020202020204" pitchFamily="34" charset="0"/>
              </a:rPr>
              <a:t>– יישמו את מה שלמדתם כדי להסביר משהו חדש.</a:t>
            </a:r>
            <a:endParaRPr lang="en-US" dirty="0">
              <a:latin typeface="Times New Roman" panose="02020603050405020304" pitchFamily="18" charset="0"/>
              <a:ea typeface="Times New Roman" panose="02020603050405020304" pitchFamily="18" charset="0"/>
            </a:endParaRPr>
          </a:p>
          <a:p>
            <a:pPr marL="342900" lvl="0" indent="-342900">
              <a:lnSpc>
                <a:spcPct val="150000"/>
              </a:lnSpc>
              <a:buFont typeface="Times New Roman" panose="02020603050405020304" pitchFamily="18" charset="0"/>
              <a:buChar char="•"/>
              <a:tabLst>
                <a:tab pos="457200" algn="l"/>
              </a:tabLst>
            </a:pPr>
            <a:r>
              <a:rPr lang="he-IL" dirty="0" smtClean="0">
                <a:latin typeface="Times New Roman" panose="02020603050405020304" pitchFamily="18" charset="0"/>
                <a:ea typeface="Times New Roman" panose="02020603050405020304" pitchFamily="18" charset="0"/>
                <a:cs typeface="Arial" panose="020B0604020202020204" pitchFamily="34" charset="0"/>
              </a:rPr>
              <a:t>השוואה </a:t>
            </a:r>
            <a:r>
              <a:rPr lang="he-IL" dirty="0">
                <a:latin typeface="Times New Roman" panose="02020603050405020304" pitchFamily="18" charset="0"/>
                <a:ea typeface="Times New Roman" panose="02020603050405020304" pitchFamily="18" charset="0"/>
                <a:cs typeface="Arial" panose="020B0604020202020204" pitchFamily="34" charset="0"/>
              </a:rPr>
              <a:t>והנגדה – השוו את מה שלמדתם לדברים אחרים.</a:t>
            </a:r>
            <a:endParaRPr lang="en-US" dirty="0">
              <a:latin typeface="Times New Roman" panose="02020603050405020304" pitchFamily="18" charset="0"/>
              <a:ea typeface="Times New Roman" panose="02020603050405020304" pitchFamily="18" charset="0"/>
            </a:endParaRPr>
          </a:p>
          <a:p>
            <a:pPr marL="342900" lvl="0" indent="-342900">
              <a:lnSpc>
                <a:spcPct val="150000"/>
              </a:lnSpc>
              <a:buFont typeface="Times New Roman" panose="02020603050405020304" pitchFamily="18" charset="0"/>
              <a:buChar char="•"/>
              <a:tabLst>
                <a:tab pos="45720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הקשר – מיקום מושג בהקשר רחב יותר.  קשרו את מה שלמדתם לדברים אחרים.      </a:t>
            </a:r>
            <a:endParaRPr lang="en-US" dirty="0">
              <a:latin typeface="Times New Roman" panose="02020603050405020304" pitchFamily="18" charset="0"/>
              <a:ea typeface="Times New Roman" panose="02020603050405020304" pitchFamily="18" charset="0"/>
            </a:endParaRPr>
          </a:p>
          <a:p>
            <a:pPr marL="342900" lvl="0" indent="-342900">
              <a:lnSpc>
                <a:spcPct val="150000"/>
              </a:lnSpc>
              <a:buFont typeface="Times New Roman" panose="02020603050405020304" pitchFamily="18" charset="0"/>
              <a:buChar char="•"/>
              <a:tabLst>
                <a:tab pos="45720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הכללה – לנסח הכללה במילים אחרות. האם אפשר ללמוד מזה משהו כללי יותר?      </a:t>
            </a:r>
            <a:endParaRPr lang="en-US" dirty="0">
              <a:latin typeface="Times New Roman" panose="02020603050405020304" pitchFamily="18" charset="0"/>
              <a:ea typeface="Times New Roman" panose="02020603050405020304" pitchFamily="18" charset="0"/>
            </a:endParaRPr>
          </a:p>
        </p:txBody>
      </p:sp>
      <p:sp>
        <p:nvSpPr>
          <p:cNvPr id="7" name="מלבן 6"/>
          <p:cNvSpPr/>
          <p:nvPr/>
        </p:nvSpPr>
        <p:spPr>
          <a:xfrm>
            <a:off x="3657597" y="4728170"/>
            <a:ext cx="8268786" cy="1754326"/>
          </a:xfrm>
          <a:prstGeom prst="rect">
            <a:avLst/>
          </a:prstGeom>
        </p:spPr>
        <p:txBody>
          <a:bodyPr wrap="square">
            <a:spAutoFit/>
          </a:bodyPr>
          <a:lstStyle/>
          <a:p>
            <a:pPr marL="342900" lvl="0" indent="-342900">
              <a:lnSpc>
                <a:spcPct val="150000"/>
              </a:lnSpc>
              <a:buFont typeface="Times New Roman" panose="02020603050405020304" pitchFamily="18" charset="0"/>
              <a:buChar char="•"/>
              <a:tabLst>
                <a:tab pos="45720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ייצוג - לייצג רעיון. לדוגמה: ייצג טקסט כתוב מילולית כייצוג גראפי.         </a:t>
            </a:r>
            <a:endParaRPr lang="en-US" dirty="0">
              <a:latin typeface="Times New Roman" panose="02020603050405020304" pitchFamily="18" charset="0"/>
              <a:ea typeface="Times New Roman" panose="02020603050405020304" pitchFamily="18" charset="0"/>
            </a:endParaRPr>
          </a:p>
          <a:p>
            <a:pPr marL="342900" lvl="0" indent="-342900">
              <a:lnSpc>
                <a:spcPct val="150000"/>
              </a:lnSpc>
              <a:buFont typeface="Times New Roman" panose="02020603050405020304" pitchFamily="18" charset="0"/>
              <a:buChar char="•"/>
              <a:tabLst>
                <a:tab pos="457200" algn="l"/>
              </a:tabLst>
            </a:pPr>
            <a:r>
              <a:rPr lang="he-IL" dirty="0" smtClean="0">
                <a:latin typeface="Times New Roman" panose="02020603050405020304" pitchFamily="18" charset="0"/>
                <a:ea typeface="Times New Roman" panose="02020603050405020304" pitchFamily="18" charset="0"/>
                <a:cs typeface="Arial" panose="020B0604020202020204" pitchFamily="34" charset="0"/>
              </a:rPr>
              <a:t>להציג </a:t>
            </a:r>
            <a:r>
              <a:rPr lang="he-IL" dirty="0">
                <a:latin typeface="Times New Roman" panose="02020603050405020304" pitchFamily="18" charset="0"/>
                <a:ea typeface="Times New Roman" panose="02020603050405020304" pitchFamily="18" charset="0"/>
                <a:cs typeface="Arial" panose="020B0604020202020204" pitchFamily="34" charset="0"/>
              </a:rPr>
              <a:t>ראיות ל...</a:t>
            </a:r>
            <a:endParaRPr lang="en-US" dirty="0">
              <a:latin typeface="Times New Roman" panose="02020603050405020304" pitchFamily="18" charset="0"/>
              <a:ea typeface="Times New Roman" panose="02020603050405020304" pitchFamily="18" charset="0"/>
            </a:endParaRPr>
          </a:p>
          <a:p>
            <a:pPr marL="342900" lvl="0" indent="-342900">
              <a:lnSpc>
                <a:spcPct val="150000"/>
              </a:lnSpc>
              <a:buFont typeface="Times New Roman" panose="02020603050405020304" pitchFamily="18" charset="0"/>
              <a:buChar char="•"/>
              <a:tabLst>
                <a:tab pos="45720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לזהות טעויות </a:t>
            </a:r>
            <a:endParaRPr lang="en-US" dirty="0">
              <a:latin typeface="Times New Roman" panose="02020603050405020304" pitchFamily="18" charset="0"/>
              <a:ea typeface="Times New Roman" panose="02020603050405020304" pitchFamily="18" charset="0"/>
            </a:endParaRPr>
          </a:p>
          <a:p>
            <a:pPr marL="342900" lvl="0" indent="-342900">
              <a:lnSpc>
                <a:spcPct val="150000"/>
              </a:lnSpc>
              <a:buFont typeface="Times New Roman" panose="02020603050405020304" pitchFamily="18" charset="0"/>
              <a:buChar char="•"/>
              <a:tabLst>
                <a:tab pos="457200" algn="l"/>
              </a:tabLst>
            </a:pPr>
            <a:r>
              <a:rPr lang="he-IL" dirty="0" smtClean="0">
                <a:latin typeface="Times New Roman" panose="02020603050405020304" pitchFamily="18" charset="0"/>
                <a:ea typeface="Times New Roman" panose="02020603050405020304" pitchFamily="18" charset="0"/>
                <a:cs typeface="Arial" panose="020B0604020202020204" pitchFamily="34" charset="0"/>
              </a:rPr>
              <a:t>למיין </a:t>
            </a:r>
            <a:r>
              <a:rPr lang="he-IL" dirty="0">
                <a:latin typeface="Times New Roman" panose="02020603050405020304" pitchFamily="18" charset="0"/>
                <a:ea typeface="Times New Roman" panose="02020603050405020304" pitchFamily="18" charset="0"/>
                <a:cs typeface="Arial" panose="020B0604020202020204" pitchFamily="34" charset="0"/>
              </a:rPr>
              <a:t>ולסווג לפי קטגוריות</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0002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8538693" y="384220"/>
            <a:ext cx="3258355" cy="1854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מה למדנו? </a:t>
            </a:r>
            <a:endParaRPr lang="he-IL"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מלבן מעוגל 2"/>
          <p:cNvSpPr/>
          <p:nvPr/>
        </p:nvSpPr>
        <p:spPr>
          <a:xfrm>
            <a:off x="676139" y="1937492"/>
            <a:ext cx="3644721" cy="18416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איך נוודא הבנה?</a:t>
            </a:r>
            <a:endParaRPr lang="he-IL"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חץ למטה 3"/>
          <p:cNvSpPr/>
          <p:nvPr/>
        </p:nvSpPr>
        <p:spPr>
          <a:xfrm>
            <a:off x="10019763" y="2380832"/>
            <a:ext cx="296214" cy="785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אליפסה 4"/>
          <p:cNvSpPr/>
          <p:nvPr/>
        </p:nvSpPr>
        <p:spPr>
          <a:xfrm>
            <a:off x="9082824" y="3271230"/>
            <a:ext cx="2170091" cy="91440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2400" b="1" dirty="0" smtClean="0">
                <a:latin typeface="Tahoma" panose="020B0604030504040204" pitchFamily="34" charset="0"/>
                <a:ea typeface="Tahoma" panose="020B0604030504040204" pitchFamily="34" charset="0"/>
                <a:cs typeface="Tahoma" panose="020B0604030504040204" pitchFamily="34" charset="0"/>
              </a:rPr>
              <a:t>מושגים</a:t>
            </a:r>
            <a:endParaRPr lang="he-IL" sz="2400" b="1" dirty="0">
              <a:latin typeface="Tahoma" panose="020B0604030504040204" pitchFamily="34" charset="0"/>
              <a:ea typeface="Tahoma" panose="020B0604030504040204" pitchFamily="34" charset="0"/>
              <a:cs typeface="Tahoma" panose="020B0604030504040204" pitchFamily="34" charset="0"/>
            </a:endParaRPr>
          </a:p>
        </p:txBody>
      </p:sp>
      <p:sp>
        <p:nvSpPr>
          <p:cNvPr id="6" name="אליפסה 5"/>
          <p:cNvSpPr/>
          <p:nvPr/>
        </p:nvSpPr>
        <p:spPr>
          <a:xfrm>
            <a:off x="1206473" y="4926162"/>
            <a:ext cx="2442384" cy="91440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2400" b="1" dirty="0" smtClean="0">
                <a:latin typeface="Tahoma" panose="020B0604030504040204" pitchFamily="34" charset="0"/>
                <a:ea typeface="Tahoma" panose="020B0604030504040204" pitchFamily="34" charset="0"/>
                <a:cs typeface="Tahoma" panose="020B0604030504040204" pitchFamily="34" charset="0"/>
              </a:rPr>
              <a:t>ביצועי הבנה</a:t>
            </a:r>
            <a:endParaRPr lang="he-IL" sz="2400" b="1" dirty="0">
              <a:latin typeface="Tahoma" panose="020B0604030504040204" pitchFamily="34" charset="0"/>
              <a:ea typeface="Tahoma" panose="020B0604030504040204" pitchFamily="34" charset="0"/>
              <a:cs typeface="Tahoma" panose="020B0604030504040204" pitchFamily="34" charset="0"/>
            </a:endParaRPr>
          </a:p>
        </p:txBody>
      </p:sp>
      <p:sp>
        <p:nvSpPr>
          <p:cNvPr id="7" name="חץ למטה 6"/>
          <p:cNvSpPr/>
          <p:nvPr/>
        </p:nvSpPr>
        <p:spPr>
          <a:xfrm>
            <a:off x="2279558" y="3960054"/>
            <a:ext cx="296214" cy="785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4808111" y="1156952"/>
            <a:ext cx="3258355" cy="1854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באילו מיומנויות</a:t>
            </a:r>
          </a:p>
          <a:p>
            <a:pPr algn="ctr"/>
            <a:r>
              <a:rPr lang="he-IL" sz="3200" b="1"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השתמשנו?  </a:t>
            </a:r>
            <a:endParaRPr lang="he-IL"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חץ למטה 8"/>
          <p:cNvSpPr/>
          <p:nvPr/>
        </p:nvSpPr>
        <p:spPr>
          <a:xfrm>
            <a:off x="6183468" y="3166057"/>
            <a:ext cx="296214" cy="785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911634" y="4185630"/>
            <a:ext cx="2744641" cy="91440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2400" b="1" dirty="0" smtClean="0">
                <a:latin typeface="Tahoma" panose="020B0604030504040204" pitchFamily="34" charset="0"/>
                <a:ea typeface="Tahoma" panose="020B0604030504040204" pitchFamily="34" charset="0"/>
                <a:cs typeface="Tahoma" panose="020B0604030504040204" pitchFamily="34" charset="0"/>
              </a:rPr>
              <a:t>מיומנויות</a:t>
            </a:r>
            <a:endParaRPr lang="he-IL"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0618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215166" y="427029"/>
            <a:ext cx="8590208" cy="707886"/>
          </a:xfrm>
          <a:prstGeom prst="rect">
            <a:avLst/>
          </a:prstGeom>
        </p:spPr>
        <p:txBody>
          <a:bodyPr wrap="square">
            <a:spAutoFit/>
          </a:bodyPr>
          <a:lstStyle/>
          <a:p>
            <a:r>
              <a:rPr lang="he-IL" altLang="he-IL" sz="4000" b="1" dirty="0">
                <a:solidFill>
                  <a:srgbClr val="C00000"/>
                </a:solidFill>
              </a:rPr>
              <a:t>תנשמות נגד </a:t>
            </a:r>
            <a:r>
              <a:rPr lang="he-IL" altLang="he-IL" sz="4000" b="1" dirty="0" smtClean="0">
                <a:solidFill>
                  <a:srgbClr val="C00000"/>
                </a:solidFill>
              </a:rPr>
              <a:t>מכרסמים  - מדעי </a:t>
            </a:r>
            <a:r>
              <a:rPr lang="he-IL" altLang="he-IL" sz="4000" b="1" dirty="0">
                <a:solidFill>
                  <a:srgbClr val="C00000"/>
                </a:solidFill>
              </a:rPr>
              <a:t>החיים</a:t>
            </a:r>
            <a:endParaRPr lang="he-IL" sz="4000" dirty="0"/>
          </a:p>
        </p:txBody>
      </p:sp>
      <p:pic>
        <p:nvPicPr>
          <p:cNvPr id="3" name="Picture 8" descr="15x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691921" y="1318632"/>
            <a:ext cx="2976338" cy="2381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5" descr="garb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356405" y="4092788"/>
            <a:ext cx="4289871" cy="24051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3"/>
          <p:cNvSpPr txBox="1">
            <a:spLocks noChangeArrowheads="1"/>
          </p:cNvSpPr>
          <p:nvPr/>
        </p:nvSpPr>
        <p:spPr>
          <a:xfrm>
            <a:off x="1090410" y="1522000"/>
            <a:ext cx="6735650" cy="2570788"/>
          </a:xfrm>
          <a:prstGeom prst="rect">
            <a:avLst/>
          </a:prstGeom>
        </p:spPr>
        <p:txBody>
          <a:bodyPr/>
          <a:lst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he-IL" altLang="he-IL" sz="2800" b="1" dirty="0" smtClean="0">
                <a:solidFill>
                  <a:srgbClr val="C00000"/>
                </a:solidFill>
              </a:rPr>
              <a:t>מהו נושא האוריינית? </a:t>
            </a:r>
          </a:p>
          <a:p>
            <a:pPr>
              <a:buFont typeface="Wingdings" panose="05000000000000000000" pitchFamily="2" charset="2"/>
              <a:buChar char="q"/>
            </a:pPr>
            <a:r>
              <a:rPr lang="he-IL" altLang="he-IL" sz="2400" b="1" dirty="0" smtClean="0">
                <a:solidFill>
                  <a:schemeClr val="tx1"/>
                </a:solidFill>
              </a:rPr>
              <a:t> מהם הדברים החשובים ביותר שעלינו ללמד ?</a:t>
            </a:r>
          </a:p>
          <a:p>
            <a:pPr>
              <a:buFont typeface="Wingdings" panose="05000000000000000000" pitchFamily="2" charset="2"/>
              <a:buChar char="q"/>
            </a:pPr>
            <a:r>
              <a:rPr lang="he-IL" altLang="he-IL" sz="2400" b="1" dirty="0" smtClean="0">
                <a:solidFill>
                  <a:schemeClr val="tx1"/>
                </a:solidFill>
              </a:rPr>
              <a:t> אילו מושגים התלמידים צריכים להכיר ?</a:t>
            </a:r>
          </a:p>
          <a:p>
            <a:pPr>
              <a:buFont typeface="Wingdings" panose="05000000000000000000" pitchFamily="2" charset="2"/>
              <a:buChar char="q"/>
            </a:pPr>
            <a:r>
              <a:rPr lang="he-IL" altLang="he-IL" sz="2400" b="1" dirty="0" smtClean="0">
                <a:solidFill>
                  <a:schemeClr val="tx1"/>
                </a:solidFill>
              </a:rPr>
              <a:t> האם נושא האוריינית רלוונטי וקשור לחיים שלנו?  </a:t>
            </a:r>
            <a:endParaRPr lang="en-US" altLang="he-IL" sz="2400" b="1" dirty="0">
              <a:solidFill>
                <a:schemeClr val="tx1"/>
              </a:solidFill>
            </a:endParaRPr>
          </a:p>
        </p:txBody>
      </p:sp>
      <p:sp>
        <p:nvSpPr>
          <p:cNvPr id="6" name="TextBox 5"/>
          <p:cNvSpPr txBox="1"/>
          <p:nvPr/>
        </p:nvSpPr>
        <p:spPr>
          <a:xfrm>
            <a:off x="1819371" y="5512158"/>
            <a:ext cx="2638864" cy="461665"/>
          </a:xfrm>
          <a:prstGeom prst="rect">
            <a:avLst/>
          </a:prstGeom>
          <a:noFill/>
        </p:spPr>
        <p:txBody>
          <a:bodyPr wrap="none" rtlCol="1">
            <a:spAutoFit/>
          </a:bodyPr>
          <a:lstStyle/>
          <a:p>
            <a:r>
              <a:rPr lang="he-IL" sz="2400" b="1" dirty="0" smtClean="0">
                <a:solidFill>
                  <a:srgbClr val="C00000"/>
                </a:solidFill>
              </a:rPr>
              <a:t>בואו נספר סיפור...</a:t>
            </a:r>
            <a:endParaRPr lang="he-IL" sz="2400" b="1" dirty="0">
              <a:solidFill>
                <a:srgbClr val="C00000"/>
              </a:solidFill>
            </a:endParaRPr>
          </a:p>
        </p:txBody>
      </p:sp>
    </p:spTree>
    <p:extLst>
      <p:ext uri="{BB962C8B-B14F-4D97-AF65-F5344CB8AC3E}">
        <p14:creationId xmlns:p14="http://schemas.microsoft.com/office/powerpoint/2010/main" val="165362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57893" y="437882"/>
            <a:ext cx="5187639" cy="523220"/>
          </a:xfrm>
          <a:prstGeom prst="rect">
            <a:avLst/>
          </a:prstGeom>
          <a:noFill/>
        </p:spPr>
        <p:txBody>
          <a:bodyPr wrap="none" rtlCol="1">
            <a:spAutoFit/>
          </a:bodyPr>
          <a:lstStyle/>
          <a:p>
            <a:r>
              <a:rPr lang="he-IL" sz="2800" b="1" dirty="0" smtClean="0">
                <a:solidFill>
                  <a:srgbClr val="C00000"/>
                </a:solidFill>
              </a:rPr>
              <a:t>הידעת? בואו נכיר את התנשמת </a:t>
            </a:r>
            <a:endParaRPr lang="he-IL" sz="2800" b="1" dirty="0">
              <a:solidFill>
                <a:srgbClr val="C00000"/>
              </a:solidFill>
            </a:endParaRPr>
          </a:p>
        </p:txBody>
      </p:sp>
      <p:sp>
        <p:nvSpPr>
          <p:cNvPr id="5" name="TextBox 4"/>
          <p:cNvSpPr txBox="1"/>
          <p:nvPr/>
        </p:nvSpPr>
        <p:spPr>
          <a:xfrm>
            <a:off x="4326513" y="1513271"/>
            <a:ext cx="7419019" cy="4401205"/>
          </a:xfrm>
          <a:prstGeom prst="rect">
            <a:avLst/>
          </a:prstGeom>
          <a:noFill/>
        </p:spPr>
        <p:txBody>
          <a:bodyPr wrap="none" rtlCol="1">
            <a:spAutoFit/>
          </a:bodyPr>
          <a:lstStyle/>
          <a:p>
            <a:pPr marL="285750" indent="-285750">
              <a:buFont typeface="Wingdings" panose="05000000000000000000" pitchFamily="2" charset="2"/>
              <a:buChar char="q"/>
            </a:pPr>
            <a:r>
              <a:rPr lang="he-IL" sz="2800" b="1" dirty="0" smtClean="0"/>
              <a:t>התנשמת פועלת ביום או בלילה? </a:t>
            </a:r>
          </a:p>
          <a:p>
            <a:pPr marL="285750" indent="-285750">
              <a:buFont typeface="Wingdings" panose="05000000000000000000" pitchFamily="2" charset="2"/>
              <a:buChar char="q"/>
            </a:pPr>
            <a:r>
              <a:rPr lang="he-IL" sz="2800" b="1" dirty="0" smtClean="0"/>
              <a:t>אילו חושים חזקים אצלה במיוחד כעוף דורס?</a:t>
            </a:r>
          </a:p>
          <a:p>
            <a:pPr marL="285750" indent="-285750">
              <a:buFont typeface="Wingdings" panose="05000000000000000000" pitchFamily="2" charset="2"/>
              <a:buChar char="q"/>
            </a:pPr>
            <a:r>
              <a:rPr lang="he-IL" sz="2800" b="1" dirty="0" smtClean="0"/>
              <a:t>כאשר היא עפה, לא שומעים אותה, איך זה? </a:t>
            </a:r>
          </a:p>
          <a:p>
            <a:pPr marL="285750" indent="-285750">
              <a:buFont typeface="Wingdings" panose="05000000000000000000" pitchFamily="2" charset="2"/>
              <a:buChar char="q"/>
            </a:pPr>
            <a:r>
              <a:rPr lang="he-IL" sz="2800" b="1" dirty="0" smtClean="0"/>
              <a:t>איפה חיה התנשמת בטבע?</a:t>
            </a:r>
          </a:p>
          <a:p>
            <a:pPr marL="285750" indent="-285750">
              <a:buFont typeface="Wingdings" panose="05000000000000000000" pitchFamily="2" charset="2"/>
              <a:buChar char="q"/>
            </a:pPr>
            <a:r>
              <a:rPr lang="he-IL" sz="2800" b="1" dirty="0" smtClean="0"/>
              <a:t>מה המזון העיקרי שלה?</a:t>
            </a:r>
          </a:p>
          <a:p>
            <a:pPr marL="285750" indent="-285750">
              <a:buFont typeface="Wingdings" panose="05000000000000000000" pitchFamily="2" charset="2"/>
              <a:buChar char="q"/>
            </a:pPr>
            <a:r>
              <a:rPr lang="he-IL" sz="2800" b="1" dirty="0" smtClean="0"/>
              <a:t>האם התנשמת חיה לבד/ בזוג?</a:t>
            </a:r>
          </a:p>
          <a:p>
            <a:pPr marL="285750" indent="-285750">
              <a:buFont typeface="Wingdings" panose="05000000000000000000" pitchFamily="2" charset="2"/>
              <a:buChar char="q"/>
            </a:pPr>
            <a:r>
              <a:rPr lang="he-IL" sz="2800" b="1" dirty="0" smtClean="0"/>
              <a:t>האם היא בונה קן?</a:t>
            </a:r>
          </a:p>
          <a:p>
            <a:pPr marL="285750" indent="-285750">
              <a:buFont typeface="Wingdings" panose="05000000000000000000" pitchFamily="2" charset="2"/>
              <a:buChar char="q"/>
            </a:pPr>
            <a:r>
              <a:rPr lang="he-IL" sz="2800" b="1" dirty="0" smtClean="0"/>
              <a:t>מהי צנפה?</a:t>
            </a:r>
          </a:p>
          <a:p>
            <a:pPr marL="285750" indent="-285750">
              <a:buFont typeface="Wingdings" panose="05000000000000000000" pitchFamily="2" charset="2"/>
              <a:buChar char="q"/>
            </a:pPr>
            <a:r>
              <a:rPr lang="he-IL" sz="2800" b="1" dirty="0" smtClean="0"/>
              <a:t>כמה ביצים היא מטילה, מהו משך הדגירה?</a:t>
            </a:r>
          </a:p>
          <a:p>
            <a:pPr marL="285750" indent="-285750">
              <a:buFont typeface="Wingdings" panose="05000000000000000000" pitchFamily="2" charset="2"/>
              <a:buChar char="q"/>
            </a:pPr>
            <a:r>
              <a:rPr lang="he-IL" sz="2800" b="1" dirty="0" smtClean="0"/>
              <a:t>מתי הגוזלים עוזבים האת הקן?</a:t>
            </a:r>
            <a:endParaRPr lang="he-IL" sz="2800" b="1" dirty="0"/>
          </a:p>
        </p:txBody>
      </p:sp>
      <p:pic>
        <p:nvPicPr>
          <p:cNvPr id="6" name="Picture 4" descr="תוצאת תמונה עבור תנשמ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42" y="2262909"/>
            <a:ext cx="3627408" cy="2901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0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92428" y="442458"/>
            <a:ext cx="11230377" cy="2308324"/>
          </a:xfrm>
          <a:prstGeom prst="rect">
            <a:avLst/>
          </a:prstGeom>
        </p:spPr>
        <p:txBody>
          <a:bodyPr wrap="square">
            <a:spAutoFit/>
          </a:bodyPr>
          <a:lstStyle/>
          <a:p>
            <a:r>
              <a:rPr lang="he-IL" b="1" dirty="0" smtClean="0">
                <a:solidFill>
                  <a:srgbClr val="000000"/>
                </a:solidFill>
                <a:latin typeface="Arial" panose="020B0604020202020204" pitchFamily="34" charset="0"/>
              </a:rPr>
              <a:t>מידע על התנשמת</a:t>
            </a:r>
          </a:p>
          <a:p>
            <a:r>
              <a:rPr lang="he-IL" b="1" dirty="0" smtClean="0">
                <a:solidFill>
                  <a:srgbClr val="000000"/>
                </a:solidFill>
                <a:latin typeface="Arial" panose="020B0604020202020204" pitchFamily="34" charset="0"/>
              </a:rPr>
              <a:t>התנשמת </a:t>
            </a:r>
            <a:r>
              <a:rPr lang="he-IL" dirty="0">
                <a:solidFill>
                  <a:srgbClr val="000000"/>
                </a:solidFill>
                <a:latin typeface="Arial" panose="020B0604020202020204" pitchFamily="34" charset="0"/>
              </a:rPr>
              <a:t>היא עוף דורס לילי ממשפחת </a:t>
            </a:r>
            <a:r>
              <a:rPr lang="he-IL" dirty="0" err="1">
                <a:solidFill>
                  <a:srgbClr val="000000"/>
                </a:solidFill>
                <a:latin typeface="Arial" panose="020B0604020202020204" pitchFamily="34" charset="0"/>
              </a:rPr>
              <a:t>התנשמתיים</a:t>
            </a:r>
            <a:r>
              <a:rPr lang="he-IL" dirty="0">
                <a:solidFill>
                  <a:srgbClr val="000000"/>
                </a:solidFill>
                <a:latin typeface="Arial" panose="020B0604020202020204" pitchFamily="34" charset="0"/>
              </a:rPr>
              <a:t>. תפוצתה נרחבת בארץ ובעולם - באירופה, בצפון אפריקה ובמערבה ובחצי האי ערב. </a:t>
            </a:r>
            <a:r>
              <a:rPr lang="he-IL" dirty="0" smtClean="0">
                <a:solidFill>
                  <a:srgbClr val="000000"/>
                </a:solidFill>
                <a:latin typeface="Arial" panose="020B0604020202020204" pitchFamily="34" charset="0"/>
              </a:rPr>
              <a:t>היא </a:t>
            </a:r>
            <a:r>
              <a:rPr lang="he-IL" dirty="0">
                <a:solidFill>
                  <a:srgbClr val="000000"/>
                </a:solidFill>
                <a:latin typeface="Arial" panose="020B0604020202020204" pitchFamily="34" charset="0"/>
              </a:rPr>
              <a:t>שכיחה במקומות יישוב - כפרי, חקלאי או עירוני. </a:t>
            </a:r>
            <a:r>
              <a:rPr lang="he-IL" dirty="0"/>
              <a:t/>
            </a:r>
            <a:br>
              <a:rPr lang="he-IL" dirty="0"/>
            </a:br>
            <a:r>
              <a:rPr lang="he-IL" dirty="0">
                <a:solidFill>
                  <a:srgbClr val="000000"/>
                </a:solidFill>
                <a:latin typeface="Arial" panose="020B0604020202020204" pitchFamily="34" charset="0"/>
              </a:rPr>
              <a:t>צבעה לבן צהבהב, פניה עגולים ועיניה גדולות. גודלה 34 סנטימטרים. כנפיה ארוכות. </a:t>
            </a:r>
            <a:r>
              <a:rPr lang="he-IL" dirty="0"/>
              <a:t/>
            </a:r>
            <a:br>
              <a:rPr lang="he-IL" dirty="0"/>
            </a:br>
            <a:r>
              <a:rPr lang="he-IL" dirty="0">
                <a:solidFill>
                  <a:srgbClr val="000000"/>
                </a:solidFill>
                <a:latin typeface="Arial" panose="020B0604020202020204" pitchFamily="34" charset="0"/>
              </a:rPr>
              <a:t>לתנשמת ראייה מרחבית, העיניים גדולות וקרובות ואינן נעות בתוך חוריהן. לתנשמת סיבוב ראש אופקי עד 270 מעלות אחורנית וסיבוב ראש אנכי עד 160 מעלות, כך שהיא יכולה להגיע למצב שבו עיניה נמצאות למטה ומקורה למעלה. </a:t>
            </a:r>
            <a:r>
              <a:rPr lang="he-IL" dirty="0" smtClean="0">
                <a:solidFill>
                  <a:srgbClr val="000000"/>
                </a:solidFill>
                <a:latin typeface="Arial" panose="020B0604020202020204" pitchFamily="34" charset="0"/>
              </a:rPr>
              <a:t>המקור </a:t>
            </a:r>
            <a:r>
              <a:rPr lang="he-IL" dirty="0">
                <a:solidFill>
                  <a:srgbClr val="000000"/>
                </a:solidFill>
                <a:latin typeface="Arial" panose="020B0604020202020204" pitchFamily="34" charset="0"/>
              </a:rPr>
              <a:t>משוך למטה. חוש השמיעה של התנשמת מעולה, היא רגישה לרשרושים של יונקים ומסוגלת ללכוד אותם גם בעלטה מוחלטת. </a:t>
            </a:r>
            <a:r>
              <a:rPr lang="he-IL" dirty="0" smtClean="0">
                <a:solidFill>
                  <a:srgbClr val="000000"/>
                </a:solidFill>
                <a:latin typeface="Arial" panose="020B0604020202020204" pitchFamily="34" charset="0"/>
              </a:rPr>
              <a:t>לכנפיה </a:t>
            </a:r>
            <a:r>
              <a:rPr lang="he-IL" dirty="0">
                <a:solidFill>
                  <a:srgbClr val="000000"/>
                </a:solidFill>
                <a:latin typeface="Arial" panose="020B0604020202020204" pitchFamily="34" charset="0"/>
              </a:rPr>
              <a:t>נוצות מיוחדות, הסדורות בקצוות במבנה של מסרק, ולכן מעופה חרישי. </a:t>
            </a:r>
            <a:endParaRPr lang="he-IL" dirty="0"/>
          </a:p>
        </p:txBody>
      </p:sp>
      <p:sp>
        <p:nvSpPr>
          <p:cNvPr id="3" name="מלבן 2"/>
          <p:cNvSpPr/>
          <p:nvPr/>
        </p:nvSpPr>
        <p:spPr>
          <a:xfrm>
            <a:off x="154545" y="2666966"/>
            <a:ext cx="11694017" cy="3693319"/>
          </a:xfrm>
          <a:prstGeom prst="rect">
            <a:avLst/>
          </a:prstGeom>
        </p:spPr>
        <p:txBody>
          <a:bodyPr wrap="square">
            <a:spAutoFit/>
          </a:bodyPr>
          <a:lstStyle/>
          <a:p>
            <a:r>
              <a:rPr lang="he-IL" dirty="0">
                <a:solidFill>
                  <a:srgbClr val="000000"/>
                </a:solidFill>
                <a:latin typeface="Arial" panose="020B0604020202020204" pitchFamily="34" charset="0"/>
              </a:rPr>
              <a:t>במשך היום מסתתרת התנשמת במקומות חשוכים ואפלים: מערות, כוכי סלע, נקרות עץ, עליות גג, בורות מים ואסמים. לרוב יש לה מקום מנוחה קבוע למשך היום. היא יושבת במקום זה (לבד או עם בן זוגה) מכונסת בעצמה ועיניה עצומות למחצה. כשהיא חשה בסכנה, נוצותיה סומרות, היא מקישה במקורה ומשמיעה קולות נשימה ונשיפה ומכאן גם שמה. לעת ערב, יוצאת התנשמת לציד. </a:t>
            </a:r>
            <a:r>
              <a:rPr lang="he-IL" dirty="0"/>
              <a:t/>
            </a:r>
            <a:br>
              <a:rPr lang="he-IL" dirty="0"/>
            </a:br>
            <a:r>
              <a:rPr lang="he-IL" dirty="0">
                <a:solidFill>
                  <a:srgbClr val="000000"/>
                </a:solidFill>
                <a:latin typeface="Arial" panose="020B0604020202020204" pitchFamily="34" charset="0"/>
              </a:rPr>
              <a:t>התנשמת ניזונה ממכרסמים, מחדפים, מציפורים ומחרקים. מזונה העיקרי הוא מכרסמים קטנים. </a:t>
            </a:r>
            <a:r>
              <a:rPr lang="he-IL" dirty="0"/>
              <a:t/>
            </a:r>
            <a:br>
              <a:rPr lang="he-IL" dirty="0"/>
            </a:br>
            <a:r>
              <a:rPr lang="he-IL" dirty="0">
                <a:solidFill>
                  <a:srgbClr val="000000"/>
                </a:solidFill>
                <a:latin typeface="Arial" panose="020B0604020202020204" pitchFamily="34" charset="0"/>
              </a:rPr>
              <a:t>בדרך-כלל, בולעת התנשמת את טרפה בשלמות ואחר-כך מקיאה את השערות, הנוצות, הציפורניים והעצמות. הגוש שאותו היא מקיאה נקרא צנפה. </a:t>
            </a:r>
            <a:r>
              <a:rPr lang="he-IL" dirty="0" smtClean="0">
                <a:solidFill>
                  <a:srgbClr val="000000"/>
                </a:solidFill>
                <a:latin typeface="Arial" panose="020B0604020202020204" pitchFamily="34" charset="0"/>
              </a:rPr>
              <a:t>התנשמות </a:t>
            </a:r>
            <a:r>
              <a:rPr lang="he-IL" dirty="0">
                <a:solidFill>
                  <a:srgbClr val="000000"/>
                </a:solidFill>
                <a:latin typeface="Arial" panose="020B0604020202020204" pitchFamily="34" charset="0"/>
              </a:rPr>
              <a:t>חיות לרוב בזוגות. המקום המשמש להן מסתור במשך היום, הופך לרוב למקום הקינון. הקינון נעשה לרוב במקומות קבועים ומסורתיים. </a:t>
            </a:r>
            <a:r>
              <a:rPr lang="he-IL" dirty="0" smtClean="0">
                <a:solidFill>
                  <a:srgbClr val="000000"/>
                </a:solidFill>
                <a:latin typeface="Arial" panose="020B0604020202020204" pitchFamily="34" charset="0"/>
              </a:rPr>
              <a:t>התנשמת </a:t>
            </a:r>
            <a:r>
              <a:rPr lang="he-IL" dirty="0">
                <a:solidFill>
                  <a:srgbClr val="000000"/>
                </a:solidFill>
                <a:latin typeface="Arial" panose="020B0604020202020204" pitchFamily="34" charset="0"/>
              </a:rPr>
              <a:t>אינה בונה קן, אך במשך הזמן, מצטברות במקום ההטלה </a:t>
            </a:r>
            <a:r>
              <a:rPr lang="he-IL" dirty="0" err="1">
                <a:solidFill>
                  <a:srgbClr val="000000"/>
                </a:solidFill>
                <a:latin typeface="Arial" panose="020B0604020202020204" pitchFamily="34" charset="0"/>
              </a:rPr>
              <a:t>צנפות</a:t>
            </a:r>
            <a:r>
              <a:rPr lang="he-IL" dirty="0">
                <a:solidFill>
                  <a:srgbClr val="000000"/>
                </a:solidFill>
                <a:latin typeface="Arial" panose="020B0604020202020204" pitchFamily="34" charset="0"/>
              </a:rPr>
              <a:t> ושאריות מזון. </a:t>
            </a:r>
            <a:r>
              <a:rPr lang="he-IL" dirty="0"/>
              <a:t/>
            </a:r>
            <a:br>
              <a:rPr lang="he-IL" dirty="0"/>
            </a:br>
            <a:r>
              <a:rPr lang="he-IL" dirty="0">
                <a:solidFill>
                  <a:srgbClr val="000000"/>
                </a:solidFill>
                <a:latin typeface="Arial" panose="020B0604020202020204" pitchFamily="34" charset="0"/>
              </a:rPr>
              <a:t>הדגירה מתחילה עם הטלת הביצה הראשונה. בשנה טובה מוטלות עד 20 ביצים. משך הדגירה 30 יום. </a:t>
            </a:r>
            <a:r>
              <a:rPr lang="he-IL" dirty="0"/>
              <a:t/>
            </a:r>
            <a:br>
              <a:rPr lang="he-IL" dirty="0"/>
            </a:br>
            <a:r>
              <a:rPr lang="he-IL" dirty="0">
                <a:solidFill>
                  <a:srgbClr val="000000"/>
                </a:solidFill>
                <a:latin typeface="Arial" panose="020B0604020202020204" pitchFamily="34" charset="0"/>
              </a:rPr>
              <a:t>בתקופת הדגירה מטילה התנשמת כל יומיים ביצה אחת ומתחילה לדגור עליה מיד. הנקבה דוגרת לבדה והזכר מביא לה מזון. </a:t>
            </a:r>
            <a:r>
              <a:rPr lang="he-IL" dirty="0"/>
              <a:t/>
            </a:r>
            <a:br>
              <a:rPr lang="he-IL" dirty="0"/>
            </a:br>
            <a:r>
              <a:rPr lang="he-IL" dirty="0">
                <a:solidFill>
                  <a:srgbClr val="000000"/>
                </a:solidFill>
                <a:latin typeface="Arial" panose="020B0604020202020204" pitchFamily="34" charset="0"/>
              </a:rPr>
              <a:t>בהיותם בני שבועיים, אוכלים הגוזלים בכוחות עצמם מהמזון שהצטבר לידם. הגוזלים פורחים מהקן כשהם בני כ-55 יום. כשהם עוזבים את הקן קשה להבחין בין הגוזלים לבוגרים. </a:t>
            </a:r>
            <a:r>
              <a:rPr lang="he-IL" dirty="0"/>
              <a:t/>
            </a:r>
            <a:br>
              <a:rPr lang="he-IL" dirty="0"/>
            </a:br>
            <a:r>
              <a:rPr lang="he-IL" b="1" dirty="0">
                <a:solidFill>
                  <a:srgbClr val="000000"/>
                </a:solidFill>
                <a:latin typeface="Arial" panose="020B0604020202020204" pitchFamily="34" charset="0"/>
              </a:rPr>
              <a:t>התנשמות מועילות מאוד, הן טורפות עכברים, נברנים ושאר מכרסמים מזיקים, ולכן, משתמשים בהן להדברה ביולוגית של מכרסמים המזיקים לחקלאות.</a:t>
            </a:r>
            <a:endParaRPr lang="he-IL" b="1" dirty="0"/>
          </a:p>
        </p:txBody>
      </p:sp>
    </p:spTree>
    <p:extLst>
      <p:ext uri="{BB962C8B-B14F-4D97-AF65-F5344CB8AC3E}">
        <p14:creationId xmlns:p14="http://schemas.microsoft.com/office/powerpoint/2010/main" val="70858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473339" y="1114476"/>
            <a:ext cx="6348916" cy="5078313"/>
          </a:xfrm>
          <a:prstGeom prst="rect">
            <a:avLst/>
          </a:prstGeom>
        </p:spPr>
        <p:txBody>
          <a:bodyPr wrap="square">
            <a:spAutoFit/>
          </a:bodyPr>
          <a:lstStyle/>
          <a:p>
            <a:r>
              <a:rPr lang="he-IL" b="1" dirty="0">
                <a:solidFill>
                  <a:srgbClr val="336633"/>
                </a:solidFill>
                <a:latin typeface="arial" panose="020B0604020202020204" pitchFamily="34" charset="0"/>
              </a:rPr>
              <a:t>מזון: </a:t>
            </a:r>
            <a:r>
              <a:rPr lang="he-IL" dirty="0"/>
              <a:t>כל פרט נזקק </a:t>
            </a:r>
            <a:r>
              <a:rPr lang="he-IL" dirty="0" err="1"/>
              <a:t>לכ</a:t>
            </a:r>
            <a:r>
              <a:rPr lang="he-IL" dirty="0"/>
              <a:t>- 100-80 גרם מזון ביום, וכדי להשיגו עליו לצוד, בממוצע, 2.5 פריטי מזון. את הרכב תפריטה של התנשמת קל יחסית לברר מבדיקת תכולתן של </a:t>
            </a:r>
            <a:r>
              <a:rPr lang="he-IL" dirty="0" err="1"/>
              <a:t>צנפותיי</a:t>
            </a:r>
            <a:r>
              <a:rPr lang="he-IL" dirty="0"/>
              <a:t>. היא פולטת 3-1 </a:t>
            </a:r>
            <a:r>
              <a:rPr lang="he-IL" dirty="0" err="1"/>
              <a:t>צנפות</a:t>
            </a:r>
            <a:r>
              <a:rPr lang="he-IL" dirty="0"/>
              <a:t> ליום והן עשויות להישמר במקום פליטתן שנים רבות. בארץ נבדקה תכולתן של כעשרת אלפים </a:t>
            </a:r>
            <a:r>
              <a:rPr lang="he-IL" dirty="0" err="1"/>
              <a:t>צנפות</a:t>
            </a:r>
            <a:r>
              <a:rPr lang="he-IL" dirty="0"/>
              <a:t> במקומות שונים, ונמצא כי התפריט שונה לפי העונה והאזור. בחבל הים תיכוני מהווים הנברנים כ- 70%-40% ממזונה, לעתים אף עד 92%. חדפים מהווים כ- 13% מהתפריט, ודרורים ש"נקטפו" מהעצים 15%. </a:t>
            </a:r>
            <a:r>
              <a:rPr lang="he-IL" dirty="0" err="1"/>
              <a:t>בצנפותיה</a:t>
            </a:r>
            <a:r>
              <a:rPr lang="he-IL" dirty="0"/>
              <a:t> נמצאו גם 6 מיני עטלפים. 5 מהם היו מינים חדשים ובלתי מוכרים בארץ בעת מציאתם והם נמצאו בטבע רק לאחר מכן. מנחם דור מצא </a:t>
            </a:r>
            <a:r>
              <a:rPr lang="he-IL" dirty="0" err="1"/>
              <a:t>בצנפותיהן</a:t>
            </a:r>
            <a:r>
              <a:rPr lang="he-IL" dirty="0"/>
              <a:t> של תנשמות מאזור יסוד המעלה </a:t>
            </a:r>
            <a:r>
              <a:rPr lang="he-IL" dirty="0" err="1"/>
              <a:t>גולגלות</a:t>
            </a:r>
            <a:r>
              <a:rPr lang="he-IL" dirty="0"/>
              <a:t> של נברן המים </a:t>
            </a:r>
            <a:r>
              <a:rPr lang="en-US" dirty="0" err="1"/>
              <a:t>Arvicola</a:t>
            </a:r>
            <a:r>
              <a:rPr lang="en-US" dirty="0"/>
              <a:t> </a:t>
            </a:r>
            <a:r>
              <a:rPr lang="en-US" dirty="0" err="1"/>
              <a:t>terrestris</a:t>
            </a:r>
            <a:r>
              <a:rPr lang="en-US" dirty="0"/>
              <a:t>, </a:t>
            </a:r>
            <a:r>
              <a:rPr lang="he-IL" dirty="0"/>
              <a:t>וזוהי עד היום העדות היחידה למציאותו של יונק זה בארץ. </a:t>
            </a:r>
            <a:r>
              <a:rPr lang="he-IL" dirty="0" err="1"/>
              <a:t>בצנפות</a:t>
            </a:r>
            <a:r>
              <a:rPr lang="he-IL" dirty="0"/>
              <a:t> נמצא גם כיטין של חרקים שונים כגון: ערצבים, צרצרים וחיפושיות. התנשמות אוכלות אותם, כנראה, רק בעת רעב ובהיעדר חולייתנים. בחודש ינואר, ובו בלבד, התנשמת אוכלת גם חולדים. </a:t>
            </a:r>
            <a:r>
              <a:rPr lang="he-IL" dirty="0" err="1"/>
              <a:t>בצנפותיה</a:t>
            </a:r>
            <a:r>
              <a:rPr lang="he-IL" dirty="0"/>
              <a:t> של התנשמת בארץ לא נמצאו שיירי זוחלים ודוחיים.</a:t>
            </a:r>
          </a:p>
          <a:p>
            <a:r>
              <a:rPr lang="he-IL" dirty="0">
                <a:solidFill>
                  <a:srgbClr val="666666"/>
                </a:solidFill>
                <a:latin typeface="Verdana" panose="020B0604030504040204" pitchFamily="34" charset="0"/>
              </a:rPr>
              <a:t/>
            </a:r>
            <a:br>
              <a:rPr lang="he-IL" dirty="0">
                <a:solidFill>
                  <a:srgbClr val="666666"/>
                </a:solidFill>
                <a:latin typeface="Verdana" panose="020B0604030504040204" pitchFamily="34" charset="0"/>
              </a:rPr>
            </a:br>
            <a:endParaRPr lang="he-IL" dirty="0"/>
          </a:p>
        </p:txBody>
      </p:sp>
      <p:pic>
        <p:nvPicPr>
          <p:cNvPr id="31746" name="Picture 2" descr="תוצאת תמונה עבור תנשמ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40" y="3355155"/>
            <a:ext cx="2381250" cy="2981326"/>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תוצאת תמונה עבור תנשמ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870" y="433881"/>
            <a:ext cx="2857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07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992313" y="404813"/>
            <a:ext cx="8229600" cy="1117600"/>
          </a:xfrm>
        </p:spPr>
        <p:txBody>
          <a:bodyPr>
            <a:normAutofit fontScale="90000"/>
          </a:bodyPr>
          <a:lstStyle/>
          <a:p>
            <a:pPr eaLnBrk="1" hangingPunct="1">
              <a:defRPr/>
            </a:pPr>
            <a:r>
              <a:rPr lang="he-IL" altLang="he-IL" sz="4800"/>
              <a:t>שמש אסוציאציות</a:t>
            </a:r>
            <a:br>
              <a:rPr lang="he-IL" altLang="he-IL" sz="4800"/>
            </a:br>
            <a:endParaRPr lang="en-US" altLang="he-IL" sz="4800"/>
          </a:p>
        </p:txBody>
      </p:sp>
      <p:sp>
        <p:nvSpPr>
          <p:cNvPr id="25609" name="Oval 9"/>
          <p:cNvSpPr>
            <a:spLocks noChangeArrowheads="1"/>
          </p:cNvSpPr>
          <p:nvPr/>
        </p:nvSpPr>
        <p:spPr bwMode="auto">
          <a:xfrm>
            <a:off x="4295775" y="2565401"/>
            <a:ext cx="3024188" cy="122396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he-IL" altLang="he-IL" sz="1800"/>
          </a:p>
        </p:txBody>
      </p:sp>
      <p:sp>
        <p:nvSpPr>
          <p:cNvPr id="25611" name="Rectangle 11"/>
          <p:cNvSpPr>
            <a:spLocks noChangeArrowheads="1"/>
          </p:cNvSpPr>
          <p:nvPr/>
        </p:nvSpPr>
        <p:spPr bwMode="auto">
          <a:xfrm>
            <a:off x="4656139" y="2924176"/>
            <a:ext cx="2232025"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lnSpc>
                <a:spcPct val="80000"/>
              </a:lnSpc>
              <a:spcBef>
                <a:spcPct val="20000"/>
              </a:spcBef>
              <a:buClr>
                <a:schemeClr val="tx2"/>
              </a:buClr>
              <a:defRPr/>
            </a:pPr>
            <a:r>
              <a:rPr lang="he-IL" altLang="he-IL" sz="3600">
                <a:solidFill>
                  <a:srgbClr val="FF3300"/>
                </a:solidFill>
                <a:effectLst>
                  <a:outerShdw blurRad="38100" dist="38100" dir="2700000" algn="tl">
                    <a:srgbClr val="000000"/>
                  </a:outerShdw>
                </a:effectLst>
              </a:rPr>
              <a:t>התנשמת</a:t>
            </a:r>
          </a:p>
        </p:txBody>
      </p:sp>
      <p:sp>
        <p:nvSpPr>
          <p:cNvPr id="25613" name="Rectangle 13"/>
          <p:cNvSpPr>
            <a:spLocks noChangeArrowheads="1"/>
          </p:cNvSpPr>
          <p:nvPr/>
        </p:nvSpPr>
        <p:spPr bwMode="auto">
          <a:xfrm>
            <a:off x="1959708" y="1700213"/>
            <a:ext cx="15327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defRPr/>
            </a:pPr>
            <a:r>
              <a:rPr lang="he-IL" altLang="he-IL" b="1" i="1">
                <a:effectLst>
                  <a:outerShdw blurRad="38100" dist="38100" dir="2700000" algn="tl">
                    <a:srgbClr val="000000"/>
                  </a:outerShdw>
                </a:effectLst>
              </a:rPr>
              <a:t>עוף דורס לילי</a:t>
            </a:r>
            <a:endParaRPr lang="en-US" altLang="he-IL" b="1" i="1">
              <a:effectLst>
                <a:outerShdw blurRad="38100" dist="38100" dir="2700000" algn="tl">
                  <a:srgbClr val="000000"/>
                </a:outerShdw>
              </a:effectLst>
            </a:endParaRPr>
          </a:p>
        </p:txBody>
      </p:sp>
      <p:sp>
        <p:nvSpPr>
          <p:cNvPr id="25614" name="Rectangle 14"/>
          <p:cNvSpPr>
            <a:spLocks noChangeArrowheads="1"/>
          </p:cNvSpPr>
          <p:nvPr/>
        </p:nvSpPr>
        <p:spPr bwMode="auto">
          <a:xfrm>
            <a:off x="7499080" y="1844675"/>
            <a:ext cx="21291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defRPr/>
            </a:pPr>
            <a:r>
              <a:rPr lang="he-IL" altLang="he-IL" b="1" i="1">
                <a:effectLst>
                  <a:outerShdw blurRad="38100" dist="38100" dir="2700000" algn="tl">
                    <a:srgbClr val="000000"/>
                  </a:outerShdw>
                </a:effectLst>
              </a:rPr>
              <a:t>חוש שמיעה מפותח</a:t>
            </a:r>
            <a:endParaRPr lang="en-US" altLang="he-IL" b="1" i="1">
              <a:effectLst>
                <a:outerShdw blurRad="38100" dist="38100" dir="2700000" algn="tl">
                  <a:srgbClr val="000000"/>
                </a:outerShdw>
              </a:effectLst>
            </a:endParaRPr>
          </a:p>
        </p:txBody>
      </p:sp>
      <p:sp>
        <p:nvSpPr>
          <p:cNvPr id="25615" name="Rectangle 15"/>
          <p:cNvSpPr>
            <a:spLocks noChangeArrowheads="1"/>
          </p:cNvSpPr>
          <p:nvPr/>
        </p:nvSpPr>
        <p:spPr bwMode="auto">
          <a:xfrm>
            <a:off x="2221752" y="4365625"/>
            <a:ext cx="18501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defRPr/>
            </a:pPr>
            <a:r>
              <a:rPr lang="he-IL" altLang="he-IL" b="1" i="1">
                <a:effectLst>
                  <a:outerShdw blurRad="38100" dist="38100" dir="2700000" algn="tl">
                    <a:srgbClr val="000000"/>
                  </a:outerShdw>
                </a:effectLst>
              </a:rPr>
              <a:t>מדבירה ביולוגית</a:t>
            </a:r>
            <a:endParaRPr lang="en-US" altLang="he-IL" b="1" i="1">
              <a:effectLst>
                <a:outerShdw blurRad="38100" dist="38100" dir="2700000" algn="tl">
                  <a:srgbClr val="000000"/>
                </a:outerShdw>
              </a:effectLst>
            </a:endParaRPr>
          </a:p>
        </p:txBody>
      </p:sp>
      <p:sp>
        <p:nvSpPr>
          <p:cNvPr id="25616" name="Rectangle 16"/>
          <p:cNvSpPr>
            <a:spLocks noChangeArrowheads="1"/>
          </p:cNvSpPr>
          <p:nvPr/>
        </p:nvSpPr>
        <p:spPr bwMode="auto">
          <a:xfrm>
            <a:off x="7564291" y="4652964"/>
            <a:ext cx="2937022"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lnSpc>
                <a:spcPct val="80000"/>
              </a:lnSpc>
              <a:spcBef>
                <a:spcPct val="20000"/>
              </a:spcBef>
              <a:buClr>
                <a:schemeClr val="tx2"/>
              </a:buClr>
              <a:defRPr/>
            </a:pPr>
            <a:r>
              <a:rPr lang="he-IL" altLang="he-IL" b="1" i="1">
                <a:effectLst>
                  <a:outerShdw blurRad="38100" dist="38100" dir="2700000" algn="tl">
                    <a:srgbClr val="000000"/>
                  </a:outerShdw>
                </a:effectLst>
              </a:rPr>
              <a:t>ניזונה ממכרסמים, מחדפים,</a:t>
            </a:r>
          </a:p>
          <a:p>
            <a:pPr algn="r" rtl="1" eaLnBrk="1" hangingPunct="1">
              <a:lnSpc>
                <a:spcPct val="80000"/>
              </a:lnSpc>
              <a:spcBef>
                <a:spcPct val="20000"/>
              </a:spcBef>
              <a:buClr>
                <a:schemeClr val="tx2"/>
              </a:buClr>
              <a:defRPr/>
            </a:pPr>
            <a:r>
              <a:rPr lang="he-IL" altLang="he-IL" b="1" i="1">
                <a:effectLst>
                  <a:outerShdw blurRad="38100" dist="38100" dir="2700000" algn="tl">
                    <a:srgbClr val="000000"/>
                  </a:outerShdw>
                </a:effectLst>
              </a:rPr>
              <a:t> מציפורים ומחרקים.</a:t>
            </a:r>
            <a:r>
              <a:rPr lang="en-US" altLang="he-IL"/>
              <a:t> </a:t>
            </a:r>
          </a:p>
        </p:txBody>
      </p:sp>
      <p:sp>
        <p:nvSpPr>
          <p:cNvPr id="25618" name="Line 18"/>
          <p:cNvSpPr>
            <a:spLocks noChangeShapeType="1"/>
          </p:cNvSpPr>
          <p:nvPr/>
        </p:nvSpPr>
        <p:spPr bwMode="auto">
          <a:xfrm flipV="1">
            <a:off x="7319964" y="2205038"/>
            <a:ext cx="1512887" cy="863600"/>
          </a:xfrm>
          <a:prstGeom prst="line">
            <a:avLst/>
          </a:prstGeom>
          <a:noFill/>
          <a:ln w="38100">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5619" name="Line 19"/>
          <p:cNvSpPr>
            <a:spLocks noChangeShapeType="1"/>
          </p:cNvSpPr>
          <p:nvPr/>
        </p:nvSpPr>
        <p:spPr bwMode="auto">
          <a:xfrm flipH="1" flipV="1">
            <a:off x="3000375" y="2060575"/>
            <a:ext cx="1366838" cy="863600"/>
          </a:xfrm>
          <a:prstGeom prst="line">
            <a:avLst/>
          </a:prstGeom>
          <a:noFill/>
          <a:ln w="38100">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5620" name="Line 20"/>
          <p:cNvSpPr>
            <a:spLocks noChangeShapeType="1"/>
          </p:cNvSpPr>
          <p:nvPr/>
        </p:nvSpPr>
        <p:spPr bwMode="auto">
          <a:xfrm flipH="1">
            <a:off x="4079876" y="3716339"/>
            <a:ext cx="792163" cy="865187"/>
          </a:xfrm>
          <a:prstGeom prst="line">
            <a:avLst/>
          </a:prstGeom>
          <a:noFill/>
          <a:ln w="38100">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5621" name="Line 21"/>
          <p:cNvSpPr>
            <a:spLocks noChangeShapeType="1"/>
          </p:cNvSpPr>
          <p:nvPr/>
        </p:nvSpPr>
        <p:spPr bwMode="auto">
          <a:xfrm>
            <a:off x="6888164" y="3644901"/>
            <a:ext cx="2232025" cy="1008063"/>
          </a:xfrm>
          <a:prstGeom prst="line">
            <a:avLst/>
          </a:prstGeom>
          <a:noFill/>
          <a:ln w="38100">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493" name="Line 22"/>
          <p:cNvSpPr>
            <a:spLocks noChangeShapeType="1"/>
          </p:cNvSpPr>
          <p:nvPr/>
        </p:nvSpPr>
        <p:spPr bwMode="auto">
          <a:xfrm flipV="1">
            <a:off x="5591176" y="1557338"/>
            <a:ext cx="144463" cy="10080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494" name="Rectangle 23"/>
          <p:cNvSpPr>
            <a:spLocks noChangeArrowheads="1"/>
          </p:cNvSpPr>
          <p:nvPr/>
        </p:nvSpPr>
        <p:spPr bwMode="auto">
          <a:xfrm>
            <a:off x="4295776" y="1268413"/>
            <a:ext cx="24479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he-IL" altLang="he-IL" sz="1800"/>
              <a:t>מסתתרת במקומות חשוכים</a:t>
            </a:r>
          </a:p>
          <a:p>
            <a:pPr algn="ctr" eaLnBrk="1" hangingPunct="1">
              <a:spcBef>
                <a:spcPct val="0"/>
              </a:spcBef>
              <a:buClrTx/>
              <a:buFontTx/>
              <a:buNone/>
            </a:pPr>
            <a:endParaRPr lang="en-US" altLang="he-IL" sz="1800"/>
          </a:p>
        </p:txBody>
      </p:sp>
      <p:sp>
        <p:nvSpPr>
          <p:cNvPr id="20495" name="Rectangle 24"/>
          <p:cNvSpPr>
            <a:spLocks noChangeArrowheads="1"/>
          </p:cNvSpPr>
          <p:nvPr/>
        </p:nvSpPr>
        <p:spPr bwMode="auto">
          <a:xfrm>
            <a:off x="5016500" y="4797425"/>
            <a:ext cx="2376488"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he-IL" altLang="he-IL" sz="1800"/>
              <a:t>טורפת בשלמות את טרפה</a:t>
            </a:r>
            <a:endParaRPr lang="en-US" altLang="he-IL" sz="1800"/>
          </a:p>
        </p:txBody>
      </p:sp>
      <p:sp>
        <p:nvSpPr>
          <p:cNvPr id="20496" name="Line 25"/>
          <p:cNvSpPr>
            <a:spLocks noChangeShapeType="1"/>
          </p:cNvSpPr>
          <p:nvPr/>
        </p:nvSpPr>
        <p:spPr bwMode="auto">
          <a:xfrm>
            <a:off x="6024563" y="3789364"/>
            <a:ext cx="215900" cy="11525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Tree>
    <p:extLst>
      <p:ext uri="{BB962C8B-B14F-4D97-AF65-F5344CB8AC3E}">
        <p14:creationId xmlns:p14="http://schemas.microsoft.com/office/powerpoint/2010/main" val="110200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to="" calcmode="lin" valueType="num">
                                      <p:cBhvr>
                                        <p:cTn id="7" dur="1" fill="hold"/>
                                        <p:tgtEl>
                                          <p:spTgt spid="25602"/>
                                        </p:tgtEl>
                                        <p:attrNameLst>
                                          <p:attrName/>
                                        </p:attrNameLst>
                                      </p:cBhvr>
                                    </p:anim>
                                  </p:childTnLst>
                                </p:cTn>
                              </p:par>
                            </p:childTnLst>
                          </p:cTn>
                        </p:par>
                        <p:par>
                          <p:cTn id="8" fill="hold" nodeType="afterGroup">
                            <p:stCondLst>
                              <p:cond delay="0"/>
                            </p:stCondLst>
                            <p:childTnLst>
                              <p:par>
                                <p:cTn id="9" presetID="2" presetClass="entr" presetSubtype="4" fill="hold" grpId="0" nodeType="afterEffect">
                                  <p:stCondLst>
                                    <p:cond delay="0"/>
                                  </p:stCondLst>
                                  <p:childTnLst>
                                    <p:set>
                                      <p:cBhvr>
                                        <p:cTn id="10" dur="1" fill="hold">
                                          <p:stCondLst>
                                            <p:cond delay="0"/>
                                          </p:stCondLst>
                                        </p:cTn>
                                        <p:tgtEl>
                                          <p:spTgt spid="25611"/>
                                        </p:tgtEl>
                                        <p:attrNameLst>
                                          <p:attrName>style.visibility</p:attrName>
                                        </p:attrNameLst>
                                      </p:cBhvr>
                                      <p:to>
                                        <p:strVal val="visible"/>
                                      </p:to>
                                    </p:set>
                                    <p:anim calcmode="lin" valueType="num">
                                      <p:cBhvr additive="base">
                                        <p:cTn id="11" dur="500" fill="hold"/>
                                        <p:tgtEl>
                                          <p:spTgt spid="25611"/>
                                        </p:tgtEl>
                                        <p:attrNameLst>
                                          <p:attrName>ppt_x</p:attrName>
                                        </p:attrNameLst>
                                      </p:cBhvr>
                                      <p:tavLst>
                                        <p:tav tm="0">
                                          <p:val>
                                            <p:strVal val="#ppt_x"/>
                                          </p:val>
                                        </p:tav>
                                        <p:tav tm="100000">
                                          <p:val>
                                            <p:strVal val="#ppt_x"/>
                                          </p:val>
                                        </p:tav>
                                      </p:tavLst>
                                    </p:anim>
                                    <p:anim calcmode="lin" valueType="num">
                                      <p:cBhvr additive="base">
                                        <p:cTn id="12" dur="500" fill="hold"/>
                                        <p:tgtEl>
                                          <p:spTgt spid="2561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8" presetClass="entr" presetSubtype="16" fill="hold" nodeType="afterEffect">
                                  <p:stCondLst>
                                    <p:cond delay="0"/>
                                  </p:stCondLst>
                                  <p:childTnLst>
                                    <p:set>
                                      <p:cBhvr>
                                        <p:cTn id="15" dur="1" fill="hold">
                                          <p:stCondLst>
                                            <p:cond delay="0"/>
                                          </p:stCondLst>
                                        </p:cTn>
                                        <p:tgtEl>
                                          <p:spTgt spid="25609"/>
                                        </p:tgtEl>
                                        <p:attrNameLst>
                                          <p:attrName>style.visibility</p:attrName>
                                        </p:attrNameLst>
                                      </p:cBhvr>
                                      <p:to>
                                        <p:strVal val="visible"/>
                                      </p:to>
                                    </p:set>
                                    <p:animEffect transition="in" filter="diamond(in)">
                                      <p:cBhvr>
                                        <p:cTn id="16" dur="2000"/>
                                        <p:tgtEl>
                                          <p:spTgt spid="25609"/>
                                        </p:tgtEl>
                                      </p:cBhvr>
                                    </p:animEffect>
                                  </p:childTnLst>
                                </p:cTn>
                              </p:par>
                            </p:childTnLst>
                          </p:cTn>
                        </p:par>
                        <p:par>
                          <p:cTn id="17" fill="hold" nodeType="afterGroup">
                            <p:stCondLst>
                              <p:cond delay="2500"/>
                            </p:stCondLst>
                            <p:childTnLst>
                              <p:par>
                                <p:cTn id="18" presetID="24" presetClass="entr" presetSubtype="0" fill="hold" grpId="0" nodeType="afterEffect">
                                  <p:stCondLst>
                                    <p:cond delay="0"/>
                                  </p:stCondLst>
                                  <p:childTnLst>
                                    <p:set>
                                      <p:cBhvr>
                                        <p:cTn id="19" dur="1" fill="hold">
                                          <p:stCondLst>
                                            <p:cond delay="0"/>
                                          </p:stCondLst>
                                        </p:cTn>
                                        <p:tgtEl>
                                          <p:spTgt spid="25614"/>
                                        </p:tgtEl>
                                        <p:attrNameLst>
                                          <p:attrName>style.visibility</p:attrName>
                                        </p:attrNameLst>
                                      </p:cBhvr>
                                      <p:to>
                                        <p:strVal val="visible"/>
                                      </p:to>
                                    </p:set>
                                    <p:anim to="" calcmode="lin" valueType="num">
                                      <p:cBhvr>
                                        <p:cTn id="20" dur="1" fill="hold"/>
                                        <p:tgtEl>
                                          <p:spTgt spid="25614"/>
                                        </p:tgtEl>
                                        <p:attrNameLst>
                                          <p:attrName/>
                                        </p:attrNameLst>
                                      </p:cBhvr>
                                    </p:anim>
                                  </p:childTnLst>
                                </p:cTn>
                              </p:par>
                            </p:childTnLst>
                          </p:cTn>
                        </p:par>
                        <p:par>
                          <p:cTn id="21" fill="hold" nodeType="afterGroup">
                            <p:stCondLst>
                              <p:cond delay="2500"/>
                            </p:stCondLst>
                            <p:childTnLst>
                              <p:par>
                                <p:cTn id="22" presetID="7" presetClass="emph" presetSubtype="2" fill="hold" nodeType="afterEffect">
                                  <p:stCondLst>
                                    <p:cond delay="0"/>
                                  </p:stCondLst>
                                  <p:childTnLst>
                                    <p:animClr clrSpc="rgb" dir="cw">
                                      <p:cBhvr>
                                        <p:cTn id="23" dur="2000" fill="hold"/>
                                        <p:tgtEl>
                                          <p:spTgt spid="25618"/>
                                        </p:tgtEl>
                                        <p:attrNameLst>
                                          <p:attrName>stroke.color</p:attrName>
                                        </p:attrNameLst>
                                      </p:cBhvr>
                                      <p:to>
                                        <a:schemeClr val="accent2"/>
                                      </p:to>
                                    </p:animClr>
                                    <p:set>
                                      <p:cBhvr>
                                        <p:cTn id="24" dur="2000" fill="hold"/>
                                        <p:tgtEl>
                                          <p:spTgt spid="25618"/>
                                        </p:tgtEl>
                                        <p:attrNameLst>
                                          <p:attrName>stroke.on</p:attrName>
                                        </p:attrNameLst>
                                      </p:cBhvr>
                                      <p:to>
                                        <p:strVal val="true"/>
                                      </p:to>
                                    </p:set>
                                  </p:childTnLst>
                                </p:cTn>
                              </p:par>
                            </p:childTnLst>
                          </p:cTn>
                        </p:par>
                        <p:par>
                          <p:cTn id="25" fill="hold" nodeType="afterGroup">
                            <p:stCondLst>
                              <p:cond delay="4500"/>
                            </p:stCondLst>
                            <p:childTnLst>
                              <p:par>
                                <p:cTn id="26" presetID="24" presetClass="entr" presetSubtype="0" fill="hold" grpId="0" nodeType="afterEffect">
                                  <p:stCondLst>
                                    <p:cond delay="0"/>
                                  </p:stCondLst>
                                  <p:childTnLst>
                                    <p:set>
                                      <p:cBhvr>
                                        <p:cTn id="27" dur="1" fill="hold">
                                          <p:stCondLst>
                                            <p:cond delay="0"/>
                                          </p:stCondLst>
                                        </p:cTn>
                                        <p:tgtEl>
                                          <p:spTgt spid="25616"/>
                                        </p:tgtEl>
                                        <p:attrNameLst>
                                          <p:attrName>style.visibility</p:attrName>
                                        </p:attrNameLst>
                                      </p:cBhvr>
                                      <p:to>
                                        <p:strVal val="visible"/>
                                      </p:to>
                                    </p:set>
                                    <p:anim to="" calcmode="lin" valueType="num">
                                      <p:cBhvr>
                                        <p:cTn id="28" dur="1" fill="hold"/>
                                        <p:tgtEl>
                                          <p:spTgt spid="25616"/>
                                        </p:tgtEl>
                                        <p:attrNameLst>
                                          <p:attrName/>
                                        </p:attrNameLst>
                                      </p:cBhvr>
                                    </p:anim>
                                  </p:childTnLst>
                                </p:cTn>
                              </p:par>
                            </p:childTnLst>
                          </p:cTn>
                        </p:par>
                        <p:par>
                          <p:cTn id="29" fill="hold" nodeType="afterGroup">
                            <p:stCondLst>
                              <p:cond delay="4500"/>
                            </p:stCondLst>
                            <p:childTnLst>
                              <p:par>
                                <p:cTn id="30" presetID="7" presetClass="emph" presetSubtype="2" fill="hold" nodeType="afterEffect">
                                  <p:stCondLst>
                                    <p:cond delay="0"/>
                                  </p:stCondLst>
                                  <p:childTnLst>
                                    <p:animClr clrSpc="rgb" dir="cw">
                                      <p:cBhvr>
                                        <p:cTn id="31" dur="2000" fill="hold"/>
                                        <p:tgtEl>
                                          <p:spTgt spid="25621"/>
                                        </p:tgtEl>
                                        <p:attrNameLst>
                                          <p:attrName>stroke.color</p:attrName>
                                        </p:attrNameLst>
                                      </p:cBhvr>
                                      <p:to>
                                        <a:srgbClr val="FF3300"/>
                                      </p:to>
                                    </p:animClr>
                                    <p:set>
                                      <p:cBhvr>
                                        <p:cTn id="32" dur="2000" fill="hold"/>
                                        <p:tgtEl>
                                          <p:spTgt spid="25621"/>
                                        </p:tgtEl>
                                        <p:attrNameLst>
                                          <p:attrName>stroke.on</p:attrName>
                                        </p:attrNameLst>
                                      </p:cBhvr>
                                      <p:to>
                                        <p:strVal val="true"/>
                                      </p:to>
                                    </p:set>
                                  </p:childTnLst>
                                </p:cTn>
                              </p:par>
                            </p:childTnLst>
                          </p:cTn>
                        </p:par>
                        <p:par>
                          <p:cTn id="33" fill="hold" nodeType="afterGroup">
                            <p:stCondLst>
                              <p:cond delay="6500"/>
                            </p:stCondLst>
                            <p:childTnLst>
                              <p:par>
                                <p:cTn id="34" presetID="24" presetClass="entr" presetSubtype="0" fill="hold" grpId="0" nodeType="afterEffect">
                                  <p:stCondLst>
                                    <p:cond delay="0"/>
                                  </p:stCondLst>
                                  <p:childTnLst>
                                    <p:set>
                                      <p:cBhvr>
                                        <p:cTn id="35" dur="1" fill="hold">
                                          <p:stCondLst>
                                            <p:cond delay="0"/>
                                          </p:stCondLst>
                                        </p:cTn>
                                        <p:tgtEl>
                                          <p:spTgt spid="25615"/>
                                        </p:tgtEl>
                                        <p:attrNameLst>
                                          <p:attrName>style.visibility</p:attrName>
                                        </p:attrNameLst>
                                      </p:cBhvr>
                                      <p:to>
                                        <p:strVal val="visible"/>
                                      </p:to>
                                    </p:set>
                                    <p:anim to="" calcmode="lin" valueType="num">
                                      <p:cBhvr>
                                        <p:cTn id="36" dur="1" fill="hold"/>
                                        <p:tgtEl>
                                          <p:spTgt spid="25615"/>
                                        </p:tgtEl>
                                        <p:attrNameLst>
                                          <p:attrName/>
                                        </p:attrNameLst>
                                      </p:cBhvr>
                                    </p:anim>
                                  </p:childTnLst>
                                </p:cTn>
                              </p:par>
                            </p:childTnLst>
                          </p:cTn>
                        </p:par>
                        <p:par>
                          <p:cTn id="37" fill="hold" nodeType="afterGroup">
                            <p:stCondLst>
                              <p:cond delay="6500"/>
                            </p:stCondLst>
                            <p:childTnLst>
                              <p:par>
                                <p:cTn id="38" presetID="7" presetClass="emph" presetSubtype="2" fill="hold" nodeType="afterEffect">
                                  <p:stCondLst>
                                    <p:cond delay="0"/>
                                  </p:stCondLst>
                                  <p:childTnLst>
                                    <p:animClr clrSpc="rgb" dir="cw">
                                      <p:cBhvr>
                                        <p:cTn id="39" dur="2000" fill="hold"/>
                                        <p:tgtEl>
                                          <p:spTgt spid="25620"/>
                                        </p:tgtEl>
                                        <p:attrNameLst>
                                          <p:attrName>stroke.color</p:attrName>
                                        </p:attrNameLst>
                                      </p:cBhvr>
                                      <p:to>
                                        <a:srgbClr val="0066FF"/>
                                      </p:to>
                                    </p:animClr>
                                    <p:set>
                                      <p:cBhvr>
                                        <p:cTn id="40" dur="2000" fill="hold"/>
                                        <p:tgtEl>
                                          <p:spTgt spid="25620"/>
                                        </p:tgtEl>
                                        <p:attrNameLst>
                                          <p:attrName>stroke.on</p:attrName>
                                        </p:attrNameLst>
                                      </p:cBhvr>
                                      <p:to>
                                        <p:strVal val="true"/>
                                      </p:to>
                                    </p:set>
                                  </p:childTnLst>
                                </p:cTn>
                              </p:par>
                            </p:childTnLst>
                          </p:cTn>
                        </p:par>
                        <p:par>
                          <p:cTn id="41" fill="hold" nodeType="afterGroup">
                            <p:stCondLst>
                              <p:cond delay="8500"/>
                            </p:stCondLst>
                            <p:childTnLst>
                              <p:par>
                                <p:cTn id="42" presetID="2" presetClass="entr" presetSubtype="4" fill="hold" grpId="0" nodeType="afterEffect">
                                  <p:stCondLst>
                                    <p:cond delay="0"/>
                                  </p:stCondLst>
                                  <p:childTnLst>
                                    <p:set>
                                      <p:cBhvr>
                                        <p:cTn id="43" dur="1" fill="hold">
                                          <p:stCondLst>
                                            <p:cond delay="0"/>
                                          </p:stCondLst>
                                        </p:cTn>
                                        <p:tgtEl>
                                          <p:spTgt spid="25613"/>
                                        </p:tgtEl>
                                        <p:attrNameLst>
                                          <p:attrName>style.visibility</p:attrName>
                                        </p:attrNameLst>
                                      </p:cBhvr>
                                      <p:to>
                                        <p:strVal val="visible"/>
                                      </p:to>
                                    </p:set>
                                    <p:anim calcmode="lin" valueType="num">
                                      <p:cBhvr additive="base">
                                        <p:cTn id="44" dur="500" fill="hold"/>
                                        <p:tgtEl>
                                          <p:spTgt spid="25613"/>
                                        </p:tgtEl>
                                        <p:attrNameLst>
                                          <p:attrName>ppt_x</p:attrName>
                                        </p:attrNameLst>
                                      </p:cBhvr>
                                      <p:tavLst>
                                        <p:tav tm="0">
                                          <p:val>
                                            <p:strVal val="#ppt_x"/>
                                          </p:val>
                                        </p:tav>
                                        <p:tav tm="100000">
                                          <p:val>
                                            <p:strVal val="#ppt_x"/>
                                          </p:val>
                                        </p:tav>
                                      </p:tavLst>
                                    </p:anim>
                                    <p:anim calcmode="lin" valueType="num">
                                      <p:cBhvr additive="base">
                                        <p:cTn id="45" dur="500" fill="hold"/>
                                        <p:tgtEl>
                                          <p:spTgt spid="25613"/>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9000"/>
                            </p:stCondLst>
                            <p:childTnLst>
                              <p:par>
                                <p:cTn id="47" presetID="7" presetClass="emph" presetSubtype="2" fill="hold" nodeType="afterEffect">
                                  <p:stCondLst>
                                    <p:cond delay="0"/>
                                  </p:stCondLst>
                                  <p:childTnLst>
                                    <p:animClr clrSpc="rgb" dir="cw">
                                      <p:cBhvr>
                                        <p:cTn id="48" dur="2000" fill="hold"/>
                                        <p:tgtEl>
                                          <p:spTgt spid="25619"/>
                                        </p:tgtEl>
                                        <p:attrNameLst>
                                          <p:attrName>stroke.color</p:attrName>
                                        </p:attrNameLst>
                                      </p:cBhvr>
                                      <p:to>
                                        <a:srgbClr val="66FF33"/>
                                      </p:to>
                                    </p:animClr>
                                    <p:set>
                                      <p:cBhvr>
                                        <p:cTn id="49" dur="2000" fill="hold"/>
                                        <p:tgtEl>
                                          <p:spTgt spid="2561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11" grpId="0"/>
      <p:bldP spid="25613" grpId="0"/>
      <p:bldP spid="25614" grpId="0"/>
      <p:bldP spid="25615" grpId="0"/>
      <p:bldP spid="256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319001" y="385224"/>
            <a:ext cx="3526928" cy="369332"/>
          </a:xfrm>
          <a:prstGeom prst="rect">
            <a:avLst/>
          </a:prstGeom>
        </p:spPr>
        <p:txBody>
          <a:bodyPr wrap="none">
            <a:spAutoFit/>
          </a:bodyPr>
          <a:lstStyle/>
          <a:p>
            <a:r>
              <a:rPr lang="he-IL" b="1" dirty="0" smtClean="0">
                <a:ea typeface="Times New Roman" panose="02020603050405020304" pitchFamily="18" charset="0"/>
                <a:cs typeface="Arial" panose="020B0604020202020204" pitchFamily="34" charset="0"/>
              </a:rPr>
              <a:t>מי הם המכרסמים? </a:t>
            </a:r>
            <a:r>
              <a:rPr lang="he-IL" b="1" dirty="0" smtClean="0">
                <a:ea typeface="Times New Roman" panose="02020603050405020304" pitchFamily="18" charset="0"/>
                <a:cs typeface="Arial" panose="020B0604020202020204" pitchFamily="34" charset="0"/>
              </a:rPr>
              <a:t>(</a:t>
            </a:r>
            <a:r>
              <a:rPr lang="he-IL" b="1" dirty="0">
                <a:ea typeface="Times New Roman" panose="02020603050405020304" pitchFamily="18" charset="0"/>
                <a:cs typeface="Arial" panose="020B0604020202020204" pitchFamily="34" charset="0"/>
              </a:rPr>
              <a:t>עכברים מצויים)</a:t>
            </a:r>
            <a:endParaRPr lang="he-IL" dirty="0"/>
          </a:p>
        </p:txBody>
      </p:sp>
      <p:sp>
        <p:nvSpPr>
          <p:cNvPr id="3" name="מלבן 2"/>
          <p:cNvSpPr/>
          <p:nvPr/>
        </p:nvSpPr>
        <p:spPr>
          <a:xfrm>
            <a:off x="386366" y="851413"/>
            <a:ext cx="11459563" cy="2031325"/>
          </a:xfrm>
          <a:prstGeom prst="rect">
            <a:avLst/>
          </a:prstGeom>
        </p:spPr>
        <p:txBody>
          <a:bodyPr wrap="square">
            <a:spAutoFit/>
          </a:bodyPr>
          <a:lstStyle/>
          <a:p>
            <a:r>
              <a:rPr lang="he-IL" dirty="0">
                <a:ea typeface="Times New Roman" panose="02020603050405020304" pitchFamily="18" charset="0"/>
                <a:cs typeface="Arial" panose="020B0604020202020204" pitchFamily="34" charset="0"/>
              </a:rPr>
              <a:t>משפחת </a:t>
            </a:r>
            <a:r>
              <a:rPr lang="he-IL" b="1" dirty="0">
                <a:highlight>
                  <a:srgbClr val="FFFF00"/>
                </a:highlight>
                <a:ea typeface="Times New Roman" panose="02020603050405020304" pitchFamily="18" charset="0"/>
                <a:cs typeface="Arial" panose="020B0604020202020204" pitchFamily="34" charset="0"/>
              </a:rPr>
              <a:t>העכברים</a:t>
            </a:r>
            <a:r>
              <a:rPr lang="he-IL" b="1" dirty="0">
                <a:ea typeface="Times New Roman" panose="02020603050405020304" pitchFamily="18" charset="0"/>
                <a:cs typeface="Arial" panose="020B0604020202020204" pitchFamily="34" charset="0"/>
              </a:rPr>
              <a:t> היא</a:t>
            </a:r>
            <a:r>
              <a:rPr lang="he-IL" dirty="0">
                <a:ea typeface="Times New Roman" panose="02020603050405020304" pitchFamily="18" charset="0"/>
                <a:cs typeface="Arial" panose="020B0604020202020204" pitchFamily="34" charset="0"/>
              </a:rPr>
              <a:t> הגדולה במשפחת המכרסמים</a:t>
            </a:r>
            <a:r>
              <a:rPr lang="en-US" dirty="0">
                <a:latin typeface="Arial" panose="020B0604020202020204" pitchFamily="34" charset="0"/>
                <a:ea typeface="Times New Roman" panose="02020603050405020304" pitchFamily="18" charset="0"/>
              </a:rPr>
              <a:t>. </a:t>
            </a:r>
            <a:r>
              <a:rPr lang="he-IL" dirty="0">
                <a:latin typeface="Arial" panose="020B0604020202020204" pitchFamily="34" charset="0"/>
                <a:ea typeface="Times New Roman" panose="02020603050405020304" pitchFamily="18" charset="0"/>
              </a:rPr>
              <a:t>תפוצתם של רוב המינים במשפחה זו קשורה לאדם ולמקומות הישוב שלו. עם התפתחות החקלאות והמעבר של סחורות חקלאיות ממקום למקום התפשטו גם </a:t>
            </a:r>
            <a:r>
              <a:rPr lang="he-IL" b="1" dirty="0">
                <a:highlight>
                  <a:srgbClr val="FFFF00"/>
                </a:highlight>
                <a:latin typeface="Arial" panose="020B0604020202020204" pitchFamily="34" charset="0"/>
                <a:ea typeface="Times New Roman" panose="02020603050405020304" pitchFamily="18" charset="0"/>
              </a:rPr>
              <a:t>העכברים</a:t>
            </a:r>
            <a:r>
              <a:rPr lang="he-IL" dirty="0">
                <a:latin typeface="Arial" panose="020B0604020202020204" pitchFamily="34" charset="0"/>
                <a:ea typeface="Times New Roman" panose="02020603050405020304" pitchFamily="18" charset="0"/>
              </a:rPr>
              <a:t> לכל העולם והם נחשבים למלווי האדם</a:t>
            </a:r>
            <a:r>
              <a:rPr lang="en-US" dirty="0">
                <a:latin typeface="Arial" panose="020B0604020202020204" pitchFamily="34" charset="0"/>
                <a:ea typeface="Times New Roman" panose="02020603050405020304" pitchFamily="18" charset="0"/>
              </a:rPr>
              <a:t>. </a:t>
            </a:r>
            <a:br>
              <a:rPr lang="en-US" dirty="0">
                <a:latin typeface="Arial" panose="020B0604020202020204" pitchFamily="34" charset="0"/>
                <a:ea typeface="Times New Roman" panose="02020603050405020304" pitchFamily="18" charset="0"/>
              </a:rPr>
            </a:br>
            <a:r>
              <a:rPr lang="he-IL" dirty="0">
                <a:latin typeface="Arial" panose="020B0604020202020204" pitchFamily="34" charset="0"/>
                <a:ea typeface="Times New Roman" panose="02020603050405020304" pitchFamily="18" charset="0"/>
              </a:rPr>
              <a:t>גודלם של </a:t>
            </a:r>
            <a:r>
              <a:rPr lang="he-IL" b="1" dirty="0">
                <a:highlight>
                  <a:srgbClr val="FFFF00"/>
                </a:highlight>
                <a:latin typeface="Arial" panose="020B0604020202020204" pitchFamily="34" charset="0"/>
                <a:ea typeface="Times New Roman" panose="02020603050405020304" pitchFamily="18" charset="0"/>
              </a:rPr>
              <a:t>העכברים</a:t>
            </a:r>
            <a:r>
              <a:rPr lang="he-IL" dirty="0">
                <a:latin typeface="Arial" panose="020B0604020202020204" pitchFamily="34" charset="0"/>
                <a:ea typeface="Times New Roman" panose="02020603050405020304" pitchFamily="18" charset="0"/>
              </a:rPr>
              <a:t> כ-9 ס"מ. כל גופם מכוסה בפרווה</a:t>
            </a:r>
            <a:r>
              <a:rPr lang="en-US" dirty="0">
                <a:latin typeface="Arial" panose="020B0604020202020204" pitchFamily="34" charset="0"/>
                <a:ea typeface="Times New Roman" panose="02020603050405020304" pitchFamily="18" charset="0"/>
              </a:rPr>
              <a:t>, </a:t>
            </a:r>
            <a:r>
              <a:rPr lang="he-IL" dirty="0">
                <a:latin typeface="Arial" panose="020B0604020202020204" pitchFamily="34" charset="0"/>
                <a:ea typeface="Times New Roman" panose="02020603050405020304" pitchFamily="18" charset="0"/>
              </a:rPr>
              <a:t>פרט לזנבם</a:t>
            </a:r>
            <a:r>
              <a:rPr lang="en-US" dirty="0">
                <a:latin typeface="Arial" panose="020B0604020202020204" pitchFamily="34" charset="0"/>
                <a:ea typeface="Times New Roman" panose="02020603050405020304" pitchFamily="18" charset="0"/>
              </a:rPr>
              <a:t>. </a:t>
            </a:r>
            <a:br>
              <a:rPr lang="en-US" dirty="0">
                <a:latin typeface="Arial" panose="020B0604020202020204" pitchFamily="34" charset="0"/>
                <a:ea typeface="Times New Roman" panose="02020603050405020304" pitchFamily="18" charset="0"/>
              </a:rPr>
            </a:br>
            <a:r>
              <a:rPr lang="he-IL" dirty="0">
                <a:latin typeface="Arial" panose="020B0604020202020204" pitchFamily="34" charset="0"/>
                <a:ea typeface="Times New Roman" panose="02020603050405020304" pitchFamily="18" charset="0"/>
              </a:rPr>
              <a:t>חושיהם </a:t>
            </a:r>
            <a:r>
              <a:rPr lang="he-IL" b="1" dirty="0">
                <a:highlight>
                  <a:srgbClr val="FFFF00"/>
                </a:highlight>
                <a:latin typeface="Arial" panose="020B0604020202020204" pitchFamily="34" charset="0"/>
                <a:ea typeface="Times New Roman" panose="02020603050405020304" pitchFamily="18" charset="0"/>
              </a:rPr>
              <a:t>של העכברים</a:t>
            </a:r>
            <a:r>
              <a:rPr lang="he-IL" dirty="0">
                <a:latin typeface="Arial" panose="020B0604020202020204" pitchFamily="34" charset="0"/>
                <a:ea typeface="Times New Roman" panose="02020603050405020304" pitchFamily="18" charset="0"/>
              </a:rPr>
              <a:t> מפותחים. בשעות היום רוב בני המשפחה חבויים במחילות ובסדקי סלעים ופעילים בשעות הלילה. הם מיטיבים לרוץ ולטפס</a:t>
            </a:r>
            <a:r>
              <a:rPr lang="en-US" dirty="0">
                <a:latin typeface="Arial" panose="020B0604020202020204" pitchFamily="34" charset="0"/>
                <a:ea typeface="Times New Roman" panose="02020603050405020304" pitchFamily="18" charset="0"/>
              </a:rPr>
              <a:t>. </a:t>
            </a:r>
            <a:r>
              <a:rPr lang="he-IL" b="1" dirty="0" smtClean="0">
                <a:highlight>
                  <a:srgbClr val="FFFF00"/>
                </a:highlight>
                <a:latin typeface="Arial" panose="020B0604020202020204" pitchFamily="34" charset="0"/>
                <a:ea typeface="Times New Roman" panose="02020603050405020304" pitchFamily="18" charset="0"/>
              </a:rPr>
              <a:t>העכברים</a:t>
            </a:r>
            <a:r>
              <a:rPr lang="he-IL" b="1" dirty="0" smtClean="0">
                <a:latin typeface="Arial" panose="020B0604020202020204" pitchFamily="34" charset="0"/>
                <a:ea typeface="Times New Roman" panose="02020603050405020304" pitchFamily="18" charset="0"/>
              </a:rPr>
              <a:t> </a:t>
            </a:r>
            <a:r>
              <a:rPr lang="he-IL" dirty="0">
                <a:latin typeface="Arial" panose="020B0604020202020204" pitchFamily="34" charset="0"/>
                <a:ea typeface="Times New Roman" panose="02020603050405020304" pitchFamily="18" charset="0"/>
              </a:rPr>
              <a:t>ניזונים בעיקר מחומר צמחי אך חלק מהם מגוונים את תפריטם בחרקים ובחלזונות</a:t>
            </a:r>
            <a:r>
              <a:rPr lang="en-US" dirty="0">
                <a:latin typeface="Arial" panose="020B0604020202020204" pitchFamily="34" charset="0"/>
                <a:ea typeface="Times New Roman" panose="02020603050405020304" pitchFamily="18" charset="0"/>
              </a:rPr>
              <a:t>. </a:t>
            </a:r>
            <a:br>
              <a:rPr lang="en-US" dirty="0">
                <a:latin typeface="Arial" panose="020B0604020202020204" pitchFamily="34" charset="0"/>
                <a:ea typeface="Times New Roman" panose="02020603050405020304" pitchFamily="18" charset="0"/>
              </a:rPr>
            </a:br>
            <a:r>
              <a:rPr lang="he-IL" b="1" dirty="0">
                <a:highlight>
                  <a:srgbClr val="FFFF00"/>
                </a:highlight>
                <a:latin typeface="Arial" panose="020B0604020202020204" pitchFamily="34" charset="0"/>
                <a:ea typeface="Times New Roman" panose="02020603050405020304" pitchFamily="18" charset="0"/>
              </a:rPr>
              <a:t>העכברים</a:t>
            </a:r>
            <a:r>
              <a:rPr lang="he-IL" b="1" dirty="0">
                <a:latin typeface="Arial" panose="020B0604020202020204" pitchFamily="34" charset="0"/>
                <a:ea typeface="Times New Roman" panose="02020603050405020304" pitchFamily="18" charset="0"/>
              </a:rPr>
              <a:t> </a:t>
            </a:r>
            <a:r>
              <a:rPr lang="he-IL" dirty="0">
                <a:latin typeface="Arial" panose="020B0604020202020204" pitchFamily="34" charset="0"/>
                <a:ea typeface="Times New Roman" panose="02020603050405020304" pitchFamily="18" charset="0"/>
              </a:rPr>
              <a:t>החיים במשכנות האדם אוכלים לחם</a:t>
            </a:r>
            <a:r>
              <a:rPr lang="en-US" dirty="0">
                <a:latin typeface="Arial" panose="020B0604020202020204" pitchFamily="34" charset="0"/>
                <a:ea typeface="Times New Roman" panose="02020603050405020304" pitchFamily="18" charset="0"/>
              </a:rPr>
              <a:t>, </a:t>
            </a:r>
            <a:r>
              <a:rPr lang="he-IL" dirty="0">
                <a:latin typeface="Arial" panose="020B0604020202020204" pitchFamily="34" charset="0"/>
                <a:ea typeface="Times New Roman" panose="02020603050405020304" pitchFamily="18" charset="0"/>
              </a:rPr>
              <a:t>גבינה, ירקות ועוד</a:t>
            </a:r>
            <a:endParaRPr lang="he-IL" dirty="0"/>
          </a:p>
        </p:txBody>
      </p:sp>
      <p:sp>
        <p:nvSpPr>
          <p:cNvPr id="4" name="מלבן 3"/>
          <p:cNvSpPr/>
          <p:nvPr/>
        </p:nvSpPr>
        <p:spPr>
          <a:xfrm>
            <a:off x="502276" y="3197182"/>
            <a:ext cx="11343653" cy="2031325"/>
          </a:xfrm>
          <a:prstGeom prst="rect">
            <a:avLst/>
          </a:prstGeom>
        </p:spPr>
        <p:txBody>
          <a:bodyPr wrap="square">
            <a:spAutoFit/>
          </a:bodyPr>
          <a:lstStyle/>
          <a:p>
            <a:r>
              <a:rPr lang="he-IL" dirty="0">
                <a:ea typeface="Times New Roman" panose="02020603050405020304" pitchFamily="18" charset="0"/>
                <a:cs typeface="Arial" panose="020B0604020202020204" pitchFamily="34" charset="0"/>
              </a:rPr>
              <a:t>רבים מהם בונים קן להמלטת הגורים</a:t>
            </a:r>
            <a:r>
              <a:rPr lang="en-US" dirty="0">
                <a:latin typeface="Arial" panose="020B0604020202020204" pitchFamily="34" charset="0"/>
                <a:ea typeface="Times New Roman" panose="02020603050405020304" pitchFamily="18" charset="0"/>
              </a:rPr>
              <a:t>. </a:t>
            </a:r>
            <a:r>
              <a:rPr lang="he-IL" dirty="0">
                <a:latin typeface="Arial" panose="020B0604020202020204" pitchFamily="34" charset="0"/>
                <a:ea typeface="Times New Roman" panose="02020603050405020304" pitchFamily="18" charset="0"/>
              </a:rPr>
              <a:t>הקן נבנה במקומות חבויים, לרוב בסדקי הסלעים או במחילות שיחפרו על ידם</a:t>
            </a:r>
            <a:r>
              <a:rPr lang="en-US" dirty="0">
                <a:latin typeface="Arial" panose="020B0604020202020204" pitchFamily="34" charset="0"/>
                <a:ea typeface="Times New Roman" panose="02020603050405020304" pitchFamily="18" charset="0"/>
              </a:rPr>
              <a:t>. </a:t>
            </a:r>
            <a:br>
              <a:rPr lang="en-US" dirty="0">
                <a:latin typeface="Arial" panose="020B0604020202020204" pitchFamily="34" charset="0"/>
                <a:ea typeface="Times New Roman" panose="02020603050405020304" pitchFamily="18" charset="0"/>
              </a:rPr>
            </a:br>
            <a:r>
              <a:rPr lang="he-IL" dirty="0" err="1">
                <a:latin typeface="Arial" panose="020B0604020202020204" pitchFamily="34" charset="0"/>
                <a:ea typeface="Times New Roman" panose="02020603050405020304" pitchFamily="18" charset="0"/>
              </a:rPr>
              <a:t>ההריון</a:t>
            </a:r>
            <a:r>
              <a:rPr lang="he-IL" dirty="0">
                <a:latin typeface="Arial" panose="020B0604020202020204" pitchFamily="34" charset="0"/>
                <a:ea typeface="Times New Roman" panose="02020603050405020304" pitchFamily="18" charset="0"/>
              </a:rPr>
              <a:t> של נקבות </a:t>
            </a:r>
            <a:r>
              <a:rPr lang="he-IL" b="1" dirty="0">
                <a:highlight>
                  <a:srgbClr val="FFFF00"/>
                </a:highlight>
                <a:latin typeface="Arial" panose="020B0604020202020204" pitchFamily="34" charset="0"/>
                <a:ea typeface="Times New Roman" panose="02020603050405020304" pitchFamily="18" charset="0"/>
              </a:rPr>
              <a:t>העכברים ק</a:t>
            </a:r>
            <a:r>
              <a:rPr lang="he-IL" dirty="0">
                <a:latin typeface="Arial" panose="020B0604020202020204" pitchFamily="34" charset="0"/>
                <a:ea typeface="Times New Roman" panose="02020603050405020304" pitchFamily="18" charset="0"/>
              </a:rPr>
              <a:t>צר (כעשרים יום) ובסופו הן ממליטות גורים קטנים (חמישה עד שמונה) ולא מפותחים</a:t>
            </a:r>
            <a:r>
              <a:rPr lang="en-US" dirty="0">
                <a:latin typeface="Arial" panose="020B0604020202020204" pitchFamily="34" charset="0"/>
                <a:ea typeface="Times New Roman" panose="02020603050405020304" pitchFamily="18" charset="0"/>
              </a:rPr>
              <a:t>. </a:t>
            </a:r>
            <a:br>
              <a:rPr lang="en-US" dirty="0">
                <a:latin typeface="Arial" panose="020B0604020202020204" pitchFamily="34" charset="0"/>
                <a:ea typeface="Times New Roman" panose="02020603050405020304" pitchFamily="18" charset="0"/>
              </a:rPr>
            </a:br>
            <a:r>
              <a:rPr lang="he-IL" dirty="0">
                <a:latin typeface="Arial" panose="020B0604020202020204" pitchFamily="34" charset="0"/>
                <a:ea typeface="Times New Roman" panose="02020603050405020304" pitchFamily="18" charset="0"/>
              </a:rPr>
              <a:t>בגיל חודש </a:t>
            </a:r>
            <a:r>
              <a:rPr lang="he-IL" b="1" dirty="0">
                <a:highlight>
                  <a:srgbClr val="FFFF00"/>
                </a:highlight>
                <a:latin typeface="Arial" panose="020B0604020202020204" pitchFamily="34" charset="0"/>
                <a:ea typeface="Times New Roman" panose="02020603050405020304" pitchFamily="18" charset="0"/>
              </a:rPr>
              <a:t>העכברונים</a:t>
            </a:r>
            <a:r>
              <a:rPr lang="he-IL" dirty="0">
                <a:latin typeface="Arial" panose="020B0604020202020204" pitchFamily="34" charset="0"/>
                <a:ea typeface="Times New Roman" panose="02020603050405020304" pitchFamily="18" charset="0"/>
              </a:rPr>
              <a:t> עצמאיים. בגיל חודשיים - שלושה הם מגיעים לבגרות מינית ומתחילים להתרבות. בשנים שבהם מתעצמת רבייתם (שנים המכונות</a:t>
            </a:r>
            <a:r>
              <a:rPr lang="en-US" dirty="0">
                <a:latin typeface="Arial" panose="020B0604020202020204" pitchFamily="34" charset="0"/>
                <a:ea typeface="Times New Roman" panose="02020603050405020304" pitchFamily="18" charset="0"/>
              </a:rPr>
              <a:t> "</a:t>
            </a:r>
            <a:r>
              <a:rPr lang="he-IL" dirty="0">
                <a:latin typeface="Arial" panose="020B0604020202020204" pitchFamily="34" charset="0"/>
                <a:ea typeface="Times New Roman" panose="02020603050405020304" pitchFamily="18" charset="0"/>
              </a:rPr>
              <a:t>שנות </a:t>
            </a:r>
            <a:r>
              <a:rPr lang="he-IL" b="1" dirty="0">
                <a:highlight>
                  <a:srgbClr val="FFFF00"/>
                </a:highlight>
                <a:latin typeface="Arial" panose="020B0604020202020204" pitchFamily="34" charset="0"/>
                <a:ea typeface="Times New Roman" panose="02020603050405020304" pitchFamily="18" charset="0"/>
              </a:rPr>
              <a:t>עכברים</a:t>
            </a:r>
            <a:r>
              <a:rPr lang="en-US" dirty="0">
                <a:latin typeface="Arial" panose="020B0604020202020204" pitchFamily="34" charset="0"/>
                <a:ea typeface="Times New Roman" panose="02020603050405020304" pitchFamily="18" charset="0"/>
              </a:rPr>
              <a:t>"), </a:t>
            </a:r>
            <a:r>
              <a:rPr lang="he-IL" dirty="0">
                <a:latin typeface="Arial" panose="020B0604020202020204" pitchFamily="34" charset="0"/>
                <a:ea typeface="Times New Roman" panose="02020603050405020304" pitchFamily="18" charset="0"/>
              </a:rPr>
              <a:t>הם גורמים נזק לגידולי שדה, למחסנים ולבתים. בגלל כושר רבייתם הגבוה, מגיעה </a:t>
            </a:r>
            <a:r>
              <a:rPr lang="he-IL" b="1" dirty="0">
                <a:highlight>
                  <a:srgbClr val="FFFF00"/>
                </a:highlight>
                <a:latin typeface="Arial" panose="020B0604020202020204" pitchFamily="34" charset="0"/>
                <a:ea typeface="Times New Roman" panose="02020603050405020304" pitchFamily="18" charset="0"/>
              </a:rPr>
              <a:t>אוכלוסיית העכברים</a:t>
            </a:r>
            <a:r>
              <a:rPr lang="he-IL" dirty="0">
                <a:latin typeface="Arial" panose="020B0604020202020204" pitchFamily="34" charset="0"/>
                <a:ea typeface="Times New Roman" panose="02020603050405020304" pitchFamily="18" charset="0"/>
              </a:rPr>
              <a:t> לכמות אדירה, בכל ארצות העולם</a:t>
            </a:r>
            <a:r>
              <a:rPr lang="en-US" dirty="0">
                <a:latin typeface="Arial" panose="020B0604020202020204" pitchFamily="34" charset="0"/>
                <a:ea typeface="Times New Roman" panose="02020603050405020304" pitchFamily="18" charset="0"/>
              </a:rPr>
              <a:t> </a:t>
            </a:r>
            <a:br>
              <a:rPr lang="en-US" dirty="0">
                <a:latin typeface="Arial" panose="020B0604020202020204" pitchFamily="34" charset="0"/>
                <a:ea typeface="Times New Roman" panose="02020603050405020304" pitchFamily="18" charset="0"/>
              </a:rPr>
            </a:br>
            <a:r>
              <a:rPr lang="he-IL" dirty="0">
                <a:latin typeface="Arial" panose="020B0604020202020204" pitchFamily="34" charset="0"/>
                <a:ea typeface="Times New Roman" panose="02020603050405020304" pitchFamily="18" charset="0"/>
              </a:rPr>
              <a:t>אויביהם הטבעיים של </a:t>
            </a:r>
            <a:r>
              <a:rPr lang="he-IL" b="1" dirty="0">
                <a:highlight>
                  <a:srgbClr val="FFFF00"/>
                </a:highlight>
                <a:latin typeface="Arial" panose="020B0604020202020204" pitchFamily="34" charset="0"/>
                <a:ea typeface="Times New Roman" panose="02020603050405020304" pitchFamily="18" charset="0"/>
              </a:rPr>
              <a:t>העכבר</a:t>
            </a:r>
            <a:r>
              <a:rPr lang="he-IL" dirty="0">
                <a:latin typeface="Arial" panose="020B0604020202020204" pitchFamily="34" charset="0"/>
                <a:ea typeface="Times New Roman" panose="02020603050405020304" pitchFamily="18" charset="0"/>
              </a:rPr>
              <a:t> רבים: חתולים, נחשים ועופות דורסים</a:t>
            </a:r>
            <a:r>
              <a:rPr lang="en-US" dirty="0">
                <a:latin typeface="Arial" panose="020B0604020202020204" pitchFamily="34" charset="0"/>
                <a:ea typeface="Times New Roman" panose="02020603050405020304" pitchFamily="18" charset="0"/>
              </a:rPr>
              <a:t>. </a:t>
            </a:r>
            <a:br>
              <a:rPr lang="en-US" dirty="0">
                <a:latin typeface="Arial" panose="020B0604020202020204" pitchFamily="34" charset="0"/>
                <a:ea typeface="Times New Roman" panose="02020603050405020304" pitchFamily="18" charset="0"/>
              </a:rPr>
            </a:br>
            <a:r>
              <a:rPr lang="he-IL" dirty="0">
                <a:latin typeface="Arial" panose="020B0604020202020204" pitchFamily="34" charset="0"/>
                <a:ea typeface="Times New Roman" panose="02020603050405020304" pitchFamily="18" charset="0"/>
              </a:rPr>
              <a:t>אורך חייהם שלוש שנים, אולם בטבע הם לרוב נטרפים בשנתם הראשונה</a:t>
            </a:r>
            <a:r>
              <a:rPr lang="he-IL" b="1" dirty="0">
                <a:latin typeface="Arial" panose="020B0604020202020204" pitchFamily="34" charset="0"/>
                <a:ea typeface="Times New Roman" panose="02020603050405020304" pitchFamily="18" charset="0"/>
              </a:rPr>
              <a:t>.</a:t>
            </a:r>
            <a:endParaRPr lang="he-IL" dirty="0"/>
          </a:p>
        </p:txBody>
      </p:sp>
      <p:pic>
        <p:nvPicPr>
          <p:cNvPr id="57346" name="Picture 2" descr="תוצאת תמונה עבור מכרסמים עכברי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50" y="4519013"/>
            <a:ext cx="285750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364429"/>
      </p:ext>
    </p:extLst>
  </p:cSld>
  <p:clrMapOvr>
    <a:masterClrMapping/>
  </p:clrMapOvr>
</p:sld>
</file>

<file path=ppt/theme/theme1.xml><?xml version="1.0" encoding="utf-8"?>
<a:theme xmlns:a="http://schemas.openxmlformats.org/drawingml/2006/main" name="בסיס">
  <a:themeElements>
    <a:clrScheme name="נייר">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בסיס">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בסיס">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TM03457444[[fn=בסיס]]</Template>
  <TotalTime>1697</TotalTime>
  <Words>1553</Words>
  <Application>Microsoft Office PowerPoint</Application>
  <PresentationFormat>מסך רחב</PresentationFormat>
  <Paragraphs>240</Paragraphs>
  <Slides>34</Slides>
  <Notes>3</Notes>
  <HiddenSlides>0</HiddenSlides>
  <MMClips>0</MMClips>
  <ScaleCrop>false</ScaleCrop>
  <HeadingPairs>
    <vt:vector size="6" baseType="variant">
      <vt:variant>
        <vt:lpstr>גופנים בשימוש</vt:lpstr>
      </vt:variant>
      <vt:variant>
        <vt:i4>13</vt:i4>
      </vt:variant>
      <vt:variant>
        <vt:lpstr>ערכת נושא</vt:lpstr>
      </vt:variant>
      <vt:variant>
        <vt:i4>1</vt:i4>
      </vt:variant>
      <vt:variant>
        <vt:lpstr>כותרות שקופיות</vt:lpstr>
      </vt:variant>
      <vt:variant>
        <vt:i4>34</vt:i4>
      </vt:variant>
    </vt:vector>
  </HeadingPairs>
  <TitlesOfParts>
    <vt:vector size="48" baseType="lpstr">
      <vt:lpstr>Arial</vt:lpstr>
      <vt:lpstr>Arial</vt:lpstr>
      <vt:lpstr>Calibri</vt:lpstr>
      <vt:lpstr>Corbel</vt:lpstr>
      <vt:lpstr>David</vt:lpstr>
      <vt:lpstr>Gisha</vt:lpstr>
      <vt:lpstr>Guttman Yad-Brush</vt:lpstr>
      <vt:lpstr>Roboto</vt:lpstr>
      <vt:lpstr>Symbol</vt:lpstr>
      <vt:lpstr>Tahoma</vt:lpstr>
      <vt:lpstr>Times New Roman</vt:lpstr>
      <vt:lpstr>Verdana</vt:lpstr>
      <vt:lpstr>Wingdings</vt:lpstr>
      <vt:lpstr>בסיס</vt:lpstr>
      <vt:lpstr>מוט"ל מדע וטכנולוגיה לכול </vt:lpstr>
      <vt:lpstr>מצגת של PowerPoint‏</vt:lpstr>
      <vt:lpstr>מצגת של PowerPoint‏</vt:lpstr>
      <vt:lpstr>מצגת של PowerPoint‏</vt:lpstr>
      <vt:lpstr>מצגת של PowerPoint‏</vt:lpstr>
      <vt:lpstr>מצגת של PowerPoint‏</vt:lpstr>
      <vt:lpstr>מצגת של PowerPoint‏</vt:lpstr>
      <vt:lpstr>שמש אסוציאציות </vt:lpstr>
      <vt:lpstr>מצגת של PowerPoint‏</vt:lpstr>
      <vt:lpstr>מצגת של PowerPoint‏</vt:lpstr>
      <vt:lpstr>מצגת של PowerPoint‏</vt:lpstr>
      <vt:lpstr>מצגת של PowerPoint‏</vt:lpstr>
      <vt:lpstr>שרשרת המזון ביבשה</vt:lpstr>
      <vt:lpstr>מארג מזון</vt:lpstr>
      <vt:lpstr>מצגת של PowerPoint‏</vt:lpstr>
      <vt:lpstr>מצגת של PowerPoint‏</vt:lpstr>
      <vt:lpstr>תנשמות נגד מכרסמים - הטקסט</vt:lpstr>
      <vt:lpstr>מצגת של PowerPoint‏</vt:lpstr>
      <vt:lpstr>מצגת של PowerPoint‏</vt:lpstr>
      <vt:lpstr>מצגת של PowerPoint‏</vt:lpstr>
      <vt:lpstr>הרכיבו שרשרת מזון מהיצורים השונים שבאיור</vt:lpstr>
      <vt:lpstr>תרגול</vt:lpstr>
      <vt:lpstr>תשובון</vt:lpstr>
      <vt:lpstr>האם בטבע כל יצור אוכל רק סוג אחד של מזון?</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שאלה 6</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מוט"ל מדע וטכנולוגיה לכול</dc:title>
  <dc:creator>‏‏משתמש Windows</dc:creator>
  <cp:lastModifiedBy>Eilat Katz</cp:lastModifiedBy>
  <cp:revision>77</cp:revision>
  <dcterms:created xsi:type="dcterms:W3CDTF">2018-01-26T14:38:02Z</dcterms:created>
  <dcterms:modified xsi:type="dcterms:W3CDTF">2019-03-30T21:32:31Z</dcterms:modified>
</cp:coreProperties>
</file>