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84" r:id="rId1"/>
  </p:sldMasterIdLst>
  <p:notesMasterIdLst>
    <p:notesMasterId r:id="rId21"/>
  </p:notesMasterIdLst>
  <p:sldIdLst>
    <p:sldId id="256" r:id="rId2"/>
    <p:sldId id="263" r:id="rId3"/>
    <p:sldId id="265" r:id="rId4"/>
    <p:sldId id="341" r:id="rId5"/>
    <p:sldId id="342" r:id="rId6"/>
    <p:sldId id="258" r:id="rId7"/>
    <p:sldId id="259" r:id="rId8"/>
    <p:sldId id="260" r:id="rId9"/>
    <p:sldId id="340" r:id="rId10"/>
    <p:sldId id="261" r:id="rId11"/>
    <p:sldId id="338" r:id="rId12"/>
    <p:sldId id="324" r:id="rId13"/>
    <p:sldId id="334" r:id="rId14"/>
    <p:sldId id="329" r:id="rId15"/>
    <p:sldId id="330" r:id="rId16"/>
    <p:sldId id="331" r:id="rId17"/>
    <p:sldId id="332" r:id="rId18"/>
    <p:sldId id="333" r:id="rId19"/>
    <p:sldId id="339" r:id="rId2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1AF380-141B-4064-BE9B-772A33F333E0}"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pPr rtl="1"/>
          <a:endParaRPr lang="he-IL"/>
        </a:p>
      </dgm:t>
    </dgm:pt>
    <dgm:pt modelId="{EA92113E-1A69-4DC0-841E-F76BAFE4173F}">
      <dgm:prSet phldrT="[טקסט]" custT="1"/>
      <dgm:spPr/>
      <dgm:t>
        <a:bodyPr/>
        <a:lstStyle/>
        <a:p>
          <a:pPr rtl="1"/>
          <a:r>
            <a:rPr lang="he-IL" sz="2400" b="1" dirty="0">
              <a:solidFill>
                <a:srgbClr val="C00000"/>
              </a:solidFill>
              <a:latin typeface="David" panose="020E0502060401010101" pitchFamily="34" charset="-79"/>
              <a:cs typeface="David" panose="020E0502060401010101" pitchFamily="34" charset="-79"/>
            </a:rPr>
            <a:t>ידע מדעי טכנולוגי</a:t>
          </a:r>
        </a:p>
      </dgm:t>
    </dgm:pt>
    <dgm:pt modelId="{61ECC09E-8B62-4A31-8044-E0518ED4F146}" type="parTrans" cxnId="{D01082ED-A1A6-4721-B5E0-F3AB625ADCA7}">
      <dgm:prSet/>
      <dgm:spPr/>
      <dgm:t>
        <a:bodyPr/>
        <a:lstStyle/>
        <a:p>
          <a:pPr rtl="1"/>
          <a:endParaRPr lang="he-IL"/>
        </a:p>
      </dgm:t>
    </dgm:pt>
    <dgm:pt modelId="{2421075F-A09D-4DB1-8E08-17BB0034BA3F}" type="sibTrans" cxnId="{D01082ED-A1A6-4721-B5E0-F3AB625ADCA7}">
      <dgm:prSet/>
      <dgm:spPr/>
      <dgm:t>
        <a:bodyPr/>
        <a:lstStyle/>
        <a:p>
          <a:pPr rtl="1"/>
          <a:endParaRPr lang="he-IL"/>
        </a:p>
      </dgm:t>
    </dgm:pt>
    <dgm:pt modelId="{30204D5C-D690-446D-9602-915883D478AC}">
      <dgm:prSet phldrT="[טקסט]" custT="1"/>
      <dgm:spPr/>
      <dgm:t>
        <a:bodyPr/>
        <a:lstStyle/>
        <a:p>
          <a:pPr rtl="1"/>
          <a:r>
            <a:rPr lang="he-IL" sz="2400" b="1" dirty="0">
              <a:solidFill>
                <a:srgbClr val="C00000"/>
              </a:solidFill>
              <a:latin typeface="David" panose="020E0502060401010101" pitchFamily="34" charset="-79"/>
              <a:cs typeface="David" panose="020E0502060401010101" pitchFamily="34" charset="-79"/>
            </a:rPr>
            <a:t>מיומנויות חשיבה:</a:t>
          </a:r>
        </a:p>
        <a:p>
          <a:pPr rtl="1"/>
          <a:r>
            <a:rPr lang="he-IL" sz="2400" b="1" dirty="0">
              <a:latin typeface="David" panose="020E0502060401010101" pitchFamily="34" charset="-79"/>
              <a:cs typeface="David" panose="020E0502060401010101" pitchFamily="34" charset="-79"/>
            </a:rPr>
            <a:t>פענוח מידע מגרפים</a:t>
          </a:r>
        </a:p>
        <a:p>
          <a:pPr rtl="1">
            <a:buFont typeface="Arial" pitchFamily="34" charset="0"/>
            <a:buChar char="•"/>
          </a:pPr>
          <a:r>
            <a:rPr lang="he-IL" sz="2400" b="1" dirty="0">
              <a:latin typeface="David" panose="020E0502060401010101" pitchFamily="34" charset="-79"/>
              <a:cs typeface="David" panose="020E0502060401010101" pitchFamily="34" charset="-79"/>
            </a:rPr>
            <a:t>השוואה </a:t>
          </a:r>
        </a:p>
        <a:p>
          <a:pPr rtl="1">
            <a:buFont typeface="Arial" pitchFamily="34" charset="0"/>
            <a:buChar char="•"/>
          </a:pPr>
          <a:r>
            <a:rPr lang="he-IL" sz="2400" b="1" dirty="0">
              <a:latin typeface="David" panose="020E0502060401010101" pitchFamily="34" charset="-79"/>
              <a:cs typeface="David" panose="020E0502060401010101" pitchFamily="34" charset="-79"/>
            </a:rPr>
            <a:t>בניית טיעון</a:t>
          </a:r>
        </a:p>
        <a:p>
          <a:pPr rtl="1">
            <a:buFont typeface="Arial" pitchFamily="34" charset="0"/>
            <a:buChar char="•"/>
          </a:pPr>
          <a:r>
            <a:rPr lang="he-IL" sz="2400" b="1" dirty="0">
              <a:latin typeface="David" panose="020E0502060401010101" pitchFamily="34" charset="-79"/>
              <a:cs typeface="David" panose="020E0502060401010101" pitchFamily="34" charset="-79"/>
            </a:rPr>
            <a:t>שאילת שאלות</a:t>
          </a:r>
        </a:p>
        <a:p>
          <a:pPr rtl="1">
            <a:buFont typeface="Arial" pitchFamily="34" charset="0"/>
            <a:buChar char="•"/>
          </a:pPr>
          <a:r>
            <a:rPr lang="he-IL" sz="2400" b="1" dirty="0">
              <a:latin typeface="David" panose="020E0502060401010101" pitchFamily="34" charset="-79"/>
              <a:cs typeface="David" panose="020E0502060401010101" pitchFamily="34" charset="-79"/>
            </a:rPr>
            <a:t>הערכת אמינות מקור מידע</a:t>
          </a:r>
        </a:p>
        <a:p>
          <a:pPr rtl="1">
            <a:buFont typeface="Arial" pitchFamily="34" charset="0"/>
            <a:buChar char="•"/>
          </a:pPr>
          <a:r>
            <a:rPr lang="he-IL" sz="2400" b="1" dirty="0">
              <a:latin typeface="David" panose="020E0502060401010101" pitchFamily="34" charset="-79"/>
              <a:cs typeface="David" panose="020E0502060401010101" pitchFamily="34" charset="-79"/>
            </a:rPr>
            <a:t>קבלת החלטות</a:t>
          </a:r>
        </a:p>
        <a:p>
          <a:pPr rtl="1">
            <a:buFont typeface="Arial" pitchFamily="34" charset="0"/>
            <a:buChar char="•"/>
          </a:pPr>
          <a:r>
            <a:rPr lang="he-IL" sz="2400" b="1" dirty="0">
              <a:latin typeface="David" panose="020E0502060401010101" pitchFamily="34" charset="-79"/>
              <a:cs typeface="David" panose="020E0502060401010101" pitchFamily="34" charset="-79"/>
            </a:rPr>
            <a:t>מיזוג מידע</a:t>
          </a:r>
        </a:p>
        <a:p>
          <a:pPr rtl="1">
            <a:buFont typeface="Arial" pitchFamily="34" charset="0"/>
            <a:buChar char="•"/>
          </a:pPr>
          <a:r>
            <a:rPr lang="he-IL" sz="2400" b="1" dirty="0">
              <a:latin typeface="David" panose="020E0502060401010101" pitchFamily="34" charset="-79"/>
              <a:cs typeface="David" panose="020E0502060401010101" pitchFamily="34" charset="-79"/>
            </a:rPr>
            <a:t>תהליך החקר</a:t>
          </a:r>
        </a:p>
        <a:p>
          <a:pPr rtl="1">
            <a:buFont typeface="Arial" pitchFamily="34" charset="0"/>
            <a:buChar char="•"/>
          </a:pPr>
          <a:r>
            <a:rPr lang="he-IL" sz="2400" b="1" dirty="0">
              <a:latin typeface="David" panose="020E0502060401010101" pitchFamily="34" charset="-79"/>
              <a:cs typeface="David" panose="020E0502060401010101" pitchFamily="34" charset="-79"/>
            </a:rPr>
            <a:t>תהליך התיכון ההנדסי </a:t>
          </a:r>
          <a:endParaRPr lang="he-IL" sz="2400" dirty="0">
            <a:latin typeface="David" panose="020E0502060401010101" pitchFamily="34" charset="-79"/>
            <a:cs typeface="David" panose="020E0502060401010101" pitchFamily="34" charset="-79"/>
          </a:endParaRPr>
        </a:p>
      </dgm:t>
    </dgm:pt>
    <dgm:pt modelId="{4116B643-92CF-457F-B88A-70C2E69B353C}" type="parTrans" cxnId="{4E1F3F5E-B963-4BB5-A237-CCE5A82D9C1D}">
      <dgm:prSet/>
      <dgm:spPr/>
      <dgm:t>
        <a:bodyPr/>
        <a:lstStyle/>
        <a:p>
          <a:pPr rtl="1"/>
          <a:endParaRPr lang="he-IL"/>
        </a:p>
      </dgm:t>
    </dgm:pt>
    <dgm:pt modelId="{47A294D0-856F-4599-A040-D076AB548E17}" type="sibTrans" cxnId="{4E1F3F5E-B963-4BB5-A237-CCE5A82D9C1D}">
      <dgm:prSet/>
      <dgm:spPr/>
      <dgm:t>
        <a:bodyPr/>
        <a:lstStyle/>
        <a:p>
          <a:pPr rtl="1"/>
          <a:endParaRPr lang="he-IL"/>
        </a:p>
      </dgm:t>
    </dgm:pt>
    <dgm:pt modelId="{49972BEF-B543-41CD-A01D-7FC5064281B4}">
      <dgm:prSet phldrT="[טקסט]" custT="1"/>
      <dgm:spPr/>
      <dgm:t>
        <a:bodyPr/>
        <a:lstStyle/>
        <a:p>
          <a:pPr rtl="1"/>
          <a:r>
            <a:rPr lang="he-IL" sz="2400" b="1" dirty="0">
              <a:solidFill>
                <a:srgbClr val="C00000"/>
              </a:solidFill>
              <a:latin typeface="David" panose="020E0502060401010101" pitchFamily="34" charset="-79"/>
              <a:cs typeface="David" panose="020E0502060401010101" pitchFamily="34" charset="-79"/>
            </a:rPr>
            <a:t>ידע מטה </a:t>
          </a:r>
          <a:r>
            <a:rPr lang="he-IL" sz="2400" b="1" dirty="0" smtClean="0">
              <a:solidFill>
                <a:srgbClr val="C00000"/>
              </a:solidFill>
              <a:latin typeface="David" panose="020E0502060401010101" pitchFamily="34" charset="-79"/>
              <a:cs typeface="David" panose="020E0502060401010101" pitchFamily="34" charset="-79"/>
            </a:rPr>
            <a:t>אסטרטגי</a:t>
          </a:r>
        </a:p>
        <a:p>
          <a:pPr rtl="1"/>
          <a:r>
            <a:rPr lang="he-IL" sz="2400" b="1" dirty="0" smtClean="0">
              <a:solidFill>
                <a:srgbClr val="C00000"/>
              </a:solidFill>
              <a:latin typeface="David" panose="020E0502060401010101" pitchFamily="34" charset="-79"/>
              <a:cs typeface="David" panose="020E0502060401010101" pitchFamily="34" charset="-79"/>
            </a:rPr>
            <a:t>שאילת שאלות</a:t>
          </a:r>
          <a:endParaRPr lang="he-IL" sz="2400" b="1" dirty="0">
            <a:solidFill>
              <a:srgbClr val="C00000"/>
            </a:solidFill>
            <a:latin typeface="David" panose="020E0502060401010101" pitchFamily="34" charset="-79"/>
            <a:cs typeface="David" panose="020E0502060401010101" pitchFamily="34" charset="-79"/>
          </a:endParaRPr>
        </a:p>
        <a:p>
          <a:pPr rtl="1"/>
          <a:r>
            <a:rPr lang="he-IL" sz="2400" b="1" dirty="0">
              <a:solidFill>
                <a:srgbClr val="C00000"/>
              </a:solidFill>
              <a:latin typeface="David" panose="020E0502060401010101" pitchFamily="34" charset="-79"/>
              <a:cs typeface="David" panose="020E0502060401010101" pitchFamily="34" charset="-79"/>
            </a:rPr>
            <a:t>מ</a:t>
          </a:r>
          <a:r>
            <a:rPr lang="he-IL" sz="2400" b="1" dirty="0">
              <a:latin typeface="David" panose="020E0502060401010101" pitchFamily="34" charset="-79"/>
              <a:cs typeface="David" panose="020E0502060401010101" pitchFamily="34" charset="-79"/>
            </a:rPr>
            <a:t>תי להשתמש בה? </a:t>
          </a:r>
        </a:p>
        <a:p>
          <a:pPr rtl="1">
            <a:buFont typeface="Arial" pitchFamily="34" charset="0"/>
            <a:buChar char="•"/>
          </a:pPr>
          <a:r>
            <a:rPr lang="he-IL" sz="2400" b="1" dirty="0">
              <a:solidFill>
                <a:srgbClr val="C00000"/>
              </a:solidFill>
              <a:latin typeface="David" panose="020E0502060401010101" pitchFamily="34" charset="-79"/>
              <a:cs typeface="David" panose="020E0502060401010101" pitchFamily="34" charset="-79"/>
            </a:rPr>
            <a:t>ל</a:t>
          </a:r>
          <a:r>
            <a:rPr lang="he-IL" sz="2400" b="1" dirty="0">
              <a:latin typeface="David" panose="020E0502060401010101" pitchFamily="34" charset="-79"/>
              <a:cs typeface="David" panose="020E0502060401010101" pitchFamily="34" charset="-79"/>
            </a:rPr>
            <a:t>מה להשתמש בה? </a:t>
          </a:r>
        </a:p>
        <a:p>
          <a:pPr rtl="1">
            <a:buFont typeface="Arial" pitchFamily="34" charset="0"/>
            <a:buChar char="•"/>
          </a:pPr>
          <a:r>
            <a:rPr lang="he-IL" sz="2400" b="1" dirty="0">
              <a:solidFill>
                <a:srgbClr val="C00000"/>
              </a:solidFill>
              <a:latin typeface="David" panose="020E0502060401010101" pitchFamily="34" charset="-79"/>
              <a:cs typeface="David" panose="020E0502060401010101" pitchFamily="34" charset="-79"/>
            </a:rPr>
            <a:t>א</a:t>
          </a:r>
          <a:r>
            <a:rPr lang="he-IL" sz="2400" b="1" dirty="0">
              <a:latin typeface="David" panose="020E0502060401010101" pitchFamily="34" charset="-79"/>
              <a:cs typeface="David" panose="020E0502060401010101" pitchFamily="34" charset="-79"/>
            </a:rPr>
            <a:t>יך להשתמש בה?</a:t>
          </a:r>
          <a:r>
            <a:rPr lang="he-IL" sz="2400" b="1" dirty="0">
              <a:solidFill>
                <a:srgbClr val="008A3E"/>
              </a:solidFill>
            </a:rPr>
            <a:t> </a:t>
          </a:r>
        </a:p>
        <a:p>
          <a:pPr rtl="1">
            <a:buFont typeface="Arial" pitchFamily="34" charset="0"/>
            <a:buChar char="•"/>
          </a:pPr>
          <a:r>
            <a:rPr lang="he-IL" sz="2400" b="1" dirty="0">
              <a:solidFill>
                <a:srgbClr val="C00000"/>
              </a:solidFill>
              <a:latin typeface="David" panose="020E0502060401010101" pitchFamily="34" charset="-79"/>
              <a:cs typeface="David" panose="020E0502060401010101" pitchFamily="34" charset="-79"/>
            </a:rPr>
            <a:t>למשל - בידוד משתנים </a:t>
          </a:r>
        </a:p>
        <a:p>
          <a:pPr rtl="1">
            <a:buFont typeface="Arial" pitchFamily="34" charset="0"/>
            <a:buChar char="•"/>
          </a:pPr>
          <a:r>
            <a:rPr lang="he-IL" sz="2400" b="1" dirty="0">
              <a:solidFill>
                <a:srgbClr val="008A3E"/>
              </a:solidFill>
              <a:latin typeface="David" panose="020E0502060401010101" pitchFamily="34" charset="-79"/>
              <a:cs typeface="David" panose="020E0502060401010101" pitchFamily="34" charset="-79"/>
            </a:rPr>
            <a:t> </a:t>
          </a:r>
          <a:r>
            <a:rPr lang="he-IL" sz="2400" b="1" dirty="0">
              <a:solidFill>
                <a:srgbClr val="C00000"/>
              </a:solidFill>
              <a:latin typeface="David" panose="020E0502060401010101" pitchFamily="34" charset="-79"/>
              <a:cs typeface="David" panose="020E0502060401010101" pitchFamily="34" charset="-79"/>
            </a:rPr>
            <a:t>מ</a:t>
          </a:r>
          <a:r>
            <a:rPr lang="he-IL" sz="2400" b="1" dirty="0">
              <a:latin typeface="David" panose="020E0502060401010101" pitchFamily="34" charset="-79"/>
              <a:cs typeface="David" panose="020E0502060401010101" pitchFamily="34" charset="-79"/>
            </a:rPr>
            <a:t>תי לבודד ? -  בחקירה הבודקת קשר סיבתי</a:t>
          </a:r>
        </a:p>
        <a:p>
          <a:pPr rtl="1">
            <a:buFont typeface="Arial" pitchFamily="34" charset="0"/>
            <a:buChar char="•"/>
          </a:pPr>
          <a:r>
            <a:rPr lang="he-IL" sz="2400" b="1" dirty="0">
              <a:solidFill>
                <a:srgbClr val="008A3E"/>
              </a:solidFill>
              <a:latin typeface="David" panose="020E0502060401010101" pitchFamily="34" charset="-79"/>
              <a:cs typeface="David" panose="020E0502060401010101" pitchFamily="34" charset="-79"/>
            </a:rPr>
            <a:t> </a:t>
          </a:r>
          <a:r>
            <a:rPr lang="he-IL" sz="2400" b="1" dirty="0">
              <a:solidFill>
                <a:srgbClr val="C00000"/>
              </a:solidFill>
              <a:latin typeface="David" panose="020E0502060401010101" pitchFamily="34" charset="-79"/>
              <a:cs typeface="David" panose="020E0502060401010101" pitchFamily="34" charset="-79"/>
            </a:rPr>
            <a:t>ל</a:t>
          </a:r>
          <a:r>
            <a:rPr lang="he-IL" sz="2400" b="1" dirty="0">
              <a:latin typeface="David" panose="020E0502060401010101" pitchFamily="34" charset="-79"/>
              <a:cs typeface="David" panose="020E0502060401010101" pitchFamily="34" charset="-79"/>
            </a:rPr>
            <a:t>מה לבודד? – כדי לקבוע איזה גורם משפיע </a:t>
          </a:r>
        </a:p>
        <a:p>
          <a:pPr rtl="1"/>
          <a:r>
            <a:rPr lang="he-IL" sz="2400" b="1" dirty="0">
              <a:latin typeface="David" panose="020E0502060401010101" pitchFamily="34" charset="-79"/>
              <a:cs typeface="David" panose="020E0502060401010101" pitchFamily="34" charset="-79"/>
            </a:rPr>
            <a:t> ואיזה גורם מושפע.</a:t>
          </a:r>
        </a:p>
        <a:p>
          <a:pPr rtl="1">
            <a:buFont typeface="Arial" pitchFamily="34" charset="0"/>
            <a:buChar char="•"/>
          </a:pPr>
          <a:r>
            <a:rPr lang="he-IL" sz="2400" b="1" dirty="0">
              <a:solidFill>
                <a:srgbClr val="008A3E"/>
              </a:solidFill>
              <a:latin typeface="David" panose="020E0502060401010101" pitchFamily="34" charset="-79"/>
              <a:cs typeface="David" panose="020E0502060401010101" pitchFamily="34" charset="-79"/>
            </a:rPr>
            <a:t> </a:t>
          </a:r>
          <a:r>
            <a:rPr lang="he-IL" sz="2400" b="1" dirty="0">
              <a:solidFill>
                <a:srgbClr val="C00000"/>
              </a:solidFill>
              <a:latin typeface="David" panose="020E0502060401010101" pitchFamily="34" charset="-79"/>
              <a:cs typeface="David" panose="020E0502060401010101" pitchFamily="34" charset="-79"/>
            </a:rPr>
            <a:t>א</a:t>
          </a:r>
          <a:r>
            <a:rPr lang="he-IL" sz="2400" b="1" dirty="0">
              <a:latin typeface="David" panose="020E0502060401010101" pitchFamily="34" charset="-79"/>
              <a:cs typeface="David" panose="020E0502060401010101" pitchFamily="34" charset="-79"/>
            </a:rPr>
            <a:t>יך לבודד?  - לשנות גורם אחד (משפיע) ולשמור גורמים אחרים קבועים. </a:t>
          </a:r>
        </a:p>
        <a:p>
          <a:pPr rtl="1">
            <a:buFont typeface="Arial" pitchFamily="34" charset="0"/>
            <a:buChar char="•"/>
          </a:pPr>
          <a:endParaRPr lang="he-IL" sz="2400" b="1" dirty="0">
            <a:latin typeface="David" panose="020E0502060401010101" pitchFamily="34" charset="-79"/>
            <a:cs typeface="David" panose="020E0502060401010101" pitchFamily="34" charset="-79"/>
          </a:endParaRPr>
        </a:p>
        <a:p>
          <a:pPr rtl="1">
            <a:buFont typeface="Arial" pitchFamily="34" charset="0"/>
            <a:buChar char="•"/>
          </a:pPr>
          <a:r>
            <a:rPr lang="he-IL" sz="2400" b="1" dirty="0">
              <a:latin typeface="David" panose="020E0502060401010101" pitchFamily="34" charset="-79"/>
              <a:cs typeface="David" panose="020E0502060401010101" pitchFamily="34" charset="-79"/>
            </a:rPr>
            <a:t> </a:t>
          </a:r>
        </a:p>
        <a:p>
          <a:pPr rtl="1">
            <a:buFont typeface="Arial" pitchFamily="34" charset="0"/>
            <a:buChar char="•"/>
          </a:pPr>
          <a:endParaRPr lang="he-IL" sz="2400" b="1" dirty="0">
            <a:solidFill>
              <a:srgbClr val="C00000"/>
            </a:solidFill>
            <a:latin typeface="David" panose="020E0502060401010101" pitchFamily="34" charset="-79"/>
            <a:cs typeface="David" panose="020E0502060401010101" pitchFamily="34" charset="-79"/>
          </a:endParaRPr>
        </a:p>
        <a:p>
          <a:pPr rtl="1">
            <a:buFont typeface="Arial" pitchFamily="34" charset="0"/>
            <a:buChar char="•"/>
          </a:pPr>
          <a:endParaRPr lang="he-IL" sz="2400" b="1" dirty="0">
            <a:solidFill>
              <a:srgbClr val="C00000"/>
            </a:solidFill>
            <a:latin typeface="David" panose="020E0502060401010101" pitchFamily="34" charset="-79"/>
            <a:cs typeface="David" panose="020E0502060401010101" pitchFamily="34" charset="-79"/>
          </a:endParaRPr>
        </a:p>
      </dgm:t>
    </dgm:pt>
    <dgm:pt modelId="{59233BF3-4838-458E-8224-DE5B19DF4245}" type="parTrans" cxnId="{CD46CA96-9DE2-47A3-8A45-777BCFFEFE9D}">
      <dgm:prSet/>
      <dgm:spPr/>
      <dgm:t>
        <a:bodyPr/>
        <a:lstStyle/>
        <a:p>
          <a:pPr rtl="1"/>
          <a:endParaRPr lang="he-IL"/>
        </a:p>
      </dgm:t>
    </dgm:pt>
    <dgm:pt modelId="{0373F30C-F85E-4FE3-9CC3-4E0FDEFDCB0C}" type="sibTrans" cxnId="{CD46CA96-9DE2-47A3-8A45-777BCFFEFE9D}">
      <dgm:prSet/>
      <dgm:spPr/>
      <dgm:t>
        <a:bodyPr/>
        <a:lstStyle/>
        <a:p>
          <a:pPr rtl="1"/>
          <a:endParaRPr lang="he-IL"/>
        </a:p>
      </dgm:t>
    </dgm:pt>
    <dgm:pt modelId="{584AA267-8E5B-4EF3-879E-C3C2EA61D84E}" type="pres">
      <dgm:prSet presAssocID="{E01AF380-141B-4064-BE9B-772A33F333E0}" presName="rootnode" presStyleCnt="0">
        <dgm:presLayoutVars>
          <dgm:chMax/>
          <dgm:chPref/>
          <dgm:dir/>
          <dgm:animLvl val="lvl"/>
        </dgm:presLayoutVars>
      </dgm:prSet>
      <dgm:spPr/>
      <dgm:t>
        <a:bodyPr/>
        <a:lstStyle/>
        <a:p>
          <a:pPr rtl="1"/>
          <a:endParaRPr lang="he-IL"/>
        </a:p>
      </dgm:t>
    </dgm:pt>
    <dgm:pt modelId="{9CB86C88-4425-4F34-BC87-E6BE651DB67F}" type="pres">
      <dgm:prSet presAssocID="{EA92113E-1A69-4DC0-841E-F76BAFE4173F}" presName="composite" presStyleCnt="0"/>
      <dgm:spPr/>
    </dgm:pt>
    <dgm:pt modelId="{E4055CFB-71BE-4C0B-AD43-4D13AD45A5F6}" type="pres">
      <dgm:prSet presAssocID="{EA92113E-1A69-4DC0-841E-F76BAFE4173F}" presName="LShape" presStyleLbl="alignNode1" presStyleIdx="0" presStyleCnt="5"/>
      <dgm:spPr>
        <a:solidFill>
          <a:srgbClr val="C00000"/>
        </a:solidFill>
      </dgm:spPr>
    </dgm:pt>
    <dgm:pt modelId="{DC22114B-93D9-42CB-B933-B643C1869B59}" type="pres">
      <dgm:prSet presAssocID="{EA92113E-1A69-4DC0-841E-F76BAFE4173F}" presName="ParentText" presStyleLbl="revTx" presStyleIdx="0" presStyleCnt="3">
        <dgm:presLayoutVars>
          <dgm:chMax val="0"/>
          <dgm:chPref val="0"/>
          <dgm:bulletEnabled val="1"/>
        </dgm:presLayoutVars>
      </dgm:prSet>
      <dgm:spPr/>
      <dgm:t>
        <a:bodyPr/>
        <a:lstStyle/>
        <a:p>
          <a:pPr rtl="1"/>
          <a:endParaRPr lang="he-IL"/>
        </a:p>
      </dgm:t>
    </dgm:pt>
    <dgm:pt modelId="{71D23FD0-5CE8-4596-8D67-96EE644F9935}" type="pres">
      <dgm:prSet presAssocID="{EA92113E-1A69-4DC0-841E-F76BAFE4173F}" presName="Triangle" presStyleLbl="alignNode1" presStyleIdx="1" presStyleCnt="5"/>
      <dgm:spPr>
        <a:solidFill>
          <a:srgbClr val="C00000"/>
        </a:solidFill>
      </dgm:spPr>
    </dgm:pt>
    <dgm:pt modelId="{FAECC4B4-05CC-464A-97F7-A3E57B378A10}" type="pres">
      <dgm:prSet presAssocID="{2421075F-A09D-4DB1-8E08-17BB0034BA3F}" presName="sibTrans" presStyleCnt="0"/>
      <dgm:spPr/>
    </dgm:pt>
    <dgm:pt modelId="{C446C491-7BD6-4CE4-8BCE-7C7B106D1076}" type="pres">
      <dgm:prSet presAssocID="{2421075F-A09D-4DB1-8E08-17BB0034BA3F}" presName="space" presStyleCnt="0"/>
      <dgm:spPr/>
    </dgm:pt>
    <dgm:pt modelId="{419F658D-8254-40D9-9B62-E0830F472D5F}" type="pres">
      <dgm:prSet presAssocID="{30204D5C-D690-446D-9602-915883D478AC}" presName="composite" presStyleCnt="0"/>
      <dgm:spPr/>
    </dgm:pt>
    <dgm:pt modelId="{3B0C171F-BDCF-4BEE-8702-7F69AAF14E46}" type="pres">
      <dgm:prSet presAssocID="{30204D5C-D690-446D-9602-915883D478AC}" presName="LShape" presStyleLbl="alignNode1" presStyleIdx="2" presStyleCnt="5"/>
      <dgm:spPr>
        <a:solidFill>
          <a:srgbClr val="C00000"/>
        </a:solidFill>
      </dgm:spPr>
    </dgm:pt>
    <dgm:pt modelId="{2551DBE0-69C2-43DA-BCB9-5D226212DF39}" type="pres">
      <dgm:prSet presAssocID="{30204D5C-D690-446D-9602-915883D478AC}" presName="ParentText" presStyleLbl="revTx" presStyleIdx="1" presStyleCnt="3" custScaleX="123682">
        <dgm:presLayoutVars>
          <dgm:chMax val="0"/>
          <dgm:chPref val="0"/>
          <dgm:bulletEnabled val="1"/>
        </dgm:presLayoutVars>
      </dgm:prSet>
      <dgm:spPr/>
      <dgm:t>
        <a:bodyPr/>
        <a:lstStyle/>
        <a:p>
          <a:pPr rtl="1"/>
          <a:endParaRPr lang="he-IL"/>
        </a:p>
      </dgm:t>
    </dgm:pt>
    <dgm:pt modelId="{3D70272D-B45A-4E0D-B68C-6ACF92DEE28B}" type="pres">
      <dgm:prSet presAssocID="{30204D5C-D690-446D-9602-915883D478AC}" presName="Triangle" presStyleLbl="alignNode1" presStyleIdx="3" presStyleCnt="5"/>
      <dgm:spPr>
        <a:solidFill>
          <a:srgbClr val="C00000"/>
        </a:solidFill>
      </dgm:spPr>
    </dgm:pt>
    <dgm:pt modelId="{FF00C73A-17DF-4E8A-A5BE-798B6981ED61}" type="pres">
      <dgm:prSet presAssocID="{47A294D0-856F-4599-A040-D076AB548E17}" presName="sibTrans" presStyleCnt="0"/>
      <dgm:spPr/>
    </dgm:pt>
    <dgm:pt modelId="{035E81D2-E89B-4E6E-9D1C-544A25A5FA5D}" type="pres">
      <dgm:prSet presAssocID="{47A294D0-856F-4599-A040-D076AB548E17}" presName="space" presStyleCnt="0"/>
      <dgm:spPr/>
    </dgm:pt>
    <dgm:pt modelId="{8A7D080B-49BF-4ED2-81BF-A5964632C21A}" type="pres">
      <dgm:prSet presAssocID="{49972BEF-B543-41CD-A01D-7FC5064281B4}" presName="composite" presStyleCnt="0"/>
      <dgm:spPr/>
    </dgm:pt>
    <dgm:pt modelId="{E2EF97E5-786E-403F-AE36-9CD6A0A6BD33}" type="pres">
      <dgm:prSet presAssocID="{49972BEF-B543-41CD-A01D-7FC5064281B4}" presName="LShape" presStyleLbl="alignNode1" presStyleIdx="4" presStyleCnt="5"/>
      <dgm:spPr>
        <a:solidFill>
          <a:srgbClr val="C00000"/>
        </a:solidFill>
      </dgm:spPr>
    </dgm:pt>
    <dgm:pt modelId="{875EB333-0FD0-4A15-B82F-A47118F709B2}" type="pres">
      <dgm:prSet presAssocID="{49972BEF-B543-41CD-A01D-7FC5064281B4}" presName="ParentText" presStyleLbl="revTx" presStyleIdx="2" presStyleCnt="3" custScaleX="148274">
        <dgm:presLayoutVars>
          <dgm:chMax val="0"/>
          <dgm:chPref val="0"/>
          <dgm:bulletEnabled val="1"/>
        </dgm:presLayoutVars>
      </dgm:prSet>
      <dgm:spPr/>
      <dgm:t>
        <a:bodyPr/>
        <a:lstStyle/>
        <a:p>
          <a:pPr rtl="1"/>
          <a:endParaRPr lang="he-IL"/>
        </a:p>
      </dgm:t>
    </dgm:pt>
  </dgm:ptLst>
  <dgm:cxnLst>
    <dgm:cxn modelId="{C58F4293-C570-4704-B38A-8031D01AEA64}" type="presOf" srcId="{E01AF380-141B-4064-BE9B-772A33F333E0}" destId="{584AA267-8E5B-4EF3-879E-C3C2EA61D84E}" srcOrd="0" destOrd="0" presId="urn:microsoft.com/office/officeart/2009/3/layout/StepUpProcess"/>
    <dgm:cxn modelId="{9D6D1FC3-B7B2-4F35-BA6A-7DB5452E7BE1}" type="presOf" srcId="{30204D5C-D690-446D-9602-915883D478AC}" destId="{2551DBE0-69C2-43DA-BCB9-5D226212DF39}" srcOrd="0" destOrd="0" presId="urn:microsoft.com/office/officeart/2009/3/layout/StepUpProcess"/>
    <dgm:cxn modelId="{D01082ED-A1A6-4721-B5E0-F3AB625ADCA7}" srcId="{E01AF380-141B-4064-BE9B-772A33F333E0}" destId="{EA92113E-1A69-4DC0-841E-F76BAFE4173F}" srcOrd="0" destOrd="0" parTransId="{61ECC09E-8B62-4A31-8044-E0518ED4F146}" sibTransId="{2421075F-A09D-4DB1-8E08-17BB0034BA3F}"/>
    <dgm:cxn modelId="{F3D0990B-F355-4E40-8104-C0D142765A78}" type="presOf" srcId="{49972BEF-B543-41CD-A01D-7FC5064281B4}" destId="{875EB333-0FD0-4A15-B82F-A47118F709B2}" srcOrd="0" destOrd="0" presId="urn:microsoft.com/office/officeart/2009/3/layout/StepUpProcess"/>
    <dgm:cxn modelId="{CD46CA96-9DE2-47A3-8A45-777BCFFEFE9D}" srcId="{E01AF380-141B-4064-BE9B-772A33F333E0}" destId="{49972BEF-B543-41CD-A01D-7FC5064281B4}" srcOrd="2" destOrd="0" parTransId="{59233BF3-4838-458E-8224-DE5B19DF4245}" sibTransId="{0373F30C-F85E-4FE3-9CC3-4E0FDEFDCB0C}"/>
    <dgm:cxn modelId="{4E1F3F5E-B963-4BB5-A237-CCE5A82D9C1D}" srcId="{E01AF380-141B-4064-BE9B-772A33F333E0}" destId="{30204D5C-D690-446D-9602-915883D478AC}" srcOrd="1" destOrd="0" parTransId="{4116B643-92CF-457F-B88A-70C2E69B353C}" sibTransId="{47A294D0-856F-4599-A040-D076AB548E17}"/>
    <dgm:cxn modelId="{F057D68E-2301-4B60-BE2A-FCC7A093282D}" type="presOf" srcId="{EA92113E-1A69-4DC0-841E-F76BAFE4173F}" destId="{DC22114B-93D9-42CB-B933-B643C1869B59}" srcOrd="0" destOrd="0" presId="urn:microsoft.com/office/officeart/2009/3/layout/StepUpProcess"/>
    <dgm:cxn modelId="{A1067D74-64A1-4A03-82CB-1BFBEC44D55B}" type="presParOf" srcId="{584AA267-8E5B-4EF3-879E-C3C2EA61D84E}" destId="{9CB86C88-4425-4F34-BC87-E6BE651DB67F}" srcOrd="0" destOrd="0" presId="urn:microsoft.com/office/officeart/2009/3/layout/StepUpProcess"/>
    <dgm:cxn modelId="{2BC63107-3362-4245-AEAD-F0338605B9E0}" type="presParOf" srcId="{9CB86C88-4425-4F34-BC87-E6BE651DB67F}" destId="{E4055CFB-71BE-4C0B-AD43-4D13AD45A5F6}" srcOrd="0" destOrd="0" presId="urn:microsoft.com/office/officeart/2009/3/layout/StepUpProcess"/>
    <dgm:cxn modelId="{ED782445-35A5-4F4B-B427-58E61AC3CF15}" type="presParOf" srcId="{9CB86C88-4425-4F34-BC87-E6BE651DB67F}" destId="{DC22114B-93D9-42CB-B933-B643C1869B59}" srcOrd="1" destOrd="0" presId="urn:microsoft.com/office/officeart/2009/3/layout/StepUpProcess"/>
    <dgm:cxn modelId="{091A5A6B-636E-4CD0-9930-2D38CCC3E8B8}" type="presParOf" srcId="{9CB86C88-4425-4F34-BC87-E6BE651DB67F}" destId="{71D23FD0-5CE8-4596-8D67-96EE644F9935}" srcOrd="2" destOrd="0" presId="urn:microsoft.com/office/officeart/2009/3/layout/StepUpProcess"/>
    <dgm:cxn modelId="{155B7CFA-0297-431D-B803-63113851FCFA}" type="presParOf" srcId="{584AA267-8E5B-4EF3-879E-C3C2EA61D84E}" destId="{FAECC4B4-05CC-464A-97F7-A3E57B378A10}" srcOrd="1" destOrd="0" presId="urn:microsoft.com/office/officeart/2009/3/layout/StepUpProcess"/>
    <dgm:cxn modelId="{FCF4C6F8-6A5D-4629-8F13-8DB9994D2587}" type="presParOf" srcId="{FAECC4B4-05CC-464A-97F7-A3E57B378A10}" destId="{C446C491-7BD6-4CE4-8BCE-7C7B106D1076}" srcOrd="0" destOrd="0" presId="urn:microsoft.com/office/officeart/2009/3/layout/StepUpProcess"/>
    <dgm:cxn modelId="{6587D774-059A-4ABB-9C7F-1751C069431F}" type="presParOf" srcId="{584AA267-8E5B-4EF3-879E-C3C2EA61D84E}" destId="{419F658D-8254-40D9-9B62-E0830F472D5F}" srcOrd="2" destOrd="0" presId="urn:microsoft.com/office/officeart/2009/3/layout/StepUpProcess"/>
    <dgm:cxn modelId="{6EEDDCF6-3C48-46BC-BB27-84A2356CC0FB}" type="presParOf" srcId="{419F658D-8254-40D9-9B62-E0830F472D5F}" destId="{3B0C171F-BDCF-4BEE-8702-7F69AAF14E46}" srcOrd="0" destOrd="0" presId="urn:microsoft.com/office/officeart/2009/3/layout/StepUpProcess"/>
    <dgm:cxn modelId="{A8BF7C6B-776A-4B16-A0E0-F9847728BAF1}" type="presParOf" srcId="{419F658D-8254-40D9-9B62-E0830F472D5F}" destId="{2551DBE0-69C2-43DA-BCB9-5D226212DF39}" srcOrd="1" destOrd="0" presId="urn:microsoft.com/office/officeart/2009/3/layout/StepUpProcess"/>
    <dgm:cxn modelId="{90A52E80-EBBF-4CDA-8FE3-BD8D3C8C3F2B}" type="presParOf" srcId="{419F658D-8254-40D9-9B62-E0830F472D5F}" destId="{3D70272D-B45A-4E0D-B68C-6ACF92DEE28B}" srcOrd="2" destOrd="0" presId="urn:microsoft.com/office/officeart/2009/3/layout/StepUpProcess"/>
    <dgm:cxn modelId="{7068DC5A-74CE-47E1-9AC5-B356A441309D}" type="presParOf" srcId="{584AA267-8E5B-4EF3-879E-C3C2EA61D84E}" destId="{FF00C73A-17DF-4E8A-A5BE-798B6981ED61}" srcOrd="3" destOrd="0" presId="urn:microsoft.com/office/officeart/2009/3/layout/StepUpProcess"/>
    <dgm:cxn modelId="{DFE199EB-85F7-473A-AE80-6CAC0CBECEFB}" type="presParOf" srcId="{FF00C73A-17DF-4E8A-A5BE-798B6981ED61}" destId="{035E81D2-E89B-4E6E-9D1C-544A25A5FA5D}" srcOrd="0" destOrd="0" presId="urn:microsoft.com/office/officeart/2009/3/layout/StepUpProcess"/>
    <dgm:cxn modelId="{F5345545-CBFB-4C52-9838-9F160BA59A87}" type="presParOf" srcId="{584AA267-8E5B-4EF3-879E-C3C2EA61D84E}" destId="{8A7D080B-49BF-4ED2-81BF-A5964632C21A}" srcOrd="4" destOrd="0" presId="urn:microsoft.com/office/officeart/2009/3/layout/StepUpProcess"/>
    <dgm:cxn modelId="{C7799344-5314-4B55-8367-64A0F4A27CE1}" type="presParOf" srcId="{8A7D080B-49BF-4ED2-81BF-A5964632C21A}" destId="{E2EF97E5-786E-403F-AE36-9CD6A0A6BD33}" srcOrd="0" destOrd="0" presId="urn:microsoft.com/office/officeart/2009/3/layout/StepUpProcess"/>
    <dgm:cxn modelId="{9D8A3DB5-87D9-49B3-8C93-554140687114}" type="presParOf" srcId="{8A7D080B-49BF-4ED2-81BF-A5964632C21A}" destId="{875EB333-0FD0-4A15-B82F-A47118F709B2}"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055CFB-71BE-4C0B-AD43-4D13AD45A5F6}">
      <dsp:nvSpPr>
        <dsp:cNvPr id="0" name=""/>
        <dsp:cNvSpPr/>
      </dsp:nvSpPr>
      <dsp:spPr>
        <a:xfrm rot="5400000">
          <a:off x="515914" y="2472681"/>
          <a:ext cx="1547664" cy="2575278"/>
        </a:xfrm>
        <a:prstGeom prst="corner">
          <a:avLst>
            <a:gd name="adj1" fmla="val 16120"/>
            <a:gd name="adj2" fmla="val 16110"/>
          </a:avLst>
        </a:prstGeom>
        <a:solidFill>
          <a:srgbClr val="C0000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22114B-93D9-42CB-B933-B643C1869B59}">
      <dsp:nvSpPr>
        <dsp:cNvPr id="0" name=""/>
        <dsp:cNvSpPr/>
      </dsp:nvSpPr>
      <dsp:spPr>
        <a:xfrm>
          <a:off x="257570" y="3242135"/>
          <a:ext cx="2324976" cy="2037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ctr" defTabSz="1066800" rtl="1">
            <a:lnSpc>
              <a:spcPct val="90000"/>
            </a:lnSpc>
            <a:spcBef>
              <a:spcPct val="0"/>
            </a:spcBef>
            <a:spcAft>
              <a:spcPct val="35000"/>
            </a:spcAft>
          </a:pPr>
          <a:r>
            <a:rPr lang="he-IL" sz="2400" b="1" kern="1200" dirty="0">
              <a:solidFill>
                <a:srgbClr val="C00000"/>
              </a:solidFill>
              <a:latin typeface="David" panose="020E0502060401010101" pitchFamily="34" charset="-79"/>
              <a:cs typeface="David" panose="020E0502060401010101" pitchFamily="34" charset="-79"/>
            </a:rPr>
            <a:t>ידע מדעי טכנולוגי</a:t>
          </a:r>
        </a:p>
      </dsp:txBody>
      <dsp:txXfrm>
        <a:off x="257570" y="3242135"/>
        <a:ext cx="2324976" cy="2037977"/>
      </dsp:txXfrm>
    </dsp:sp>
    <dsp:sp modelId="{71D23FD0-5CE8-4596-8D67-96EE644F9935}">
      <dsp:nvSpPr>
        <dsp:cNvPr id="0" name=""/>
        <dsp:cNvSpPr/>
      </dsp:nvSpPr>
      <dsp:spPr>
        <a:xfrm>
          <a:off x="2143872" y="2283086"/>
          <a:ext cx="438674" cy="438674"/>
        </a:xfrm>
        <a:prstGeom prst="triangle">
          <a:avLst>
            <a:gd name="adj" fmla="val 100000"/>
          </a:avLst>
        </a:prstGeom>
        <a:solidFill>
          <a:srgbClr val="C0000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0C171F-BDCF-4BEE-8702-7F69AAF14E46}">
      <dsp:nvSpPr>
        <dsp:cNvPr id="0" name=""/>
        <dsp:cNvSpPr/>
      </dsp:nvSpPr>
      <dsp:spPr>
        <a:xfrm rot="5400000">
          <a:off x="3381976" y="1768380"/>
          <a:ext cx="1547664" cy="2575278"/>
        </a:xfrm>
        <a:prstGeom prst="corner">
          <a:avLst>
            <a:gd name="adj1" fmla="val 16120"/>
            <a:gd name="adj2" fmla="val 16110"/>
          </a:avLst>
        </a:prstGeom>
        <a:solidFill>
          <a:srgbClr val="C0000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51DBE0-69C2-43DA-BCB9-5D226212DF39}">
      <dsp:nvSpPr>
        <dsp:cNvPr id="0" name=""/>
        <dsp:cNvSpPr/>
      </dsp:nvSpPr>
      <dsp:spPr>
        <a:xfrm>
          <a:off x="2848332" y="2537834"/>
          <a:ext cx="2875577" cy="2037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ctr" defTabSz="1066800" rtl="1">
            <a:lnSpc>
              <a:spcPct val="90000"/>
            </a:lnSpc>
            <a:spcBef>
              <a:spcPct val="0"/>
            </a:spcBef>
            <a:spcAft>
              <a:spcPct val="35000"/>
            </a:spcAft>
          </a:pPr>
          <a:r>
            <a:rPr lang="he-IL" sz="2400" b="1" kern="1200" dirty="0">
              <a:solidFill>
                <a:srgbClr val="C00000"/>
              </a:solidFill>
              <a:latin typeface="David" panose="020E0502060401010101" pitchFamily="34" charset="-79"/>
              <a:cs typeface="David" panose="020E0502060401010101" pitchFamily="34" charset="-79"/>
            </a:rPr>
            <a:t>מיומנויות חשיבה:</a:t>
          </a:r>
        </a:p>
        <a:p>
          <a:pPr lvl="0" algn="ctr" defTabSz="1066800" rtl="1">
            <a:lnSpc>
              <a:spcPct val="90000"/>
            </a:lnSpc>
            <a:spcBef>
              <a:spcPct val="0"/>
            </a:spcBef>
            <a:spcAft>
              <a:spcPct val="35000"/>
            </a:spcAft>
          </a:pPr>
          <a:r>
            <a:rPr lang="he-IL" sz="2400" b="1" kern="1200" dirty="0">
              <a:latin typeface="David" panose="020E0502060401010101" pitchFamily="34" charset="-79"/>
              <a:cs typeface="David" panose="020E0502060401010101" pitchFamily="34" charset="-79"/>
            </a:rPr>
            <a:t>פענוח מידע מגרפים</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השוואה </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בניית טיעון</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שאילת שאלות</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הערכת אמינות מקור מידע</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קבלת החלטות</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מיזוג מידע</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תהליך החקר</a:t>
          </a: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תהליך התיכון ההנדסי </a:t>
          </a:r>
          <a:endParaRPr lang="he-IL" sz="2400" kern="1200" dirty="0">
            <a:latin typeface="David" panose="020E0502060401010101" pitchFamily="34" charset="-79"/>
            <a:cs typeface="David" panose="020E0502060401010101" pitchFamily="34" charset="-79"/>
          </a:endParaRPr>
        </a:p>
      </dsp:txBody>
      <dsp:txXfrm>
        <a:off x="2848332" y="2537834"/>
        <a:ext cx="2875577" cy="2037977"/>
      </dsp:txXfrm>
    </dsp:sp>
    <dsp:sp modelId="{3D70272D-B45A-4E0D-B68C-6ACF92DEE28B}">
      <dsp:nvSpPr>
        <dsp:cNvPr id="0" name=""/>
        <dsp:cNvSpPr/>
      </dsp:nvSpPr>
      <dsp:spPr>
        <a:xfrm>
          <a:off x="5009934" y="1578785"/>
          <a:ext cx="438674" cy="438674"/>
        </a:xfrm>
        <a:prstGeom prst="triangle">
          <a:avLst>
            <a:gd name="adj" fmla="val 100000"/>
          </a:avLst>
        </a:prstGeom>
        <a:solidFill>
          <a:srgbClr val="C0000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EF97E5-786E-403F-AE36-9CD6A0A6BD33}">
      <dsp:nvSpPr>
        <dsp:cNvPr id="0" name=""/>
        <dsp:cNvSpPr/>
      </dsp:nvSpPr>
      <dsp:spPr>
        <a:xfrm rot="5400000">
          <a:off x="6514080" y="1064079"/>
          <a:ext cx="1547664" cy="2575278"/>
        </a:xfrm>
        <a:prstGeom prst="corner">
          <a:avLst>
            <a:gd name="adj1" fmla="val 16120"/>
            <a:gd name="adj2" fmla="val 16110"/>
          </a:avLst>
        </a:prstGeom>
        <a:solidFill>
          <a:srgbClr val="C0000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5EB333-0FD0-4A15-B82F-A47118F709B2}">
      <dsp:nvSpPr>
        <dsp:cNvPr id="0" name=""/>
        <dsp:cNvSpPr/>
      </dsp:nvSpPr>
      <dsp:spPr>
        <a:xfrm>
          <a:off x="5694557" y="1833533"/>
          <a:ext cx="3447335" cy="2037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ctr" defTabSz="1066800" rtl="1">
            <a:lnSpc>
              <a:spcPct val="90000"/>
            </a:lnSpc>
            <a:spcBef>
              <a:spcPct val="0"/>
            </a:spcBef>
            <a:spcAft>
              <a:spcPct val="35000"/>
            </a:spcAft>
          </a:pPr>
          <a:r>
            <a:rPr lang="he-IL" sz="2400" b="1" kern="1200" dirty="0">
              <a:solidFill>
                <a:srgbClr val="C00000"/>
              </a:solidFill>
              <a:latin typeface="David" panose="020E0502060401010101" pitchFamily="34" charset="-79"/>
              <a:cs typeface="David" panose="020E0502060401010101" pitchFamily="34" charset="-79"/>
            </a:rPr>
            <a:t>ידע מטה </a:t>
          </a:r>
          <a:r>
            <a:rPr lang="he-IL" sz="2400" b="1" kern="1200" dirty="0" smtClean="0">
              <a:solidFill>
                <a:srgbClr val="C00000"/>
              </a:solidFill>
              <a:latin typeface="David" panose="020E0502060401010101" pitchFamily="34" charset="-79"/>
              <a:cs typeface="David" panose="020E0502060401010101" pitchFamily="34" charset="-79"/>
            </a:rPr>
            <a:t>אסטרטגי</a:t>
          </a:r>
        </a:p>
        <a:p>
          <a:pPr lvl="0" algn="ctr" defTabSz="1066800" rtl="1">
            <a:lnSpc>
              <a:spcPct val="90000"/>
            </a:lnSpc>
            <a:spcBef>
              <a:spcPct val="0"/>
            </a:spcBef>
            <a:spcAft>
              <a:spcPct val="35000"/>
            </a:spcAft>
          </a:pPr>
          <a:r>
            <a:rPr lang="he-IL" sz="2400" b="1" kern="1200" dirty="0" smtClean="0">
              <a:solidFill>
                <a:srgbClr val="C00000"/>
              </a:solidFill>
              <a:latin typeface="David" panose="020E0502060401010101" pitchFamily="34" charset="-79"/>
              <a:cs typeface="David" panose="020E0502060401010101" pitchFamily="34" charset="-79"/>
            </a:rPr>
            <a:t>שאילת שאלות</a:t>
          </a:r>
          <a:endParaRPr lang="he-IL" sz="2400" b="1" kern="1200" dirty="0">
            <a:solidFill>
              <a:srgbClr val="C00000"/>
            </a:solidFill>
            <a:latin typeface="David" panose="020E0502060401010101" pitchFamily="34" charset="-79"/>
            <a:cs typeface="David" panose="020E0502060401010101" pitchFamily="34" charset="-79"/>
          </a:endParaRPr>
        </a:p>
        <a:p>
          <a:pPr lvl="0" algn="ctr" defTabSz="1066800" rtl="1">
            <a:lnSpc>
              <a:spcPct val="90000"/>
            </a:lnSpc>
            <a:spcBef>
              <a:spcPct val="0"/>
            </a:spcBef>
            <a:spcAft>
              <a:spcPct val="35000"/>
            </a:spcAft>
          </a:pPr>
          <a:r>
            <a:rPr lang="he-IL" sz="2400" b="1" kern="1200" dirty="0">
              <a:solidFill>
                <a:srgbClr val="C00000"/>
              </a:solidFill>
              <a:latin typeface="David" panose="020E0502060401010101" pitchFamily="34" charset="-79"/>
              <a:cs typeface="David" panose="020E0502060401010101" pitchFamily="34" charset="-79"/>
            </a:rPr>
            <a:t>מ</a:t>
          </a:r>
          <a:r>
            <a:rPr lang="he-IL" sz="2400" b="1" kern="1200" dirty="0">
              <a:latin typeface="David" panose="020E0502060401010101" pitchFamily="34" charset="-79"/>
              <a:cs typeface="David" panose="020E0502060401010101" pitchFamily="34" charset="-79"/>
            </a:rPr>
            <a:t>תי להשתמש בה? </a:t>
          </a:r>
        </a:p>
        <a:p>
          <a:pPr lvl="0" algn="ctr" defTabSz="1066800" rtl="1">
            <a:lnSpc>
              <a:spcPct val="90000"/>
            </a:lnSpc>
            <a:spcBef>
              <a:spcPct val="0"/>
            </a:spcBef>
            <a:spcAft>
              <a:spcPct val="35000"/>
            </a:spcAft>
            <a:buFont typeface="Arial" pitchFamily="34" charset="0"/>
            <a:buChar char="•"/>
          </a:pPr>
          <a:r>
            <a:rPr lang="he-IL" sz="2400" b="1" kern="1200" dirty="0">
              <a:solidFill>
                <a:srgbClr val="C00000"/>
              </a:solidFill>
              <a:latin typeface="David" panose="020E0502060401010101" pitchFamily="34" charset="-79"/>
              <a:cs typeface="David" panose="020E0502060401010101" pitchFamily="34" charset="-79"/>
            </a:rPr>
            <a:t>ל</a:t>
          </a:r>
          <a:r>
            <a:rPr lang="he-IL" sz="2400" b="1" kern="1200" dirty="0">
              <a:latin typeface="David" panose="020E0502060401010101" pitchFamily="34" charset="-79"/>
              <a:cs typeface="David" panose="020E0502060401010101" pitchFamily="34" charset="-79"/>
            </a:rPr>
            <a:t>מה להשתמש בה? </a:t>
          </a:r>
        </a:p>
        <a:p>
          <a:pPr lvl="0" algn="ctr" defTabSz="1066800" rtl="1">
            <a:lnSpc>
              <a:spcPct val="90000"/>
            </a:lnSpc>
            <a:spcBef>
              <a:spcPct val="0"/>
            </a:spcBef>
            <a:spcAft>
              <a:spcPct val="35000"/>
            </a:spcAft>
            <a:buFont typeface="Arial" pitchFamily="34" charset="0"/>
            <a:buChar char="•"/>
          </a:pPr>
          <a:r>
            <a:rPr lang="he-IL" sz="2400" b="1" kern="1200" dirty="0">
              <a:solidFill>
                <a:srgbClr val="C00000"/>
              </a:solidFill>
              <a:latin typeface="David" panose="020E0502060401010101" pitchFamily="34" charset="-79"/>
              <a:cs typeface="David" panose="020E0502060401010101" pitchFamily="34" charset="-79"/>
            </a:rPr>
            <a:t>א</a:t>
          </a:r>
          <a:r>
            <a:rPr lang="he-IL" sz="2400" b="1" kern="1200" dirty="0">
              <a:latin typeface="David" panose="020E0502060401010101" pitchFamily="34" charset="-79"/>
              <a:cs typeface="David" panose="020E0502060401010101" pitchFamily="34" charset="-79"/>
            </a:rPr>
            <a:t>יך להשתמש בה?</a:t>
          </a:r>
          <a:r>
            <a:rPr lang="he-IL" sz="2400" b="1" kern="1200" dirty="0">
              <a:solidFill>
                <a:srgbClr val="008A3E"/>
              </a:solidFill>
            </a:rPr>
            <a:t> </a:t>
          </a:r>
        </a:p>
        <a:p>
          <a:pPr lvl="0" algn="ctr" defTabSz="1066800" rtl="1">
            <a:lnSpc>
              <a:spcPct val="90000"/>
            </a:lnSpc>
            <a:spcBef>
              <a:spcPct val="0"/>
            </a:spcBef>
            <a:spcAft>
              <a:spcPct val="35000"/>
            </a:spcAft>
            <a:buFont typeface="Arial" pitchFamily="34" charset="0"/>
            <a:buChar char="•"/>
          </a:pPr>
          <a:r>
            <a:rPr lang="he-IL" sz="2400" b="1" kern="1200" dirty="0">
              <a:solidFill>
                <a:srgbClr val="C00000"/>
              </a:solidFill>
              <a:latin typeface="David" panose="020E0502060401010101" pitchFamily="34" charset="-79"/>
              <a:cs typeface="David" panose="020E0502060401010101" pitchFamily="34" charset="-79"/>
            </a:rPr>
            <a:t>למשל - בידוד משתנים </a:t>
          </a:r>
        </a:p>
        <a:p>
          <a:pPr lvl="0" algn="ctr" defTabSz="1066800" rtl="1">
            <a:lnSpc>
              <a:spcPct val="90000"/>
            </a:lnSpc>
            <a:spcBef>
              <a:spcPct val="0"/>
            </a:spcBef>
            <a:spcAft>
              <a:spcPct val="35000"/>
            </a:spcAft>
            <a:buFont typeface="Arial" pitchFamily="34" charset="0"/>
            <a:buChar char="•"/>
          </a:pPr>
          <a:r>
            <a:rPr lang="he-IL" sz="2400" b="1" kern="1200" dirty="0">
              <a:solidFill>
                <a:srgbClr val="008A3E"/>
              </a:solidFill>
              <a:latin typeface="David" panose="020E0502060401010101" pitchFamily="34" charset="-79"/>
              <a:cs typeface="David" panose="020E0502060401010101" pitchFamily="34" charset="-79"/>
            </a:rPr>
            <a:t> </a:t>
          </a:r>
          <a:r>
            <a:rPr lang="he-IL" sz="2400" b="1" kern="1200" dirty="0">
              <a:solidFill>
                <a:srgbClr val="C00000"/>
              </a:solidFill>
              <a:latin typeface="David" panose="020E0502060401010101" pitchFamily="34" charset="-79"/>
              <a:cs typeface="David" panose="020E0502060401010101" pitchFamily="34" charset="-79"/>
            </a:rPr>
            <a:t>מ</a:t>
          </a:r>
          <a:r>
            <a:rPr lang="he-IL" sz="2400" b="1" kern="1200" dirty="0">
              <a:latin typeface="David" panose="020E0502060401010101" pitchFamily="34" charset="-79"/>
              <a:cs typeface="David" panose="020E0502060401010101" pitchFamily="34" charset="-79"/>
            </a:rPr>
            <a:t>תי לבודד ? -  בחקירה הבודקת קשר סיבתי</a:t>
          </a:r>
        </a:p>
        <a:p>
          <a:pPr lvl="0" algn="ctr" defTabSz="1066800" rtl="1">
            <a:lnSpc>
              <a:spcPct val="90000"/>
            </a:lnSpc>
            <a:spcBef>
              <a:spcPct val="0"/>
            </a:spcBef>
            <a:spcAft>
              <a:spcPct val="35000"/>
            </a:spcAft>
            <a:buFont typeface="Arial" pitchFamily="34" charset="0"/>
            <a:buChar char="•"/>
          </a:pPr>
          <a:r>
            <a:rPr lang="he-IL" sz="2400" b="1" kern="1200" dirty="0">
              <a:solidFill>
                <a:srgbClr val="008A3E"/>
              </a:solidFill>
              <a:latin typeface="David" panose="020E0502060401010101" pitchFamily="34" charset="-79"/>
              <a:cs typeface="David" panose="020E0502060401010101" pitchFamily="34" charset="-79"/>
            </a:rPr>
            <a:t> </a:t>
          </a:r>
          <a:r>
            <a:rPr lang="he-IL" sz="2400" b="1" kern="1200" dirty="0">
              <a:solidFill>
                <a:srgbClr val="C00000"/>
              </a:solidFill>
              <a:latin typeface="David" panose="020E0502060401010101" pitchFamily="34" charset="-79"/>
              <a:cs typeface="David" panose="020E0502060401010101" pitchFamily="34" charset="-79"/>
            </a:rPr>
            <a:t>ל</a:t>
          </a:r>
          <a:r>
            <a:rPr lang="he-IL" sz="2400" b="1" kern="1200" dirty="0">
              <a:latin typeface="David" panose="020E0502060401010101" pitchFamily="34" charset="-79"/>
              <a:cs typeface="David" panose="020E0502060401010101" pitchFamily="34" charset="-79"/>
            </a:rPr>
            <a:t>מה לבודד? – כדי לקבוע איזה גורם משפיע </a:t>
          </a:r>
        </a:p>
        <a:p>
          <a:pPr lvl="0" algn="ctr" defTabSz="1066800" rtl="1">
            <a:lnSpc>
              <a:spcPct val="90000"/>
            </a:lnSpc>
            <a:spcBef>
              <a:spcPct val="0"/>
            </a:spcBef>
            <a:spcAft>
              <a:spcPct val="35000"/>
            </a:spcAft>
          </a:pPr>
          <a:r>
            <a:rPr lang="he-IL" sz="2400" b="1" kern="1200" dirty="0">
              <a:latin typeface="David" panose="020E0502060401010101" pitchFamily="34" charset="-79"/>
              <a:cs typeface="David" panose="020E0502060401010101" pitchFamily="34" charset="-79"/>
            </a:rPr>
            <a:t> ואיזה גורם מושפע.</a:t>
          </a:r>
        </a:p>
        <a:p>
          <a:pPr lvl="0" algn="ctr" defTabSz="1066800" rtl="1">
            <a:lnSpc>
              <a:spcPct val="90000"/>
            </a:lnSpc>
            <a:spcBef>
              <a:spcPct val="0"/>
            </a:spcBef>
            <a:spcAft>
              <a:spcPct val="35000"/>
            </a:spcAft>
            <a:buFont typeface="Arial" pitchFamily="34" charset="0"/>
            <a:buChar char="•"/>
          </a:pPr>
          <a:r>
            <a:rPr lang="he-IL" sz="2400" b="1" kern="1200" dirty="0">
              <a:solidFill>
                <a:srgbClr val="008A3E"/>
              </a:solidFill>
              <a:latin typeface="David" panose="020E0502060401010101" pitchFamily="34" charset="-79"/>
              <a:cs typeface="David" panose="020E0502060401010101" pitchFamily="34" charset="-79"/>
            </a:rPr>
            <a:t> </a:t>
          </a:r>
          <a:r>
            <a:rPr lang="he-IL" sz="2400" b="1" kern="1200" dirty="0">
              <a:solidFill>
                <a:srgbClr val="C00000"/>
              </a:solidFill>
              <a:latin typeface="David" panose="020E0502060401010101" pitchFamily="34" charset="-79"/>
              <a:cs typeface="David" panose="020E0502060401010101" pitchFamily="34" charset="-79"/>
            </a:rPr>
            <a:t>א</a:t>
          </a:r>
          <a:r>
            <a:rPr lang="he-IL" sz="2400" b="1" kern="1200" dirty="0">
              <a:latin typeface="David" panose="020E0502060401010101" pitchFamily="34" charset="-79"/>
              <a:cs typeface="David" panose="020E0502060401010101" pitchFamily="34" charset="-79"/>
            </a:rPr>
            <a:t>יך לבודד?  - לשנות גורם אחד (משפיע) ולשמור גורמים אחרים קבועים. </a:t>
          </a:r>
        </a:p>
        <a:p>
          <a:pPr lvl="0" algn="ctr" defTabSz="1066800" rtl="1">
            <a:lnSpc>
              <a:spcPct val="90000"/>
            </a:lnSpc>
            <a:spcBef>
              <a:spcPct val="0"/>
            </a:spcBef>
            <a:spcAft>
              <a:spcPct val="35000"/>
            </a:spcAft>
            <a:buFont typeface="Arial" pitchFamily="34" charset="0"/>
            <a:buChar char="•"/>
          </a:pPr>
          <a:endParaRPr lang="he-IL" sz="2400" b="1" kern="1200" dirty="0">
            <a:latin typeface="David" panose="020E0502060401010101" pitchFamily="34" charset="-79"/>
            <a:cs typeface="David" panose="020E0502060401010101" pitchFamily="34" charset="-79"/>
          </a:endParaRPr>
        </a:p>
        <a:p>
          <a:pPr lvl="0" algn="ctr" defTabSz="1066800" rtl="1">
            <a:lnSpc>
              <a:spcPct val="90000"/>
            </a:lnSpc>
            <a:spcBef>
              <a:spcPct val="0"/>
            </a:spcBef>
            <a:spcAft>
              <a:spcPct val="35000"/>
            </a:spcAft>
            <a:buFont typeface="Arial" pitchFamily="34" charset="0"/>
            <a:buChar char="•"/>
          </a:pPr>
          <a:r>
            <a:rPr lang="he-IL" sz="2400" b="1" kern="1200" dirty="0">
              <a:latin typeface="David" panose="020E0502060401010101" pitchFamily="34" charset="-79"/>
              <a:cs typeface="David" panose="020E0502060401010101" pitchFamily="34" charset="-79"/>
            </a:rPr>
            <a:t> </a:t>
          </a:r>
        </a:p>
        <a:p>
          <a:pPr lvl="0" algn="ctr" defTabSz="1066800" rtl="1">
            <a:lnSpc>
              <a:spcPct val="90000"/>
            </a:lnSpc>
            <a:spcBef>
              <a:spcPct val="0"/>
            </a:spcBef>
            <a:spcAft>
              <a:spcPct val="35000"/>
            </a:spcAft>
            <a:buFont typeface="Arial" pitchFamily="34" charset="0"/>
            <a:buChar char="•"/>
          </a:pPr>
          <a:endParaRPr lang="he-IL" sz="2400" b="1" kern="1200" dirty="0">
            <a:solidFill>
              <a:srgbClr val="C00000"/>
            </a:solidFill>
            <a:latin typeface="David" panose="020E0502060401010101" pitchFamily="34" charset="-79"/>
            <a:cs typeface="David" panose="020E0502060401010101" pitchFamily="34" charset="-79"/>
          </a:endParaRPr>
        </a:p>
        <a:p>
          <a:pPr lvl="0" algn="ctr" defTabSz="1066800" rtl="1">
            <a:lnSpc>
              <a:spcPct val="90000"/>
            </a:lnSpc>
            <a:spcBef>
              <a:spcPct val="0"/>
            </a:spcBef>
            <a:spcAft>
              <a:spcPct val="35000"/>
            </a:spcAft>
            <a:buFont typeface="Arial" pitchFamily="34" charset="0"/>
            <a:buChar char="•"/>
          </a:pPr>
          <a:endParaRPr lang="he-IL" sz="2400" b="1" kern="1200" dirty="0">
            <a:solidFill>
              <a:srgbClr val="C00000"/>
            </a:solidFill>
            <a:latin typeface="David" panose="020E0502060401010101" pitchFamily="34" charset="-79"/>
            <a:cs typeface="David" panose="020E0502060401010101" pitchFamily="34" charset="-79"/>
          </a:endParaRPr>
        </a:p>
      </dsp:txBody>
      <dsp:txXfrm>
        <a:off x="5694557" y="1833533"/>
        <a:ext cx="3447335" cy="2037977"/>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768278A7-F532-4E2D-90EE-A032E792FC21}" type="datetimeFigureOut">
              <a:rPr lang="he-IL" smtClean="0"/>
              <a:t>כ"ג/תשרי/תש"פ</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6BB6826-3115-4762-AC08-91C3189E8F6F}" type="slidenum">
              <a:rPr lang="he-IL" smtClean="0"/>
              <a:t>‹#›</a:t>
            </a:fld>
            <a:endParaRPr lang="he-IL"/>
          </a:p>
        </p:txBody>
      </p:sp>
    </p:spTree>
    <p:extLst>
      <p:ext uri="{BB962C8B-B14F-4D97-AF65-F5344CB8AC3E}">
        <p14:creationId xmlns:p14="http://schemas.microsoft.com/office/powerpoint/2010/main" val="172567094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D2B64B2B-113D-42E0-96A1-C3F312DC1B9C}" type="datetimeFigureOut">
              <a:rPr lang="he-IL" smtClean="0"/>
              <a:t>כ"ג/תשרי/תש"פ</a:t>
            </a:fld>
            <a:endParaRPr lang="he-IL"/>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he-IL"/>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74C5F471-979F-45EF-9B3E-8899002240A3}" type="slidenum">
              <a:rPr lang="he-IL" smtClean="0"/>
              <a:t>‹#›</a:t>
            </a:fld>
            <a:endParaRPr lang="he-IL"/>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8325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294089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285017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247521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74C5F471-979F-45EF-9B3E-8899002240A3}" type="slidenum">
              <a:rPr lang="he-IL" smtClean="0"/>
              <a:t>‹#›</a:t>
            </a:fld>
            <a:endParaRPr lang="he-IL"/>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35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78470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167220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268977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422375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3168663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D2B64B2B-113D-42E0-96A1-C3F312DC1B9C}" type="datetimeFigureOut">
              <a:rPr lang="he-IL" smtClean="0"/>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74C5F471-979F-45EF-9B3E-8899002240A3}" type="slidenum">
              <a:rPr lang="he-IL" smtClean="0"/>
              <a:t>‹#›</a:t>
            </a:fld>
            <a:endParaRPr lang="he-IL"/>
          </a:p>
        </p:txBody>
      </p:sp>
    </p:spTree>
    <p:extLst>
      <p:ext uri="{BB962C8B-B14F-4D97-AF65-F5344CB8AC3E}">
        <p14:creationId xmlns:p14="http://schemas.microsoft.com/office/powerpoint/2010/main" val="328352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2B64B2B-113D-42E0-96A1-C3F312DC1B9C}" type="datetimeFigureOut">
              <a:rPr lang="he-IL" smtClean="0"/>
              <a:t>כ"ג/תשרי/תש"פ</a:t>
            </a:fld>
            <a:endParaRPr lang="he-IL"/>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he-IL"/>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4C5F471-979F-45EF-9B3E-8899002240A3}" type="slidenum">
              <a:rPr lang="he-IL" smtClean="0"/>
              <a:t>‹#›</a:t>
            </a:fld>
            <a:endParaRPr lang="he-IL"/>
          </a:p>
        </p:txBody>
      </p:sp>
    </p:spTree>
    <p:extLst>
      <p:ext uri="{BB962C8B-B14F-4D97-AF65-F5344CB8AC3E}">
        <p14:creationId xmlns:p14="http://schemas.microsoft.com/office/powerpoint/2010/main" val="26746752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238768" y="328584"/>
            <a:ext cx="9966960" cy="2169917"/>
          </a:xfrm>
        </p:spPr>
        <p:txBody>
          <a:bodyPr/>
          <a:lstStyle/>
          <a:p>
            <a:r>
              <a:rPr lang="he-IL" dirty="0" err="1" smtClean="0">
                <a:solidFill>
                  <a:srgbClr val="C00000"/>
                </a:solidFill>
              </a:rPr>
              <a:t>מוט"ל</a:t>
            </a:r>
            <a:r>
              <a:rPr lang="he-IL" dirty="0" smtClean="0">
                <a:solidFill>
                  <a:srgbClr val="C00000"/>
                </a:solidFill>
              </a:rPr>
              <a:t> מדע וטכנולוגיה לכול- קיץ </a:t>
            </a:r>
            <a:r>
              <a:rPr lang="he-IL" dirty="0" err="1" smtClean="0">
                <a:solidFill>
                  <a:srgbClr val="C00000"/>
                </a:solidFill>
              </a:rPr>
              <a:t>תש"ף</a:t>
            </a:r>
            <a:r>
              <a:rPr lang="he-IL" dirty="0" smtClean="0">
                <a:solidFill>
                  <a:srgbClr val="C00000"/>
                </a:solidFill>
              </a:rPr>
              <a:t>  2020 </a:t>
            </a:r>
            <a:endParaRPr lang="he-IL" dirty="0">
              <a:solidFill>
                <a:srgbClr val="C00000"/>
              </a:solidFill>
            </a:endParaRPr>
          </a:p>
        </p:txBody>
      </p:sp>
      <p:sp>
        <p:nvSpPr>
          <p:cNvPr id="3" name="כותרת משנה 2"/>
          <p:cNvSpPr>
            <a:spLocks noGrp="1"/>
          </p:cNvSpPr>
          <p:nvPr>
            <p:ph type="subTitle" idx="1"/>
          </p:nvPr>
        </p:nvSpPr>
        <p:spPr>
          <a:xfrm>
            <a:off x="432046" y="5240766"/>
            <a:ext cx="5132657" cy="1388165"/>
          </a:xfrm>
        </p:spPr>
        <p:txBody>
          <a:bodyPr>
            <a:normAutofit/>
          </a:bodyPr>
          <a:lstStyle/>
          <a:p>
            <a:r>
              <a:rPr lang="he-IL" sz="2800" b="1" dirty="0" smtClean="0">
                <a:solidFill>
                  <a:schemeClr val="tx1"/>
                </a:solidFill>
                <a:latin typeface="David" panose="020E0502060401010101" pitchFamily="34" charset="-79"/>
                <a:cs typeface="David" panose="020E0502060401010101" pitchFamily="34" charset="-79"/>
              </a:rPr>
              <a:t>מצגת למורים </a:t>
            </a:r>
          </a:p>
          <a:p>
            <a:r>
              <a:rPr lang="he-IL" sz="2800" b="1" dirty="0" smtClean="0">
                <a:solidFill>
                  <a:schemeClr val="tx1"/>
                </a:solidFill>
                <a:latin typeface="David" panose="020E0502060401010101" pitchFamily="34" charset="-79"/>
                <a:cs typeface="David" panose="020E0502060401010101" pitchFamily="34" charset="-79"/>
              </a:rPr>
              <a:t>אילת </a:t>
            </a:r>
            <a:r>
              <a:rPr lang="he-IL" sz="2800" b="1" dirty="0" err="1" smtClean="0">
                <a:solidFill>
                  <a:schemeClr val="tx1"/>
                </a:solidFill>
                <a:latin typeface="David" panose="020E0502060401010101" pitchFamily="34" charset="-79"/>
                <a:cs typeface="David" panose="020E0502060401010101" pitchFamily="34" charset="-79"/>
              </a:rPr>
              <a:t>כ"ץ</a:t>
            </a:r>
            <a:r>
              <a:rPr lang="he-IL" sz="2800" b="1" dirty="0" smtClean="0">
                <a:solidFill>
                  <a:schemeClr val="tx1"/>
                </a:solidFill>
                <a:latin typeface="David" panose="020E0502060401010101" pitchFamily="34" charset="-79"/>
                <a:cs typeface="David" panose="020E0502060401010101" pitchFamily="34" charset="-79"/>
              </a:rPr>
              <a:t>- פדגוגיה היל"ה/מתנ"סים</a:t>
            </a:r>
            <a:endParaRPr lang="he-IL" sz="2800" b="1" dirty="0">
              <a:solidFill>
                <a:schemeClr val="tx1"/>
              </a:solidFill>
              <a:latin typeface="David" panose="020E0502060401010101" pitchFamily="34" charset="-79"/>
              <a:cs typeface="David" panose="020E0502060401010101" pitchFamily="34" charset="-79"/>
            </a:endParaRPr>
          </a:p>
        </p:txBody>
      </p:sp>
      <p:pic>
        <p:nvPicPr>
          <p:cNvPr id="1026" name="Picture 2" descr="תוצאת תמונה עבור מדע וטכנולוגיה לכ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4703" y="2968278"/>
            <a:ext cx="6134100" cy="3190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1243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112135" y="479238"/>
            <a:ext cx="9569003" cy="501356"/>
          </a:xfrm>
          <a:prstGeom prst="rect">
            <a:avLst/>
          </a:prstGeom>
        </p:spPr>
        <p:txBody>
          <a:bodyPr wrap="square">
            <a:spAutoFit/>
          </a:bodyPr>
          <a:lstStyle/>
          <a:p>
            <a:pPr>
              <a:lnSpc>
                <a:spcPct val="115000"/>
              </a:lnSpc>
              <a:spcAft>
                <a:spcPts val="1000"/>
              </a:spcAft>
            </a:pPr>
            <a:r>
              <a:rPr lang="he-IL" sz="2400" b="1" u="sng" dirty="0">
                <a:latin typeface="Calibri" panose="020F0502020204030204" pitchFamily="34" charset="0"/>
                <a:ea typeface="Calibri" panose="020F0502020204030204" pitchFamily="34" charset="0"/>
                <a:cs typeface="David" panose="020E0502060401010101" pitchFamily="34" charset="-79"/>
              </a:rPr>
              <a:t>מבנה </a:t>
            </a:r>
            <a:r>
              <a:rPr lang="he-IL" sz="2400" b="1" u="sng" dirty="0" smtClean="0">
                <a:latin typeface="Calibri" panose="020F0502020204030204" pitchFamily="34" charset="0"/>
                <a:ea typeface="Calibri" panose="020F0502020204030204" pitchFamily="34" charset="0"/>
                <a:cs typeface="David" panose="020E0502060401010101" pitchFamily="34" charset="-79"/>
              </a:rPr>
              <a:t>המבחן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מלבן 3"/>
          <p:cNvSpPr/>
          <p:nvPr/>
        </p:nvSpPr>
        <p:spPr>
          <a:xfrm>
            <a:off x="1159100" y="1345898"/>
            <a:ext cx="10534918" cy="4662815"/>
          </a:xfrm>
          <a:prstGeom prst="rect">
            <a:avLst/>
          </a:prstGeom>
        </p:spPr>
        <p:txBody>
          <a:bodyPr wrap="square">
            <a:spAutoFit/>
          </a:bodyPr>
          <a:lstStyle/>
          <a:p>
            <a:pPr>
              <a:lnSpc>
                <a:spcPct val="150000"/>
              </a:lnSpc>
            </a:pPr>
            <a:r>
              <a:rPr lang="he-IL" b="1" u="sng" dirty="0" smtClean="0">
                <a:latin typeface="Arial" panose="020B0604020202020204" pitchFamily="34" charset="0"/>
                <a:cs typeface="David" panose="020E0502060401010101" pitchFamily="34" charset="-79"/>
              </a:rPr>
              <a:t>מבנה </a:t>
            </a:r>
            <a:r>
              <a:rPr lang="he-IL" b="1" u="sng" dirty="0">
                <a:latin typeface="Arial" panose="020B0604020202020204" pitchFamily="34" charset="0"/>
                <a:cs typeface="David" panose="020E0502060401010101" pitchFamily="34" charset="-79"/>
              </a:rPr>
              <a:t>השאלון ומפתח הערכה</a:t>
            </a:r>
            <a:endParaRPr lang="en-US" dirty="0"/>
          </a:p>
          <a:p>
            <a:pPr>
              <a:lnSpc>
                <a:spcPct val="150000"/>
              </a:lnSpc>
            </a:pPr>
            <a:r>
              <a:rPr lang="he-IL" dirty="0">
                <a:latin typeface="Arial" panose="020B0604020202020204" pitchFamily="34" charset="0"/>
                <a:cs typeface="David" panose="020E0502060401010101" pitchFamily="34" charset="-79"/>
              </a:rPr>
              <a:t>בשאלון זה שני פרקים</a:t>
            </a:r>
            <a:endParaRPr lang="en-US" dirty="0"/>
          </a:p>
          <a:p>
            <a:pPr>
              <a:lnSpc>
                <a:spcPct val="150000"/>
              </a:lnSpc>
            </a:pPr>
            <a:r>
              <a:rPr lang="he-IL" dirty="0">
                <a:latin typeface="Calibri" panose="020F0502020204030204" pitchFamily="34" charset="0"/>
                <a:cs typeface="David" panose="020E0502060401010101" pitchFamily="34" charset="-79"/>
              </a:rPr>
              <a:t>עליך לענות על </a:t>
            </a:r>
            <a:r>
              <a:rPr lang="he-IL" b="1" dirty="0" smtClean="0">
                <a:latin typeface="Calibri" panose="020F0502020204030204" pitchFamily="34" charset="0"/>
                <a:cs typeface="David" panose="020E0502060401010101" pitchFamily="34" charset="-79"/>
              </a:rPr>
              <a:t>שני נושאים </a:t>
            </a:r>
            <a:r>
              <a:rPr lang="he-IL" dirty="0" smtClean="0">
                <a:latin typeface="Calibri" panose="020F0502020204030204" pitchFamily="34" charset="0"/>
                <a:cs typeface="David" panose="020E0502060401010101" pitchFamily="34" charset="-79"/>
              </a:rPr>
              <a:t>מן </a:t>
            </a:r>
            <a:r>
              <a:rPr lang="he-IL" dirty="0">
                <a:latin typeface="Calibri" panose="020F0502020204030204" pitchFamily="34" charset="0"/>
                <a:cs typeface="David" panose="020E0502060401010101" pitchFamily="34" charset="-79"/>
              </a:rPr>
              <a:t>הפרק הראשון ועל </a:t>
            </a:r>
            <a:r>
              <a:rPr lang="he-IL" b="1" dirty="0" smtClean="0">
                <a:latin typeface="Calibri" panose="020F0502020204030204" pitchFamily="34" charset="0"/>
                <a:cs typeface="David" panose="020E0502060401010101" pitchFamily="34" charset="-79"/>
              </a:rPr>
              <a:t>שלושה נושאים נוספים </a:t>
            </a:r>
            <a:r>
              <a:rPr lang="he-IL" dirty="0" smtClean="0">
                <a:latin typeface="Calibri" panose="020F0502020204030204" pitchFamily="34" charset="0"/>
                <a:cs typeface="David" panose="020E0502060401010101" pitchFamily="34" charset="-79"/>
              </a:rPr>
              <a:t> </a:t>
            </a:r>
            <a:r>
              <a:rPr lang="he-IL" dirty="0">
                <a:latin typeface="Calibri" panose="020F0502020204030204" pitchFamily="34" charset="0"/>
                <a:cs typeface="David" panose="020E0502060401010101" pitchFamily="34" charset="-79"/>
              </a:rPr>
              <a:t>משני הפרקים, על–פי בחירתך.</a:t>
            </a:r>
            <a:endParaRPr lang="en-US" dirty="0"/>
          </a:p>
          <a:p>
            <a:pPr>
              <a:lnSpc>
                <a:spcPct val="150000"/>
              </a:lnSpc>
            </a:pPr>
            <a:r>
              <a:rPr lang="he-IL" dirty="0">
                <a:latin typeface="Calibri" panose="020F0502020204030204" pitchFamily="34" charset="0"/>
                <a:cs typeface="David" panose="020E0502060401010101" pitchFamily="34" charset="-79"/>
              </a:rPr>
              <a:t>בסך–הכול עליך לענות על </a:t>
            </a:r>
            <a:r>
              <a:rPr lang="he-IL" b="1" dirty="0" smtClean="0">
                <a:latin typeface="Calibri" panose="020F0502020204030204" pitchFamily="34" charset="0"/>
                <a:cs typeface="David" panose="020E0502060401010101" pitchFamily="34" charset="-79"/>
              </a:rPr>
              <a:t>חמישה נושאים</a:t>
            </a:r>
            <a:endParaRPr lang="en-US" b="1" dirty="0"/>
          </a:p>
          <a:p>
            <a:pPr>
              <a:lnSpc>
                <a:spcPct val="150000"/>
              </a:lnSpc>
            </a:pPr>
            <a:r>
              <a:rPr lang="he-IL" b="1" dirty="0">
                <a:latin typeface="Arial" panose="020B0604020202020204" pitchFamily="34" charset="0"/>
                <a:cs typeface="David" panose="020E0502060401010101" pitchFamily="34" charset="-79"/>
              </a:rPr>
              <a:t>פרק ראשון:</a:t>
            </a:r>
            <a:r>
              <a:rPr lang="he-IL" dirty="0">
                <a:latin typeface="Arial" panose="020B0604020202020204" pitchFamily="34" charset="0"/>
                <a:cs typeface="David" panose="020E0502060401010101" pitchFamily="34" charset="-79"/>
              </a:rPr>
              <a:t> ארבעה קטעי אנסין                                                               </a:t>
            </a:r>
            <a:r>
              <a:rPr lang="he-IL" dirty="0" smtClean="0">
                <a:latin typeface="Arial" panose="020B0604020202020204" pitchFamily="34" charset="0"/>
                <a:cs typeface="David" panose="020E0502060401010101" pitchFamily="34" charset="-79"/>
              </a:rPr>
              <a:t>                                                          40  </a:t>
            </a:r>
            <a:r>
              <a:rPr lang="he-IL" dirty="0">
                <a:latin typeface="Arial" panose="020B0604020202020204" pitchFamily="34" charset="0"/>
                <a:cs typeface="David" panose="020E0502060401010101" pitchFamily="34" charset="-79"/>
              </a:rPr>
              <a:t>נקודות</a:t>
            </a:r>
            <a:endParaRPr lang="en-US" dirty="0"/>
          </a:p>
          <a:p>
            <a:pPr>
              <a:lnSpc>
                <a:spcPct val="150000"/>
              </a:lnSpc>
            </a:pPr>
            <a:r>
              <a:rPr lang="he-IL" dirty="0">
                <a:latin typeface="Arial" panose="020B0604020202020204" pitchFamily="34" charset="0"/>
                <a:cs typeface="David" panose="020E0502060401010101" pitchFamily="34" charset="-79"/>
              </a:rPr>
              <a:t>ענה על </a:t>
            </a:r>
            <a:r>
              <a:rPr lang="he-IL" u="sng" dirty="0" smtClean="0">
                <a:latin typeface="Arial" panose="020B0604020202020204" pitchFamily="34" charset="0"/>
                <a:cs typeface="David" panose="020E0502060401010101" pitchFamily="34" charset="-79"/>
              </a:rPr>
              <a:t>שני נושאים מ-  </a:t>
            </a:r>
            <a:r>
              <a:rPr lang="he-IL" dirty="0" smtClean="0">
                <a:latin typeface="Arial" panose="020B0604020202020204" pitchFamily="34" charset="0"/>
                <a:cs typeface="David" panose="020E0502060401010101" pitchFamily="34" charset="-79"/>
              </a:rPr>
              <a:t>1-4  </a:t>
            </a:r>
            <a:r>
              <a:rPr lang="he-IL" dirty="0"/>
              <a:t>קטע מידע מדעי-טכנולוגי  קצר (אנסין) </a:t>
            </a:r>
            <a:r>
              <a:rPr lang="he-IL" dirty="0" smtClean="0"/>
              <a:t>(כנראה לא רק פיסיקה) </a:t>
            </a:r>
            <a:r>
              <a:rPr lang="he-IL" b="1" dirty="0" smtClean="0">
                <a:solidFill>
                  <a:srgbClr val="C00000"/>
                </a:solidFill>
              </a:rPr>
              <a:t>בדגש מיומנויות</a:t>
            </a:r>
          </a:p>
          <a:p>
            <a:pPr>
              <a:lnSpc>
                <a:spcPct val="150000"/>
              </a:lnSpc>
            </a:pPr>
            <a:r>
              <a:rPr lang="he-IL" b="1" dirty="0" smtClean="0"/>
              <a:t>(</a:t>
            </a:r>
            <a:r>
              <a:rPr lang="he-IL" b="1" dirty="0"/>
              <a:t>ניתוח טקסט, ביטוי להפעלה של מיומנויות חשיבה: טיעון, השוואה, פענוח מידע מגרפים, קבלת החלטות, הערכת אמינות מקור מידע</a:t>
            </a:r>
            <a:r>
              <a:rPr lang="he-IL" b="1" dirty="0" smtClean="0"/>
              <a:t>.) </a:t>
            </a:r>
            <a:endParaRPr lang="en-US" b="1" dirty="0"/>
          </a:p>
          <a:p>
            <a:pPr>
              <a:lnSpc>
                <a:spcPct val="150000"/>
              </a:lnSpc>
            </a:pPr>
            <a:r>
              <a:rPr lang="he-IL" b="1" dirty="0">
                <a:latin typeface="Arial" panose="020B0604020202020204" pitchFamily="34" charset="0"/>
                <a:cs typeface="David" panose="020E0502060401010101" pitchFamily="34" charset="-79"/>
              </a:rPr>
              <a:t>פרק שני:</a:t>
            </a:r>
            <a:r>
              <a:rPr lang="he-IL" dirty="0">
                <a:latin typeface="Arial" panose="020B0604020202020204" pitchFamily="34" charset="0"/>
                <a:cs typeface="David" panose="020E0502060401010101" pitchFamily="34" charset="-79"/>
              </a:rPr>
              <a:t> חמש אורייניות מדעיות   </a:t>
            </a:r>
            <a:r>
              <a:rPr lang="he-IL" dirty="0" smtClean="0">
                <a:latin typeface="Arial" panose="020B0604020202020204" pitchFamily="34" charset="0"/>
                <a:cs typeface="David" panose="020E0502060401010101" pitchFamily="34" charset="-79"/>
              </a:rPr>
              <a:t>בכל אחד מהתחומים מתוך 12 האורייניות+ פיסיקה   </a:t>
            </a:r>
            <a:r>
              <a:rPr lang="he-IL" b="1" dirty="0"/>
              <a:t>שאלות </a:t>
            </a:r>
            <a:r>
              <a:rPr lang="he-IL" b="1" dirty="0">
                <a:solidFill>
                  <a:srgbClr val="C00000"/>
                </a:solidFill>
              </a:rPr>
              <a:t>ידע מדעי </a:t>
            </a:r>
            <a:r>
              <a:rPr lang="he-IL" b="1" dirty="0"/>
              <a:t>ומיומנויות חשיבה בכל נושא: טיעון, השוואה, פענוח מידע מגרפים, קבלת </a:t>
            </a:r>
            <a:r>
              <a:rPr lang="he-IL" b="1" dirty="0" smtClean="0"/>
              <a:t>החלטות.  </a:t>
            </a:r>
            <a:r>
              <a:rPr lang="he-IL" b="1" dirty="0" smtClean="0">
                <a:latin typeface="Arial" panose="020B0604020202020204" pitchFamily="34" charset="0"/>
                <a:cs typeface="David" panose="020E0502060401010101" pitchFamily="34" charset="-79"/>
              </a:rPr>
              <a:t>                                  </a:t>
            </a:r>
            <a:r>
              <a:rPr lang="he-IL" dirty="0">
                <a:latin typeface="Arial" panose="020B0604020202020204" pitchFamily="34" charset="0"/>
                <a:cs typeface="David" panose="020E0502060401010101" pitchFamily="34" charset="-79"/>
              </a:rPr>
              <a:t>60  נקודות </a:t>
            </a:r>
            <a:endParaRPr lang="he-IL" dirty="0" smtClean="0">
              <a:latin typeface="Arial" panose="020B0604020202020204" pitchFamily="34" charset="0"/>
              <a:cs typeface="David" panose="020E0502060401010101" pitchFamily="34" charset="-79"/>
            </a:endParaRPr>
          </a:p>
          <a:p>
            <a:pPr>
              <a:lnSpc>
                <a:spcPct val="150000"/>
              </a:lnSpc>
            </a:pPr>
            <a:r>
              <a:rPr lang="he-IL" dirty="0" smtClean="0">
                <a:latin typeface="Arial" panose="020B0604020202020204" pitchFamily="34" charset="0"/>
                <a:cs typeface="David" panose="020E0502060401010101" pitchFamily="34" charset="-79"/>
              </a:rPr>
              <a:t>ענה </a:t>
            </a:r>
            <a:r>
              <a:rPr lang="he-IL" dirty="0">
                <a:latin typeface="Arial" panose="020B0604020202020204" pitchFamily="34" charset="0"/>
                <a:cs typeface="David" panose="020E0502060401010101" pitchFamily="34" charset="-79"/>
              </a:rPr>
              <a:t>על </a:t>
            </a:r>
            <a:r>
              <a:rPr lang="he-IL" b="1" u="sng" dirty="0">
                <a:latin typeface="Arial" panose="020B0604020202020204" pitchFamily="34" charset="0"/>
                <a:cs typeface="David" panose="020E0502060401010101" pitchFamily="34" charset="-79"/>
              </a:rPr>
              <a:t>שלוש</a:t>
            </a:r>
            <a:r>
              <a:rPr lang="he-IL" u="sng" dirty="0">
                <a:latin typeface="Arial" panose="020B0604020202020204" pitchFamily="34" charset="0"/>
                <a:cs typeface="David" panose="020E0502060401010101" pitchFamily="34" charset="-79"/>
              </a:rPr>
              <a:t> </a:t>
            </a:r>
            <a:r>
              <a:rPr lang="he-IL" dirty="0">
                <a:latin typeface="Arial" panose="020B0604020202020204" pitchFamily="34" charset="0"/>
                <a:cs typeface="David" panose="020E0502060401010101" pitchFamily="34" charset="-79"/>
              </a:rPr>
              <a:t>מהשאלות 1-9 (משני הפרקים) </a:t>
            </a:r>
            <a:r>
              <a:rPr lang="he-IL" dirty="0" smtClean="0">
                <a:latin typeface="Arial" panose="020B0604020202020204" pitchFamily="34" charset="0"/>
                <a:cs typeface="David" panose="020E0502060401010101" pitchFamily="34" charset="-79"/>
              </a:rPr>
              <a:t>?</a:t>
            </a:r>
            <a:endParaRPr lang="en-US" dirty="0">
              <a:effectLst/>
            </a:endParaRPr>
          </a:p>
        </p:txBody>
      </p:sp>
      <p:sp>
        <p:nvSpPr>
          <p:cNvPr id="5" name="מלבן 4"/>
          <p:cNvSpPr/>
          <p:nvPr/>
        </p:nvSpPr>
        <p:spPr>
          <a:xfrm>
            <a:off x="5171063" y="479238"/>
            <a:ext cx="2755883" cy="501356"/>
          </a:xfrm>
          <a:prstGeom prst="rect">
            <a:avLst/>
          </a:prstGeom>
        </p:spPr>
        <p:txBody>
          <a:bodyPr wrap="none">
            <a:spAutoFit/>
          </a:bodyPr>
          <a:lstStyle/>
          <a:p>
            <a:pPr>
              <a:lnSpc>
                <a:spcPct val="115000"/>
              </a:lnSpc>
              <a:spcAft>
                <a:spcPts val="1000"/>
              </a:spcAft>
            </a:pPr>
            <a:r>
              <a:rPr lang="he-IL" sz="2400" b="1" dirty="0">
                <a:latin typeface="Calibri" panose="020F0502020204030204" pitchFamily="34" charset="0"/>
                <a:ea typeface="Calibri" panose="020F0502020204030204" pitchFamily="34" charset="0"/>
                <a:cs typeface="David" panose="020E0502060401010101" pitchFamily="34" charset="-79"/>
              </a:rPr>
              <a:t>משך הבחינה</a:t>
            </a:r>
            <a:r>
              <a:rPr lang="en-US" sz="2400" b="1" dirty="0">
                <a:latin typeface="Calibri" panose="020F0502020204030204" pitchFamily="34" charset="0"/>
                <a:ea typeface="Calibri" panose="020F0502020204030204" pitchFamily="34" charset="0"/>
                <a:cs typeface="David" panose="020E0502060401010101" pitchFamily="34" charset="-79"/>
              </a:rPr>
              <a:t>: </a:t>
            </a:r>
            <a:r>
              <a:rPr lang="he-IL" sz="2400" dirty="0">
                <a:latin typeface="Calibri" panose="020F0502020204030204" pitchFamily="34" charset="0"/>
                <a:ea typeface="Calibri" panose="020F0502020204030204" pitchFamily="34" charset="0"/>
                <a:cs typeface="David" panose="020E0502060401010101" pitchFamily="34" charset="-79"/>
              </a:rPr>
              <a:t>שעתיים</a:t>
            </a:r>
            <a:r>
              <a:rPr lang="en-US" dirty="0">
                <a:latin typeface="Calibri" panose="020F0502020204030204" pitchFamily="34" charset="0"/>
                <a:ea typeface="Calibri" panose="020F0502020204030204" pitchFamily="34" charset="0"/>
                <a:cs typeface="David" panose="020E0502060401010101" pitchFamily="34" charset="-79"/>
              </a:rPr>
              <a:t>.</a:t>
            </a:r>
            <a:endParaRPr lang="en-US" sz="1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3156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מעוגל 1"/>
          <p:cNvSpPr/>
          <p:nvPr/>
        </p:nvSpPr>
        <p:spPr>
          <a:xfrm>
            <a:off x="2895601" y="667556"/>
            <a:ext cx="7547020" cy="9144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200" b="1" dirty="0" smtClean="0">
                <a:solidFill>
                  <a:srgbClr val="C00000"/>
                </a:solidFill>
              </a:rPr>
              <a:t>מיומנויות </a:t>
            </a:r>
            <a:endParaRPr lang="he-IL" sz="3200" b="1" dirty="0">
              <a:solidFill>
                <a:srgbClr val="C00000"/>
              </a:solidFill>
            </a:endParaRPr>
          </a:p>
        </p:txBody>
      </p:sp>
      <p:pic>
        <p:nvPicPr>
          <p:cNvPr id="3" name="תמונה 2"/>
          <p:cNvPicPr>
            <a:picLocks noChangeAspect="1"/>
          </p:cNvPicPr>
          <p:nvPr/>
        </p:nvPicPr>
        <p:blipFill>
          <a:blip r:embed="rId2"/>
          <a:stretch>
            <a:fillRect/>
          </a:stretch>
        </p:blipFill>
        <p:spPr>
          <a:xfrm>
            <a:off x="7129734" y="2822942"/>
            <a:ext cx="3973694" cy="2835997"/>
          </a:xfrm>
          <a:prstGeom prst="rect">
            <a:avLst/>
          </a:prstGeom>
        </p:spPr>
      </p:pic>
      <p:pic>
        <p:nvPicPr>
          <p:cNvPr id="4" name="תמונה 3"/>
          <p:cNvPicPr>
            <a:picLocks noChangeAspect="1"/>
          </p:cNvPicPr>
          <p:nvPr/>
        </p:nvPicPr>
        <p:blipFill rotWithShape="1">
          <a:blip r:embed="rId3"/>
          <a:srcRect b="24964"/>
          <a:stretch/>
        </p:blipFill>
        <p:spPr>
          <a:xfrm>
            <a:off x="849086" y="3100629"/>
            <a:ext cx="5630499" cy="2558310"/>
          </a:xfrm>
          <a:prstGeom prst="rect">
            <a:avLst/>
          </a:prstGeom>
        </p:spPr>
      </p:pic>
    </p:spTree>
    <p:extLst>
      <p:ext uri="{BB962C8B-B14F-4D97-AF65-F5344CB8AC3E}">
        <p14:creationId xmlns:p14="http://schemas.microsoft.com/office/powerpoint/2010/main" val="830002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33840" y="316601"/>
            <a:ext cx="11534841" cy="1708160"/>
          </a:xfrm>
          <a:prstGeom prst="rect">
            <a:avLst/>
          </a:prstGeom>
          <a:solidFill>
            <a:schemeClr val="bg2">
              <a:lumMod val="90000"/>
            </a:schemeClr>
          </a:solidFill>
        </p:spPr>
        <p:txBody>
          <a:bodyPr wrap="square">
            <a:spAutoFit/>
          </a:bodyPr>
          <a:lstStyle/>
          <a:p>
            <a:pPr>
              <a:lnSpc>
                <a:spcPct val="150000"/>
              </a:lnSpc>
            </a:pPr>
            <a:r>
              <a:rPr lang="he-IL" sz="2400" b="1" dirty="0">
                <a:latin typeface="David" panose="020E0502060401010101" pitchFamily="34" charset="-79"/>
                <a:ea typeface="Times New Roman" panose="02020603050405020304" pitchFamily="18" charset="0"/>
                <a:cs typeface="David" panose="020E0502060401010101" pitchFamily="34" charset="-79"/>
              </a:rPr>
              <a:t>משימות להערכת אוריינות מדעית וטכנולוגית כוללות שלשה ממדים</a:t>
            </a:r>
            <a:r>
              <a:rPr lang="en-US" sz="2400" b="1" dirty="0">
                <a:latin typeface="David" panose="020E0502060401010101" pitchFamily="34" charset="-79"/>
                <a:ea typeface="Times New Roman" panose="02020603050405020304" pitchFamily="18" charset="0"/>
                <a:cs typeface="David" panose="020E0502060401010101" pitchFamily="34" charset="-79"/>
              </a:rPr>
              <a:t>: </a:t>
            </a:r>
            <a:endParaRPr lang="he-IL" sz="2400" b="1" dirty="0" smtClean="0">
              <a:latin typeface="David" panose="020E0502060401010101" pitchFamily="34" charset="-79"/>
              <a:ea typeface="Times New Roman" panose="02020603050405020304" pitchFamily="18" charset="0"/>
              <a:cs typeface="David" panose="020E0502060401010101" pitchFamily="34" charset="-79"/>
            </a:endParaRPr>
          </a:p>
          <a:p>
            <a:pPr>
              <a:lnSpc>
                <a:spcPct val="150000"/>
              </a:lnSpc>
            </a:pPr>
            <a:r>
              <a:rPr lang="he-IL" sz="2400" b="1" dirty="0" smtClean="0">
                <a:latin typeface="David" panose="020E0502060401010101" pitchFamily="34" charset="-79"/>
                <a:ea typeface="Times New Roman" panose="02020603050405020304" pitchFamily="18" charset="0"/>
                <a:cs typeface="David" panose="020E0502060401010101" pitchFamily="34" charset="-79"/>
              </a:rPr>
              <a:t>תוכן </a:t>
            </a:r>
            <a:r>
              <a:rPr lang="he-IL" sz="2400" b="1" dirty="0">
                <a:latin typeface="David" panose="020E0502060401010101" pitchFamily="34" charset="-79"/>
                <a:ea typeface="Times New Roman" panose="02020603050405020304" pitchFamily="18" charset="0"/>
                <a:cs typeface="David" panose="020E0502060401010101" pitchFamily="34" charset="-79"/>
              </a:rPr>
              <a:t>ומושגים מדעיים וטכנולוגיים</a:t>
            </a:r>
            <a:r>
              <a:rPr lang="en-US" sz="2400" b="1" dirty="0">
                <a:latin typeface="David" panose="020E0502060401010101" pitchFamily="34" charset="-79"/>
                <a:ea typeface="Times New Roman" panose="02020603050405020304" pitchFamily="18" charset="0"/>
                <a:cs typeface="David" panose="020E0502060401010101" pitchFamily="34" charset="-79"/>
              </a:rPr>
              <a:t>, </a:t>
            </a:r>
            <a:r>
              <a:rPr lang="he-IL" sz="2400" b="1" dirty="0">
                <a:latin typeface="David" panose="020E0502060401010101" pitchFamily="34" charset="-79"/>
                <a:ea typeface="Times New Roman" panose="02020603050405020304" pitchFamily="18" charset="0"/>
                <a:cs typeface="David" panose="020E0502060401010101" pitchFamily="34" charset="-79"/>
              </a:rPr>
              <a:t>תהליכים ומיומנויות חשיבה במדע וטכנולוגיה וסיטואציות חברתיות בעלות הקשר חברתי תרבותי</a:t>
            </a:r>
            <a:r>
              <a:rPr lang="en-US" sz="2400" b="1" dirty="0" smtClean="0">
                <a:latin typeface="David" panose="020E0502060401010101" pitchFamily="34" charset="-79"/>
                <a:ea typeface="Times New Roman" panose="02020603050405020304" pitchFamily="18" charset="0"/>
                <a:cs typeface="David" panose="020E0502060401010101" pitchFamily="34" charset="-79"/>
              </a:rPr>
              <a:t>.</a:t>
            </a:r>
            <a:endParaRPr lang="en-US" sz="2400" b="1" dirty="0">
              <a:latin typeface="David" panose="020E0502060401010101" pitchFamily="34" charset="-79"/>
              <a:ea typeface="Calibri" panose="020F0502020204030204" pitchFamily="34" charset="0"/>
              <a:cs typeface="David" panose="020E0502060401010101" pitchFamily="34" charset="-79"/>
            </a:endParaRPr>
          </a:p>
        </p:txBody>
      </p:sp>
      <p:sp>
        <p:nvSpPr>
          <p:cNvPr id="4" name="מלבן 3"/>
          <p:cNvSpPr/>
          <p:nvPr/>
        </p:nvSpPr>
        <p:spPr>
          <a:xfrm>
            <a:off x="1206659" y="2163260"/>
            <a:ext cx="3871573" cy="369332"/>
          </a:xfrm>
          <a:prstGeom prst="rect">
            <a:avLst/>
          </a:prstGeom>
        </p:spPr>
        <p:txBody>
          <a:bodyPr wrap="none">
            <a:spAutoFit/>
          </a:bodyPr>
          <a:lstStyle/>
          <a:p>
            <a:r>
              <a:rPr lang="he-IL" dirty="0">
                <a:latin typeface="Arial" panose="020B0604020202020204" pitchFamily="34" charset="0"/>
                <a:ea typeface="Times New Roman" panose="02020603050405020304" pitchFamily="18" charset="0"/>
                <a:cs typeface="David" panose="020E0502060401010101" pitchFamily="34" charset="-79"/>
              </a:rPr>
              <a:t>מידת</a:t>
            </a:r>
            <a:r>
              <a:rPr lang="he-IL" dirty="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הרלוונטיות</a:t>
            </a:r>
            <a:r>
              <a:rPr lang="he-IL" dirty="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של</a:t>
            </a:r>
            <a:r>
              <a:rPr lang="he-IL" dirty="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התכנים</a:t>
            </a:r>
            <a:r>
              <a:rPr lang="he-IL" dirty="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לחיי</a:t>
            </a:r>
            <a:r>
              <a:rPr lang="he-IL" dirty="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יומיום</a:t>
            </a:r>
            <a:r>
              <a:rPr lang="en-US" dirty="0">
                <a:latin typeface="Arial" panose="020B0604020202020204" pitchFamily="34" charset="0"/>
                <a:ea typeface="Times New Roman" panose="02020603050405020304" pitchFamily="18" charset="0"/>
                <a:cs typeface="David" panose="020E0502060401010101" pitchFamily="34" charset="-79"/>
              </a:rPr>
              <a:t>. </a:t>
            </a:r>
            <a:endParaRPr lang="he-IL" dirty="0"/>
          </a:p>
        </p:txBody>
      </p:sp>
      <p:sp>
        <p:nvSpPr>
          <p:cNvPr id="5" name="מלבן 4"/>
          <p:cNvSpPr/>
          <p:nvPr/>
        </p:nvSpPr>
        <p:spPr>
          <a:xfrm>
            <a:off x="1909019" y="2532592"/>
            <a:ext cx="9959662" cy="1754326"/>
          </a:xfrm>
          <a:prstGeom prst="rect">
            <a:avLst/>
          </a:prstGeom>
        </p:spPr>
        <p:txBody>
          <a:bodyPr wrap="square">
            <a:spAutoFit/>
          </a:bodyPr>
          <a:lstStyle/>
          <a:p>
            <a:pPr>
              <a:lnSpc>
                <a:spcPct val="150000"/>
              </a:lnSpc>
            </a:pPr>
            <a:r>
              <a:rPr lang="he-IL" b="1" dirty="0">
                <a:latin typeface="Arial" panose="020B0604020202020204" pitchFamily="34" charset="0"/>
                <a:ea typeface="Times New Roman" panose="02020603050405020304" pitchFamily="18" charset="0"/>
                <a:cs typeface="David" panose="020E0502060401010101" pitchFamily="34" charset="-79"/>
              </a:rPr>
              <a:t>ממד</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שני</a:t>
            </a:r>
            <a:r>
              <a:rPr lang="en-US" b="1" dirty="0">
                <a:latin typeface="Arial" panose="020B0604020202020204" pitchFamily="34" charset="0"/>
                <a:ea typeface="Times New Roman" panose="02020603050405020304" pitchFamily="18" charset="0"/>
                <a:cs typeface="David" panose="020E0502060401010101" pitchFamily="34" charset="-79"/>
              </a:rPr>
              <a:t>: </a:t>
            </a:r>
            <a:r>
              <a:rPr lang="he-IL" b="1" dirty="0">
                <a:latin typeface="Arial" panose="020B0604020202020204" pitchFamily="34" charset="0"/>
                <a:ea typeface="Times New Roman" panose="02020603050405020304" pitchFamily="18" charset="0"/>
                <a:cs typeface="David" panose="020E0502060401010101" pitchFamily="34" charset="-79"/>
              </a:rPr>
              <a:t>תהליכים</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ומיומנויות</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חשיבה</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במדע</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וטכנולוגיה</a:t>
            </a:r>
            <a:r>
              <a:rPr lang="en-US" b="1" dirty="0">
                <a:latin typeface="Arial" panose="020B0604020202020204" pitchFamily="34" charset="0"/>
                <a:ea typeface="Times New Roman" panose="02020603050405020304" pitchFamily="18" charset="0"/>
                <a:cs typeface="David" panose="020E0502060401010101" pitchFamily="34" charset="-79"/>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הכוונה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היא</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לתהליכי</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חשיבה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ומיומנויות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חשיבה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ועשייה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הדרושים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לשם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הבניית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ידע</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ותפיסות</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פרשנות</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תכנון ופעולה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על</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סמך</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ראיות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או</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נתונים</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על</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מנת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ליצור</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הבנה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בנושאים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הקשורים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לפתרון</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בעיות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במדע</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וטכנולוגיה</a:t>
            </a:r>
            <a:r>
              <a:rPr lang="en-US" dirty="0">
                <a:latin typeface="Arial" panose="020B0604020202020204" pitchFamily="34" charset="0"/>
                <a:ea typeface="Times New Roman" panose="02020603050405020304" pitchFamily="18" charset="0"/>
                <a:cs typeface="David" panose="020E0502060401010101" pitchFamily="34" charset="-79"/>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להלן</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המיומנויות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המרכזיות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המרכיבות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את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האוריינית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המדעית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והטכנולוגית</a:t>
            </a:r>
            <a:r>
              <a:rPr lang="en-US" dirty="0">
                <a:latin typeface="Arial" panose="020B0604020202020204" pitchFamily="34" charset="0"/>
                <a:ea typeface="Times New Roman" panose="02020603050405020304" pitchFamily="18" charset="0"/>
                <a:cs typeface="David" panose="020E0502060401010101" pitchFamily="34" charset="-79"/>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מלבן 5"/>
          <p:cNvSpPr/>
          <p:nvPr/>
        </p:nvSpPr>
        <p:spPr>
          <a:xfrm>
            <a:off x="9350043" y="2024761"/>
            <a:ext cx="2518638" cy="507831"/>
          </a:xfrm>
          <a:prstGeom prst="rect">
            <a:avLst/>
          </a:prstGeom>
        </p:spPr>
        <p:txBody>
          <a:bodyPr wrap="none">
            <a:spAutoFit/>
          </a:bodyPr>
          <a:lstStyle/>
          <a:p>
            <a:pPr>
              <a:lnSpc>
                <a:spcPct val="150000"/>
              </a:lnSpc>
            </a:pPr>
            <a:r>
              <a:rPr lang="he-IL" b="1" dirty="0">
                <a:latin typeface="Arial" panose="020B0604020202020204" pitchFamily="34" charset="0"/>
                <a:ea typeface="Times New Roman" panose="02020603050405020304" pitchFamily="18" charset="0"/>
                <a:cs typeface="David" panose="020E0502060401010101" pitchFamily="34" charset="-79"/>
              </a:rPr>
              <a:t>ממד</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ראשון</a:t>
            </a:r>
            <a:r>
              <a:rPr lang="en-US" b="1" dirty="0">
                <a:latin typeface="Arial" panose="020B0604020202020204" pitchFamily="34" charset="0"/>
                <a:ea typeface="Times New Roman" panose="02020603050405020304" pitchFamily="18" charset="0"/>
                <a:cs typeface="David" panose="020E0502060401010101" pitchFamily="34" charset="-79"/>
              </a:rPr>
              <a:t>: </a:t>
            </a:r>
            <a:r>
              <a:rPr lang="he-IL" b="1" dirty="0">
                <a:latin typeface="Arial" panose="020B0604020202020204" pitchFamily="34" charset="0"/>
                <a:ea typeface="Times New Roman" panose="02020603050405020304" pitchFamily="18" charset="0"/>
                <a:cs typeface="David" panose="020E0502060401010101" pitchFamily="34" charset="-79"/>
              </a:rPr>
              <a:t>תוכן</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ומושגים</a:t>
            </a:r>
            <a:r>
              <a:rPr lang="en-US" b="1" dirty="0">
                <a:latin typeface="Arial" panose="020B0604020202020204" pitchFamily="34" charset="0"/>
                <a:ea typeface="Times New Roman" panose="02020603050405020304" pitchFamily="18" charset="0"/>
                <a:cs typeface="David" panose="020E0502060401010101" pitchFamily="34" charset="-79"/>
              </a:rPr>
              <a:t>.</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
        <p:nvSpPr>
          <p:cNvPr id="7" name="מלבן 6"/>
          <p:cNvSpPr/>
          <p:nvPr/>
        </p:nvSpPr>
        <p:spPr>
          <a:xfrm>
            <a:off x="1655734" y="4286918"/>
            <a:ext cx="10212947" cy="2169825"/>
          </a:xfrm>
          <a:prstGeom prst="rect">
            <a:avLst/>
          </a:prstGeom>
        </p:spPr>
        <p:txBody>
          <a:bodyPr wrap="square">
            <a:spAutoFit/>
          </a:bodyPr>
          <a:lstStyle/>
          <a:p>
            <a:pPr>
              <a:lnSpc>
                <a:spcPct val="150000"/>
              </a:lnSpc>
            </a:pPr>
            <a:r>
              <a:rPr lang="he-IL" b="1" dirty="0">
                <a:latin typeface="Arial" panose="020B0604020202020204" pitchFamily="34" charset="0"/>
                <a:ea typeface="Times New Roman" panose="02020603050405020304" pitchFamily="18" charset="0"/>
                <a:cs typeface="David" panose="020E0502060401010101" pitchFamily="34" charset="-79"/>
              </a:rPr>
              <a:t>ממד</a:t>
            </a:r>
            <a:r>
              <a:rPr lang="en-US" b="1" dirty="0">
                <a:latin typeface="Arial" panose="020B0604020202020204" pitchFamily="34" charset="0"/>
                <a:ea typeface="Times New Roman" panose="02020603050405020304" pitchFamily="18" charset="0"/>
                <a:cs typeface="David" panose="020E0502060401010101" pitchFamily="34" charset="-79"/>
              </a:rPr>
              <a:t> 3: </a:t>
            </a:r>
            <a:r>
              <a:rPr lang="he-IL" b="1" dirty="0">
                <a:latin typeface="Arial" panose="020B0604020202020204" pitchFamily="34" charset="0"/>
                <a:ea typeface="Times New Roman" panose="02020603050405020304" pitchFamily="18" charset="0"/>
                <a:cs typeface="David" panose="020E0502060401010101" pitchFamily="34" charset="-79"/>
              </a:rPr>
              <a:t>סיטואציות</a:t>
            </a:r>
            <a:r>
              <a:rPr lang="he-IL" b="1" dirty="0">
                <a:latin typeface="Calibri" panose="020F0502020204030204" pitchFamily="34" charset="0"/>
                <a:ea typeface="Times New Roman" panose="02020603050405020304" pitchFamily="18" charset="0"/>
                <a:cs typeface="Arial" panose="020B0604020202020204" pitchFamily="34" charset="0"/>
              </a:rPr>
              <a:t> </a:t>
            </a:r>
            <a:r>
              <a:rPr lang="he-IL" b="1" dirty="0">
                <a:latin typeface="Arial" panose="020B0604020202020204" pitchFamily="34" charset="0"/>
                <a:ea typeface="Times New Roman" panose="02020603050405020304" pitchFamily="18" charset="0"/>
                <a:cs typeface="David" panose="020E0502060401010101" pitchFamily="34" charset="-79"/>
              </a:rPr>
              <a:t>הקשריות</a:t>
            </a:r>
            <a:r>
              <a:rPr lang="en-US" b="1" dirty="0">
                <a:latin typeface="Arial" panose="020B0604020202020204" pitchFamily="34" charset="0"/>
                <a:ea typeface="Times New Roman" panose="02020603050405020304" pitchFamily="18" charset="0"/>
                <a:cs typeface="David" panose="020E0502060401010101" pitchFamily="34" charset="-79"/>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הכוונה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לסיטואציות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מגוונות</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החל</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במצבים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הלקוחים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מחיי</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היומיום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ומשיעורי</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המדע</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והטכנולוגיה</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דרך עבודתם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של</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מדענים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ומהנדסים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וכלה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בסיטואציות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בעלות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משמעות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ציבורים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או</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גלובלית</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כגון</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אלה</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בעיות המשפיעות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על</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היחיד</a:t>
            </a:r>
            <a:r>
              <a:rPr lang="he-IL" dirty="0">
                <a:latin typeface="Calibri" panose="020F050202020403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מזון</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ואנרגיה</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על</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הקהילה</a:t>
            </a:r>
            <a:r>
              <a:rPr lang="he-IL" dirty="0">
                <a:latin typeface="Calibri" panose="020F050202020403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הספקת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מים</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מיקום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תחנות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כוח</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על</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האדם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כאזרח העולם</a:t>
            </a:r>
            <a:r>
              <a:rPr lang="he-IL" dirty="0">
                <a:latin typeface="Calibri" panose="020F050202020403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אפקט</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החממה</a:t>
            </a:r>
            <a:r>
              <a:rPr lang="en-US" dirty="0">
                <a:latin typeface="Arial" panose="020B0604020202020204" pitchFamily="34" charset="0"/>
                <a:ea typeface="Times New Roman" panose="02020603050405020304" pitchFamily="18" charset="0"/>
                <a:cs typeface="David" panose="020E0502060401010101" pitchFamily="34" charset="-79"/>
              </a:rPr>
              <a:t>; </a:t>
            </a:r>
            <a:r>
              <a:rPr lang="he-IL" dirty="0">
                <a:latin typeface="Arial" panose="020B0604020202020204" pitchFamily="34" charset="0"/>
                <a:ea typeface="Times New Roman" panose="02020603050405020304" pitchFamily="18" charset="0"/>
                <a:cs typeface="David" panose="020E0502060401010101" pitchFamily="34" charset="-79"/>
              </a:rPr>
              <a:t>היבטים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היסטוריים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הקשורים</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להתפתחות</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המדע</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והטכנולוגיה</a:t>
            </a:r>
            <a:r>
              <a:rPr lang="he-IL" dirty="0">
                <a:latin typeface="Calibri" panose="020F0502020204030204" pitchFamily="34" charset="0"/>
                <a:ea typeface="Times New Roman" panose="02020603050405020304" pitchFamily="18" charset="0"/>
                <a:cs typeface="Arial" panose="020B0604020202020204" pitchFamily="34" charset="0"/>
              </a:rPr>
              <a:t> </a:t>
            </a:r>
            <a:r>
              <a:rPr lang="he-IL" dirty="0">
                <a:latin typeface="Arial" panose="020B0604020202020204" pitchFamily="34" charset="0"/>
                <a:ea typeface="Times New Roman" panose="02020603050405020304" pitchFamily="18" charset="0"/>
                <a:cs typeface="David" panose="020E0502060401010101" pitchFamily="34" charset="-79"/>
              </a:rPr>
              <a:t>ועוד</a:t>
            </a:r>
            <a:r>
              <a:rPr lang="en-US" dirty="0">
                <a:latin typeface="Arial" panose="020B0604020202020204" pitchFamily="34" charset="0"/>
                <a:ea typeface="Times New Roman" panose="02020603050405020304" pitchFamily="18" charset="0"/>
                <a:cs typeface="David" panose="020E0502060401010101" pitchFamily="34" charset="-79"/>
              </a:rPr>
              <a:t>.__</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37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912532197"/>
              </p:ext>
            </p:extLst>
          </p:nvPr>
        </p:nvGraphicFramePr>
        <p:xfrm>
          <a:off x="2009105" y="2550017"/>
          <a:ext cx="8963696" cy="3541690"/>
        </p:xfrm>
        <a:graphic>
          <a:graphicData uri="http://schemas.openxmlformats.org/drawingml/2006/table">
            <a:tbl>
              <a:tblPr rtl="1" firstRow="1" firstCol="1" lastRow="1" lastCol="1" bandRow="1" bandCol="1"/>
              <a:tblGrid>
                <a:gridCol w="1596546">
                  <a:extLst>
                    <a:ext uri="{9D8B030D-6E8A-4147-A177-3AD203B41FA5}">
                      <a16:colId xmlns:a16="http://schemas.microsoft.com/office/drawing/2014/main" val="1839974159"/>
                    </a:ext>
                  </a:extLst>
                </a:gridCol>
                <a:gridCol w="3069410">
                  <a:extLst>
                    <a:ext uri="{9D8B030D-6E8A-4147-A177-3AD203B41FA5}">
                      <a16:colId xmlns:a16="http://schemas.microsoft.com/office/drawing/2014/main" val="362020094"/>
                    </a:ext>
                  </a:extLst>
                </a:gridCol>
                <a:gridCol w="4297740">
                  <a:extLst>
                    <a:ext uri="{9D8B030D-6E8A-4147-A177-3AD203B41FA5}">
                      <a16:colId xmlns:a16="http://schemas.microsoft.com/office/drawing/2014/main" val="998801619"/>
                    </a:ext>
                  </a:extLst>
                </a:gridCol>
              </a:tblGrid>
              <a:tr h="3541690">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ייצוג ידע בתרשים זרימה, ...</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ייצוג  ידע בתרשים זרימה .. בד"כ נמצאים בראש של הכותבים... בעייתי מאוד לחלק מהלומדים</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בחירת קנה מידה לציר מספרים</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בחירת צורת התרשים המתאימה (עוגה, עמודות...)</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מלאו בתרשים את שרשרת האירועים שמביאים ליצירת גל צונאמי. השתמשו במילים הבאות: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תארו את  מהלך האירועים שהתרחשו באמצעות פסקה. התייחסו ל..., ....., ......,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הסבירו על סמך המפה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228600"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7696274"/>
                  </a:ext>
                </a:extLst>
              </a:tr>
            </a:tbl>
          </a:graphicData>
        </a:graphic>
      </p:graphicFrame>
      <p:graphicFrame>
        <p:nvGraphicFramePr>
          <p:cNvPr id="3" name="טבלה 2"/>
          <p:cNvGraphicFramePr>
            <a:graphicFrameLocks noGrp="1"/>
          </p:cNvGraphicFramePr>
          <p:nvPr>
            <p:extLst>
              <p:ext uri="{D42A27DB-BD31-4B8C-83A1-F6EECF244321}">
                <p14:modId xmlns:p14="http://schemas.microsoft.com/office/powerpoint/2010/main" val="2499420472"/>
              </p:ext>
            </p:extLst>
          </p:nvPr>
        </p:nvGraphicFramePr>
        <p:xfrm>
          <a:off x="2240925" y="1171978"/>
          <a:ext cx="8500056" cy="882954"/>
        </p:xfrm>
        <a:graphic>
          <a:graphicData uri="http://schemas.openxmlformats.org/drawingml/2006/table">
            <a:tbl>
              <a:tblPr rtl="1" firstRow="1" firstCol="1" lastRow="1" lastCol="1" bandRow="1" bandCol="1">
                <a:tableStyleId>{5C22544A-7EE6-4342-B048-85BDC9FD1C3A}</a:tableStyleId>
              </a:tblPr>
              <a:tblGrid>
                <a:gridCol w="1513966">
                  <a:extLst>
                    <a:ext uri="{9D8B030D-6E8A-4147-A177-3AD203B41FA5}">
                      <a16:colId xmlns:a16="http://schemas.microsoft.com/office/drawing/2014/main" val="861932272"/>
                    </a:ext>
                  </a:extLst>
                </a:gridCol>
                <a:gridCol w="2910646">
                  <a:extLst>
                    <a:ext uri="{9D8B030D-6E8A-4147-A177-3AD203B41FA5}">
                      <a16:colId xmlns:a16="http://schemas.microsoft.com/office/drawing/2014/main" val="2956748370"/>
                    </a:ext>
                  </a:extLst>
                </a:gridCol>
                <a:gridCol w="4075444">
                  <a:extLst>
                    <a:ext uri="{9D8B030D-6E8A-4147-A177-3AD203B41FA5}">
                      <a16:colId xmlns:a16="http://schemas.microsoft.com/office/drawing/2014/main" val="1727167070"/>
                    </a:ext>
                  </a:extLst>
                </a:gridCol>
              </a:tblGrid>
              <a:tr h="882954">
                <a:tc>
                  <a:txBody>
                    <a:bodyPr/>
                    <a:lstStyle/>
                    <a:p>
                      <a:pPr algn="ctr" rtl="1">
                        <a:spcAft>
                          <a:spcPts val="0"/>
                        </a:spcAft>
                      </a:pPr>
                      <a:r>
                        <a:rPr lang="he-IL" sz="2400" cap="all">
                          <a:effectLst/>
                        </a:rPr>
                        <a:t>מיומנויות</a:t>
                      </a:r>
                      <a:endParaRPr lang="en-US"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rtl="1">
                        <a:spcAft>
                          <a:spcPts val="0"/>
                        </a:spcAft>
                      </a:pPr>
                      <a:r>
                        <a:rPr lang="he-IL" sz="2400" cap="all">
                          <a:effectLst/>
                        </a:rPr>
                        <a:t>הצגת יכולת לבצע מיומנות באמצעות...</a:t>
                      </a:r>
                      <a:endParaRPr lang="en-US"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lvl="0" indent="0" algn="ctr" rtl="1">
                        <a:spcAft>
                          <a:spcPts val="0"/>
                        </a:spcAft>
                        <a:buFont typeface="Courier New" panose="02070309020205020404" pitchFamily="49" charset="0"/>
                        <a:buNone/>
                        <a:tabLst>
                          <a:tab pos="457200" algn="l"/>
                        </a:tabLst>
                      </a:pPr>
                      <a:r>
                        <a:rPr lang="he-IL" sz="2400" cap="all" dirty="0">
                          <a:effectLst/>
                        </a:rPr>
                        <a:t>שאלות לדוגמא</a:t>
                      </a:r>
                      <a:endParaRPr lang="en-US" sz="2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14649031"/>
                  </a:ext>
                </a:extLst>
              </a:tr>
            </a:tbl>
          </a:graphicData>
        </a:graphic>
      </p:graphicFrame>
    </p:spTree>
    <p:extLst>
      <p:ext uri="{BB962C8B-B14F-4D97-AF65-F5344CB8AC3E}">
        <p14:creationId xmlns:p14="http://schemas.microsoft.com/office/powerpoint/2010/main" val="2205687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117427986"/>
              </p:ext>
            </p:extLst>
          </p:nvPr>
        </p:nvGraphicFramePr>
        <p:xfrm>
          <a:off x="2343954" y="862885"/>
          <a:ext cx="8525815" cy="5181600"/>
        </p:xfrm>
        <a:graphic>
          <a:graphicData uri="http://schemas.openxmlformats.org/drawingml/2006/table">
            <a:tbl>
              <a:tblPr rtl="1" firstRow="1" firstCol="1" lastRow="1" lastCol="1" bandRow="1" bandCol="1"/>
              <a:tblGrid>
                <a:gridCol w="1518554">
                  <a:extLst>
                    <a:ext uri="{9D8B030D-6E8A-4147-A177-3AD203B41FA5}">
                      <a16:colId xmlns:a16="http://schemas.microsoft.com/office/drawing/2014/main" val="4185798947"/>
                    </a:ext>
                  </a:extLst>
                </a:gridCol>
                <a:gridCol w="2919468">
                  <a:extLst>
                    <a:ext uri="{9D8B030D-6E8A-4147-A177-3AD203B41FA5}">
                      <a16:colId xmlns:a16="http://schemas.microsoft.com/office/drawing/2014/main" val="1315981271"/>
                    </a:ext>
                  </a:extLst>
                </a:gridCol>
                <a:gridCol w="4087793">
                  <a:extLst>
                    <a:ext uri="{9D8B030D-6E8A-4147-A177-3AD203B41FA5}">
                      <a16:colId xmlns:a16="http://schemas.microsoft.com/office/drawing/2014/main" val="1022210067"/>
                    </a:ext>
                  </a:extLst>
                </a:gridCol>
              </a:tblGrid>
              <a:tr h="3451538">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פענוח מידע המוצג בדרכים שונות: טקסט, טבלאות, גרפים, תרשימים מודלים</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זיהוי נקודות בגרף</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פענוח יחידות/ שנתות בגרף</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זיהוי יחידות שאינן מתאימות ותיקונן</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זיהוי מגמת הגרף</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הגדרת כותרת הגרף, כותרת לצירים, מתן הסבר מילולי למידע המיוצג בתרשים זרימה, איור, תמונה, מפת מושגים ואמצעים גראפיים</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המשפטים הבאים מתייחסים לגרף. ציינו ליד כל משפט אם הוא נכון או לא נכון.</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תארו במילים את המגמה של העקום בקטע א'</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מהן הנקודות...</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אילו היינו ממשיכים את הגרף, האם תוכלו לשער מה תהיה המגמה שלו?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מה לדעתך יתרחש בנקודה בה הערך (מחוץ לגרף)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לפניכם גרף המתאר את המספרים הרשמיים של הקורבנות  של אסון הצונאמי שהתרחש בדצמבר 2004, בארבע המדינות העיקריות שבהן פגעו הגלים: העריכו מתוך הגרף  את  מספר הקורבנות בכל מדינה.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226695"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874582868"/>
                  </a:ext>
                </a:extLst>
              </a:tr>
            </a:tbl>
          </a:graphicData>
        </a:graphic>
      </p:graphicFrame>
    </p:spTree>
    <p:extLst>
      <p:ext uri="{BB962C8B-B14F-4D97-AF65-F5344CB8AC3E}">
        <p14:creationId xmlns:p14="http://schemas.microsoft.com/office/powerpoint/2010/main" val="1611361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495108436"/>
              </p:ext>
            </p:extLst>
          </p:nvPr>
        </p:nvGraphicFramePr>
        <p:xfrm>
          <a:off x="734095" y="548640"/>
          <a:ext cx="10779617" cy="6309360"/>
        </p:xfrm>
        <a:graphic>
          <a:graphicData uri="http://schemas.openxmlformats.org/drawingml/2006/table">
            <a:tbl>
              <a:tblPr rtl="1" firstRow="1" firstCol="1" lastRow="1" lastCol="1" bandRow="1" bandCol="1"/>
              <a:tblGrid>
                <a:gridCol w="1919984">
                  <a:extLst>
                    <a:ext uri="{9D8B030D-6E8A-4147-A177-3AD203B41FA5}">
                      <a16:colId xmlns:a16="http://schemas.microsoft.com/office/drawing/2014/main" val="3961688514"/>
                    </a:ext>
                  </a:extLst>
                </a:gridCol>
                <a:gridCol w="3691231">
                  <a:extLst>
                    <a:ext uri="{9D8B030D-6E8A-4147-A177-3AD203B41FA5}">
                      <a16:colId xmlns:a16="http://schemas.microsoft.com/office/drawing/2014/main" val="462699530"/>
                    </a:ext>
                  </a:extLst>
                </a:gridCol>
                <a:gridCol w="5168402">
                  <a:extLst>
                    <a:ext uri="{9D8B030D-6E8A-4147-A177-3AD203B41FA5}">
                      <a16:colId xmlns:a16="http://schemas.microsoft.com/office/drawing/2014/main" val="3080778680"/>
                    </a:ext>
                  </a:extLst>
                </a:gridCol>
              </a:tblGrid>
              <a:tr h="5669924">
                <a:tc>
                  <a:txBody>
                    <a:bodyPr/>
                    <a:lstStyle/>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השוואה ומציאת נקודות דמיון ושוני</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txBody>
                  <a:tcPr marL="66086" marR="66086"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השלמת טבלת השוואה: מתן כותרת לטבלה, כותרת לעמודות</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מציאת קריטריונים להשוואה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איסוף וזיהוי נקודות דמיון בין הגורמים המושווים</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איסוף וזיהוי נקודות שוני בין הגורמים המושווים</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הסקת מסקנות רלבנטיות לנקודות דמיון ושוני </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1800" b="1">
                          <a:effectLst/>
                          <a:latin typeface="David" panose="020E0502060401010101" pitchFamily="34" charset="-79"/>
                          <a:ea typeface="Times New Roman" panose="02020603050405020304" pitchFamily="18" charset="0"/>
                          <a:cs typeface="David" panose="020E0502060401010101" pitchFamily="34" charset="-79"/>
                        </a:rPr>
                        <a:t>אפיון תפקיד השורות ותפקיד העמודות</a:t>
                      </a:r>
                      <a:endParaRPr lang="en-US" sz="1800" b="1">
                        <a:effectLst/>
                        <a:latin typeface="David" panose="020E0502060401010101" pitchFamily="34" charset="-79"/>
                        <a:ea typeface="Times New Roman" panose="02020603050405020304" pitchFamily="18" charset="0"/>
                        <a:cs typeface="David" panose="020E0502060401010101" pitchFamily="34" charset="-79"/>
                      </a:endParaRP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השלימו את הטבלה</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בחרו מתוך הטבלה שלושה קריטריונים, הסבירו לגבי כל אחד מהם מהי חשיבותו לגבי הנושא.</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באילו קריטריונים החלטתם להשתמש? הסבירו כיצד הם משרתים את החלטתכם.</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הוסיפו קריטריונים נוספים באמצעותם תוכלו לקבל החלטה האם להשתמש בקרינת </a:t>
                      </a:r>
                      <a:r>
                        <a:rPr lang="en-US" sz="1800" b="1" dirty="0">
                          <a:effectLst/>
                          <a:latin typeface="David" panose="020E0502060401010101" pitchFamily="34" charset="-79"/>
                          <a:ea typeface="Times New Roman" panose="02020603050405020304" pitchFamily="18" charset="0"/>
                          <a:cs typeface="David" panose="020E0502060401010101" pitchFamily="34" charset="-79"/>
                        </a:rPr>
                        <a:t>X</a:t>
                      </a:r>
                      <a:r>
                        <a:rPr lang="he-IL" sz="1800" b="1" dirty="0">
                          <a:effectLst/>
                          <a:latin typeface="David" panose="020E0502060401010101" pitchFamily="34" charset="-79"/>
                          <a:ea typeface="Times New Roman" panose="02020603050405020304" pitchFamily="18" charset="0"/>
                          <a:cs typeface="David" panose="020E0502060401010101" pitchFamily="34" charset="-79"/>
                        </a:rPr>
                        <a:t>  לצורך.....</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הסבירו על סמך ההשוואה שבצעתם ......</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מהן נקודות הדמיון בין שתי התרופות? </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מהן נקודות השוני בין שתי התרופות?</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נניח שיואל וגדי הם נציגי המשרד הבריאות. יואל מתנגד לנטילת אנטיביוטיקה וגדי מצדד בשימוש באנטיביוטיקה. </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228600" algn="r" rtl="1">
                        <a:spcAft>
                          <a:spcPts val="0"/>
                        </a:spcAft>
                      </a:pPr>
                      <a:r>
                        <a:rPr lang="he-IL" sz="1800" b="1" dirty="0">
                          <a:effectLst/>
                          <a:latin typeface="David" panose="020E0502060401010101" pitchFamily="34" charset="-79"/>
                          <a:ea typeface="Times New Roman" panose="02020603050405020304" pitchFamily="18" charset="0"/>
                          <a:cs typeface="David" panose="020E0502060401010101" pitchFamily="34" charset="-79"/>
                        </a:rPr>
                        <a:t>      מה בטבלת ההשוואה תומך ביואל ומה  </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228600" algn="r" rtl="1">
                        <a:spcAft>
                          <a:spcPts val="0"/>
                        </a:spcAft>
                      </a:pPr>
                      <a:r>
                        <a:rPr lang="he-IL" sz="1800" b="1" dirty="0">
                          <a:effectLst/>
                          <a:latin typeface="David" panose="020E0502060401010101" pitchFamily="34" charset="-79"/>
                          <a:ea typeface="Times New Roman" panose="02020603050405020304" pitchFamily="18" charset="0"/>
                          <a:cs typeface="David" panose="020E0502060401010101" pitchFamily="34" charset="-79"/>
                        </a:rPr>
                        <a:t>      בגדי? הביאו דוגמאות מתוך הטקסט.</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נניח שאתם נציגי משרד הבריאות. תנו הנחיה לציבור בדבר נטילת אנטיביוטיקה והסבירו אותה בהסתמכם על 2 קריטריונים מטבלת ההשוואה. </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1800" b="1" dirty="0">
                          <a:effectLst/>
                          <a:latin typeface="David" panose="020E0502060401010101" pitchFamily="34" charset="-79"/>
                          <a:ea typeface="Times New Roman" panose="02020603050405020304" pitchFamily="18" charset="0"/>
                          <a:cs typeface="David" panose="020E0502060401010101" pitchFamily="34" charset="-79"/>
                        </a:rPr>
                        <a:t>לפניכם רשימת קריטריונים להשוואה בין תכונות ה .., לבין תכונות ה.... . שבצו את הקריטריונים בטור המתאים בטבלה בהתאמה לתיאור התכונות ......</a:t>
                      </a:r>
                      <a:endParaRPr lang="en-US" sz="1800" b="1" dirty="0">
                        <a:effectLst/>
                        <a:latin typeface="David" panose="020E0502060401010101" pitchFamily="34" charset="-79"/>
                        <a:ea typeface="Times New Roman" panose="02020603050405020304" pitchFamily="18" charset="0"/>
                        <a:cs typeface="David" panose="020E0502060401010101" pitchFamily="34" charset="-79"/>
                      </a:endParaRPr>
                    </a:p>
                  </a:txBody>
                  <a:tcPr marL="66086" marR="66086"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878216917"/>
                  </a:ext>
                </a:extLst>
              </a:tr>
            </a:tbl>
          </a:graphicData>
        </a:graphic>
      </p:graphicFrame>
    </p:spTree>
    <p:extLst>
      <p:ext uri="{BB962C8B-B14F-4D97-AF65-F5344CB8AC3E}">
        <p14:creationId xmlns:p14="http://schemas.microsoft.com/office/powerpoint/2010/main" val="1838376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595804543"/>
              </p:ext>
            </p:extLst>
          </p:nvPr>
        </p:nvGraphicFramePr>
        <p:xfrm>
          <a:off x="2034862" y="824249"/>
          <a:ext cx="8770512" cy="4572000"/>
        </p:xfrm>
        <a:graphic>
          <a:graphicData uri="http://schemas.openxmlformats.org/drawingml/2006/table">
            <a:tbl>
              <a:tblPr rtl="1" firstRow="1" firstCol="1" lastRow="1" lastCol="1" bandRow="1" bandCol="1"/>
              <a:tblGrid>
                <a:gridCol w="1562138">
                  <a:extLst>
                    <a:ext uri="{9D8B030D-6E8A-4147-A177-3AD203B41FA5}">
                      <a16:colId xmlns:a16="http://schemas.microsoft.com/office/drawing/2014/main" val="439329220"/>
                    </a:ext>
                  </a:extLst>
                </a:gridCol>
                <a:gridCol w="3003259">
                  <a:extLst>
                    <a:ext uri="{9D8B030D-6E8A-4147-A177-3AD203B41FA5}">
                      <a16:colId xmlns:a16="http://schemas.microsoft.com/office/drawing/2014/main" val="925407287"/>
                    </a:ext>
                  </a:extLst>
                </a:gridCol>
                <a:gridCol w="4205115">
                  <a:extLst>
                    <a:ext uri="{9D8B030D-6E8A-4147-A177-3AD203B41FA5}">
                      <a16:colId xmlns:a16="http://schemas.microsoft.com/office/drawing/2014/main" val="3169561240"/>
                    </a:ext>
                  </a:extLst>
                </a:gridCol>
              </a:tblGrid>
              <a:tr h="3904230">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בניית טיעון</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 </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כתיבת טיעון מפורש ובהיר</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מתן ביסוס לטיעון  על ידי נימוקים או הוכחות הנתמכים על ידי נתונים, עובדות, הסברים, דוגמאות, השוואות.</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העלאת טיעון נגדי הכולל זיהוי פגמים בטיעון המקורי או סתירה של הטיעון המקורי.</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זיהוי טיעון המבוסס על הסבר מוטעה או לקוי/ על נתונים שגויים/ על עובדות מסולפות/על דוגמאות לא מתאימות  למידע שאינו רלבנטי</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228600"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2164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 מהי הטענה שטוען גדי?</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מהו הנימוק בו משתמש תומר?</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גדי אמר..... האם דבריו תומכים בטענה של תומר או מתנגדים לה? נמקו.</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השלימו את החסר במפת הטיעונים.</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אילו מהטיעונים שהוצגו הם רלבנטיים לנושא שהוצג?</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אילו מהטיעונים אינם רלבנטיים לטענה שהוצגה?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אילו נימוקים מחזקים את הטענה שהוצגה?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זהו, אילו תכונות מחזקות את הטענה שהוצגה.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491089073"/>
                  </a:ext>
                </a:extLst>
              </a:tr>
            </a:tbl>
          </a:graphicData>
        </a:graphic>
      </p:graphicFrame>
    </p:spTree>
    <p:extLst>
      <p:ext uri="{BB962C8B-B14F-4D97-AF65-F5344CB8AC3E}">
        <p14:creationId xmlns:p14="http://schemas.microsoft.com/office/powerpoint/2010/main" val="346768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457528319"/>
              </p:ext>
            </p:extLst>
          </p:nvPr>
        </p:nvGraphicFramePr>
        <p:xfrm>
          <a:off x="2421228" y="592428"/>
          <a:ext cx="8165206" cy="5718220"/>
        </p:xfrm>
        <a:graphic>
          <a:graphicData uri="http://schemas.openxmlformats.org/drawingml/2006/table">
            <a:tbl>
              <a:tblPr rtl="1" firstRow="1" firstCol="1" lastRow="1" lastCol="1" bandRow="1" bandCol="1"/>
              <a:tblGrid>
                <a:gridCol w="1454325">
                  <a:extLst>
                    <a:ext uri="{9D8B030D-6E8A-4147-A177-3AD203B41FA5}">
                      <a16:colId xmlns:a16="http://schemas.microsoft.com/office/drawing/2014/main" val="1025303889"/>
                    </a:ext>
                  </a:extLst>
                </a:gridCol>
                <a:gridCol w="2795986">
                  <a:extLst>
                    <a:ext uri="{9D8B030D-6E8A-4147-A177-3AD203B41FA5}">
                      <a16:colId xmlns:a16="http://schemas.microsoft.com/office/drawing/2014/main" val="3686923909"/>
                    </a:ext>
                  </a:extLst>
                </a:gridCol>
                <a:gridCol w="3914895">
                  <a:extLst>
                    <a:ext uri="{9D8B030D-6E8A-4147-A177-3AD203B41FA5}">
                      <a16:colId xmlns:a16="http://schemas.microsoft.com/office/drawing/2014/main" val="1262449913"/>
                    </a:ext>
                  </a:extLst>
                </a:gridCol>
              </a:tblGrid>
              <a:tr h="5718220">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שאילת שאלות</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 </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זיהוי שאלות רלבנטיות להחלטה שרוצים לקבל.</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ניסוח מדויק ובהיר של שאלות</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שאילת שאלות רלבנטיות למומחים, לבעלי תפקידים,  </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שאילת שאלות שהתשובות להן אינן מצויות במקור המידע אך עוזרות לקבל החלטה, לנקוט עמדה בהקשר לנושא.</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228600"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2164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אילו שאלות חשוב, לדעתכם, לשאול בשלב </a:t>
                      </a:r>
                      <a:r>
                        <a:rPr lang="en-US" sz="2000" b="1" dirty="0">
                          <a:effectLst/>
                          <a:latin typeface="David" panose="020E0502060401010101" pitchFamily="34" charset="-79"/>
                          <a:ea typeface="Times New Roman" panose="02020603050405020304" pitchFamily="18" charset="0"/>
                          <a:cs typeface="David" panose="020E0502060401010101" pitchFamily="34" charset="-79"/>
                        </a:rPr>
                        <a:t>X</a:t>
                      </a:r>
                      <a:r>
                        <a:rPr lang="he-IL" sz="2000" b="1" dirty="0">
                          <a:effectLst/>
                          <a:latin typeface="David" panose="020E0502060401010101" pitchFamily="34" charset="-79"/>
                          <a:ea typeface="Times New Roman" panose="02020603050405020304" pitchFamily="18" charset="0"/>
                          <a:cs typeface="David" panose="020E0502060401010101" pitchFamily="34" charset="-79"/>
                        </a:rPr>
                        <a:t>?</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לפניכם שאלות ששירה רוצה לשאול: </a:t>
                      </a:r>
                      <a:r>
                        <a:rPr lang="he-IL" sz="2000" b="1" dirty="0" err="1">
                          <a:effectLst/>
                          <a:latin typeface="David" panose="020E0502060401010101" pitchFamily="34" charset="-79"/>
                          <a:ea typeface="Times New Roman" panose="02020603050405020304" pitchFamily="18" charset="0"/>
                          <a:cs typeface="David" panose="020E0502060401010101" pitchFamily="34" charset="-79"/>
                        </a:rPr>
                        <a:t>א,ב,ג,ד</a:t>
                      </a:r>
                      <a:r>
                        <a:rPr lang="he-IL" sz="2000" b="1" dirty="0">
                          <a:effectLst/>
                          <a:latin typeface="David" panose="020E0502060401010101" pitchFamily="34" charset="-79"/>
                          <a:ea typeface="Times New Roman" panose="02020603050405020304" pitchFamily="18" charset="0"/>
                          <a:cs typeface="David" panose="020E0502060401010101" pitchFamily="34" charset="-79"/>
                        </a:rPr>
                        <a:t>. בחרו מתוכן שתי שאלות שהתשובות להן תסייענה/ לא תסייענה לשירה לצורך קבלת החלטה בדבר לקיחת אנטיביוטיקה.</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נסחו שאלה נוספת שיש להפנותה למומחה כדי לקבל תשובה. ציינו את תחום המומחיות של המומחה.</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228600"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7005251"/>
                  </a:ext>
                </a:extLst>
              </a:tr>
            </a:tbl>
          </a:graphicData>
        </a:graphic>
      </p:graphicFrame>
    </p:spTree>
    <p:extLst>
      <p:ext uri="{BB962C8B-B14F-4D97-AF65-F5344CB8AC3E}">
        <p14:creationId xmlns:p14="http://schemas.microsoft.com/office/powerpoint/2010/main" val="3979496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טבלה 2"/>
          <p:cNvGraphicFramePr>
            <a:graphicFrameLocks noGrp="1"/>
          </p:cNvGraphicFramePr>
          <p:nvPr>
            <p:extLst>
              <p:ext uri="{D42A27DB-BD31-4B8C-83A1-F6EECF244321}">
                <p14:modId xmlns:p14="http://schemas.microsoft.com/office/powerpoint/2010/main" val="25958844"/>
              </p:ext>
            </p:extLst>
          </p:nvPr>
        </p:nvGraphicFramePr>
        <p:xfrm>
          <a:off x="1468192" y="1236372"/>
          <a:ext cx="9285668" cy="3657600"/>
        </p:xfrm>
        <a:graphic>
          <a:graphicData uri="http://schemas.openxmlformats.org/drawingml/2006/table">
            <a:tbl>
              <a:tblPr rtl="1" firstRow="1" firstCol="1" lastRow="1" lastCol="1" bandRow="1" bandCol="1"/>
              <a:tblGrid>
                <a:gridCol w="1653893">
                  <a:extLst>
                    <a:ext uri="{9D8B030D-6E8A-4147-A177-3AD203B41FA5}">
                      <a16:colId xmlns:a16="http://schemas.microsoft.com/office/drawing/2014/main" val="2777885326"/>
                    </a:ext>
                  </a:extLst>
                </a:gridCol>
                <a:gridCol w="3179662">
                  <a:extLst>
                    <a:ext uri="{9D8B030D-6E8A-4147-A177-3AD203B41FA5}">
                      <a16:colId xmlns:a16="http://schemas.microsoft.com/office/drawing/2014/main" val="2839000606"/>
                    </a:ext>
                  </a:extLst>
                </a:gridCol>
                <a:gridCol w="4452113">
                  <a:extLst>
                    <a:ext uri="{9D8B030D-6E8A-4147-A177-3AD203B41FA5}">
                      <a16:colId xmlns:a16="http://schemas.microsoft.com/office/drawing/2014/main" val="1694592423"/>
                    </a:ext>
                  </a:extLst>
                </a:gridCol>
              </a:tblGrid>
              <a:tr h="3337345">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הבחנה בין עובדה ובין פרשנות</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זיהוי ונימוק היגדים הנטענים כעובדות למרות היותם פרשנות.</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שימוש בכלים להערכת נתונים.  ציטוט </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כלים להערכת נתונים:</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 זיהוי ביטויים לשוניים המעידים על פרשנות כמו: ייתכן, כנראה , יכול להיות ש, אפשר ש  - בתהליך ההקניה]</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p>
                      <a:pPr algn="r" rtl="1">
                        <a:spcAft>
                          <a:spcPts val="0"/>
                        </a:spcAft>
                      </a:pPr>
                      <a:r>
                        <a:rPr lang="he-IL" sz="2000" b="1">
                          <a:effectLst/>
                          <a:latin typeface="David" panose="020E0502060401010101" pitchFamily="34" charset="-79"/>
                          <a:ea typeface="Times New Roman" panose="02020603050405020304" pitchFamily="18" charset="0"/>
                          <a:cs typeface="David" panose="020E0502060401010101" pitchFamily="34" charset="-79"/>
                        </a:rPr>
                        <a:t> </a:t>
                      </a:r>
                      <a:endParaRPr lang="en-US" sz="2000" b="1">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228600"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53594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לפניכם היגדים שונים, איזה מבין ההיגדים</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07340"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הוא עובדה ואיזה פרשנות? הסבירו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07340" algn="r" rtl="1">
                        <a:spcAft>
                          <a:spcPts val="0"/>
                        </a:spcAft>
                      </a:pPr>
                      <a:r>
                        <a:rPr lang="he-IL" sz="2000" b="1" dirty="0">
                          <a:effectLst/>
                          <a:latin typeface="David" panose="020E0502060401010101" pitchFamily="34" charset="-79"/>
                          <a:ea typeface="Times New Roman" panose="02020603050405020304" pitchFamily="18" charset="0"/>
                          <a:cs typeface="David" panose="020E0502060401010101" pitchFamily="34" charset="-79"/>
                        </a:rPr>
                        <a:t>      מדוע.</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marR="4572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לגבי כל אחד מההיגדים שקבעתם שהם מביעים פרשנות, הציעו מידע נוסף, המחזק פרשנות זאת. </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חברי אמר: " .......- זו עובדה!" האם אתה מסכים </a:t>
                      </a:r>
                      <a:r>
                        <a:rPr lang="he-IL" sz="2000" b="1" dirty="0" err="1">
                          <a:effectLst/>
                          <a:latin typeface="David" panose="020E0502060401010101" pitchFamily="34" charset="-79"/>
                          <a:ea typeface="Times New Roman" panose="02020603050405020304" pitchFamily="18" charset="0"/>
                          <a:cs typeface="David" panose="020E0502060401010101" pitchFamily="34" charset="-79"/>
                        </a:rPr>
                        <a:t>איתו</a:t>
                      </a:r>
                      <a:r>
                        <a:rPr lang="he-IL" sz="2000" b="1" dirty="0">
                          <a:effectLst/>
                          <a:latin typeface="David" panose="020E0502060401010101" pitchFamily="34" charset="-79"/>
                          <a:ea typeface="Times New Roman" panose="02020603050405020304" pitchFamily="18" charset="0"/>
                          <a:cs typeface="David" panose="020E0502060401010101" pitchFamily="34" charset="-79"/>
                        </a:rPr>
                        <a:t>? הסבר את תשובתך.</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p>
                      <a:pPr marL="342900" lvl="0" indent="-342900" algn="r" rtl="1">
                        <a:spcAft>
                          <a:spcPts val="0"/>
                        </a:spcAft>
                        <a:buFont typeface="Courier New" panose="02070309020205020404" pitchFamily="49" charset="0"/>
                        <a:buChar char="o"/>
                        <a:tabLst>
                          <a:tab pos="457200" algn="l"/>
                        </a:tabLst>
                      </a:pPr>
                      <a:r>
                        <a:rPr lang="he-IL" sz="2000" b="1" dirty="0">
                          <a:effectLst/>
                          <a:latin typeface="David" panose="020E0502060401010101" pitchFamily="34" charset="-79"/>
                          <a:ea typeface="Times New Roman" panose="02020603050405020304" pitchFamily="18" charset="0"/>
                          <a:cs typeface="David" panose="020E0502060401010101" pitchFamily="34" charset="-79"/>
                        </a:rPr>
                        <a:t>הסבירו  את הדרך בה ניתן </a:t>
                      </a:r>
                      <a:r>
                        <a:rPr lang="he-IL" sz="2000" b="1" dirty="0" err="1">
                          <a:effectLst/>
                          <a:latin typeface="David" panose="020E0502060401010101" pitchFamily="34" charset="-79"/>
                          <a:ea typeface="Times New Roman" panose="02020603050405020304" pitchFamily="18" charset="0"/>
                          <a:cs typeface="David" panose="020E0502060401010101" pitchFamily="34" charset="-79"/>
                        </a:rPr>
                        <a:t>לקבוע,אם</a:t>
                      </a:r>
                      <a:r>
                        <a:rPr lang="he-IL" sz="2000" b="1" dirty="0">
                          <a:effectLst/>
                          <a:latin typeface="David" panose="020E0502060401010101" pitchFamily="34" charset="-79"/>
                          <a:ea typeface="Times New Roman" panose="02020603050405020304" pitchFamily="18" charset="0"/>
                          <a:cs typeface="David" panose="020E0502060401010101" pitchFamily="34" charset="-79"/>
                        </a:rPr>
                        <a:t> היגד מסוים הוא פרשנות או עובדה.</a:t>
                      </a:r>
                      <a:endParaRPr lang="en-US" sz="2000" b="1"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795109027"/>
                  </a:ext>
                </a:extLst>
              </a:tr>
            </a:tbl>
          </a:graphicData>
        </a:graphic>
      </p:graphicFrame>
    </p:spTree>
    <p:extLst>
      <p:ext uri="{BB962C8B-B14F-4D97-AF65-F5344CB8AC3E}">
        <p14:creationId xmlns:p14="http://schemas.microsoft.com/office/powerpoint/2010/main" val="3949343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תוצאת תמונה עבור תודה על ההקשב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8521" y="741087"/>
            <a:ext cx="5904219" cy="3373841"/>
          </a:xfrm>
          <a:prstGeom prst="rect">
            <a:avLst/>
          </a:prstGeom>
          <a:noFill/>
          <a:extLst>
            <a:ext uri="{909E8E84-426E-40DD-AFC4-6F175D3DCCD1}">
              <a14:hiddenFill xmlns:a14="http://schemas.microsoft.com/office/drawing/2010/main">
                <a:solidFill>
                  <a:srgbClr val="FFFFFF"/>
                </a:solidFill>
              </a14:hiddenFill>
            </a:ext>
          </a:extLst>
        </p:spPr>
      </p:pic>
      <p:pic>
        <p:nvPicPr>
          <p:cNvPr id="2" name="תמונה 1"/>
          <p:cNvPicPr>
            <a:picLocks noChangeAspect="1"/>
          </p:cNvPicPr>
          <p:nvPr/>
        </p:nvPicPr>
        <p:blipFill>
          <a:blip r:embed="rId3"/>
          <a:stretch>
            <a:fillRect/>
          </a:stretch>
        </p:blipFill>
        <p:spPr>
          <a:xfrm>
            <a:off x="534895" y="3827417"/>
            <a:ext cx="4722298" cy="2216332"/>
          </a:xfrm>
          <a:prstGeom prst="rect">
            <a:avLst/>
          </a:prstGeom>
        </p:spPr>
      </p:pic>
    </p:spTree>
    <p:extLst>
      <p:ext uri="{BB962C8B-B14F-4D97-AF65-F5344CB8AC3E}">
        <p14:creationId xmlns:p14="http://schemas.microsoft.com/office/powerpoint/2010/main" val="4044358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2"/>
          <p:cNvSpPr>
            <a:spLocks noGrp="1"/>
          </p:cNvSpPr>
          <p:nvPr>
            <p:ph type="title"/>
          </p:nvPr>
        </p:nvSpPr>
        <p:spPr>
          <a:xfrm>
            <a:off x="2245658" y="394447"/>
            <a:ext cx="8162365" cy="1356360"/>
          </a:xfrm>
          <a:solidFill>
            <a:schemeClr val="bg2"/>
          </a:solidFill>
        </p:spPr>
        <p:txBody>
          <a:bodyPr>
            <a:normAutofit/>
          </a:bodyPr>
          <a:lstStyle/>
          <a:p>
            <a:pPr rtl="1"/>
            <a:r>
              <a:rPr lang="he-IL" sz="4000" b="1" dirty="0">
                <a:solidFill>
                  <a:srgbClr val="C00000"/>
                </a:solidFill>
              </a:rPr>
              <a:t>המטרה העיקרית של המקצוע </a:t>
            </a:r>
            <a:r>
              <a:rPr lang="he-IL" sz="4000" b="1" dirty="0" err="1">
                <a:solidFill>
                  <a:srgbClr val="C00000"/>
                </a:solidFill>
              </a:rPr>
              <a:t>מוט"ל</a:t>
            </a:r>
            <a:endParaRPr lang="he-IL" sz="4000" b="1" dirty="0">
              <a:solidFill>
                <a:srgbClr val="C00000"/>
              </a:solidFill>
            </a:endParaRPr>
          </a:p>
        </p:txBody>
      </p:sp>
      <p:sp>
        <p:nvSpPr>
          <p:cNvPr id="14" name="מציין מיקום תוכן 13"/>
          <p:cNvSpPr>
            <a:spLocks noGrp="1"/>
          </p:cNvSpPr>
          <p:nvPr>
            <p:ph idx="1"/>
          </p:nvPr>
        </p:nvSpPr>
        <p:spPr>
          <a:xfrm>
            <a:off x="564776" y="2151529"/>
            <a:ext cx="10986248" cy="4038600"/>
          </a:xfrm>
        </p:spPr>
        <p:txBody>
          <a:bodyPr/>
          <a:lstStyle/>
          <a:p>
            <a:pPr marL="0" indent="0" algn="ctr">
              <a:buNone/>
            </a:pPr>
            <a:r>
              <a:rPr lang="he-IL" b="1" dirty="0">
                <a:solidFill>
                  <a:schemeClr val="tx1"/>
                </a:solidFill>
              </a:rPr>
              <a:t>לפתח אוריינות מדעית-טכנולוגית גם אצל תלמידים שלא בחרו להתמחות במקצוע מדעי דיסציפלינארי קלאסי. </a:t>
            </a:r>
          </a:p>
          <a:p>
            <a:pPr marL="0" indent="0">
              <a:buNone/>
            </a:pPr>
            <a:r>
              <a:rPr lang="he-IL" b="1" dirty="0">
                <a:solidFill>
                  <a:schemeClr val="tx1"/>
                </a:solidFill>
              </a:rPr>
              <a:t>מתוך התפיסות ש:</a:t>
            </a:r>
          </a:p>
          <a:p>
            <a:pPr rtl="1"/>
            <a:r>
              <a:rPr lang="he-IL" b="1" dirty="0">
                <a:solidFill>
                  <a:schemeClr val="tx1"/>
                </a:solidFill>
              </a:rPr>
              <a:t>ידע במדעים, ובטכנולוגיה המבוססת על מדעים, תורם תרומה ניכרת לחיים האישיים, החברתיים והמקצועיים. </a:t>
            </a:r>
          </a:p>
          <a:p>
            <a:pPr rtl="1"/>
            <a:r>
              <a:rPr lang="he-IL" b="1" dirty="0">
                <a:solidFill>
                  <a:schemeClr val="tx1"/>
                </a:solidFill>
              </a:rPr>
              <a:t>הבנה במדעים ובטכנולוגיה היא חלק מרכזי במוכנות התלמידים לחייהם הבוגרים כאזרחי מדינת ישראל. </a:t>
            </a:r>
            <a:endParaRPr lang="en-GB" b="1" dirty="0">
              <a:solidFill>
                <a:schemeClr val="tx1"/>
              </a:solidFill>
            </a:endParaRPr>
          </a:p>
          <a:p>
            <a:pPr rtl="1"/>
            <a:r>
              <a:rPr lang="he-IL" b="1" dirty="0">
                <a:solidFill>
                  <a:schemeClr val="tx1"/>
                </a:solidFill>
              </a:rPr>
              <a:t>המדע והטכנולוגיה כרוכים זה בזה והעשייה בהם משלימה זה את זו פעמים רבות. </a:t>
            </a:r>
            <a:endParaRPr lang="en-GB" b="1" dirty="0">
              <a:solidFill>
                <a:schemeClr val="tx1"/>
              </a:solidFill>
            </a:endParaRPr>
          </a:p>
        </p:txBody>
      </p:sp>
    </p:spTree>
    <p:extLst>
      <p:ext uri="{BB962C8B-B14F-4D97-AF65-F5344CB8AC3E}">
        <p14:creationId xmlns:p14="http://schemas.microsoft.com/office/powerpoint/2010/main" val="1390347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1703C33-BD5F-443F-B246-8386885AA990}"/>
              </a:ext>
            </a:extLst>
          </p:cNvPr>
          <p:cNvSpPr>
            <a:spLocks noGrp="1"/>
          </p:cNvSpPr>
          <p:nvPr>
            <p:ph type="title"/>
          </p:nvPr>
        </p:nvSpPr>
        <p:spPr>
          <a:xfrm>
            <a:off x="1847528" y="0"/>
            <a:ext cx="9144000" cy="1144556"/>
          </a:xfrm>
        </p:spPr>
        <p:txBody>
          <a:bodyPr>
            <a:normAutofit/>
          </a:bodyPr>
          <a:lstStyle/>
          <a:p>
            <a:pPr>
              <a:lnSpc>
                <a:spcPct val="100000"/>
              </a:lnSpc>
              <a:spcBef>
                <a:spcPts val="0"/>
              </a:spcBef>
            </a:pPr>
            <a:r>
              <a:rPr lang="he-IL" altLang="en-US" sz="3200" b="1" dirty="0">
                <a:solidFill>
                  <a:srgbClr val="C00000"/>
                </a:solidFill>
                <a:latin typeface="David" panose="020E0502060401010101" pitchFamily="34" charset="-79"/>
                <a:ea typeface="+mn-ea"/>
                <a:cs typeface="David" panose="020E0502060401010101" pitchFamily="34" charset="-79"/>
              </a:rPr>
              <a:t>שלושה רבדים של תהליכי למידה </a:t>
            </a:r>
            <a:r>
              <a:rPr lang="he-IL" altLang="en-US" sz="3200" b="1" dirty="0" err="1">
                <a:solidFill>
                  <a:srgbClr val="C00000"/>
                </a:solidFill>
                <a:latin typeface="David" panose="020E0502060401010101" pitchFamily="34" charset="-79"/>
                <a:ea typeface="+mn-ea"/>
                <a:cs typeface="David" panose="020E0502060401010101" pitchFamily="34" charset="-79"/>
              </a:rPr>
              <a:t>במוט"ל</a:t>
            </a:r>
            <a:r>
              <a:rPr lang="he-IL" altLang="en-US" sz="3200" b="1" dirty="0">
                <a:solidFill>
                  <a:srgbClr val="C00000"/>
                </a:solidFill>
                <a:latin typeface="David" panose="020E0502060401010101" pitchFamily="34" charset="-79"/>
                <a:ea typeface="+mn-ea"/>
                <a:cs typeface="David" panose="020E0502060401010101" pitchFamily="34" charset="-79"/>
              </a:rPr>
              <a:t> </a:t>
            </a:r>
            <a:r>
              <a:rPr lang="he-IL" altLang="en-US" sz="3200" b="1" dirty="0">
                <a:solidFill>
                  <a:srgbClr val="C00000"/>
                </a:solidFill>
                <a:latin typeface="Corbel"/>
                <a:ea typeface="+mn-ea"/>
                <a:cs typeface="Miriam" panose="020B0502050101010101" pitchFamily="34" charset="-79"/>
              </a:rPr>
              <a:t>:</a:t>
            </a:r>
            <a:br>
              <a:rPr lang="he-IL" altLang="en-US" sz="3200" b="1" dirty="0">
                <a:solidFill>
                  <a:srgbClr val="C00000"/>
                </a:solidFill>
                <a:latin typeface="Corbel"/>
                <a:ea typeface="+mn-ea"/>
                <a:cs typeface="Miriam" panose="020B0502050101010101" pitchFamily="34" charset="-79"/>
              </a:rPr>
            </a:br>
            <a:endParaRPr lang="en-GB" sz="3200" dirty="0">
              <a:solidFill>
                <a:srgbClr val="C00000"/>
              </a:solidFill>
            </a:endParaRPr>
          </a:p>
        </p:txBody>
      </p:sp>
      <p:graphicFrame>
        <p:nvGraphicFramePr>
          <p:cNvPr id="4" name="מציין מיקום תוכן 3">
            <a:extLst>
              <a:ext uri="{FF2B5EF4-FFF2-40B4-BE49-F238E27FC236}">
                <a16:creationId xmlns:a16="http://schemas.microsoft.com/office/drawing/2014/main" id="{3B9A8771-3CE9-4C1C-B19A-3762D4CEE2DE}"/>
              </a:ext>
            </a:extLst>
          </p:cNvPr>
          <p:cNvGraphicFramePr>
            <a:graphicFrameLocks noGrp="1"/>
          </p:cNvGraphicFramePr>
          <p:nvPr>
            <p:ph idx="1"/>
            <p:extLst>
              <p:ext uri="{D42A27DB-BD31-4B8C-83A1-F6EECF244321}">
                <p14:modId xmlns:p14="http://schemas.microsoft.com/office/powerpoint/2010/main" val="2808224573"/>
              </p:ext>
            </p:extLst>
          </p:nvPr>
        </p:nvGraphicFramePr>
        <p:xfrm>
          <a:off x="1255060" y="-403412"/>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276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4049485" y="584632"/>
            <a:ext cx="7511143" cy="5688737"/>
          </a:xfrm>
          <a:prstGeom prst="rect">
            <a:avLst/>
          </a:prstGeom>
        </p:spPr>
        <p:txBody>
          <a:bodyPr wrap="square">
            <a:spAutoFit/>
          </a:bodyPr>
          <a:lstStyle/>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לאיזה תחום שייכת האוריינית והנושא עליו נלמד? </a:t>
            </a:r>
            <a:endParaRPr lang="en-US" sz="1200" dirty="0">
              <a:latin typeface="Tahoma" panose="020B0604030504040204" pitchFamily="34" charset="0"/>
              <a:ea typeface="Tahoma" panose="020B0604030504040204" pitchFamily="34" charset="0"/>
              <a:cs typeface="Tahoma" panose="020B0604030504040204" pitchFamily="34" charset="0"/>
            </a:endParaRPr>
          </a:p>
          <a:p>
            <a:pPr marL="457200" marR="457200" algn="r" rtl="1">
              <a:lnSpc>
                <a:spcPct val="150000"/>
              </a:lnSpc>
              <a:spcAft>
                <a:spcPts val="1000"/>
              </a:spcAft>
            </a:pPr>
            <a:r>
              <a:rPr lang="he-IL" b="1" dirty="0">
                <a:latin typeface="Tahoma" panose="020B0604030504040204" pitchFamily="34" charset="0"/>
                <a:ea typeface="Tahoma" panose="020B0604030504040204" pitchFamily="34" charset="0"/>
                <a:cs typeface="Tahoma" panose="020B0604030504040204" pitchFamily="34" charset="0"/>
              </a:rPr>
              <a:t>(פיסיקה, כימיה, מדעי החיים, מדעי כדור הארץ)</a:t>
            </a:r>
            <a:endParaRPr lang="en-US" sz="1200" dirty="0">
              <a:latin typeface="Tahoma" panose="020B0604030504040204" pitchFamily="34" charset="0"/>
              <a:ea typeface="Tahoma" panose="020B0604030504040204" pitchFamily="34" charset="0"/>
              <a:cs typeface="Tahoma" panose="020B0604030504040204" pitchFamily="34" charset="0"/>
            </a:endParaRPr>
          </a:p>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מהו נושא האוריינית? (איך ומדוע הנושא הנלמד שייך לתחום?) </a:t>
            </a:r>
            <a:endParaRPr lang="en-US" sz="1200" dirty="0">
              <a:latin typeface="Tahoma" panose="020B0604030504040204" pitchFamily="34" charset="0"/>
              <a:ea typeface="Tahoma" panose="020B0604030504040204" pitchFamily="34" charset="0"/>
              <a:cs typeface="Tahoma" panose="020B0604030504040204" pitchFamily="34" charset="0"/>
            </a:endParaRPr>
          </a:p>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מהם הדברים החשובים ביותר שעלינו ללמד ?</a:t>
            </a:r>
            <a:endParaRPr lang="en-US" sz="1200" dirty="0">
              <a:latin typeface="Tahoma" panose="020B0604030504040204" pitchFamily="34" charset="0"/>
              <a:ea typeface="Tahoma" panose="020B0604030504040204" pitchFamily="34" charset="0"/>
              <a:cs typeface="Tahoma" panose="020B0604030504040204" pitchFamily="34" charset="0"/>
            </a:endParaRPr>
          </a:p>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אילו מושגים התלמידים צריכים להכיר ?</a:t>
            </a:r>
            <a:endParaRPr lang="en-US" sz="1200" dirty="0">
              <a:latin typeface="Tahoma" panose="020B0604030504040204" pitchFamily="34" charset="0"/>
              <a:ea typeface="Tahoma" panose="020B0604030504040204" pitchFamily="34" charset="0"/>
              <a:cs typeface="Tahoma" panose="020B0604030504040204" pitchFamily="34" charset="0"/>
            </a:endParaRPr>
          </a:p>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אילו מיומנויות כדאי ונכון לקדם בהוראת האוריינית הספציפית הזו? </a:t>
            </a:r>
            <a:endParaRPr lang="en-US" sz="1200" dirty="0">
              <a:latin typeface="Tahoma" panose="020B0604030504040204" pitchFamily="34" charset="0"/>
              <a:ea typeface="Tahoma" panose="020B0604030504040204" pitchFamily="34" charset="0"/>
              <a:cs typeface="Tahoma" panose="020B0604030504040204" pitchFamily="34" charset="0"/>
            </a:endParaRPr>
          </a:p>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אילו עקרונות נקדם בנושא הנלמד?</a:t>
            </a:r>
            <a:endParaRPr lang="en-US" sz="1200" dirty="0">
              <a:latin typeface="Tahoma" panose="020B0604030504040204" pitchFamily="34" charset="0"/>
              <a:ea typeface="Tahoma" panose="020B0604030504040204" pitchFamily="34" charset="0"/>
              <a:cs typeface="Tahoma" panose="020B0604030504040204" pitchFamily="34" charset="0"/>
            </a:endParaRPr>
          </a:p>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אילו ערכים נמצאים בנושא הנלמד שראוי לדון בהם? </a:t>
            </a:r>
            <a:endParaRPr lang="en-US" sz="1200" dirty="0">
              <a:latin typeface="Tahoma" panose="020B0604030504040204" pitchFamily="34" charset="0"/>
              <a:ea typeface="Tahoma" panose="020B0604030504040204" pitchFamily="34" charset="0"/>
              <a:cs typeface="Tahoma" panose="020B0604030504040204" pitchFamily="34" charset="0"/>
            </a:endParaRPr>
          </a:p>
          <a:p>
            <a:pPr marL="342900" marR="457200" lvl="0" indent="-342900" algn="r" rtl="1">
              <a:lnSpc>
                <a:spcPct val="150000"/>
              </a:lnSpc>
              <a:spcAft>
                <a:spcPts val="1000"/>
              </a:spcAft>
              <a:buFont typeface="Symbol" panose="05050102010706020507" pitchFamily="18" charset="2"/>
              <a:buChar char=""/>
            </a:pPr>
            <a:r>
              <a:rPr lang="he-IL" b="1" dirty="0">
                <a:latin typeface="Tahoma" panose="020B0604030504040204" pitchFamily="34" charset="0"/>
                <a:ea typeface="Tahoma" panose="020B0604030504040204" pitchFamily="34" charset="0"/>
                <a:cs typeface="Tahoma" panose="020B0604030504040204" pitchFamily="34" charset="0"/>
              </a:rPr>
              <a:t>האם נושא האוריינית רלוונטי וקשור לחיים שלנו? </a:t>
            </a:r>
            <a:endParaRPr lang="en-US" sz="1200" dirty="0">
              <a:effectLst/>
              <a:latin typeface="Tahoma" panose="020B0604030504040204" pitchFamily="34" charset="0"/>
              <a:ea typeface="Tahoma" panose="020B0604030504040204" pitchFamily="34" charset="0"/>
              <a:cs typeface="Tahoma" panose="020B0604030504040204" pitchFamily="34" charset="0"/>
            </a:endParaRPr>
          </a:p>
        </p:txBody>
      </p:sp>
      <p:pic>
        <p:nvPicPr>
          <p:cNvPr id="2" name="תמונה 1"/>
          <p:cNvPicPr>
            <a:picLocks noChangeAspect="1"/>
          </p:cNvPicPr>
          <p:nvPr/>
        </p:nvPicPr>
        <p:blipFill>
          <a:blip r:embed="rId2"/>
          <a:stretch>
            <a:fillRect/>
          </a:stretch>
        </p:blipFill>
        <p:spPr>
          <a:xfrm>
            <a:off x="474072" y="1613739"/>
            <a:ext cx="4205237" cy="3630521"/>
          </a:xfrm>
          <a:prstGeom prst="rect">
            <a:avLst/>
          </a:prstGeom>
        </p:spPr>
      </p:pic>
    </p:spTree>
    <p:extLst>
      <p:ext uri="{BB962C8B-B14F-4D97-AF65-F5344CB8AC3E}">
        <p14:creationId xmlns:p14="http://schemas.microsoft.com/office/powerpoint/2010/main" val="301006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665776" y="412257"/>
            <a:ext cx="9100962" cy="2400657"/>
          </a:xfrm>
          <a:prstGeom prst="rect">
            <a:avLst/>
          </a:prstGeom>
        </p:spPr>
        <p:txBody>
          <a:bodyPr wrap="square">
            <a:spAutoFit/>
          </a:bodyPr>
          <a:lstStyle/>
          <a:p>
            <a:pPr algn="just" rtl="1">
              <a:lnSpc>
                <a:spcPct val="150000"/>
              </a:lnSpc>
              <a:spcAft>
                <a:spcPts val="0"/>
              </a:spcAft>
            </a:pPr>
            <a:r>
              <a:rPr lang="he-IL" sz="2000" b="1" dirty="0">
                <a:latin typeface="Gisha" panose="020B0502040204020203" pitchFamily="34" charset="-79"/>
                <a:ea typeface="Calibri" panose="020F0502020204030204" pitchFamily="34" charset="0"/>
                <a:cs typeface="Gisha" panose="020B0502040204020203" pitchFamily="34" charset="-79"/>
              </a:rPr>
              <a:t>איזידור רבי, חתן פרס נובל לפיסיקה, נשאל פעם מדוע הוא בחר להיות מדען: "אימא שלי הפכה אותי למדען בלי לשים לב. כשילדים אחרים היו חוזרים הביתה, היו שואלים אותם, 'מה למדת היום? אבל אימא שלי הייתה אומרת, 'איזי, שאלת היום שאלה טובה?' זה עשה אותי שונה. החיפוש אחר שאלות טובות, הפך אותי למדען."</a:t>
            </a:r>
            <a:endParaRPr lang="en-US" sz="2000" b="1" dirty="0">
              <a:effectLst/>
              <a:latin typeface="Gisha" panose="020B0502040204020203" pitchFamily="34" charset="-79"/>
              <a:ea typeface="Calibri" panose="020F0502020204030204" pitchFamily="34" charset="0"/>
              <a:cs typeface="Gisha" panose="020B0502040204020203" pitchFamily="34" charset="-79"/>
            </a:endParaRPr>
          </a:p>
        </p:txBody>
      </p:sp>
      <p:pic>
        <p:nvPicPr>
          <p:cNvPr id="3" name="תמונה 2"/>
          <p:cNvPicPr>
            <a:picLocks noChangeAspect="1"/>
          </p:cNvPicPr>
          <p:nvPr/>
        </p:nvPicPr>
        <p:blipFill>
          <a:blip r:embed="rId2"/>
          <a:stretch>
            <a:fillRect/>
          </a:stretch>
        </p:blipFill>
        <p:spPr>
          <a:xfrm>
            <a:off x="590391" y="3388647"/>
            <a:ext cx="8572927" cy="3127923"/>
          </a:xfrm>
          <a:prstGeom prst="rect">
            <a:avLst/>
          </a:prstGeom>
        </p:spPr>
      </p:pic>
    </p:spTree>
    <p:extLst>
      <p:ext uri="{BB962C8B-B14F-4D97-AF65-F5344CB8AC3E}">
        <p14:creationId xmlns:p14="http://schemas.microsoft.com/office/powerpoint/2010/main" val="2177145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192813" y="2787650"/>
            <a:ext cx="10599312" cy="2614049"/>
          </a:xfrm>
          <a:prstGeom prst="rect">
            <a:avLst/>
          </a:prstGeom>
        </p:spPr>
        <p:txBody>
          <a:bodyPr wrap="square">
            <a:spAutoFit/>
          </a:bodyPr>
          <a:lstStyle/>
          <a:p>
            <a:pPr>
              <a:lnSpc>
                <a:spcPct val="115000"/>
              </a:lnSpc>
              <a:spcAft>
                <a:spcPts val="1000"/>
              </a:spcAft>
            </a:pPr>
            <a:r>
              <a:rPr lang="he-IL" sz="3200" b="1" u="sng" dirty="0">
                <a:solidFill>
                  <a:schemeClr val="accent2">
                    <a:lumMod val="75000"/>
                  </a:schemeClr>
                </a:solidFill>
                <a:latin typeface="David" panose="020E0502060401010101" pitchFamily="34" charset="-79"/>
                <a:ea typeface="Calibri" panose="020F0502020204030204" pitchFamily="34" charset="0"/>
                <a:cs typeface="David" panose="020E0502060401010101" pitchFamily="34" charset="-79"/>
              </a:rPr>
              <a:t>מה אנחנו </a:t>
            </a:r>
            <a:r>
              <a:rPr lang="he-IL" sz="3200" b="1" u="sng" dirty="0" smtClean="0">
                <a:solidFill>
                  <a:schemeClr val="accent2">
                    <a:lumMod val="75000"/>
                  </a:schemeClr>
                </a:solidFill>
                <a:latin typeface="David" panose="020E0502060401010101" pitchFamily="34" charset="-79"/>
                <a:ea typeface="Calibri" panose="020F0502020204030204" pitchFamily="34" charset="0"/>
                <a:cs typeface="David" panose="020E0502060401010101" pitchFamily="34" charset="-79"/>
              </a:rPr>
              <a:t>יודעים? </a:t>
            </a:r>
            <a:endParaRPr lang="en-US" sz="3200" dirty="0">
              <a:solidFill>
                <a:schemeClr val="accent2">
                  <a:lumMod val="75000"/>
                </a:schemeClr>
              </a:solidFill>
              <a:latin typeface="David" panose="020E0502060401010101" pitchFamily="34" charset="-79"/>
              <a:ea typeface="Calibri" panose="020F0502020204030204" pitchFamily="34" charset="0"/>
              <a:cs typeface="David" panose="020E0502060401010101" pitchFamily="34" charset="-79"/>
            </a:endParaRPr>
          </a:p>
          <a:p>
            <a:pPr>
              <a:lnSpc>
                <a:spcPct val="115000"/>
              </a:lnSpc>
              <a:spcAft>
                <a:spcPts val="1000"/>
              </a:spcAft>
            </a:pPr>
            <a:r>
              <a:rPr lang="he-IL" sz="3200" dirty="0">
                <a:latin typeface="David" panose="020E0502060401010101" pitchFamily="34" charset="-79"/>
                <a:ea typeface="Calibri" panose="020F0502020204030204" pitchFamily="34" charset="0"/>
                <a:cs typeface="David" panose="020E0502060401010101" pitchFamily="34" charset="-79"/>
              </a:rPr>
              <a:t>בחינת </a:t>
            </a:r>
            <a:r>
              <a:rPr lang="he-IL" sz="3200" dirty="0" err="1" smtClean="0">
                <a:latin typeface="David" panose="020E0502060401010101" pitchFamily="34" charset="-79"/>
                <a:ea typeface="Calibri" panose="020F0502020204030204" pitchFamily="34" charset="0"/>
                <a:cs typeface="David" panose="020E0502060401010101" pitchFamily="34" charset="-79"/>
              </a:rPr>
              <a:t>מוט"ל</a:t>
            </a:r>
            <a:r>
              <a:rPr lang="he-IL" sz="3200" dirty="0" smtClean="0">
                <a:latin typeface="David" panose="020E0502060401010101" pitchFamily="34" charset="-79"/>
                <a:ea typeface="Calibri" panose="020F0502020204030204" pitchFamily="34" charset="0"/>
                <a:cs typeface="David" panose="020E0502060401010101" pitchFamily="34" charset="-79"/>
              </a:rPr>
              <a:t> </a:t>
            </a:r>
            <a:r>
              <a:rPr lang="he-IL" sz="3200" dirty="0">
                <a:latin typeface="David" panose="020E0502060401010101" pitchFamily="34" charset="-79"/>
                <a:ea typeface="Calibri" panose="020F0502020204030204" pitchFamily="34" charset="0"/>
                <a:cs typeface="David" panose="020E0502060401010101" pitchFamily="34" charset="-79"/>
              </a:rPr>
              <a:t>לקיץ </a:t>
            </a:r>
            <a:r>
              <a:rPr lang="he-IL" sz="3200" dirty="0" err="1" smtClean="0">
                <a:latin typeface="David" panose="020E0502060401010101" pitchFamily="34" charset="-79"/>
                <a:ea typeface="Calibri" panose="020F0502020204030204" pitchFamily="34" charset="0"/>
                <a:cs typeface="David" panose="020E0502060401010101" pitchFamily="34" charset="-79"/>
              </a:rPr>
              <a:t>תש"ף</a:t>
            </a:r>
            <a:r>
              <a:rPr lang="he-IL" sz="3200" dirty="0" smtClean="0">
                <a:latin typeface="David" panose="020E0502060401010101" pitchFamily="34" charset="-79"/>
                <a:ea typeface="Calibri" panose="020F0502020204030204" pitchFamily="34" charset="0"/>
                <a:cs typeface="David" panose="020E0502060401010101" pitchFamily="34" charset="-79"/>
              </a:rPr>
              <a:t> 2020 </a:t>
            </a:r>
            <a:r>
              <a:rPr lang="he-IL" sz="3200" dirty="0">
                <a:latin typeface="David" panose="020E0502060401010101" pitchFamily="34" charset="-79"/>
                <a:ea typeface="Calibri" panose="020F0502020204030204" pitchFamily="34" charset="0"/>
                <a:cs typeface="David" panose="020E0502060401010101" pitchFamily="34" charset="-79"/>
              </a:rPr>
              <a:t>תהיה בחינת מפמ"ר, ותיבדק </a:t>
            </a:r>
            <a:r>
              <a:rPr lang="he-IL" sz="3200" dirty="0" err="1" smtClean="0">
                <a:latin typeface="David" panose="020E0502060401010101" pitchFamily="34" charset="-79"/>
                <a:ea typeface="Calibri" panose="020F0502020204030204" pitchFamily="34" charset="0"/>
                <a:cs typeface="David" panose="020E0502060401010101" pitchFamily="34" charset="-79"/>
              </a:rPr>
              <a:t>במרב"ד</a:t>
            </a:r>
            <a:r>
              <a:rPr lang="he-IL" sz="3200" dirty="0" smtClean="0">
                <a:latin typeface="David" panose="020E0502060401010101" pitchFamily="34" charset="-79"/>
                <a:ea typeface="Calibri" panose="020F0502020204030204" pitchFamily="34" charset="0"/>
                <a:cs typeface="David" panose="020E0502060401010101" pitchFamily="34" charset="-79"/>
              </a:rPr>
              <a:t> (</a:t>
            </a:r>
            <a:r>
              <a:rPr lang="he-IL" sz="3200" dirty="0">
                <a:latin typeface="David" panose="020E0502060401010101" pitchFamily="34" charset="-79"/>
                <a:ea typeface="Calibri" panose="020F0502020204030204" pitchFamily="34" charset="0"/>
                <a:cs typeface="David" panose="020E0502060401010101" pitchFamily="34" charset="-79"/>
              </a:rPr>
              <a:t>בחינה חיצונית</a:t>
            </a:r>
            <a:r>
              <a:rPr lang="he-IL" sz="3200" dirty="0" smtClean="0">
                <a:latin typeface="David" panose="020E0502060401010101" pitchFamily="34" charset="-79"/>
                <a:ea typeface="Calibri" panose="020F0502020204030204" pitchFamily="34" charset="0"/>
                <a:cs typeface="David" panose="020E0502060401010101" pitchFamily="34" charset="-79"/>
              </a:rPr>
              <a:t>) סמל שאלון: מבנה הבחינה: ידוע </a:t>
            </a:r>
          </a:p>
          <a:p>
            <a:pPr>
              <a:lnSpc>
                <a:spcPct val="115000"/>
              </a:lnSpc>
              <a:spcAft>
                <a:spcPts val="1000"/>
              </a:spcAft>
            </a:pPr>
            <a:r>
              <a:rPr lang="he-IL" sz="3200" dirty="0" smtClean="0">
                <a:latin typeface="David" panose="020E0502060401010101" pitchFamily="34" charset="-79"/>
                <a:ea typeface="Calibri" panose="020F0502020204030204" pitchFamily="34" charset="0"/>
                <a:cs typeface="David" panose="020E0502060401010101" pitchFamily="34" charset="-79"/>
              </a:rPr>
              <a:t>תאריך הבחינה:</a:t>
            </a:r>
            <a:endParaRPr lang="en-US" sz="3200" dirty="0">
              <a:latin typeface="David" panose="020E0502060401010101" pitchFamily="34" charset="-79"/>
              <a:ea typeface="Calibri" panose="020F0502020204030204" pitchFamily="34" charset="0"/>
              <a:cs typeface="David" panose="020E0502060401010101" pitchFamily="34" charset="-79"/>
            </a:endParaRPr>
          </a:p>
        </p:txBody>
      </p:sp>
      <p:sp>
        <p:nvSpPr>
          <p:cNvPr id="3" name="TextBox 2"/>
          <p:cNvSpPr txBox="1"/>
          <p:nvPr/>
        </p:nvSpPr>
        <p:spPr>
          <a:xfrm>
            <a:off x="6492469" y="919061"/>
            <a:ext cx="3185487" cy="584775"/>
          </a:xfrm>
          <a:prstGeom prst="rect">
            <a:avLst/>
          </a:prstGeom>
        </p:spPr>
        <p:style>
          <a:lnRef idx="1">
            <a:schemeClr val="accent3"/>
          </a:lnRef>
          <a:fillRef idx="2">
            <a:schemeClr val="accent3"/>
          </a:fillRef>
          <a:effectRef idx="1">
            <a:schemeClr val="accent3"/>
          </a:effectRef>
          <a:fontRef idx="minor">
            <a:schemeClr val="dk1"/>
          </a:fontRef>
        </p:style>
        <p:txBody>
          <a:bodyPr wrap="none" rtlCol="1">
            <a:spAutoFit/>
          </a:bodyPr>
          <a:lstStyle/>
          <a:p>
            <a:r>
              <a:rPr lang="he-IL" sz="3200" b="1" dirty="0" smtClean="0"/>
              <a:t>מה קורה אצלנו? </a:t>
            </a:r>
            <a:endParaRPr lang="he-IL" sz="3200" b="1" dirty="0"/>
          </a:p>
        </p:txBody>
      </p:sp>
      <p:pic>
        <p:nvPicPr>
          <p:cNvPr id="5" name="תמונה 4"/>
          <p:cNvPicPr>
            <a:picLocks noChangeAspect="1"/>
          </p:cNvPicPr>
          <p:nvPr/>
        </p:nvPicPr>
        <p:blipFill>
          <a:blip r:embed="rId2"/>
          <a:stretch>
            <a:fillRect/>
          </a:stretch>
        </p:blipFill>
        <p:spPr>
          <a:xfrm>
            <a:off x="1192813" y="541049"/>
            <a:ext cx="3369902" cy="2246601"/>
          </a:xfrm>
          <a:prstGeom prst="rect">
            <a:avLst/>
          </a:prstGeom>
        </p:spPr>
      </p:pic>
    </p:spTree>
    <p:extLst>
      <p:ext uri="{BB962C8B-B14F-4D97-AF65-F5344CB8AC3E}">
        <p14:creationId xmlns:p14="http://schemas.microsoft.com/office/powerpoint/2010/main" val="1799077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44385994"/>
              </p:ext>
            </p:extLst>
          </p:nvPr>
        </p:nvGraphicFramePr>
        <p:xfrm>
          <a:off x="3979572" y="682580"/>
          <a:ext cx="7315199" cy="5902779"/>
        </p:xfrm>
        <a:graphic>
          <a:graphicData uri="http://schemas.openxmlformats.org/drawingml/2006/table">
            <a:tbl>
              <a:tblPr rtl="1" firstRow="1" firstCol="1" bandRow="1">
                <a:tableStyleId>{5C22544A-7EE6-4342-B048-85BDC9FD1C3A}</a:tableStyleId>
              </a:tblPr>
              <a:tblGrid>
                <a:gridCol w="2731898">
                  <a:extLst>
                    <a:ext uri="{9D8B030D-6E8A-4147-A177-3AD203B41FA5}">
                      <a16:colId xmlns:a16="http://schemas.microsoft.com/office/drawing/2014/main" val="939636365"/>
                    </a:ext>
                  </a:extLst>
                </a:gridCol>
                <a:gridCol w="4583301">
                  <a:extLst>
                    <a:ext uri="{9D8B030D-6E8A-4147-A177-3AD203B41FA5}">
                      <a16:colId xmlns:a16="http://schemas.microsoft.com/office/drawing/2014/main" val="162252694"/>
                    </a:ext>
                  </a:extLst>
                </a:gridCol>
              </a:tblGrid>
              <a:tr h="795347">
                <a:tc>
                  <a:txBody>
                    <a:bodyPr/>
                    <a:lstStyle/>
                    <a:p>
                      <a:pPr algn="r" rtl="1">
                        <a:lnSpc>
                          <a:spcPct val="107000"/>
                        </a:lnSpc>
                        <a:spcAft>
                          <a:spcPts val="0"/>
                        </a:spcAft>
                      </a:pPr>
                      <a:r>
                        <a:rPr lang="he-IL" sz="2000" b="1" dirty="0">
                          <a:solidFill>
                            <a:schemeClr val="tx1"/>
                          </a:solidFill>
                          <a:effectLst/>
                          <a:latin typeface="David" panose="020E0502060401010101" pitchFamily="34" charset="-79"/>
                          <a:cs typeface="David" panose="020E0502060401010101" pitchFamily="34" charset="-79"/>
                        </a:rPr>
                        <a:t>שם תחום הלמידה</a:t>
                      </a:r>
                      <a:endParaRPr lang="en-US"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tc>
                  <a:txBody>
                    <a:bodyPr/>
                    <a:lstStyle/>
                    <a:p>
                      <a:pPr algn="r" rtl="1">
                        <a:lnSpc>
                          <a:spcPct val="107000"/>
                        </a:lnSpc>
                        <a:spcAft>
                          <a:spcPts val="0"/>
                        </a:spcAft>
                      </a:pPr>
                      <a:r>
                        <a:rPr lang="he-IL" sz="2000" b="1" dirty="0">
                          <a:solidFill>
                            <a:schemeClr val="tx1"/>
                          </a:solidFill>
                          <a:effectLst/>
                          <a:latin typeface="David" panose="020E0502060401010101" pitchFamily="34" charset="-79"/>
                          <a:cs typeface="David" panose="020E0502060401010101" pitchFamily="34" charset="-79"/>
                        </a:rPr>
                        <a:t>רשימת האורייניות המדעיות ללמידה</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dirty="0">
                          <a:solidFill>
                            <a:schemeClr val="tx1"/>
                          </a:solidFill>
                          <a:effectLst/>
                          <a:latin typeface="David" panose="020E0502060401010101" pitchFamily="34" charset="-79"/>
                          <a:cs typeface="David" panose="020E0502060401010101" pitchFamily="34" charset="-79"/>
                        </a:rPr>
                        <a:t>לכלל הלומדים </a:t>
                      </a:r>
                      <a:r>
                        <a:rPr lang="he-IL" sz="2000" b="1" dirty="0" smtClean="0">
                          <a:solidFill>
                            <a:schemeClr val="tx1"/>
                          </a:solidFill>
                          <a:effectLst/>
                          <a:latin typeface="David" panose="020E0502060401010101" pitchFamily="34" charset="-79"/>
                          <a:cs typeface="David" panose="020E0502060401010101" pitchFamily="34" charset="-79"/>
                        </a:rPr>
                        <a:t>– יש ללמד את כולם</a:t>
                      </a:r>
                      <a:endParaRPr lang="en-US"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extLst>
                  <a:ext uri="{0D108BD9-81ED-4DB2-BD59-A6C34878D82A}">
                    <a16:rowId xmlns:a16="http://schemas.microsoft.com/office/drawing/2014/main" val="864007972"/>
                  </a:ext>
                </a:extLst>
              </a:tr>
              <a:tr h="1011155">
                <a:tc>
                  <a:txBody>
                    <a:bodyPr/>
                    <a:lstStyle/>
                    <a:p>
                      <a:pPr algn="r" rtl="1">
                        <a:lnSpc>
                          <a:spcPct val="115000"/>
                        </a:lnSpc>
                        <a:spcAft>
                          <a:spcPts val="1000"/>
                        </a:spcAft>
                      </a:pPr>
                      <a:r>
                        <a:rPr lang="he-IL" sz="2000" b="1">
                          <a:solidFill>
                            <a:schemeClr val="tx1"/>
                          </a:solidFill>
                          <a:effectLst/>
                          <a:latin typeface="David" panose="020E0502060401010101" pitchFamily="34" charset="-79"/>
                          <a:cs typeface="David" panose="020E0502060401010101" pitchFamily="34" charset="-79"/>
                        </a:rPr>
                        <a:t>מדעי החיים </a:t>
                      </a:r>
                      <a:endParaRPr lang="en-US" sz="2000" b="1">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u="none" strike="noStrike">
                          <a:solidFill>
                            <a:schemeClr val="tx1"/>
                          </a:solidFill>
                          <a:effectLst/>
                          <a:latin typeface="David" panose="020E0502060401010101" pitchFamily="34" charset="-79"/>
                          <a:cs typeface="David" panose="020E0502060401010101" pitchFamily="34" charset="-79"/>
                        </a:rPr>
                        <a:t> </a:t>
                      </a:r>
                      <a:endParaRPr lang="en-US" sz="2000" b="1">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tc>
                  <a:txBody>
                    <a:bodyPr/>
                    <a:lstStyle/>
                    <a:p>
                      <a:pPr algn="r" rtl="1">
                        <a:lnSpc>
                          <a:spcPct val="115000"/>
                        </a:lnSpc>
                        <a:spcAft>
                          <a:spcPts val="1000"/>
                        </a:spcAft>
                      </a:pPr>
                      <a:r>
                        <a:rPr lang="he-IL" sz="2000" b="1" dirty="0" smtClean="0">
                          <a:solidFill>
                            <a:schemeClr val="tx1"/>
                          </a:solidFill>
                          <a:effectLst/>
                          <a:latin typeface="David" panose="020E0502060401010101" pitchFamily="34" charset="-79"/>
                          <a:cs typeface="David" panose="020E0502060401010101" pitchFamily="34" charset="-79"/>
                        </a:rPr>
                        <a:t>חיסון- עבר, הווה, עתיד. </a:t>
                      </a:r>
                    </a:p>
                    <a:p>
                      <a:pPr algn="r" rtl="1">
                        <a:lnSpc>
                          <a:spcPct val="115000"/>
                        </a:lnSpc>
                        <a:spcAft>
                          <a:spcPts val="1000"/>
                        </a:spcAft>
                      </a:pPr>
                      <a:r>
                        <a:rPr lang="he-IL" sz="2000" b="1" dirty="0" smtClean="0">
                          <a:solidFill>
                            <a:schemeClr val="tx1"/>
                          </a:solidFill>
                          <a:effectLst/>
                          <a:latin typeface="David" panose="020E0502060401010101" pitchFamily="34" charset="-79"/>
                          <a:cs typeface="David" panose="020E0502060401010101" pitchFamily="34" charset="-79"/>
                        </a:rPr>
                        <a:t>שומעים </a:t>
                      </a:r>
                      <a:r>
                        <a:rPr lang="he-IL" sz="2000" b="1" dirty="0">
                          <a:solidFill>
                            <a:schemeClr val="tx1"/>
                          </a:solidFill>
                          <a:effectLst/>
                          <a:latin typeface="David" panose="020E0502060401010101" pitchFamily="34" charset="-79"/>
                          <a:cs typeface="David" panose="020E0502060401010101" pitchFamily="34" charset="-79"/>
                        </a:rPr>
                        <a:t>רעש	 </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dirty="0" smtClean="0">
                          <a:solidFill>
                            <a:schemeClr val="tx1"/>
                          </a:solidFill>
                          <a:effectLst/>
                          <a:latin typeface="David" panose="020E0502060401010101" pitchFamily="34" charset="-79"/>
                          <a:cs typeface="David" panose="020E0502060401010101" pitchFamily="34" charset="-79"/>
                        </a:rPr>
                        <a:t>החופרים צמאים למים</a:t>
                      </a:r>
                      <a:endParaRPr lang="en-US"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extLst>
                  <a:ext uri="{0D108BD9-81ED-4DB2-BD59-A6C34878D82A}">
                    <a16:rowId xmlns:a16="http://schemas.microsoft.com/office/drawing/2014/main" val="3477538517"/>
                  </a:ext>
                </a:extLst>
              </a:tr>
              <a:tr h="1007716">
                <a:tc>
                  <a:txBody>
                    <a:bodyPr/>
                    <a:lstStyle/>
                    <a:p>
                      <a:pPr algn="r" rtl="1">
                        <a:lnSpc>
                          <a:spcPct val="107000"/>
                        </a:lnSpc>
                        <a:spcAft>
                          <a:spcPts val="0"/>
                        </a:spcAft>
                      </a:pPr>
                      <a:r>
                        <a:rPr lang="he-IL" sz="2000" b="1">
                          <a:solidFill>
                            <a:schemeClr val="tx1"/>
                          </a:solidFill>
                          <a:effectLst/>
                          <a:latin typeface="David" panose="020E0502060401010101" pitchFamily="34" charset="-79"/>
                          <a:cs typeface="David" panose="020E0502060401010101" pitchFamily="34" charset="-79"/>
                        </a:rPr>
                        <a:t>פיזיקה</a:t>
                      </a:r>
                      <a:endParaRPr lang="en-US" sz="2000" b="1">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a:solidFill>
                            <a:schemeClr val="tx1"/>
                          </a:solidFill>
                          <a:effectLst/>
                          <a:latin typeface="David" panose="020E0502060401010101" pitchFamily="34" charset="-79"/>
                          <a:cs typeface="David" panose="020E0502060401010101" pitchFamily="34" charset="-79"/>
                        </a:rPr>
                        <a:t> </a:t>
                      </a:r>
                      <a:endParaRPr lang="en-US" sz="2000" b="1">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u="none" strike="noStrike">
                          <a:solidFill>
                            <a:schemeClr val="tx1"/>
                          </a:solidFill>
                          <a:effectLst/>
                          <a:latin typeface="David" panose="020E0502060401010101" pitchFamily="34" charset="-79"/>
                          <a:cs typeface="David" panose="020E0502060401010101" pitchFamily="34" charset="-79"/>
                        </a:rPr>
                        <a:t> </a:t>
                      </a:r>
                      <a:endParaRPr lang="en-US" sz="2000" b="1">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tc>
                  <a:txBody>
                    <a:bodyPr/>
                    <a:lstStyle/>
                    <a:p>
                      <a:pPr algn="r" rtl="1">
                        <a:lnSpc>
                          <a:spcPct val="150000"/>
                        </a:lnSpc>
                        <a:spcAft>
                          <a:spcPts val="0"/>
                        </a:spcAft>
                      </a:pPr>
                      <a:r>
                        <a:rPr lang="he-IL" sz="2000" b="1" dirty="0">
                          <a:solidFill>
                            <a:schemeClr val="tx1"/>
                          </a:solidFill>
                          <a:effectLst/>
                          <a:latin typeface="David" panose="020E0502060401010101" pitchFamily="34" charset="-79"/>
                          <a:cs typeface="David" panose="020E0502060401010101" pitchFamily="34" charset="-79"/>
                        </a:rPr>
                        <a:t> </a:t>
                      </a:r>
                      <a:r>
                        <a:rPr lang="he-IL" sz="2000" b="1" dirty="0" smtClean="0">
                          <a:solidFill>
                            <a:schemeClr val="tx1"/>
                          </a:solidFill>
                          <a:effectLst/>
                          <a:latin typeface="David" panose="020E0502060401010101" pitchFamily="34" charset="-79"/>
                          <a:cs typeface="David" panose="020E0502060401010101" pitchFamily="34" charset="-79"/>
                        </a:rPr>
                        <a:t>כמעט תאונה</a:t>
                      </a:r>
                    </a:p>
                    <a:p>
                      <a:pPr algn="r" rtl="1">
                        <a:lnSpc>
                          <a:spcPct val="150000"/>
                        </a:lnSpc>
                        <a:spcAft>
                          <a:spcPts val="0"/>
                        </a:spcAft>
                      </a:pPr>
                      <a:r>
                        <a:rPr lang="he-IL" sz="2000" b="1" dirty="0" err="1" smtClean="0">
                          <a:solidFill>
                            <a:schemeClr val="tx1"/>
                          </a:solidFill>
                          <a:effectLst/>
                          <a:latin typeface="David" panose="020E0502060401010101" pitchFamily="34" charset="-79"/>
                          <a:cs typeface="David" panose="020E0502060401010101" pitchFamily="34" charset="-79"/>
                        </a:rPr>
                        <a:t>סגווי</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dirty="0">
                          <a:solidFill>
                            <a:schemeClr val="tx1"/>
                          </a:solidFill>
                          <a:effectLst/>
                          <a:latin typeface="David" panose="020E0502060401010101" pitchFamily="34" charset="-79"/>
                          <a:cs typeface="David" panose="020E0502060401010101" pitchFamily="34" charset="-79"/>
                        </a:rPr>
                        <a:t>עונות השנה </a:t>
                      </a:r>
                      <a:endParaRPr lang="en-US"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extLst>
                  <a:ext uri="{0D108BD9-81ED-4DB2-BD59-A6C34878D82A}">
                    <a16:rowId xmlns:a16="http://schemas.microsoft.com/office/drawing/2014/main" val="2886631691"/>
                  </a:ext>
                </a:extLst>
              </a:tr>
              <a:tr h="1011155">
                <a:tc>
                  <a:txBody>
                    <a:bodyPr/>
                    <a:lstStyle/>
                    <a:p>
                      <a:pPr algn="r" rtl="1">
                        <a:lnSpc>
                          <a:spcPct val="107000"/>
                        </a:lnSpc>
                        <a:spcAft>
                          <a:spcPts val="0"/>
                        </a:spcAft>
                      </a:pPr>
                      <a:r>
                        <a:rPr lang="he-IL" sz="2000" b="1">
                          <a:solidFill>
                            <a:schemeClr val="tx1"/>
                          </a:solidFill>
                          <a:effectLst/>
                          <a:latin typeface="David" panose="020E0502060401010101" pitchFamily="34" charset="-79"/>
                          <a:cs typeface="David" panose="020E0502060401010101" pitchFamily="34" charset="-79"/>
                        </a:rPr>
                        <a:t>כימיה</a:t>
                      </a:r>
                      <a:endParaRPr lang="en-US" sz="2000" b="1">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u="none" strike="noStrike">
                          <a:solidFill>
                            <a:schemeClr val="tx1"/>
                          </a:solidFill>
                          <a:effectLst/>
                          <a:latin typeface="David" panose="020E0502060401010101" pitchFamily="34" charset="-79"/>
                          <a:cs typeface="David" panose="020E0502060401010101" pitchFamily="34" charset="-79"/>
                        </a:rPr>
                        <a:t> </a:t>
                      </a:r>
                      <a:endParaRPr lang="en-US" sz="2000" b="1">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a:solidFill>
                            <a:schemeClr val="tx1"/>
                          </a:solidFill>
                          <a:effectLst/>
                          <a:latin typeface="David" panose="020E0502060401010101" pitchFamily="34" charset="-79"/>
                          <a:cs typeface="David" panose="020E0502060401010101" pitchFamily="34" charset="-79"/>
                        </a:rPr>
                        <a:t> </a:t>
                      </a:r>
                      <a:endParaRPr lang="en-US" sz="2000" b="1">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tc>
                  <a:txBody>
                    <a:bodyPr/>
                    <a:lstStyle/>
                    <a:p>
                      <a:pPr algn="r" rtl="1">
                        <a:lnSpc>
                          <a:spcPct val="115000"/>
                        </a:lnSpc>
                        <a:spcAft>
                          <a:spcPts val="1000"/>
                        </a:spcAft>
                      </a:pPr>
                      <a:r>
                        <a:rPr lang="he-IL" sz="2000" b="1" dirty="0" smtClean="0">
                          <a:solidFill>
                            <a:schemeClr val="tx1"/>
                          </a:solidFill>
                          <a:effectLst/>
                          <a:latin typeface="David" panose="020E0502060401010101" pitchFamily="34" charset="-79"/>
                          <a:cs typeface="David" panose="020E0502060401010101" pitchFamily="34" charset="-79"/>
                        </a:rPr>
                        <a:t>אסון הברום </a:t>
                      </a:r>
                    </a:p>
                    <a:p>
                      <a:pPr algn="r" rtl="1">
                        <a:lnSpc>
                          <a:spcPct val="115000"/>
                        </a:lnSpc>
                        <a:spcAft>
                          <a:spcPts val="1000"/>
                        </a:spcAft>
                      </a:pPr>
                      <a:r>
                        <a:rPr lang="he-IL" sz="2000" b="1" dirty="0" smtClean="0">
                          <a:solidFill>
                            <a:schemeClr val="tx1"/>
                          </a:solidFill>
                          <a:effectLst/>
                          <a:latin typeface="David" panose="020E0502060401010101" pitchFamily="34" charset="-79"/>
                          <a:cs typeface="David" panose="020E0502060401010101" pitchFamily="34" charset="-79"/>
                        </a:rPr>
                        <a:t>הגז </a:t>
                      </a:r>
                      <a:r>
                        <a:rPr lang="en-US" sz="2000" b="1" dirty="0">
                          <a:solidFill>
                            <a:schemeClr val="tx1"/>
                          </a:solidFill>
                          <a:effectLst/>
                          <a:latin typeface="David" panose="020E0502060401010101" pitchFamily="34" charset="-79"/>
                          <a:cs typeface="David" panose="020E0502060401010101" pitchFamily="34" charset="-79"/>
                        </a:rPr>
                        <a:t>co2</a:t>
                      </a:r>
                      <a:r>
                        <a:rPr lang="he-IL" sz="2000" b="1" dirty="0">
                          <a:solidFill>
                            <a:schemeClr val="tx1"/>
                          </a:solidFill>
                          <a:effectLst/>
                          <a:latin typeface="David" panose="020E0502060401010101" pitchFamily="34" charset="-79"/>
                          <a:cs typeface="David" panose="020E0502060401010101" pitchFamily="34" charset="-79"/>
                        </a:rPr>
                        <a:t>	</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dirty="0" smtClean="0">
                          <a:solidFill>
                            <a:schemeClr val="tx1"/>
                          </a:solidFill>
                          <a:effectLst/>
                          <a:latin typeface="David" panose="020E0502060401010101" pitchFamily="34" charset="-79"/>
                          <a:cs typeface="David" panose="020E0502060401010101" pitchFamily="34" charset="-79"/>
                        </a:rPr>
                        <a:t>המצאה מדליקה</a:t>
                      </a:r>
                      <a:endParaRPr lang="en-US"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extLst>
                  <a:ext uri="{0D108BD9-81ED-4DB2-BD59-A6C34878D82A}">
                    <a16:rowId xmlns:a16="http://schemas.microsoft.com/office/drawing/2014/main" val="2622427312"/>
                  </a:ext>
                </a:extLst>
              </a:tr>
              <a:tr h="1073033">
                <a:tc>
                  <a:txBody>
                    <a:bodyPr/>
                    <a:lstStyle/>
                    <a:p>
                      <a:pPr algn="r" rtl="1">
                        <a:lnSpc>
                          <a:spcPct val="107000"/>
                        </a:lnSpc>
                        <a:spcAft>
                          <a:spcPts val="0"/>
                        </a:spcAft>
                      </a:pPr>
                      <a:r>
                        <a:rPr lang="he-IL" sz="2000" b="1" dirty="0">
                          <a:solidFill>
                            <a:schemeClr val="tx1"/>
                          </a:solidFill>
                          <a:effectLst/>
                          <a:latin typeface="David" panose="020E0502060401010101" pitchFamily="34" charset="-79"/>
                          <a:cs typeface="David" panose="020E0502060401010101" pitchFamily="34" charset="-79"/>
                        </a:rPr>
                        <a:t>מדעי כדור הארץ והיקום </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u="none" strike="noStrike" dirty="0">
                          <a:solidFill>
                            <a:schemeClr val="tx1"/>
                          </a:solidFill>
                          <a:effectLst/>
                          <a:latin typeface="David" panose="020E0502060401010101" pitchFamily="34" charset="-79"/>
                          <a:cs typeface="David" panose="020E0502060401010101" pitchFamily="34" charset="-79"/>
                        </a:rPr>
                        <a:t> </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u="none" strike="noStrike" dirty="0">
                          <a:solidFill>
                            <a:schemeClr val="tx1"/>
                          </a:solidFill>
                          <a:effectLst/>
                          <a:latin typeface="David" panose="020E0502060401010101" pitchFamily="34" charset="-79"/>
                          <a:cs typeface="David" panose="020E0502060401010101" pitchFamily="34" charset="-79"/>
                        </a:rPr>
                        <a:t> </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dirty="0">
                          <a:solidFill>
                            <a:schemeClr val="tx1"/>
                          </a:solidFill>
                          <a:effectLst/>
                          <a:latin typeface="David" panose="020E0502060401010101" pitchFamily="34" charset="-79"/>
                          <a:cs typeface="David" panose="020E0502060401010101" pitchFamily="34" charset="-79"/>
                        </a:rPr>
                        <a:t> </a:t>
                      </a:r>
                      <a:endParaRPr lang="en-US"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tc>
                  <a:txBody>
                    <a:bodyPr/>
                    <a:lstStyle/>
                    <a:p>
                      <a:pPr algn="r" rtl="1">
                        <a:lnSpc>
                          <a:spcPct val="150000"/>
                        </a:lnSpc>
                        <a:spcAft>
                          <a:spcPts val="0"/>
                        </a:spcAft>
                      </a:pPr>
                      <a:r>
                        <a:rPr lang="he-IL" sz="2000" b="1" dirty="0" smtClean="0">
                          <a:solidFill>
                            <a:schemeClr val="tx1"/>
                          </a:solidFill>
                          <a:effectLst/>
                          <a:latin typeface="David" panose="020E0502060401010101" pitchFamily="34" charset="-79"/>
                          <a:cs typeface="David" panose="020E0502060401010101" pitchFamily="34" charset="-79"/>
                        </a:rPr>
                        <a:t>מסע במערכת השמש</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50000"/>
                        </a:lnSpc>
                        <a:spcAft>
                          <a:spcPts val="0"/>
                        </a:spcAft>
                      </a:pPr>
                      <a:r>
                        <a:rPr lang="he-IL" sz="2000" b="1" dirty="0">
                          <a:solidFill>
                            <a:schemeClr val="tx1"/>
                          </a:solidFill>
                          <a:effectLst/>
                          <a:latin typeface="David" panose="020E0502060401010101" pitchFamily="34" charset="-79"/>
                          <a:cs typeface="David" panose="020E0502060401010101" pitchFamily="34" charset="-79"/>
                        </a:rPr>
                        <a:t>התחממות כדור הארץ</a:t>
                      </a:r>
                      <a:endParaRPr lang="en-US" sz="2000" b="1"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000" b="1" dirty="0" smtClean="0">
                          <a:solidFill>
                            <a:schemeClr val="tx1"/>
                          </a:solidFill>
                          <a:effectLst/>
                          <a:latin typeface="David" panose="020E0502060401010101" pitchFamily="34" charset="-79"/>
                          <a:cs typeface="David" panose="020E0502060401010101" pitchFamily="34" charset="-79"/>
                        </a:rPr>
                        <a:t>חקר המאדים</a:t>
                      </a:r>
                      <a:endParaRPr lang="en-US"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endParaRPr>
                    </a:p>
                  </a:txBody>
                  <a:tcPr marL="59143" marR="59143" marT="0" marB="0"/>
                </a:tc>
                <a:extLst>
                  <a:ext uri="{0D108BD9-81ED-4DB2-BD59-A6C34878D82A}">
                    <a16:rowId xmlns:a16="http://schemas.microsoft.com/office/drawing/2014/main" val="2154082381"/>
                  </a:ext>
                </a:extLst>
              </a:tr>
            </a:tbl>
          </a:graphicData>
        </a:graphic>
      </p:graphicFrame>
      <p:sp>
        <p:nvSpPr>
          <p:cNvPr id="3" name="TextBox 2"/>
          <p:cNvSpPr txBox="1"/>
          <p:nvPr/>
        </p:nvSpPr>
        <p:spPr>
          <a:xfrm>
            <a:off x="982099" y="3417053"/>
            <a:ext cx="2353529" cy="400110"/>
          </a:xfrm>
          <a:prstGeom prst="rect">
            <a:avLst/>
          </a:prstGeom>
          <a:noFill/>
        </p:spPr>
        <p:txBody>
          <a:bodyPr wrap="none" rtlCol="1">
            <a:spAutoFit/>
          </a:bodyPr>
          <a:lstStyle/>
          <a:p>
            <a:r>
              <a:rPr lang="he-IL" sz="2000" b="1" dirty="0" smtClean="0">
                <a:solidFill>
                  <a:srgbClr val="C00000"/>
                </a:solidFill>
              </a:rPr>
              <a:t>למדו אורייניות אלה</a:t>
            </a:r>
            <a:endParaRPr lang="he-IL" sz="2000" b="1" dirty="0">
              <a:solidFill>
                <a:srgbClr val="C00000"/>
              </a:solidFill>
            </a:endParaRPr>
          </a:p>
        </p:txBody>
      </p:sp>
    </p:spTree>
    <p:extLst>
      <p:ext uri="{BB962C8B-B14F-4D97-AF65-F5344CB8AC3E}">
        <p14:creationId xmlns:p14="http://schemas.microsoft.com/office/powerpoint/2010/main" val="120803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146182838"/>
              </p:ext>
            </p:extLst>
          </p:nvPr>
        </p:nvGraphicFramePr>
        <p:xfrm>
          <a:off x="5094515" y="192139"/>
          <a:ext cx="5311499" cy="6418898"/>
        </p:xfrm>
        <a:graphic>
          <a:graphicData uri="http://schemas.openxmlformats.org/drawingml/2006/table">
            <a:tbl>
              <a:tblPr rtl="1" firstRow="1" firstCol="1" bandRow="1">
                <a:tableStyleId>{5C22544A-7EE6-4342-B048-85BDC9FD1C3A}</a:tableStyleId>
              </a:tblPr>
              <a:tblGrid>
                <a:gridCol w="1983606">
                  <a:extLst>
                    <a:ext uri="{9D8B030D-6E8A-4147-A177-3AD203B41FA5}">
                      <a16:colId xmlns:a16="http://schemas.microsoft.com/office/drawing/2014/main" val="945161470"/>
                    </a:ext>
                  </a:extLst>
                </a:gridCol>
                <a:gridCol w="3327893">
                  <a:extLst>
                    <a:ext uri="{9D8B030D-6E8A-4147-A177-3AD203B41FA5}">
                      <a16:colId xmlns:a16="http://schemas.microsoft.com/office/drawing/2014/main" val="1497974918"/>
                    </a:ext>
                  </a:extLst>
                </a:gridCol>
              </a:tblGrid>
              <a:tr h="5255074">
                <a:tc>
                  <a:txBody>
                    <a:bodyPr/>
                    <a:lstStyle/>
                    <a:p>
                      <a:pPr algn="r" rtl="1">
                        <a:lnSpc>
                          <a:spcPct val="107000"/>
                        </a:lnSpc>
                        <a:spcAft>
                          <a:spcPts val="0"/>
                        </a:spcAft>
                      </a:pPr>
                      <a:r>
                        <a:rPr lang="he-IL" sz="2400" dirty="0">
                          <a:effectLst/>
                        </a:rPr>
                        <a:t> </a:t>
                      </a:r>
                      <a:endParaRPr lang="en-US" sz="2400" dirty="0">
                        <a:effectLst/>
                      </a:endParaRPr>
                    </a:p>
                    <a:p>
                      <a:pPr algn="r" rtl="1">
                        <a:lnSpc>
                          <a:spcPct val="107000"/>
                        </a:lnSpc>
                        <a:spcAft>
                          <a:spcPts val="0"/>
                        </a:spcAft>
                      </a:pPr>
                      <a:r>
                        <a:rPr lang="he-IL" sz="2400" dirty="0">
                          <a:solidFill>
                            <a:schemeClr val="tx1"/>
                          </a:solidFill>
                          <a:effectLst/>
                        </a:rPr>
                        <a:t>פיסיקה – </a:t>
                      </a:r>
                      <a:r>
                        <a:rPr lang="he-IL" sz="2400" dirty="0" smtClean="0">
                          <a:solidFill>
                            <a:schemeClr val="tx1"/>
                          </a:solidFill>
                          <a:effectLst/>
                        </a:rPr>
                        <a:t>הרחבה</a:t>
                      </a:r>
                    </a:p>
                  </a:txBody>
                  <a:tcPr marL="68580" marR="68580" marT="0" marB="0"/>
                </a:tc>
                <a:tc>
                  <a:txBody>
                    <a:bodyPr/>
                    <a:lstStyle/>
                    <a:p>
                      <a:pPr algn="r" rtl="1">
                        <a:lnSpc>
                          <a:spcPct val="107000"/>
                        </a:lnSpc>
                        <a:spcAft>
                          <a:spcPts val="0"/>
                        </a:spcAft>
                      </a:pPr>
                      <a:r>
                        <a:rPr lang="he-IL" sz="2400" dirty="0">
                          <a:solidFill>
                            <a:schemeClr val="tx1"/>
                          </a:solidFill>
                          <a:effectLst/>
                          <a:latin typeface="David" panose="020E0502060401010101" pitchFamily="34" charset="-79"/>
                          <a:cs typeface="David" panose="020E0502060401010101" pitchFamily="34" charset="-79"/>
                        </a:rPr>
                        <a:t>הצנחן </a:t>
                      </a:r>
                      <a:br>
                        <a:rPr lang="he-IL" sz="2400" dirty="0">
                          <a:solidFill>
                            <a:schemeClr val="tx1"/>
                          </a:solidFill>
                          <a:effectLst/>
                          <a:latin typeface="David" panose="020E0502060401010101" pitchFamily="34" charset="-79"/>
                          <a:cs typeface="David" panose="020E0502060401010101" pitchFamily="34" charset="-79"/>
                        </a:rPr>
                      </a:br>
                      <a:r>
                        <a:rPr lang="he-IL" sz="2400" dirty="0">
                          <a:solidFill>
                            <a:schemeClr val="tx1"/>
                          </a:solidFill>
                          <a:effectLst/>
                          <a:latin typeface="David" panose="020E0502060401010101" pitchFamily="34" charset="-79"/>
                          <a:cs typeface="David" panose="020E0502060401010101" pitchFamily="34" charset="-79"/>
                        </a:rPr>
                        <a:t>ארובות שרב</a:t>
                      </a:r>
                      <a:endParaRPr lang="en-US" sz="2400"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400" dirty="0" smtClean="0">
                          <a:solidFill>
                            <a:schemeClr val="tx1"/>
                          </a:solidFill>
                          <a:effectLst/>
                          <a:latin typeface="David" panose="020E0502060401010101" pitchFamily="34" charset="-79"/>
                          <a:cs typeface="David" panose="020E0502060401010101" pitchFamily="34" charset="-79"/>
                        </a:rPr>
                        <a:t>כוחות </a:t>
                      </a:r>
                      <a:r>
                        <a:rPr lang="he-IL" sz="2400" dirty="0">
                          <a:solidFill>
                            <a:schemeClr val="tx1"/>
                          </a:solidFill>
                          <a:effectLst/>
                          <a:latin typeface="David" panose="020E0502060401010101" pitchFamily="34" charset="-79"/>
                          <a:cs typeface="David" panose="020E0502060401010101" pitchFamily="34" charset="-79"/>
                        </a:rPr>
                        <a:t>ומנופים</a:t>
                      </a:r>
                      <a:br>
                        <a:rPr lang="he-IL" sz="2400" dirty="0">
                          <a:solidFill>
                            <a:schemeClr val="tx1"/>
                          </a:solidFill>
                          <a:effectLst/>
                          <a:latin typeface="David" panose="020E0502060401010101" pitchFamily="34" charset="-79"/>
                          <a:cs typeface="David" panose="020E0502060401010101" pitchFamily="34" charset="-79"/>
                        </a:rPr>
                      </a:br>
                      <a:r>
                        <a:rPr lang="he-IL" sz="2400" dirty="0">
                          <a:solidFill>
                            <a:schemeClr val="tx1"/>
                          </a:solidFill>
                          <a:effectLst/>
                          <a:latin typeface="David" panose="020E0502060401010101" pitchFamily="34" charset="-79"/>
                          <a:cs typeface="David" panose="020E0502060401010101" pitchFamily="34" charset="-79"/>
                        </a:rPr>
                        <a:t>המטוס החדיש בעולם</a:t>
                      </a:r>
                      <a:br>
                        <a:rPr lang="he-IL" sz="2400" dirty="0">
                          <a:solidFill>
                            <a:schemeClr val="tx1"/>
                          </a:solidFill>
                          <a:effectLst/>
                          <a:latin typeface="David" panose="020E0502060401010101" pitchFamily="34" charset="-79"/>
                          <a:cs typeface="David" panose="020E0502060401010101" pitchFamily="34" charset="-79"/>
                        </a:rPr>
                      </a:br>
                      <a:r>
                        <a:rPr lang="he-IL" sz="2400" dirty="0">
                          <a:solidFill>
                            <a:schemeClr val="tx1"/>
                          </a:solidFill>
                          <a:effectLst/>
                          <a:latin typeface="David" panose="020E0502060401010101" pitchFamily="34" charset="-79"/>
                          <a:cs typeface="David" panose="020E0502060401010101" pitchFamily="34" charset="-79"/>
                        </a:rPr>
                        <a:t>קפיצה </a:t>
                      </a:r>
                      <a:r>
                        <a:rPr lang="he-IL" sz="2400" dirty="0" smtClean="0">
                          <a:solidFill>
                            <a:schemeClr val="tx1"/>
                          </a:solidFill>
                          <a:effectLst/>
                          <a:latin typeface="David" panose="020E0502060401010101" pitchFamily="34" charset="-79"/>
                          <a:cs typeface="David" panose="020E0502060401010101" pitchFamily="34" charset="-79"/>
                        </a:rPr>
                        <a:t>במוט</a:t>
                      </a:r>
                      <a:r>
                        <a:rPr lang="he-IL" sz="2400" dirty="0">
                          <a:solidFill>
                            <a:schemeClr val="tx1"/>
                          </a:solidFill>
                          <a:effectLst/>
                          <a:latin typeface="David" panose="020E0502060401010101" pitchFamily="34" charset="-79"/>
                          <a:cs typeface="David" panose="020E0502060401010101" pitchFamily="34" charset="-79"/>
                        </a:rPr>
                        <a:t/>
                      </a:r>
                      <a:br>
                        <a:rPr lang="he-IL" sz="2400" dirty="0">
                          <a:solidFill>
                            <a:schemeClr val="tx1"/>
                          </a:solidFill>
                          <a:effectLst/>
                          <a:latin typeface="David" panose="020E0502060401010101" pitchFamily="34" charset="-79"/>
                          <a:cs typeface="David" panose="020E0502060401010101" pitchFamily="34" charset="-79"/>
                        </a:rPr>
                      </a:br>
                      <a:r>
                        <a:rPr lang="he-IL" sz="2400" dirty="0">
                          <a:solidFill>
                            <a:schemeClr val="tx1"/>
                          </a:solidFill>
                          <a:effectLst/>
                          <a:latin typeface="David" panose="020E0502060401010101" pitchFamily="34" charset="-79"/>
                          <a:cs typeface="David" panose="020E0502060401010101" pitchFamily="34" charset="-79"/>
                        </a:rPr>
                        <a:t>סיוע אווירי</a:t>
                      </a:r>
                      <a:endParaRPr lang="en-US" sz="2400" dirty="0">
                        <a:solidFill>
                          <a:schemeClr val="tx1"/>
                        </a:solidFill>
                        <a:effectLst/>
                        <a:latin typeface="David" panose="020E0502060401010101" pitchFamily="34" charset="-79"/>
                        <a:cs typeface="David" panose="020E0502060401010101" pitchFamily="34" charset="-79"/>
                      </a:endParaRPr>
                    </a:p>
                    <a:p>
                      <a:pPr algn="r" rtl="1">
                        <a:lnSpc>
                          <a:spcPct val="107000"/>
                        </a:lnSpc>
                        <a:spcAft>
                          <a:spcPts val="0"/>
                        </a:spcAft>
                      </a:pPr>
                      <a:r>
                        <a:rPr lang="he-IL" sz="2400" dirty="0" err="1">
                          <a:solidFill>
                            <a:schemeClr val="tx1"/>
                          </a:solidFill>
                          <a:effectLst/>
                          <a:latin typeface="David" panose="020E0502060401010101" pitchFamily="34" charset="-79"/>
                          <a:cs typeface="David" panose="020E0502060401010101" pitchFamily="34" charset="-79"/>
                        </a:rPr>
                        <a:t>פרפטום</a:t>
                      </a:r>
                      <a:r>
                        <a:rPr lang="he-IL" sz="2400" dirty="0">
                          <a:solidFill>
                            <a:schemeClr val="tx1"/>
                          </a:solidFill>
                          <a:effectLst/>
                          <a:latin typeface="David" panose="020E0502060401010101" pitchFamily="34" charset="-79"/>
                          <a:cs typeface="David" panose="020E0502060401010101" pitchFamily="34" charset="-79"/>
                        </a:rPr>
                        <a:t> מובילה</a:t>
                      </a:r>
                      <a:br>
                        <a:rPr lang="he-IL" sz="2400" dirty="0">
                          <a:solidFill>
                            <a:schemeClr val="tx1"/>
                          </a:solidFill>
                          <a:effectLst/>
                          <a:latin typeface="David" panose="020E0502060401010101" pitchFamily="34" charset="-79"/>
                          <a:cs typeface="David" panose="020E0502060401010101" pitchFamily="34" charset="-79"/>
                        </a:rPr>
                      </a:br>
                      <a:r>
                        <a:rPr lang="he-IL" sz="2400" dirty="0">
                          <a:solidFill>
                            <a:schemeClr val="tx1"/>
                          </a:solidFill>
                          <a:effectLst/>
                          <a:latin typeface="David" panose="020E0502060401010101" pitchFamily="34" charset="-79"/>
                          <a:cs typeface="David" panose="020E0502060401010101" pitchFamily="34" charset="-79"/>
                        </a:rPr>
                        <a:t>רכבת </a:t>
                      </a:r>
                      <a:r>
                        <a:rPr lang="he-IL" sz="2400" dirty="0" smtClean="0">
                          <a:solidFill>
                            <a:schemeClr val="tx1"/>
                          </a:solidFill>
                          <a:effectLst/>
                          <a:latin typeface="David" panose="020E0502060401010101" pitchFamily="34" charset="-79"/>
                          <a:cs typeface="David" panose="020E0502060401010101" pitchFamily="34" charset="-79"/>
                        </a:rPr>
                        <a:t>הרים</a:t>
                      </a:r>
                    </a:p>
                    <a:p>
                      <a:pPr algn="r" rtl="1">
                        <a:lnSpc>
                          <a:spcPct val="107000"/>
                        </a:lnSpc>
                        <a:spcAft>
                          <a:spcPts val="0"/>
                        </a:spcAft>
                      </a:pPr>
                      <a:r>
                        <a:rPr lang="he-IL" sz="2400" dirty="0" smtClean="0">
                          <a:solidFill>
                            <a:schemeClr val="tx1"/>
                          </a:solidFill>
                          <a:effectLst/>
                          <a:latin typeface="David" panose="020E0502060401010101" pitchFamily="34" charset="-79"/>
                          <a:cs typeface="David" panose="020E0502060401010101" pitchFamily="34" charset="-79"/>
                        </a:rPr>
                        <a:t>טלפונים ניידים</a:t>
                      </a:r>
                    </a:p>
                    <a:p>
                      <a:pPr algn="r" rtl="1">
                        <a:lnSpc>
                          <a:spcPct val="107000"/>
                        </a:lnSpc>
                        <a:spcAft>
                          <a:spcPts val="0"/>
                        </a:spcAft>
                      </a:pPr>
                      <a:r>
                        <a:rPr lang="he-IL" sz="2400" dirty="0" smtClean="0">
                          <a:solidFill>
                            <a:schemeClr val="tx1"/>
                          </a:solidFill>
                          <a:effectLst/>
                          <a:latin typeface="David" panose="020E0502060401010101" pitchFamily="34" charset="-79"/>
                          <a:cs typeface="David" panose="020E0502060401010101" pitchFamily="34" charset="-79"/>
                        </a:rPr>
                        <a:t>אולימפיאדה על הירח</a:t>
                      </a:r>
                    </a:p>
                    <a:p>
                      <a:pPr algn="r" rtl="1">
                        <a:lnSpc>
                          <a:spcPct val="107000"/>
                        </a:lnSpc>
                        <a:spcAft>
                          <a:spcPts val="0"/>
                        </a:spcAft>
                      </a:pPr>
                      <a:r>
                        <a:rPr lang="he-IL" sz="2400" dirty="0" smtClean="0">
                          <a:solidFill>
                            <a:schemeClr val="tx1"/>
                          </a:solidFill>
                          <a:effectLst/>
                          <a:latin typeface="David" panose="020E0502060401010101" pitchFamily="34" charset="-79"/>
                          <a:cs typeface="David" panose="020E0502060401010101" pitchFamily="34" charset="-79"/>
                        </a:rPr>
                        <a:t>צריכת חשמל</a:t>
                      </a:r>
                    </a:p>
                    <a:p>
                      <a:pPr algn="r" rtl="1">
                        <a:lnSpc>
                          <a:spcPct val="107000"/>
                        </a:lnSpc>
                        <a:spcAft>
                          <a:spcPts val="0"/>
                        </a:spcAft>
                      </a:pPr>
                      <a:r>
                        <a:rPr lang="he-IL" sz="2400" dirty="0" err="1" smtClean="0">
                          <a:solidFill>
                            <a:schemeClr val="tx1"/>
                          </a:solidFill>
                          <a:effectLst/>
                          <a:latin typeface="David" panose="020E0502060401010101" pitchFamily="34" charset="-79"/>
                          <a:cs typeface="David" panose="020E0502060401010101" pitchFamily="34" charset="-79"/>
                        </a:rPr>
                        <a:t>סליניקי</a:t>
                      </a:r>
                      <a:r>
                        <a:rPr lang="he-IL" sz="2400" dirty="0" smtClean="0">
                          <a:solidFill>
                            <a:schemeClr val="tx1"/>
                          </a:solidFill>
                          <a:effectLst/>
                          <a:latin typeface="David" panose="020E0502060401010101" pitchFamily="34" charset="-79"/>
                          <a:cs typeface="David" panose="020E0502060401010101" pitchFamily="34" charset="-79"/>
                        </a:rPr>
                        <a:t> </a:t>
                      </a:r>
                      <a:r>
                        <a:rPr lang="he-IL" sz="2400" dirty="0">
                          <a:solidFill>
                            <a:schemeClr val="tx1"/>
                          </a:solidFill>
                          <a:effectLst/>
                          <a:latin typeface="David" panose="020E0502060401010101" pitchFamily="34" charset="-79"/>
                          <a:cs typeface="David" panose="020E0502060401010101" pitchFamily="34" charset="-79"/>
                        </a:rPr>
                        <a:t/>
                      </a:r>
                      <a:br>
                        <a:rPr lang="he-IL" sz="2400" dirty="0">
                          <a:solidFill>
                            <a:schemeClr val="tx1"/>
                          </a:solidFill>
                          <a:effectLst/>
                          <a:latin typeface="David" panose="020E0502060401010101" pitchFamily="34" charset="-79"/>
                          <a:cs typeface="David" panose="020E0502060401010101" pitchFamily="34" charset="-79"/>
                        </a:rPr>
                      </a:br>
                      <a:r>
                        <a:rPr lang="he-IL" sz="2400" dirty="0">
                          <a:effectLst/>
                        </a:rPr>
                        <a:t/>
                      </a:r>
                      <a:br>
                        <a:rPr lang="he-IL" sz="2400" dirty="0">
                          <a:effectLst/>
                        </a:rPr>
                      </a:br>
                      <a:r>
                        <a:rPr lang="he-IL" sz="2400" dirty="0">
                          <a:effectLst/>
                        </a:rPr>
                        <a:t/>
                      </a:r>
                      <a:br>
                        <a:rPr lang="he-IL" sz="2400" dirty="0">
                          <a:effectLst/>
                        </a:rPr>
                      </a:br>
                      <a:endParaRPr lang="en-US" sz="2400" dirty="0">
                        <a:effectLst/>
                      </a:endParaRPr>
                    </a:p>
                    <a:p>
                      <a:pPr algn="r" rtl="1">
                        <a:lnSpc>
                          <a:spcPct val="150000"/>
                        </a:lnSpc>
                        <a:spcAft>
                          <a:spcPts val="0"/>
                        </a:spcAft>
                      </a:pPr>
                      <a:r>
                        <a:rPr lang="he-IL" sz="2400" dirty="0">
                          <a:effectLst/>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45005800"/>
                  </a:ext>
                </a:extLst>
              </a:tr>
            </a:tbl>
          </a:graphicData>
        </a:graphic>
      </p:graphicFrame>
      <p:sp>
        <p:nvSpPr>
          <p:cNvPr id="3" name="TextBox 2"/>
          <p:cNvSpPr txBox="1"/>
          <p:nvPr/>
        </p:nvSpPr>
        <p:spPr>
          <a:xfrm>
            <a:off x="1005301" y="2599509"/>
            <a:ext cx="3057247" cy="369332"/>
          </a:xfrm>
          <a:prstGeom prst="rect">
            <a:avLst/>
          </a:prstGeom>
          <a:noFill/>
        </p:spPr>
        <p:txBody>
          <a:bodyPr wrap="none" rtlCol="1">
            <a:spAutoFit/>
          </a:bodyPr>
          <a:lstStyle/>
          <a:p>
            <a:r>
              <a:rPr lang="he-IL" b="1" dirty="0" smtClean="0">
                <a:latin typeface="Tahoma" panose="020B0604030504040204" pitchFamily="34" charset="0"/>
                <a:ea typeface="Tahoma" panose="020B0604030504040204" pitchFamily="34" charset="0"/>
                <a:cs typeface="Tahoma" panose="020B0604030504040204" pitchFamily="34" charset="0"/>
              </a:rPr>
              <a:t>ללמידה ותרגול </a:t>
            </a:r>
            <a:r>
              <a:rPr lang="he-IL" b="1" dirty="0" err="1" smtClean="0">
                <a:latin typeface="Tahoma" panose="020B0604030504040204" pitchFamily="34" charset="0"/>
                <a:ea typeface="Tahoma" panose="020B0604030504040204" pitchFamily="34" charset="0"/>
                <a:cs typeface="Tahoma" panose="020B0604030504040204" pitchFamily="34" charset="0"/>
              </a:rPr>
              <a:t>כאנסינים</a:t>
            </a:r>
            <a:endParaRPr lang="he-IL"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09683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129566" y="946655"/>
            <a:ext cx="6860885" cy="3760004"/>
          </a:xfrm>
          <a:prstGeom prst="rect">
            <a:avLst/>
          </a:prstGeom>
        </p:spPr>
        <p:txBody>
          <a:bodyPr wrap="square">
            <a:spAutoFit/>
          </a:bodyPr>
          <a:lstStyle/>
          <a:p>
            <a:pPr>
              <a:lnSpc>
                <a:spcPct val="115000"/>
              </a:lnSpc>
              <a:spcAft>
                <a:spcPts val="1000"/>
              </a:spcAft>
            </a:pPr>
            <a:r>
              <a:rPr lang="he-IL" sz="2800" b="1" dirty="0" smtClean="0">
                <a:solidFill>
                  <a:srgbClr val="C00000"/>
                </a:solidFill>
                <a:latin typeface="Calibri" panose="020F0502020204030204" pitchFamily="34" charset="0"/>
                <a:ea typeface="Calibri" panose="020F0502020204030204" pitchFamily="34" charset="0"/>
                <a:cs typeface="David" panose="020E0502060401010101" pitchFamily="34" charset="-79"/>
              </a:rPr>
              <a:t>דגש </a:t>
            </a:r>
            <a:r>
              <a:rPr lang="he-IL" sz="2800" b="1" dirty="0">
                <a:solidFill>
                  <a:srgbClr val="C00000"/>
                </a:solidFill>
                <a:latin typeface="Calibri" panose="020F0502020204030204" pitchFamily="34" charset="0"/>
                <a:ea typeface="Calibri" panose="020F0502020204030204" pitchFamily="34" charset="0"/>
                <a:cs typeface="David" panose="020E0502060401010101" pitchFamily="34" charset="-79"/>
              </a:rPr>
              <a:t>השאלות </a:t>
            </a:r>
            <a:r>
              <a:rPr lang="he-IL" sz="2800" b="1" dirty="0" smtClean="0">
                <a:solidFill>
                  <a:srgbClr val="C00000"/>
                </a:solidFill>
                <a:latin typeface="Calibri" panose="020F0502020204030204" pitchFamily="34" charset="0"/>
                <a:ea typeface="Calibri" panose="020F0502020204030204" pitchFamily="34" charset="0"/>
                <a:cs typeface="David" panose="020E0502060401010101" pitchFamily="34" charset="-79"/>
              </a:rPr>
              <a:t>בבחינה, באורייניות יתבססו </a:t>
            </a:r>
            <a:r>
              <a:rPr lang="he-IL" sz="2800" b="1" dirty="0">
                <a:solidFill>
                  <a:srgbClr val="C00000"/>
                </a:solidFill>
                <a:latin typeface="Calibri" panose="020F0502020204030204" pitchFamily="34" charset="0"/>
                <a:ea typeface="Calibri" panose="020F0502020204030204" pitchFamily="34" charset="0"/>
                <a:cs typeface="David" panose="020E0502060401010101" pitchFamily="34" charset="-79"/>
              </a:rPr>
              <a:t>על מיומנויות ולא על ידע מדעי </a:t>
            </a:r>
            <a:r>
              <a:rPr lang="he-IL" sz="2000" b="1" dirty="0" smtClean="0">
                <a:latin typeface="Calibri" panose="020F0502020204030204" pitchFamily="34" charset="0"/>
                <a:ea typeface="Calibri" panose="020F0502020204030204" pitchFamily="34" charset="0"/>
                <a:cs typeface="David" panose="020E0502060401010101" pitchFamily="34" charset="-79"/>
              </a:rPr>
              <a:t>להלן </a:t>
            </a:r>
            <a:r>
              <a:rPr lang="he-IL" sz="2000" b="1" dirty="0">
                <a:latin typeface="Calibri" panose="020F0502020204030204" pitchFamily="34" charset="0"/>
                <a:ea typeface="Calibri" panose="020F0502020204030204" pitchFamily="34" charset="0"/>
                <a:cs typeface="David" panose="020E0502060401010101" pitchFamily="34" charset="-79"/>
              </a:rPr>
              <a:t>דוגמות למיומנויות:</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he-IL" sz="2400" b="1" dirty="0">
                <a:latin typeface="Calibri" panose="020F0502020204030204" pitchFamily="34" charset="0"/>
                <a:ea typeface="Calibri" panose="020F0502020204030204" pitchFamily="34" charset="0"/>
                <a:cs typeface="David" panose="020E0502060401010101" pitchFamily="34" charset="-79"/>
              </a:rPr>
              <a:t>הבנת הנקרא</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he-IL" sz="2400" b="1" dirty="0">
                <a:latin typeface="Calibri" panose="020F0502020204030204" pitchFamily="34" charset="0"/>
                <a:ea typeface="Calibri" panose="020F0502020204030204" pitchFamily="34" charset="0"/>
                <a:cs typeface="David" panose="020E0502060401010101" pitchFamily="34" charset="-79"/>
              </a:rPr>
              <a:t>הסקת מסקנות</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he-IL" sz="2400" b="1" dirty="0">
                <a:latin typeface="Calibri" panose="020F0502020204030204" pitchFamily="34" charset="0"/>
                <a:ea typeface="Calibri" panose="020F0502020204030204" pitchFamily="34" charset="0"/>
                <a:cs typeface="David" panose="020E0502060401010101" pitchFamily="34" charset="-79"/>
              </a:rPr>
              <a:t>קריאת גרפים</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he-IL" sz="2400" b="1" dirty="0">
                <a:latin typeface="Calibri" panose="020F0502020204030204" pitchFamily="34" charset="0"/>
                <a:ea typeface="Calibri" panose="020F0502020204030204" pitchFamily="34" charset="0"/>
                <a:cs typeface="David" panose="020E0502060401010101" pitchFamily="34" charset="-79"/>
              </a:rPr>
              <a:t>קריאת טבלאות</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he-IL" sz="2400" b="1" dirty="0">
                <a:latin typeface="Calibri" panose="020F0502020204030204" pitchFamily="34" charset="0"/>
                <a:ea typeface="Calibri" panose="020F0502020204030204" pitchFamily="34" charset="0"/>
                <a:cs typeface="David" panose="020E0502060401010101" pitchFamily="34" charset="-79"/>
              </a:rPr>
              <a:t>השוואת מידע</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Symbol" panose="05050102010706020507" pitchFamily="18" charset="2"/>
              <a:buChar char=""/>
            </a:pPr>
            <a:r>
              <a:rPr lang="he-IL" sz="2400" b="1" dirty="0">
                <a:latin typeface="Calibri" panose="020F0502020204030204" pitchFamily="34" charset="0"/>
                <a:ea typeface="Calibri" panose="020F0502020204030204" pitchFamily="34" charset="0"/>
                <a:cs typeface="David" panose="020E0502060401010101" pitchFamily="34" charset="-79"/>
              </a:rPr>
              <a:t>הכרת תהליכי חקר: זיהוי שאלת חקר</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758615"/>
      </p:ext>
    </p:extLst>
  </p:cSld>
  <p:clrMapOvr>
    <a:masterClrMapping/>
  </p:clrMapOvr>
</p:sld>
</file>

<file path=ppt/theme/theme1.xml><?xml version="1.0" encoding="utf-8"?>
<a:theme xmlns:a="http://schemas.openxmlformats.org/drawingml/2006/main" name="בסיס">
  <a:themeElements>
    <a:clrScheme name="נייר">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בסיס">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בסיס">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TM03457444[[fn=בסיס]]</Template>
  <TotalTime>1732</TotalTime>
  <Words>1192</Words>
  <Application>Microsoft Office PowerPoint</Application>
  <PresentationFormat>מסך רחב</PresentationFormat>
  <Paragraphs>218</Paragraphs>
  <Slides>19</Slides>
  <Notes>0</Notes>
  <HiddenSlides>0</HiddenSlides>
  <MMClips>0</MMClips>
  <ScaleCrop>false</ScaleCrop>
  <HeadingPairs>
    <vt:vector size="6" baseType="variant">
      <vt:variant>
        <vt:lpstr>גופנים בשימוש</vt:lpstr>
      </vt:variant>
      <vt:variant>
        <vt:i4>10</vt:i4>
      </vt:variant>
      <vt:variant>
        <vt:lpstr>ערכת נושא</vt:lpstr>
      </vt:variant>
      <vt:variant>
        <vt:i4>1</vt:i4>
      </vt:variant>
      <vt:variant>
        <vt:lpstr>כותרות שקופיות</vt:lpstr>
      </vt:variant>
      <vt:variant>
        <vt:i4>19</vt:i4>
      </vt:variant>
    </vt:vector>
  </HeadingPairs>
  <TitlesOfParts>
    <vt:vector size="30" baseType="lpstr">
      <vt:lpstr>Arial</vt:lpstr>
      <vt:lpstr>Calibri</vt:lpstr>
      <vt:lpstr>Corbel</vt:lpstr>
      <vt:lpstr>Courier New</vt:lpstr>
      <vt:lpstr>David</vt:lpstr>
      <vt:lpstr>Gisha</vt:lpstr>
      <vt:lpstr>Miriam</vt:lpstr>
      <vt:lpstr>Symbol</vt:lpstr>
      <vt:lpstr>Tahoma</vt:lpstr>
      <vt:lpstr>Times New Roman</vt:lpstr>
      <vt:lpstr>בסיס</vt:lpstr>
      <vt:lpstr>מוט"ל מדע וטכנולוגיה לכול- קיץ תש"ף  2020 </vt:lpstr>
      <vt:lpstr>המטרה העיקרית של המקצוע מוט"ל</vt:lpstr>
      <vt:lpstr>שלושה רבדים של תהליכי למידה במוט"ל :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מוט"ל מדע וטכנולוגיה לכול</dc:title>
  <dc:creator>‏‏משתמש Windows</dc:creator>
  <cp:lastModifiedBy>Eilat Katz</cp:lastModifiedBy>
  <cp:revision>78</cp:revision>
  <dcterms:created xsi:type="dcterms:W3CDTF">2018-01-26T14:38:02Z</dcterms:created>
  <dcterms:modified xsi:type="dcterms:W3CDTF">2019-10-22T04:46:10Z</dcterms:modified>
</cp:coreProperties>
</file>