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64" r:id="rId4"/>
    <p:sldId id="265" r:id="rId5"/>
    <p:sldId id="266" r:id="rId6"/>
    <p:sldId id="268" r:id="rId7"/>
    <p:sldId id="258" r:id="rId8"/>
    <p:sldId id="259" r:id="rId9"/>
    <p:sldId id="263" r:id="rId10"/>
    <p:sldId id="262" r:id="rId11"/>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he-I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e-IL"/>
          </a:p>
        </p:txBody>
      </p:sp>
      <p:sp>
        <p:nvSpPr>
          <p:cNvPr id="4" name="Date Placeholder 3"/>
          <p:cNvSpPr>
            <a:spLocks noGrp="1"/>
          </p:cNvSpPr>
          <p:nvPr>
            <p:ph type="dt" sz="half" idx="10"/>
          </p:nvPr>
        </p:nvSpPr>
        <p:spPr/>
        <p:txBody>
          <a:bodyPr/>
          <a:lstStyle/>
          <a:p>
            <a:fld id="{9D7CDE02-0DA4-487D-BEED-F52499BD73C5}" type="datetimeFigureOut">
              <a:rPr lang="he-IL" smtClean="0"/>
              <a:pPr/>
              <a:t>כ"ג/תשרי/תש"פ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5985001B-69D9-4F8F-A9EC-25B78799D77D}"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9D7CDE02-0DA4-487D-BEED-F52499BD73C5}" type="datetimeFigureOut">
              <a:rPr lang="he-IL" smtClean="0"/>
              <a:pPr/>
              <a:t>כ"ג/תשרי/תש"פ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5985001B-69D9-4F8F-A9EC-25B78799D77D}"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he-I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9D7CDE02-0DA4-487D-BEED-F52499BD73C5}" type="datetimeFigureOut">
              <a:rPr lang="he-IL" smtClean="0"/>
              <a:pPr/>
              <a:t>כ"ג/תשרי/תש"פ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5985001B-69D9-4F8F-A9EC-25B78799D77D}"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9D7CDE02-0DA4-487D-BEED-F52499BD73C5}" type="datetimeFigureOut">
              <a:rPr lang="he-IL" smtClean="0"/>
              <a:pPr/>
              <a:t>כ"ג/תשרי/תש"פ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5985001B-69D9-4F8F-A9EC-25B78799D77D}"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he-I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7CDE02-0DA4-487D-BEED-F52499BD73C5}" type="datetimeFigureOut">
              <a:rPr lang="he-IL" smtClean="0"/>
              <a:pPr/>
              <a:t>כ"ג/תשרי/תש"פ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5985001B-69D9-4F8F-A9EC-25B78799D77D}" type="slidenum">
              <a:rPr lang="he-IL" smtClean="0"/>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Date Placeholder 4"/>
          <p:cNvSpPr>
            <a:spLocks noGrp="1"/>
          </p:cNvSpPr>
          <p:nvPr>
            <p:ph type="dt" sz="half" idx="10"/>
          </p:nvPr>
        </p:nvSpPr>
        <p:spPr/>
        <p:txBody>
          <a:bodyPr/>
          <a:lstStyle/>
          <a:p>
            <a:fld id="{9D7CDE02-0DA4-487D-BEED-F52499BD73C5}" type="datetimeFigureOut">
              <a:rPr lang="he-IL" smtClean="0"/>
              <a:pPr/>
              <a:t>כ"ג/תשרי/תש"פ</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5985001B-69D9-4F8F-A9EC-25B78799D77D}" type="slidenum">
              <a:rPr lang="he-IL" smtClean="0"/>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he-I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7" name="Date Placeholder 6"/>
          <p:cNvSpPr>
            <a:spLocks noGrp="1"/>
          </p:cNvSpPr>
          <p:nvPr>
            <p:ph type="dt" sz="half" idx="10"/>
          </p:nvPr>
        </p:nvSpPr>
        <p:spPr/>
        <p:txBody>
          <a:bodyPr/>
          <a:lstStyle/>
          <a:p>
            <a:fld id="{9D7CDE02-0DA4-487D-BEED-F52499BD73C5}" type="datetimeFigureOut">
              <a:rPr lang="he-IL" smtClean="0"/>
              <a:pPr/>
              <a:t>כ"ג/תשרי/תש"פ</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5985001B-69D9-4F8F-A9EC-25B78799D77D}" type="slidenum">
              <a:rPr lang="he-IL" smtClean="0"/>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Date Placeholder 2"/>
          <p:cNvSpPr>
            <a:spLocks noGrp="1"/>
          </p:cNvSpPr>
          <p:nvPr>
            <p:ph type="dt" sz="half" idx="10"/>
          </p:nvPr>
        </p:nvSpPr>
        <p:spPr/>
        <p:txBody>
          <a:bodyPr/>
          <a:lstStyle/>
          <a:p>
            <a:fld id="{9D7CDE02-0DA4-487D-BEED-F52499BD73C5}" type="datetimeFigureOut">
              <a:rPr lang="he-IL" smtClean="0"/>
              <a:pPr/>
              <a:t>כ"ג/תשרי/תש"פ</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5985001B-69D9-4F8F-A9EC-25B78799D77D}"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7CDE02-0DA4-487D-BEED-F52499BD73C5}" type="datetimeFigureOut">
              <a:rPr lang="he-IL" smtClean="0"/>
              <a:pPr/>
              <a:t>כ"ג/תשרי/תש"פ</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5985001B-69D9-4F8F-A9EC-25B78799D77D}"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he-I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7CDE02-0DA4-487D-BEED-F52499BD73C5}" type="datetimeFigureOut">
              <a:rPr lang="he-IL" smtClean="0"/>
              <a:pPr/>
              <a:t>כ"ג/תשרי/תש"פ</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5985001B-69D9-4F8F-A9EC-25B78799D77D}" type="slidenum">
              <a:rPr lang="he-IL" smtClean="0"/>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he-I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7CDE02-0DA4-487D-BEED-F52499BD73C5}" type="datetimeFigureOut">
              <a:rPr lang="he-IL" smtClean="0"/>
              <a:pPr/>
              <a:t>כ"ג/תשרי/תש"פ</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5985001B-69D9-4F8F-A9EC-25B78799D77D}" type="slidenum">
              <a:rPr lang="he-IL" smtClean="0"/>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he-I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D7CDE02-0DA4-487D-BEED-F52499BD73C5}" type="datetimeFigureOut">
              <a:rPr lang="he-IL" smtClean="0"/>
              <a:pPr/>
              <a:t>כ"ג/תשרי/תש"פ</a:t>
            </a:fld>
            <a:endParaRPr lang="he-I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985001B-69D9-4F8F-A9EC-25B78799D77D}"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png"/><Relationship Id="rId5" Type="http://schemas.openxmlformats.org/officeDocument/2006/relationships/oleObject" Target="../embeddings/oleObject1.bin"/><Relationship Id="rId4" Type="http://schemas.openxmlformats.org/officeDocument/2006/relationships/slide" Target="slide8.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2852"/>
            <a:ext cx="7772400" cy="2206027"/>
          </a:xfrm>
          <a:solidFill>
            <a:schemeClr val="accent3">
              <a:lumMod val="20000"/>
              <a:lumOff val="80000"/>
            </a:schemeClr>
          </a:solidFill>
          <a:ln w="76200">
            <a:solidFill>
              <a:schemeClr val="tx2">
                <a:lumMod val="60000"/>
                <a:lumOff val="40000"/>
              </a:schemeClr>
            </a:solidFill>
          </a:ln>
        </p:spPr>
        <p:txBody>
          <a:bodyPr>
            <a:noAutofit/>
          </a:bodyPr>
          <a:lstStyle/>
          <a:p>
            <a:r>
              <a:rPr lang="he-IL" sz="32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קבלת החלטות -חינוך פיננסי</a:t>
            </a:r>
            <a:r>
              <a:rPr lang="he-IL" sz="3200" b="1" u="sng" dirty="0" smtClean="0">
                <a:solidFill>
                  <a:srgbClr val="0070C0"/>
                </a:solidFill>
                <a:latin typeface="Tahoma" panose="020B0604030504040204" pitchFamily="34" charset="0"/>
                <a:ea typeface="Tahoma" panose="020B0604030504040204" pitchFamily="34" charset="0"/>
                <a:cs typeface="Tahoma" panose="020B0604030504040204" pitchFamily="34" charset="0"/>
              </a:rPr>
              <a:t/>
            </a:r>
            <a:br>
              <a:rPr lang="he-IL" sz="3200" b="1" u="sng" dirty="0" smtClean="0">
                <a:solidFill>
                  <a:srgbClr val="0070C0"/>
                </a:solidFill>
                <a:latin typeface="Tahoma" panose="020B0604030504040204" pitchFamily="34" charset="0"/>
                <a:ea typeface="Tahoma" panose="020B0604030504040204" pitchFamily="34" charset="0"/>
                <a:cs typeface="Tahoma" panose="020B0604030504040204" pitchFamily="34" charset="0"/>
              </a:rPr>
            </a:br>
            <a:r>
              <a:rPr lang="he-IL" sz="3200" b="1" u="sng" dirty="0" smtClean="0">
                <a:solidFill>
                  <a:srgbClr val="0070C0"/>
                </a:solidFill>
                <a:latin typeface="Tahoma" panose="020B0604030504040204" pitchFamily="34" charset="0"/>
                <a:ea typeface="Tahoma" panose="020B0604030504040204" pitchFamily="34" charset="0"/>
                <a:cs typeface="Tahoma" panose="020B0604030504040204" pitchFamily="34" charset="0"/>
              </a:rPr>
              <a:t/>
            </a:r>
            <a:br>
              <a:rPr lang="he-IL" sz="3200" b="1" u="sng" dirty="0" smtClean="0">
                <a:solidFill>
                  <a:srgbClr val="0070C0"/>
                </a:solidFill>
                <a:latin typeface="Tahoma" panose="020B0604030504040204" pitchFamily="34" charset="0"/>
                <a:ea typeface="Tahoma" panose="020B0604030504040204" pitchFamily="34" charset="0"/>
                <a:cs typeface="Tahoma" panose="020B0604030504040204" pitchFamily="34" charset="0"/>
              </a:rPr>
            </a:br>
            <a:r>
              <a:rPr lang="he-IL" sz="32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תוכנית היל"ה- מתנ"סים</a:t>
            </a:r>
            <a:br>
              <a:rPr lang="he-IL" sz="32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br>
            <a:r>
              <a:rPr lang="he-IL" sz="32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אילת </a:t>
            </a:r>
            <a:r>
              <a:rPr lang="he-IL" sz="3200"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כ"ץ</a:t>
            </a:r>
            <a:r>
              <a:rPr lang="he-IL" sz="32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 רקפת המאירי שפירא   </a:t>
            </a:r>
            <a:endParaRPr lang="he-IL" sz="32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7" name="Rectangle 6"/>
          <p:cNvSpPr/>
          <p:nvPr/>
        </p:nvSpPr>
        <p:spPr>
          <a:xfrm>
            <a:off x="6529374" y="2860097"/>
            <a:ext cx="1928826" cy="156966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he-IL" sz="9600" dirty="0" smtClean="0"/>
              <a:t>?</a:t>
            </a:r>
            <a:endParaRPr lang="he-IL" sz="9600" dirty="0"/>
          </a:p>
        </p:txBody>
      </p:sp>
      <p:sp>
        <p:nvSpPr>
          <p:cNvPr id="8" name="חץ ימינה 8"/>
          <p:cNvSpPr/>
          <p:nvPr/>
        </p:nvSpPr>
        <p:spPr bwMode="auto">
          <a:xfrm flipV="1">
            <a:off x="4018831" y="4458745"/>
            <a:ext cx="2928957" cy="2000264"/>
          </a:xfrm>
          <a:prstGeom prst="rightArrow">
            <a:avLst>
              <a:gd name="adj1" fmla="val 50000"/>
              <a:gd name="adj2" fmla="val 48947"/>
            </a:avLst>
          </a:prstGeom>
          <a:solidFill>
            <a:srgbClr val="5BB3E6"/>
          </a:solidFill>
          <a:ln w="9525" cap="flat" cmpd="sng" algn="ctr">
            <a:noFill/>
            <a:prstDash val="solid"/>
            <a:round/>
            <a:headEnd type="none" w="med" len="med"/>
            <a:tailEnd type="none" w="med" len="med"/>
          </a:ln>
          <a:effectLst>
            <a:outerShdw dist="71842" dir="2700000" algn="ctr" rotWithShape="0">
              <a:srgbClr val="003366"/>
            </a:outerShdw>
          </a:effectLst>
        </p:spPr>
        <p:txBody>
          <a:bodyPr rtlCol="1" anchor="ctr"/>
          <a:lstStyle/>
          <a:p>
            <a:pPr>
              <a:defRPr/>
            </a:pPr>
            <a:endParaRPr lang="he-IL"/>
          </a:p>
        </p:txBody>
      </p:sp>
      <p:sp>
        <p:nvSpPr>
          <p:cNvPr id="9" name="חץ למטה 9"/>
          <p:cNvSpPr/>
          <p:nvPr/>
        </p:nvSpPr>
        <p:spPr bwMode="auto">
          <a:xfrm>
            <a:off x="1619672" y="2924944"/>
            <a:ext cx="1857388" cy="3500462"/>
          </a:xfrm>
          <a:prstGeom prst="downArrow">
            <a:avLst/>
          </a:prstGeom>
          <a:solidFill>
            <a:srgbClr val="5BB3E6"/>
          </a:solidFill>
          <a:ln w="9525" cap="flat" cmpd="sng" algn="ctr">
            <a:noFill/>
            <a:prstDash val="solid"/>
            <a:round/>
            <a:headEnd type="none" w="med" len="med"/>
            <a:tailEnd type="none" w="med" len="med"/>
          </a:ln>
          <a:effectLst>
            <a:outerShdw dist="71842" dir="2700000" algn="ctr" rotWithShape="0">
              <a:srgbClr val="003366"/>
            </a:outerShdw>
          </a:effectLst>
        </p:spPr>
        <p:txBody>
          <a:bodyPr rtlCol="1" anchor="ctr"/>
          <a:lstStyle/>
          <a:p>
            <a:pPr>
              <a:defRPr/>
            </a:pPr>
            <a:endParaRPr lang="he-IL"/>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lstStyle/>
          <a:p>
            <a:r>
              <a:rPr lang="he-IL" b="1" dirty="0" smtClean="0">
                <a:cs typeface="+mn-cs"/>
              </a:rPr>
              <a:t>טיפים בקבלת החלטות חכמה</a:t>
            </a:r>
            <a:endParaRPr lang="he-IL" dirty="0">
              <a:cs typeface="+mn-cs"/>
            </a:endParaRPr>
          </a:p>
        </p:txBody>
      </p:sp>
      <p:sp>
        <p:nvSpPr>
          <p:cNvPr id="3" name="Content Placeholder 2"/>
          <p:cNvSpPr>
            <a:spLocks noGrp="1"/>
          </p:cNvSpPr>
          <p:nvPr>
            <p:ph idx="1"/>
          </p:nvPr>
        </p:nvSpPr>
        <p:spPr>
          <a:solidFill>
            <a:schemeClr val="bg2">
              <a:lumMod val="90000"/>
            </a:schemeClr>
          </a:solidFill>
        </p:spPr>
        <p:txBody>
          <a:bodyPr/>
          <a:lstStyle/>
          <a:p>
            <a:pPr>
              <a:buFont typeface="Wingdings" pitchFamily="2" charset="2"/>
              <a:buChar char="q"/>
            </a:pPr>
            <a:r>
              <a:rPr lang="he-IL" b="1" dirty="0" smtClean="0"/>
              <a:t>וודא שיש לך מספיק זמן להתלבט לפני קבלת ההחלטה.</a:t>
            </a:r>
          </a:p>
          <a:p>
            <a:pPr>
              <a:buFont typeface="Wingdings" pitchFamily="2" charset="2"/>
              <a:buChar char="q"/>
            </a:pPr>
            <a:r>
              <a:rPr lang="he-IL" b="1" dirty="0" smtClean="0"/>
              <a:t>התייעץ עם אנשים חכמים, מנוסים, שאתה סומך עליהם.</a:t>
            </a:r>
          </a:p>
          <a:p>
            <a:pPr>
              <a:buFont typeface="Wingdings" pitchFamily="2" charset="2"/>
              <a:buChar char="q"/>
            </a:pPr>
            <a:r>
              <a:rPr lang="he-IL" b="1" dirty="0" smtClean="0"/>
              <a:t>שקול בצורה רציונאלית את האפשרויות הקיימות. </a:t>
            </a:r>
          </a:p>
          <a:p>
            <a:pPr>
              <a:buFont typeface="Wingdings" pitchFamily="2" charset="2"/>
              <a:buChar char="q"/>
            </a:pPr>
            <a:r>
              <a:rPr lang="he-IL" b="1" dirty="0" smtClean="0"/>
              <a:t>בדוק האם בחנת את כל האלטרנטיבות הקיימות.  </a:t>
            </a:r>
          </a:p>
          <a:p>
            <a:endParaRPr lang="he-IL" dirty="0"/>
          </a:p>
        </p:txBody>
      </p:sp>
      <p:pic>
        <p:nvPicPr>
          <p:cNvPr id="4" name="Picture 7"/>
          <p:cNvPicPr>
            <a:picLocks noChangeAspect="1" noChangeArrowheads="1"/>
          </p:cNvPicPr>
          <p:nvPr/>
        </p:nvPicPr>
        <p:blipFill>
          <a:blip r:embed="rId2"/>
          <a:srcRect/>
          <a:stretch>
            <a:fillRect/>
          </a:stretch>
        </p:blipFill>
        <p:spPr bwMode="auto">
          <a:xfrm>
            <a:off x="-214346" y="4693628"/>
            <a:ext cx="1928794" cy="2164372"/>
          </a:xfrm>
          <a:prstGeom prst="rect">
            <a:avLst/>
          </a:prstGeom>
          <a:noFill/>
          <a:ln w="9525">
            <a:noFill/>
            <a:miter lim="800000"/>
            <a:headEnd/>
            <a:tailEnd/>
          </a:ln>
        </p:spPr>
      </p:pic>
      <p:pic>
        <p:nvPicPr>
          <p:cNvPr id="5" name="Picture 6"/>
          <p:cNvPicPr>
            <a:picLocks noChangeAspect="1" noChangeArrowheads="1"/>
          </p:cNvPicPr>
          <p:nvPr/>
        </p:nvPicPr>
        <p:blipFill>
          <a:blip r:embed="rId3"/>
          <a:srcRect/>
          <a:stretch>
            <a:fillRect/>
          </a:stretch>
        </p:blipFill>
        <p:spPr bwMode="auto">
          <a:xfrm>
            <a:off x="8001024" y="-214338"/>
            <a:ext cx="1492250" cy="1800225"/>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lstStyle/>
          <a:p>
            <a:r>
              <a:rPr lang="he-IL" b="1" dirty="0" smtClean="0">
                <a:cs typeface="+mn-cs"/>
              </a:rPr>
              <a:t>מהי קבלת החלטות?</a:t>
            </a:r>
            <a:endParaRPr lang="he-IL" b="1" dirty="0">
              <a:cs typeface="+mn-cs"/>
            </a:endParaRPr>
          </a:p>
        </p:txBody>
      </p:sp>
      <p:sp>
        <p:nvSpPr>
          <p:cNvPr id="3" name="Content Placeholder 2"/>
          <p:cNvSpPr>
            <a:spLocks noGrp="1"/>
          </p:cNvSpPr>
          <p:nvPr>
            <p:ph idx="1"/>
          </p:nvPr>
        </p:nvSpPr>
        <p:spPr>
          <a:ln w="76200">
            <a:solidFill>
              <a:schemeClr val="accent1"/>
            </a:solidFill>
          </a:ln>
        </p:spPr>
        <p:txBody>
          <a:bodyPr>
            <a:normAutofit fontScale="92500" lnSpcReduction="10000"/>
          </a:bodyPr>
          <a:lstStyle/>
          <a:p>
            <a:pPr algn="ctr">
              <a:buClr>
                <a:srgbClr val="5BADFF"/>
              </a:buClr>
              <a:buFont typeface="Wingdings" pitchFamily="2" charset="2"/>
              <a:buChar char="§"/>
            </a:pPr>
            <a:r>
              <a:rPr lang="he-IL" b="1" dirty="0" smtClean="0">
                <a:solidFill>
                  <a:schemeClr val="accent6">
                    <a:lumMod val="75000"/>
                  </a:schemeClr>
                </a:solidFill>
              </a:rPr>
              <a:t>קבלת החלטה מתבצעת כאשר יש התלבטות בין אפשריות שונות וצריך לבחור.</a:t>
            </a:r>
          </a:p>
          <a:p>
            <a:pPr lvl="1">
              <a:buNone/>
            </a:pPr>
            <a:endParaRPr lang="he-IL" b="1" u="sng" dirty="0" smtClean="0"/>
          </a:p>
          <a:p>
            <a:pPr lvl="1">
              <a:buNone/>
            </a:pPr>
            <a:r>
              <a:rPr lang="he-IL" b="1" u="sng" dirty="0" smtClean="0"/>
              <a:t>שלבי/תהליך קבלת החלטה עפ"י מודל חמשת השלבים</a:t>
            </a:r>
          </a:p>
          <a:p>
            <a:pPr lvl="1">
              <a:buFont typeface="Wingdings" pitchFamily="2" charset="2"/>
              <a:buChar char="q"/>
            </a:pPr>
            <a:r>
              <a:rPr lang="he-IL" b="1" dirty="0" smtClean="0"/>
              <a:t>הגדר את הבעיה.</a:t>
            </a:r>
            <a:endParaRPr lang="en-US" sz="2000" b="1" dirty="0" smtClean="0"/>
          </a:p>
          <a:p>
            <a:pPr lvl="1">
              <a:buFont typeface="Wingdings" pitchFamily="2" charset="2"/>
              <a:buChar char="q"/>
            </a:pPr>
            <a:r>
              <a:rPr lang="he-IL" b="1" dirty="0" smtClean="0"/>
              <a:t>הצג את כל האפשריות/חלופות.</a:t>
            </a:r>
            <a:endParaRPr lang="en-US" sz="2000" b="1" dirty="0" smtClean="0"/>
          </a:p>
          <a:p>
            <a:pPr lvl="1">
              <a:buFont typeface="Wingdings" pitchFamily="2" charset="2"/>
              <a:buChar char="q"/>
            </a:pPr>
            <a:r>
              <a:rPr lang="he-IL" b="1" dirty="0" smtClean="0"/>
              <a:t>הצג את כל המידע הקיים לגבי החלופות האפשריות.</a:t>
            </a:r>
            <a:endParaRPr lang="en-US" sz="2000" b="1" dirty="0" smtClean="0"/>
          </a:p>
          <a:p>
            <a:pPr lvl="1">
              <a:buFont typeface="Wingdings" pitchFamily="2" charset="2"/>
              <a:buChar char="q"/>
            </a:pPr>
            <a:r>
              <a:rPr lang="he-IL" b="1" dirty="0" smtClean="0"/>
              <a:t>ציין יתרונות וחסרונות של כל חלופה (הערכת החלופות).</a:t>
            </a:r>
            <a:endParaRPr lang="en-US" sz="2000" b="1" dirty="0" smtClean="0"/>
          </a:p>
          <a:p>
            <a:pPr lvl="1">
              <a:buFont typeface="Wingdings" pitchFamily="2" charset="2"/>
              <a:buChar char="q"/>
            </a:pPr>
            <a:r>
              <a:rPr lang="he-IL" b="1" dirty="0" smtClean="0"/>
              <a:t>הצג את ההחלטה שהתקבלה לאחר כל התהליך.</a:t>
            </a:r>
            <a:endParaRPr lang="en-US" sz="2000" b="1" dirty="0" smtClean="0"/>
          </a:p>
          <a:p>
            <a:pPr marL="685800" indent="-685800">
              <a:lnSpc>
                <a:spcPct val="90000"/>
              </a:lnSpc>
              <a:buClr>
                <a:schemeClr val="bg2"/>
              </a:buClr>
              <a:buNone/>
            </a:pPr>
            <a:r>
              <a:rPr lang="he-IL" b="1" dirty="0" smtClean="0"/>
              <a:t> </a:t>
            </a:r>
          </a:p>
          <a:p>
            <a:endParaRPr lang="he-IL" dirty="0"/>
          </a:p>
        </p:txBody>
      </p:sp>
      <p:pic>
        <p:nvPicPr>
          <p:cNvPr id="4" name="Picture 6" descr="MCj04114980000[1]"/>
          <p:cNvPicPr>
            <a:picLocks noChangeAspect="1" noChangeArrowheads="1"/>
          </p:cNvPicPr>
          <p:nvPr/>
        </p:nvPicPr>
        <p:blipFill>
          <a:blip r:embed="rId3"/>
          <a:srcRect/>
          <a:stretch>
            <a:fillRect/>
          </a:stretch>
        </p:blipFill>
        <p:spPr bwMode="auto">
          <a:xfrm>
            <a:off x="1142976" y="428604"/>
            <a:ext cx="838200" cy="974725"/>
          </a:xfrm>
          <a:prstGeom prst="rect">
            <a:avLst/>
          </a:prstGeom>
          <a:noFill/>
          <a:ln w="9525">
            <a:noFill/>
            <a:miter lim="800000"/>
            <a:headEnd/>
            <a:tailEnd/>
          </a:ln>
        </p:spPr>
      </p:pic>
      <p:graphicFrame>
        <p:nvGraphicFramePr>
          <p:cNvPr id="5" name="Object 11">
            <a:hlinkClick r:id="rId4" action="ppaction://hlinksldjump"/>
          </p:cNvPr>
          <p:cNvGraphicFramePr>
            <a:graphicFrameLocks noChangeAspect="1"/>
          </p:cNvGraphicFramePr>
          <p:nvPr/>
        </p:nvGraphicFramePr>
        <p:xfrm>
          <a:off x="8072462" y="0"/>
          <a:ext cx="1357290" cy="1601395"/>
        </p:xfrm>
        <a:graphic>
          <a:graphicData uri="http://schemas.openxmlformats.org/presentationml/2006/ole">
            <mc:AlternateContent xmlns:mc="http://schemas.openxmlformats.org/markup-compatibility/2006">
              <mc:Choice xmlns:v="urn:schemas-microsoft-com:vml" Requires="v">
                <p:oleObj spid="_x0000_s3077" name="Bitmap Image" r:id="rId5" imgW="1095528" imgH="1295238" progId="PBrush">
                  <p:embed/>
                </p:oleObj>
              </mc:Choice>
              <mc:Fallback>
                <p:oleObj name="Bitmap Image" r:id="rId5" imgW="1095528" imgH="1295238" progId="PBrush">
                  <p:embed/>
                  <p:pic>
                    <p:nvPicPr>
                      <p:cNvPr id="0" name="Object 11"/>
                      <p:cNvPicPr>
                        <a:picLocks noChangeAspect="1" noChangeArrowheads="1"/>
                      </p:cNvPicPr>
                      <p:nvPr/>
                    </p:nvPicPr>
                    <p:blipFill>
                      <a:blip r:embed="rId6">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8072462" y="0"/>
                        <a:ext cx="1357290" cy="160139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20000"/>
              <a:lumOff val="80000"/>
            </a:schemeClr>
          </a:solidFill>
        </p:spPr>
        <p:txBody>
          <a:bodyPr>
            <a:normAutofit/>
          </a:bodyPr>
          <a:lstStyle/>
          <a:p>
            <a:r>
              <a:rPr lang="he-IL" b="1" dirty="0" smtClean="0">
                <a:cs typeface="+mn-cs"/>
              </a:rPr>
              <a:t>מודל ששת הכובעים של דה בונו</a:t>
            </a:r>
            <a:endParaRPr lang="he-IL" b="1" dirty="0">
              <a:cs typeface="+mn-cs"/>
            </a:endParaRPr>
          </a:p>
        </p:txBody>
      </p:sp>
      <p:pic>
        <p:nvPicPr>
          <p:cNvPr id="4" name="il_fi" descr="http://www.reply-mc.com/UserFiles/Image/Six%20Thinking%20Hats.jpg"/>
          <p:cNvPicPr>
            <a:picLocks noGrp="1"/>
          </p:cNvPicPr>
          <p:nvPr>
            <p:ph idx="1"/>
          </p:nvPr>
        </p:nvPicPr>
        <p:blipFill>
          <a:blip r:embed="rId2"/>
          <a:srcRect/>
          <a:stretch>
            <a:fillRect/>
          </a:stretch>
        </p:blipFill>
        <p:spPr bwMode="auto">
          <a:xfrm>
            <a:off x="1643042" y="1785926"/>
            <a:ext cx="5715040" cy="5072074"/>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lstStyle/>
          <a:p>
            <a:r>
              <a:rPr lang="he-IL" b="1" dirty="0" smtClean="0">
                <a:cs typeface="+mn-cs"/>
              </a:rPr>
              <a:t>מה משמעות כל כובע? </a:t>
            </a:r>
            <a:endParaRPr lang="he-IL" b="1" dirty="0">
              <a:cs typeface="+mn-cs"/>
            </a:endParaRPr>
          </a:p>
        </p:txBody>
      </p:sp>
      <p:sp>
        <p:nvSpPr>
          <p:cNvPr id="3" name="Content Placeholder 2"/>
          <p:cNvSpPr>
            <a:spLocks noGrp="1"/>
          </p:cNvSpPr>
          <p:nvPr>
            <p:ph idx="1"/>
          </p:nvPr>
        </p:nvSpPr>
        <p:spPr/>
        <p:txBody>
          <a:bodyPr>
            <a:normAutofit fontScale="25000" lnSpcReduction="20000"/>
          </a:bodyPr>
          <a:lstStyle/>
          <a:p>
            <a:pPr>
              <a:buFont typeface="Wingdings" pitchFamily="2" charset="2"/>
              <a:buChar char="q"/>
            </a:pPr>
            <a:r>
              <a:rPr lang="he-IL" sz="9600" b="1" dirty="0" smtClean="0"/>
              <a:t>הכובע הלבן - כובע המידע</a:t>
            </a:r>
            <a:r>
              <a:rPr lang="he-IL" sz="9600" dirty="0" smtClean="0"/>
              <a:t>: </a:t>
            </a:r>
            <a:endParaRPr lang="en-US" sz="9600" dirty="0" smtClean="0"/>
          </a:p>
          <a:p>
            <a:pPr>
              <a:buFont typeface="Wingdings" pitchFamily="2" charset="2"/>
              <a:buChar char="q"/>
            </a:pPr>
            <a:r>
              <a:rPr lang="he-IL" sz="9600" dirty="0" smtClean="0"/>
              <a:t>הכובע הלבן אינו נותן פירושים והסברים ואינו מביע את דעתו. </a:t>
            </a:r>
          </a:p>
          <a:p>
            <a:pPr>
              <a:buFont typeface="Wingdings" pitchFamily="2" charset="2"/>
              <a:buChar char="q"/>
            </a:pPr>
            <a:r>
              <a:rPr lang="he-IL" sz="9600" dirty="0" smtClean="0"/>
              <a:t>לאיזה מידע אנחנו זקוקים כדי לגבש החלטה, היכן ניתן להשיגו, איזה מידע קיים בידינו ומה חסר, וכמה זמן דרוש כדי להשיגו.</a:t>
            </a:r>
            <a:endParaRPr lang="en-US" sz="9600" dirty="0" smtClean="0"/>
          </a:p>
          <a:p>
            <a:pPr>
              <a:buFont typeface="Wingdings" pitchFamily="2" charset="2"/>
              <a:buChar char="q"/>
            </a:pPr>
            <a:r>
              <a:rPr lang="he-IL" sz="9600" b="1" dirty="0" smtClean="0">
                <a:solidFill>
                  <a:srgbClr val="FF0000"/>
                </a:solidFill>
              </a:rPr>
              <a:t>הכובע האדום - הכובע הרגשי: </a:t>
            </a:r>
            <a:endParaRPr lang="en-US" sz="9600" dirty="0" smtClean="0">
              <a:solidFill>
                <a:srgbClr val="FF0000"/>
              </a:solidFill>
            </a:endParaRPr>
          </a:p>
          <a:p>
            <a:pPr>
              <a:buFont typeface="Wingdings" pitchFamily="2" charset="2"/>
              <a:buChar char="q"/>
            </a:pPr>
            <a:r>
              <a:rPr lang="he-IL" sz="9600" dirty="0" smtClean="0">
                <a:solidFill>
                  <a:srgbClr val="FF0000"/>
                </a:solidFill>
              </a:rPr>
              <a:t>מה התחושות והרגשות שיש לנו לגבי הנושא, ללא כל שיפוט וללא צורך להסביר את הרגשות. הכובע האדום מייצג את מה שאני רוצה כאן ועכשיו,אני לא מתחשב בנסיבות. זוהי חשיבה מהבטן, לא חשיבה מהראש.</a:t>
            </a:r>
            <a:endParaRPr lang="en-US" sz="9600" dirty="0" smtClean="0">
              <a:solidFill>
                <a:srgbClr val="FF0000"/>
              </a:solidFill>
            </a:endParaRPr>
          </a:p>
          <a:p>
            <a:pPr>
              <a:buFont typeface="Wingdings" pitchFamily="2" charset="2"/>
              <a:buChar char="q"/>
            </a:pPr>
            <a:r>
              <a:rPr lang="he-IL" sz="9600" b="1" dirty="0" smtClean="0"/>
              <a:t>הכובע השחור: חשיבה ביקורתית - סנגורו של השטן:</a:t>
            </a:r>
            <a:endParaRPr lang="en-US" sz="9600" dirty="0" smtClean="0"/>
          </a:p>
          <a:p>
            <a:pPr>
              <a:buFont typeface="Wingdings" pitchFamily="2" charset="2"/>
              <a:buChar char="q"/>
            </a:pPr>
            <a:r>
              <a:rPr lang="he-IL" sz="9600" dirty="0" smtClean="0"/>
              <a:t>מה אמצעי הזהירות שצריך לנקוט בסוגיה הזו, מה יכולות להיות הבעיות, מה הסיכונים, האם הרעיונות ישימים? מהן ההשלכות השליליות? מהן הסכנות והבעיות הכרוכות בכך? הכובע השחור מייצג את נקודות התורפה את חצי הכוס הריקה.</a:t>
            </a:r>
            <a:endParaRPr lang="en-US" sz="9600" dirty="0" smtClean="0"/>
          </a:p>
          <a:p>
            <a:endParaRPr lang="he-IL" dirty="0"/>
          </a:p>
        </p:txBody>
      </p:sp>
      <p:pic>
        <p:nvPicPr>
          <p:cNvPr id="4" name="Picture 3" descr="C:\Documents and Settings\e\Local Settings\Temporary Internet Files\Content.IE5\R32RN1GO\MH900441428[1].JPG"/>
          <p:cNvPicPr/>
          <p:nvPr/>
        </p:nvPicPr>
        <p:blipFill>
          <a:blip r:embed="rId2"/>
          <a:srcRect/>
          <a:stretch>
            <a:fillRect/>
          </a:stretch>
        </p:blipFill>
        <p:spPr bwMode="auto">
          <a:xfrm>
            <a:off x="7286644" y="0"/>
            <a:ext cx="1524030" cy="1357322"/>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lstStyle/>
          <a:p>
            <a:r>
              <a:rPr lang="he-IL" b="1" dirty="0" smtClean="0">
                <a:cs typeface="+mn-cs"/>
              </a:rPr>
              <a:t>מה משמעות כל כובע?</a:t>
            </a:r>
            <a:endParaRPr lang="he-IL" b="1" dirty="0">
              <a:cs typeface="+mn-cs"/>
            </a:endParaRPr>
          </a:p>
        </p:txBody>
      </p:sp>
      <p:sp>
        <p:nvSpPr>
          <p:cNvPr id="3" name="Content Placeholder 2"/>
          <p:cNvSpPr>
            <a:spLocks noGrp="1"/>
          </p:cNvSpPr>
          <p:nvPr>
            <p:ph idx="1"/>
          </p:nvPr>
        </p:nvSpPr>
        <p:spPr/>
        <p:txBody>
          <a:bodyPr>
            <a:normAutofit fontScale="25000" lnSpcReduction="20000"/>
          </a:bodyPr>
          <a:lstStyle/>
          <a:p>
            <a:pPr>
              <a:buFont typeface="Wingdings" pitchFamily="2" charset="2"/>
              <a:buChar char="q"/>
            </a:pPr>
            <a:r>
              <a:rPr lang="he-IL" sz="9600" b="1" u="sng" dirty="0" smtClean="0">
                <a:solidFill>
                  <a:srgbClr val="FFC000"/>
                </a:solidFill>
              </a:rPr>
              <a:t>הכובע הצהוב- כובע האופטימיות: </a:t>
            </a:r>
            <a:endParaRPr lang="en-US" sz="9600" u="sng" dirty="0" smtClean="0">
              <a:solidFill>
                <a:srgbClr val="FFC000"/>
              </a:solidFill>
            </a:endParaRPr>
          </a:p>
          <a:p>
            <a:pPr>
              <a:buFont typeface="Wingdings" pitchFamily="2" charset="2"/>
              <a:buChar char="q"/>
            </a:pPr>
            <a:r>
              <a:rPr lang="he-IL" sz="9600" b="1" dirty="0" smtClean="0">
                <a:solidFill>
                  <a:srgbClr val="FFC000"/>
                </a:solidFill>
              </a:rPr>
              <a:t>מה היתרונות? כיצד ניתן להפעיל את הרעיונות. כובע זה מביא לחשיבה אופטימית וחיובית. מומלץ מאד להשתמש בצהוב לפני השחור. כובע צהוב - חשיבה חיובית ובונה. מדוע טוב לנהוג כך? איזו תועלת תצמח מזה? מהם יתרונות הרעיון? חצי הכוס המלאה.</a:t>
            </a:r>
            <a:endParaRPr lang="en-US" sz="9600" b="1" dirty="0" smtClean="0">
              <a:solidFill>
                <a:srgbClr val="FFC000"/>
              </a:solidFill>
            </a:endParaRPr>
          </a:p>
          <a:p>
            <a:pPr>
              <a:buFont typeface="Wingdings" pitchFamily="2" charset="2"/>
              <a:buChar char="q"/>
            </a:pPr>
            <a:r>
              <a:rPr lang="he-IL" sz="9600" b="1" u="sng" dirty="0" smtClean="0">
                <a:solidFill>
                  <a:schemeClr val="accent3">
                    <a:lumMod val="75000"/>
                  </a:schemeClr>
                </a:solidFill>
              </a:rPr>
              <a:t>הכובע הירוק - החשיבה היצירתית:</a:t>
            </a:r>
            <a:endParaRPr lang="en-US" sz="9600" u="sng" dirty="0" smtClean="0">
              <a:solidFill>
                <a:schemeClr val="accent3">
                  <a:lumMod val="75000"/>
                </a:schemeClr>
              </a:solidFill>
            </a:endParaRPr>
          </a:p>
          <a:p>
            <a:pPr>
              <a:buFont typeface="Wingdings" pitchFamily="2" charset="2"/>
              <a:buChar char="q"/>
            </a:pPr>
            <a:r>
              <a:rPr lang="he-IL" sz="9600" dirty="0" smtClean="0">
                <a:solidFill>
                  <a:srgbClr val="00B050"/>
                </a:solidFill>
              </a:rPr>
              <a:t>איזה רעיונות נוספים יש ? מה הם החלופות, איך ניתן להתגבר על הקשיים שהועלו בכובע השחור. האם ישנן הצעות והשערות? האם אפשר לחשוב על רעיונות חדשים? האם קיימים כיווני חשיבה שלא בחנו?</a:t>
            </a:r>
            <a:endParaRPr lang="en-US" sz="9600" dirty="0" smtClean="0">
              <a:solidFill>
                <a:srgbClr val="00B050"/>
              </a:solidFill>
            </a:endParaRPr>
          </a:p>
          <a:p>
            <a:pPr>
              <a:buFont typeface="Wingdings" pitchFamily="2" charset="2"/>
              <a:buChar char="q"/>
            </a:pPr>
            <a:r>
              <a:rPr lang="he-IL" sz="9600" b="1" u="sng" dirty="0" smtClean="0">
                <a:solidFill>
                  <a:schemeClr val="tx2">
                    <a:lumMod val="60000"/>
                    <a:lumOff val="40000"/>
                  </a:schemeClr>
                </a:solidFill>
              </a:rPr>
              <a:t>הכובע הכחול - הפיקוח והבקרה. חשיבה על חשיבה:</a:t>
            </a:r>
            <a:endParaRPr lang="en-US" sz="9600" b="1" u="sng" dirty="0" smtClean="0">
              <a:solidFill>
                <a:schemeClr val="tx2">
                  <a:lumMod val="60000"/>
                  <a:lumOff val="40000"/>
                </a:schemeClr>
              </a:solidFill>
            </a:endParaRPr>
          </a:p>
          <a:p>
            <a:pPr>
              <a:buFont typeface="Wingdings" pitchFamily="2" charset="2"/>
              <a:buChar char="q"/>
            </a:pPr>
            <a:r>
              <a:rPr lang="he-IL" sz="9600" b="1" dirty="0" smtClean="0">
                <a:solidFill>
                  <a:schemeClr val="tx2">
                    <a:lumMod val="60000"/>
                    <a:lumOff val="40000"/>
                  </a:schemeClr>
                </a:solidFill>
              </a:rPr>
              <a:t>איך ננהל את הדיון בצורה הטובה ביותר, האם כל אחד התבטא, האם אנחנו עומדים במסגרת הזמן, האם אנחנו מתקרבים למטרה. היכן נתחיל, מהו לוח הזמנים, מהם היעדים ובאיזה כובע נשתמש. </a:t>
            </a:r>
            <a:endParaRPr lang="en-US" sz="9600" b="1" dirty="0" smtClean="0">
              <a:solidFill>
                <a:schemeClr val="tx2">
                  <a:lumMod val="60000"/>
                  <a:lumOff val="40000"/>
                </a:schemeClr>
              </a:solidFill>
            </a:endParaRPr>
          </a:p>
          <a:p>
            <a:endParaRPr lang="he-IL" dirty="0"/>
          </a:p>
        </p:txBody>
      </p:sp>
      <p:pic>
        <p:nvPicPr>
          <p:cNvPr id="4" name="Picture 2" descr="E:\My Documents\חינוך פיננסי\כובע צהוב(2).png"/>
          <p:cNvPicPr>
            <a:picLocks noChangeAspect="1" noChangeArrowheads="1"/>
          </p:cNvPicPr>
          <p:nvPr/>
        </p:nvPicPr>
        <p:blipFill>
          <a:blip r:embed="rId2"/>
          <a:srcRect/>
          <a:stretch>
            <a:fillRect/>
          </a:stretch>
        </p:blipFill>
        <p:spPr bwMode="auto">
          <a:xfrm>
            <a:off x="-214346" y="0"/>
            <a:ext cx="2071702" cy="1744807"/>
          </a:xfrm>
          <a:prstGeom prst="rect">
            <a:avLst/>
          </a:prstGeom>
          <a:noFill/>
        </p:spPr>
      </p:pic>
      <p:pic>
        <p:nvPicPr>
          <p:cNvPr id="5" name="Picture 3" descr="E:\My Documents\חינוך פיננסי\images.jpg"/>
          <p:cNvPicPr>
            <a:picLocks noChangeAspect="1" noChangeArrowheads="1"/>
          </p:cNvPicPr>
          <p:nvPr/>
        </p:nvPicPr>
        <p:blipFill>
          <a:blip r:embed="rId3"/>
          <a:srcRect/>
          <a:stretch>
            <a:fillRect/>
          </a:stretch>
        </p:blipFill>
        <p:spPr bwMode="auto">
          <a:xfrm>
            <a:off x="7143736" y="214290"/>
            <a:ext cx="2000264" cy="1246643"/>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lstStyle/>
          <a:p>
            <a:r>
              <a:rPr lang="he-IL" b="1" dirty="0" smtClean="0">
                <a:cs typeface="+mn-cs"/>
              </a:rPr>
              <a:t>מודל הכובעים של דה בונו </a:t>
            </a:r>
            <a:endParaRPr lang="he-IL" b="1" dirty="0">
              <a:cs typeface="+mn-cs"/>
            </a:endParaRPr>
          </a:p>
        </p:txBody>
      </p:sp>
      <p:pic>
        <p:nvPicPr>
          <p:cNvPr id="2050" name="Picture 2" descr="E:\My Documents\חינוך פיננסי\250px-DE_BONO.JPG"/>
          <p:cNvPicPr>
            <a:picLocks noGrp="1" noChangeAspect="1" noChangeArrowheads="1"/>
          </p:cNvPicPr>
          <p:nvPr>
            <p:ph idx="1"/>
          </p:nvPr>
        </p:nvPicPr>
        <p:blipFill>
          <a:blip r:embed="rId2"/>
          <a:srcRect/>
          <a:stretch>
            <a:fillRect/>
          </a:stretch>
        </p:blipFill>
        <p:spPr bwMode="auto">
          <a:xfrm>
            <a:off x="1017430" y="1714488"/>
            <a:ext cx="7269346" cy="4572032"/>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lstStyle/>
          <a:p>
            <a:r>
              <a:rPr lang="he-IL" b="1" dirty="0" smtClean="0"/>
              <a:t>מספר אמיתות בקבלת החלטות</a:t>
            </a:r>
            <a:endParaRPr lang="he-IL" dirty="0"/>
          </a:p>
        </p:txBody>
      </p:sp>
      <p:sp>
        <p:nvSpPr>
          <p:cNvPr id="3" name="Content Placeholder 2"/>
          <p:cNvSpPr>
            <a:spLocks noGrp="1"/>
          </p:cNvSpPr>
          <p:nvPr>
            <p:ph idx="1"/>
          </p:nvPr>
        </p:nvSpPr>
        <p:spPr>
          <a:solidFill>
            <a:schemeClr val="accent3">
              <a:lumMod val="20000"/>
              <a:lumOff val="80000"/>
            </a:schemeClr>
          </a:solidFill>
        </p:spPr>
        <p:txBody>
          <a:bodyPr>
            <a:normAutofit lnSpcReduction="10000"/>
          </a:bodyPr>
          <a:lstStyle/>
          <a:p>
            <a:pPr>
              <a:buFont typeface="Wingdings" pitchFamily="2" charset="2"/>
              <a:buChar char="q"/>
            </a:pPr>
            <a:r>
              <a:rPr lang="he-IL" b="1" dirty="0" smtClean="0"/>
              <a:t>ככל שתהליך קבלת ההחלטה נכון יותר, הגיוני יותר, רציונאלי יותר, חכם יותר ומושקע יותר – כך עולה הסיכוי כי ההחלטה שקיבלנו נכונה.</a:t>
            </a:r>
          </a:p>
          <a:p>
            <a:pPr>
              <a:buFont typeface="Wingdings" pitchFamily="2" charset="2"/>
              <a:buChar char="q"/>
            </a:pPr>
            <a:r>
              <a:rPr lang="he-IL" b="1" dirty="0" smtClean="0"/>
              <a:t>לעיתים, שינוי של משתנה שלא חשבנו עליו (נחשב  כקבוע ובלתי אפשרי לשינוי) בתהליך קבלת ההחלטות, הופך את ההחלטה הנכונה על פיה. </a:t>
            </a:r>
          </a:p>
          <a:p>
            <a:pPr>
              <a:buFont typeface="Wingdings" pitchFamily="2" charset="2"/>
              <a:buChar char="q"/>
            </a:pPr>
            <a:r>
              <a:rPr lang="he-IL" b="1" dirty="0" smtClean="0"/>
              <a:t>ככל שההחלטה גדולה יותר – נדחה את קבלתה.</a:t>
            </a:r>
          </a:p>
          <a:p>
            <a:endParaRPr lang="he-IL" dirty="0"/>
          </a:p>
        </p:txBody>
      </p:sp>
      <p:pic>
        <p:nvPicPr>
          <p:cNvPr id="4" name="Picture 3" descr="C:\Documents and Settings\e\Local Settings\Temporary Internet Files\Content.IE5\R32RN1GO\MH900441428[1].JPG"/>
          <p:cNvPicPr/>
          <p:nvPr/>
        </p:nvPicPr>
        <p:blipFill>
          <a:blip r:embed="rId2"/>
          <a:srcRect/>
          <a:stretch>
            <a:fillRect/>
          </a:stretch>
        </p:blipFill>
        <p:spPr bwMode="auto">
          <a:xfrm>
            <a:off x="0" y="5105400"/>
            <a:ext cx="1809750" cy="17526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style>
          <a:lnRef idx="1">
            <a:schemeClr val="accent6"/>
          </a:lnRef>
          <a:fillRef idx="2">
            <a:schemeClr val="accent6"/>
          </a:fillRef>
          <a:effectRef idx="1">
            <a:schemeClr val="accent6"/>
          </a:effectRef>
          <a:fontRef idx="minor">
            <a:schemeClr val="dk1"/>
          </a:fontRef>
        </p:style>
        <p:txBody>
          <a:bodyPr/>
          <a:lstStyle/>
          <a:p>
            <a:r>
              <a:rPr lang="he-IL" b="1" dirty="0" smtClean="0"/>
              <a:t>כשלים בקבלת החלטות</a:t>
            </a:r>
            <a:endParaRPr lang="he-IL" dirty="0"/>
          </a:p>
        </p:txBody>
      </p:sp>
      <p:sp>
        <p:nvSpPr>
          <p:cNvPr id="3" name="Content Placeholder 2"/>
          <p:cNvSpPr>
            <a:spLocks noGrp="1"/>
          </p:cNvSpPr>
          <p:nvPr>
            <p:ph idx="1"/>
          </p:nvPr>
        </p:nvSpPr>
        <p:spPr>
          <a:solidFill>
            <a:schemeClr val="accent4">
              <a:lumMod val="20000"/>
              <a:lumOff val="80000"/>
            </a:schemeClr>
          </a:solidFill>
        </p:spPr>
        <p:txBody>
          <a:bodyPr/>
          <a:lstStyle/>
          <a:p>
            <a:pPr>
              <a:buFont typeface="Wingdings" pitchFamily="2" charset="2"/>
              <a:buChar char="q"/>
            </a:pPr>
            <a:r>
              <a:rPr lang="he-IL" b="1" dirty="0" smtClean="0"/>
              <a:t>לא מקבלים החלטות, פועלים בלי לקבל שום החלטה. </a:t>
            </a:r>
          </a:p>
          <a:p>
            <a:pPr>
              <a:buFont typeface="Wingdings" pitchFamily="2" charset="2"/>
              <a:buChar char="q"/>
            </a:pPr>
            <a:r>
              <a:rPr lang="he-IL" b="1" dirty="0" smtClean="0"/>
              <a:t>דוחים את קבלת ההחלטה עד למועד האחרון ואז מחליטים בלחץ. </a:t>
            </a:r>
          </a:p>
          <a:p>
            <a:pPr>
              <a:buFont typeface="Wingdings" pitchFamily="2" charset="2"/>
              <a:buChar char="q"/>
            </a:pPr>
            <a:r>
              <a:rPr lang="he-IL" b="1" dirty="0" smtClean="0"/>
              <a:t>משתפים את האנשים או את הגורמים הלא נכונים בקבלת החלטה.</a:t>
            </a:r>
          </a:p>
          <a:p>
            <a:pPr>
              <a:buFont typeface="Wingdings" pitchFamily="2" charset="2"/>
              <a:buChar char="q"/>
            </a:pPr>
            <a:r>
              <a:rPr lang="he-IL" b="1" dirty="0" smtClean="0"/>
              <a:t>מערבים בין גורמים רציונאליים לאמוציונאליים: לא מקבלים החלטה על הבסיס הנכון.</a:t>
            </a:r>
          </a:p>
          <a:p>
            <a:endParaRPr lang="he-I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lstStyle/>
          <a:p>
            <a:r>
              <a:rPr lang="he-IL" b="1" dirty="0" smtClean="0">
                <a:cs typeface="+mn-cs"/>
              </a:rPr>
              <a:t>אי וודאות וקבלת החלטות</a:t>
            </a:r>
            <a:endParaRPr lang="he-IL" b="1" dirty="0">
              <a:cs typeface="+mn-cs"/>
            </a:endParaRPr>
          </a:p>
        </p:txBody>
      </p:sp>
      <p:sp>
        <p:nvSpPr>
          <p:cNvPr id="3" name="Content Placeholder 2"/>
          <p:cNvSpPr>
            <a:spLocks noGrp="1"/>
          </p:cNvSpPr>
          <p:nvPr>
            <p:ph idx="1"/>
          </p:nvPr>
        </p:nvSpPr>
        <p:spPr>
          <a:solidFill>
            <a:schemeClr val="accent4">
              <a:lumMod val="20000"/>
              <a:lumOff val="80000"/>
            </a:schemeClr>
          </a:solidFill>
        </p:spPr>
        <p:txBody>
          <a:bodyPr/>
          <a:lstStyle/>
          <a:p>
            <a:pPr>
              <a:buFont typeface="Wingdings" pitchFamily="2" charset="2"/>
              <a:buChar char="q"/>
            </a:pPr>
            <a:r>
              <a:rPr lang="he-IL" b="1" dirty="0" smtClean="0"/>
              <a:t>מרבית ההחלטות מתקבלות במצבי אי וודאות. </a:t>
            </a:r>
          </a:p>
          <a:p>
            <a:pPr>
              <a:buFont typeface="Wingdings" pitchFamily="2" charset="2"/>
              <a:buChar char="q"/>
            </a:pPr>
            <a:r>
              <a:rPr lang="he-IL" b="1" dirty="0" smtClean="0"/>
              <a:t>ככל שאי הוודאות גדולה כך קשה יותר לקבל החלטה. </a:t>
            </a:r>
          </a:p>
          <a:p>
            <a:pPr>
              <a:buFont typeface="Wingdings" pitchFamily="2" charset="2"/>
              <a:buChar char="q"/>
            </a:pPr>
            <a:r>
              <a:rPr lang="he-IL" b="1" dirty="0" smtClean="0"/>
              <a:t>ככל שאי הוודאות גדולה יותר נוטים לדחות את ההחלטה. </a:t>
            </a:r>
          </a:p>
          <a:p>
            <a:endParaRPr lang="he-IL" dirty="0"/>
          </a:p>
        </p:txBody>
      </p:sp>
      <p:pic>
        <p:nvPicPr>
          <p:cNvPr id="4" name="Picture 7"/>
          <p:cNvPicPr>
            <a:picLocks noChangeAspect="1" noChangeArrowheads="1"/>
          </p:cNvPicPr>
          <p:nvPr/>
        </p:nvPicPr>
        <p:blipFill>
          <a:blip r:embed="rId2"/>
          <a:srcRect/>
          <a:stretch>
            <a:fillRect/>
          </a:stretch>
        </p:blipFill>
        <p:spPr bwMode="auto">
          <a:xfrm>
            <a:off x="2928926" y="4214818"/>
            <a:ext cx="2857593" cy="1933581"/>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TotalTime>
  <Words>551</Words>
  <Application>Microsoft Office PowerPoint</Application>
  <PresentationFormat>‫הצגה על המסך (4:3)</PresentationFormat>
  <Paragraphs>47</Paragraphs>
  <Slides>10</Slides>
  <Notes>0</Notes>
  <HiddenSlides>0</HiddenSlides>
  <MMClips>0</MMClips>
  <ScaleCrop>false</ScaleCrop>
  <HeadingPairs>
    <vt:vector size="8" baseType="variant">
      <vt:variant>
        <vt:lpstr>גופנים בשימוש</vt:lpstr>
      </vt:variant>
      <vt:variant>
        <vt:i4>5</vt:i4>
      </vt:variant>
      <vt:variant>
        <vt:lpstr>ערכת נושא</vt:lpstr>
      </vt:variant>
      <vt:variant>
        <vt:i4>1</vt:i4>
      </vt:variant>
      <vt:variant>
        <vt:lpstr>שרתי OLE מוטבעים</vt:lpstr>
      </vt:variant>
      <vt:variant>
        <vt:i4>1</vt:i4>
      </vt:variant>
      <vt:variant>
        <vt:lpstr>כותרות שקופיות</vt:lpstr>
      </vt:variant>
      <vt:variant>
        <vt:i4>10</vt:i4>
      </vt:variant>
    </vt:vector>
  </HeadingPairs>
  <TitlesOfParts>
    <vt:vector size="17" baseType="lpstr">
      <vt:lpstr>Arial</vt:lpstr>
      <vt:lpstr>Calibri</vt:lpstr>
      <vt:lpstr>Tahoma</vt:lpstr>
      <vt:lpstr>Times New Roman</vt:lpstr>
      <vt:lpstr>Wingdings</vt:lpstr>
      <vt:lpstr>Office Theme</vt:lpstr>
      <vt:lpstr>Bitmap Image</vt:lpstr>
      <vt:lpstr>קבלת החלטות -חינוך פיננסי  תוכנית היל"ה- מתנ"סים אילת כ"ץ, רקפת המאירי שפירא   </vt:lpstr>
      <vt:lpstr>מהי קבלת החלטות?</vt:lpstr>
      <vt:lpstr>מודל ששת הכובעים של דה בונו</vt:lpstr>
      <vt:lpstr>מה משמעות כל כובע? </vt:lpstr>
      <vt:lpstr>מה משמעות כל כובע?</vt:lpstr>
      <vt:lpstr>מודל הכובעים של דה בונו </vt:lpstr>
      <vt:lpstr>מספר אמיתות בקבלת החלטות</vt:lpstr>
      <vt:lpstr>כשלים בקבלת החלטות</vt:lpstr>
      <vt:lpstr>אי וודאות וקבלת החלטות</vt:lpstr>
      <vt:lpstr>טיפים בקבלת החלטות חכמה</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קבלת החלטות</dc:title>
  <dc:creator>eilat</dc:creator>
  <cp:lastModifiedBy>Eilat Katz</cp:lastModifiedBy>
  <cp:revision>18</cp:revision>
  <dcterms:created xsi:type="dcterms:W3CDTF">2013-12-22T14:10:48Z</dcterms:created>
  <dcterms:modified xsi:type="dcterms:W3CDTF">2019-10-22T15:14:26Z</dcterms:modified>
</cp:coreProperties>
</file>