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64" r:id="rId4"/>
    <p:sldId id="265" r:id="rId5"/>
    <p:sldId id="269" r:id="rId6"/>
    <p:sldId id="270" r:id="rId7"/>
    <p:sldId id="268" r:id="rId8"/>
    <p:sldId id="258" r:id="rId9"/>
    <p:sldId id="259" r:id="rId10"/>
    <p:sldId id="263" r:id="rId11"/>
    <p:sldId id="262" r:id="rId12"/>
  </p:sldIdLst>
  <p:sldSz cx="9144000" cy="6858000" type="screen4x3"/>
  <p:notesSz cx="7102475" cy="10234613"/>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he-I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he-IL"/>
          </a:p>
        </p:txBody>
      </p:sp>
      <p:sp>
        <p:nvSpPr>
          <p:cNvPr id="4" name="Date Placeholder 3"/>
          <p:cNvSpPr>
            <a:spLocks noGrp="1"/>
          </p:cNvSpPr>
          <p:nvPr>
            <p:ph type="dt" sz="half" idx="10"/>
          </p:nvPr>
        </p:nvSpPr>
        <p:spPr/>
        <p:txBody>
          <a:bodyPr/>
          <a:lstStyle/>
          <a:p>
            <a:fld id="{9D7CDE02-0DA4-487D-BEED-F52499BD73C5}" type="datetimeFigureOut">
              <a:rPr lang="he-IL" smtClean="0"/>
              <a:pPr/>
              <a:t>כ"ג/תשרי/תש"פ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5985001B-69D9-4F8F-A9EC-25B78799D77D}" type="slidenum">
              <a:rPr lang="he-IL" smtClean="0"/>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9D7CDE02-0DA4-487D-BEED-F52499BD73C5}" type="datetimeFigureOut">
              <a:rPr lang="he-IL" smtClean="0"/>
              <a:pPr/>
              <a:t>כ"ג/תשרי/תש"פ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5985001B-69D9-4F8F-A9EC-25B78799D77D}"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he-I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9D7CDE02-0DA4-487D-BEED-F52499BD73C5}" type="datetimeFigureOut">
              <a:rPr lang="he-IL" smtClean="0"/>
              <a:pPr/>
              <a:t>כ"ג/תשרי/תש"פ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5985001B-69D9-4F8F-A9EC-25B78799D77D}" type="slidenum">
              <a:rPr lang="he-IL" smtClean="0"/>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9D7CDE02-0DA4-487D-BEED-F52499BD73C5}" type="datetimeFigureOut">
              <a:rPr lang="he-IL" smtClean="0"/>
              <a:pPr/>
              <a:t>כ"ג/תשרי/תש"פ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5985001B-69D9-4F8F-A9EC-25B78799D77D}" type="slidenum">
              <a:rPr lang="he-IL" smtClean="0"/>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he-I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7CDE02-0DA4-487D-BEED-F52499BD73C5}" type="datetimeFigureOut">
              <a:rPr lang="he-IL" smtClean="0"/>
              <a:pPr/>
              <a:t>כ"ג/תשרי/תש"פ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5985001B-69D9-4F8F-A9EC-25B78799D77D}" type="slidenum">
              <a:rPr lang="he-IL" smtClean="0"/>
              <a:pPr/>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5" name="Date Placeholder 4"/>
          <p:cNvSpPr>
            <a:spLocks noGrp="1"/>
          </p:cNvSpPr>
          <p:nvPr>
            <p:ph type="dt" sz="half" idx="10"/>
          </p:nvPr>
        </p:nvSpPr>
        <p:spPr/>
        <p:txBody>
          <a:bodyPr/>
          <a:lstStyle/>
          <a:p>
            <a:fld id="{9D7CDE02-0DA4-487D-BEED-F52499BD73C5}" type="datetimeFigureOut">
              <a:rPr lang="he-IL" smtClean="0"/>
              <a:pPr/>
              <a:t>כ"ג/תשרי/תש"פ</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5985001B-69D9-4F8F-A9EC-25B78799D77D}" type="slidenum">
              <a:rPr lang="he-IL" smtClean="0"/>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he-I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7" name="Date Placeholder 6"/>
          <p:cNvSpPr>
            <a:spLocks noGrp="1"/>
          </p:cNvSpPr>
          <p:nvPr>
            <p:ph type="dt" sz="half" idx="10"/>
          </p:nvPr>
        </p:nvSpPr>
        <p:spPr/>
        <p:txBody>
          <a:bodyPr/>
          <a:lstStyle/>
          <a:p>
            <a:fld id="{9D7CDE02-0DA4-487D-BEED-F52499BD73C5}" type="datetimeFigureOut">
              <a:rPr lang="he-IL" smtClean="0"/>
              <a:pPr/>
              <a:t>כ"ג/תשרי/תש"פ</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5985001B-69D9-4F8F-A9EC-25B78799D77D}" type="slidenum">
              <a:rPr lang="he-IL" smtClean="0"/>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Date Placeholder 2"/>
          <p:cNvSpPr>
            <a:spLocks noGrp="1"/>
          </p:cNvSpPr>
          <p:nvPr>
            <p:ph type="dt" sz="half" idx="10"/>
          </p:nvPr>
        </p:nvSpPr>
        <p:spPr/>
        <p:txBody>
          <a:bodyPr/>
          <a:lstStyle/>
          <a:p>
            <a:fld id="{9D7CDE02-0DA4-487D-BEED-F52499BD73C5}" type="datetimeFigureOut">
              <a:rPr lang="he-IL" smtClean="0"/>
              <a:pPr/>
              <a:t>כ"ג/תשרי/תש"פ</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5985001B-69D9-4F8F-A9EC-25B78799D77D}" type="slidenum">
              <a:rPr lang="he-IL" smtClean="0"/>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7CDE02-0DA4-487D-BEED-F52499BD73C5}" type="datetimeFigureOut">
              <a:rPr lang="he-IL" smtClean="0"/>
              <a:pPr/>
              <a:t>כ"ג/תשרי/תש"פ</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5985001B-69D9-4F8F-A9EC-25B78799D77D}"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he-I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7CDE02-0DA4-487D-BEED-F52499BD73C5}" type="datetimeFigureOut">
              <a:rPr lang="he-IL" smtClean="0"/>
              <a:pPr/>
              <a:t>כ"ג/תשרי/תש"פ</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5985001B-69D9-4F8F-A9EC-25B78799D77D}" type="slidenum">
              <a:rPr lang="he-IL" smtClean="0"/>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he-I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7CDE02-0DA4-487D-BEED-F52499BD73C5}" type="datetimeFigureOut">
              <a:rPr lang="he-IL" smtClean="0"/>
              <a:pPr/>
              <a:t>כ"ג/תשרי/תש"פ</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5985001B-69D9-4F8F-A9EC-25B78799D77D}" type="slidenum">
              <a:rPr lang="he-IL" smtClean="0"/>
              <a:pPr/>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he-IL"/>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D7CDE02-0DA4-487D-BEED-F52499BD73C5}" type="datetimeFigureOut">
              <a:rPr lang="he-IL" smtClean="0"/>
              <a:pPr/>
              <a:t>כ"ג/תשרי/תש"פ</a:t>
            </a:fld>
            <a:endParaRPr lang="he-I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985001B-69D9-4F8F-A9EC-25B78799D77D}"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png"/><Relationship Id="rId5" Type="http://schemas.openxmlformats.org/officeDocument/2006/relationships/oleObject" Target="../embeddings/oleObject1.bin"/><Relationship Id="rId4" Type="http://schemas.openxmlformats.org/officeDocument/2006/relationships/slide" Target="slide9.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619"/>
            <a:ext cx="7772400" cy="1261301"/>
          </a:xfrm>
          <a:solidFill>
            <a:schemeClr val="accent6">
              <a:lumMod val="20000"/>
              <a:lumOff val="80000"/>
            </a:schemeClr>
          </a:solidFill>
          <a:ln w="76200">
            <a:solidFill>
              <a:schemeClr val="tx2">
                <a:lumMod val="60000"/>
                <a:lumOff val="40000"/>
              </a:schemeClr>
            </a:solidFill>
          </a:ln>
        </p:spPr>
        <p:txBody>
          <a:bodyPr>
            <a:noAutofit/>
          </a:bodyPr>
          <a:lstStyle/>
          <a:p>
            <a:r>
              <a:rPr lang="ar-AE" sz="3600" b="1" u="sng" dirty="0" smtClean="0">
                <a:solidFill>
                  <a:srgbClr val="0070C0"/>
                </a:solidFill>
                <a:cs typeface="+mn-cs"/>
              </a:rPr>
              <a:t>اتخاذ القرارات</a:t>
            </a:r>
            <a:r>
              <a:rPr lang="he-IL" sz="3600" b="1" u="sng" dirty="0" smtClean="0">
                <a:solidFill>
                  <a:srgbClr val="0070C0"/>
                </a:solidFill>
                <a:cs typeface="+mn-cs"/>
              </a:rPr>
              <a:t/>
            </a:r>
            <a:br>
              <a:rPr lang="he-IL" sz="3600" b="1" u="sng" dirty="0" smtClean="0">
                <a:solidFill>
                  <a:srgbClr val="0070C0"/>
                </a:solidFill>
                <a:cs typeface="+mn-cs"/>
              </a:rPr>
            </a:br>
            <a:endParaRPr lang="he-IL" sz="3600" b="1" dirty="0">
              <a:cs typeface="+mn-cs"/>
            </a:endParaRPr>
          </a:p>
        </p:txBody>
      </p:sp>
      <p:sp>
        <p:nvSpPr>
          <p:cNvPr id="7" name="Rectangle 6"/>
          <p:cNvSpPr/>
          <p:nvPr/>
        </p:nvSpPr>
        <p:spPr>
          <a:xfrm>
            <a:off x="3418708" y="2887778"/>
            <a:ext cx="1637374" cy="1569660"/>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ctr"/>
            <a:r>
              <a:rPr lang="he-IL" sz="9600" dirty="0" smtClean="0"/>
              <a:t>?</a:t>
            </a:r>
            <a:endParaRPr lang="he-IL" sz="9600" dirty="0"/>
          </a:p>
        </p:txBody>
      </p:sp>
      <p:sp>
        <p:nvSpPr>
          <p:cNvPr id="8" name="חץ ימינה 8"/>
          <p:cNvSpPr/>
          <p:nvPr/>
        </p:nvSpPr>
        <p:spPr bwMode="auto">
          <a:xfrm flipV="1">
            <a:off x="5148064" y="4293096"/>
            <a:ext cx="2928957" cy="2000264"/>
          </a:xfrm>
          <a:prstGeom prst="rightArrow">
            <a:avLst>
              <a:gd name="adj1" fmla="val 50000"/>
              <a:gd name="adj2" fmla="val 48947"/>
            </a:avLst>
          </a:prstGeom>
          <a:solidFill>
            <a:srgbClr val="5BB3E6"/>
          </a:solidFill>
          <a:ln w="9525" cap="flat" cmpd="sng" algn="ctr">
            <a:noFill/>
            <a:prstDash val="solid"/>
            <a:round/>
            <a:headEnd type="none" w="med" len="med"/>
            <a:tailEnd type="none" w="med" len="med"/>
          </a:ln>
          <a:effectLst>
            <a:outerShdw dist="71842" dir="2700000" algn="ctr" rotWithShape="0">
              <a:srgbClr val="003366"/>
            </a:outerShdw>
          </a:effectLst>
        </p:spPr>
        <p:txBody>
          <a:bodyPr rtlCol="1" anchor="ctr"/>
          <a:lstStyle/>
          <a:p>
            <a:pPr>
              <a:defRPr/>
            </a:pPr>
            <a:endParaRPr lang="he-IL"/>
          </a:p>
        </p:txBody>
      </p:sp>
      <p:sp>
        <p:nvSpPr>
          <p:cNvPr id="9" name="חץ למטה 9"/>
          <p:cNvSpPr/>
          <p:nvPr/>
        </p:nvSpPr>
        <p:spPr bwMode="auto">
          <a:xfrm>
            <a:off x="821266" y="3140968"/>
            <a:ext cx="1857388" cy="3500462"/>
          </a:xfrm>
          <a:prstGeom prst="downArrow">
            <a:avLst/>
          </a:prstGeom>
          <a:solidFill>
            <a:srgbClr val="5BB3E6"/>
          </a:solidFill>
          <a:ln w="9525" cap="flat" cmpd="sng" algn="ctr">
            <a:noFill/>
            <a:prstDash val="solid"/>
            <a:round/>
            <a:headEnd type="none" w="med" len="med"/>
            <a:tailEnd type="none" w="med" len="med"/>
          </a:ln>
          <a:effectLst>
            <a:outerShdw dist="71842" dir="2700000" algn="ctr" rotWithShape="0">
              <a:srgbClr val="003366"/>
            </a:outerShdw>
          </a:effectLst>
        </p:spPr>
        <p:txBody>
          <a:bodyPr rtlCol="1" anchor="ctr"/>
          <a:lstStyle/>
          <a:p>
            <a:pPr>
              <a:defRPr/>
            </a:pPr>
            <a:endParaRPr lang="he-IL"/>
          </a:p>
        </p:txBody>
      </p:sp>
      <p:sp>
        <p:nvSpPr>
          <p:cNvPr id="6" name="Title 1"/>
          <p:cNvSpPr txBox="1">
            <a:spLocks/>
          </p:cNvSpPr>
          <p:nvPr/>
        </p:nvSpPr>
        <p:spPr>
          <a:xfrm>
            <a:off x="685800" y="142853"/>
            <a:ext cx="7772400" cy="1125908"/>
          </a:xfrm>
          <a:prstGeom prst="rect">
            <a:avLst/>
          </a:prstGeom>
          <a:solidFill>
            <a:schemeClr val="accent3">
              <a:lumMod val="20000"/>
              <a:lumOff val="80000"/>
            </a:schemeClr>
          </a:solidFill>
          <a:ln w="76200">
            <a:solidFill>
              <a:schemeClr val="tx2">
                <a:lumMod val="60000"/>
                <a:lumOff val="40000"/>
              </a:schemeClr>
            </a:solidFill>
          </a:ln>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sz="24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קבלת החלטות -חינוך פיננסי</a:t>
            </a:r>
            <a:r>
              <a:rPr lang="he-IL" sz="2400" b="1" u="sng" dirty="0" smtClean="0">
                <a:solidFill>
                  <a:srgbClr val="0070C0"/>
                </a:solidFill>
                <a:latin typeface="Tahoma" panose="020B0604030504040204" pitchFamily="34" charset="0"/>
                <a:ea typeface="Tahoma" panose="020B0604030504040204" pitchFamily="34" charset="0"/>
                <a:cs typeface="Tahoma" panose="020B0604030504040204" pitchFamily="34" charset="0"/>
              </a:rPr>
              <a:t/>
            </a:r>
            <a:br>
              <a:rPr lang="he-IL" sz="2400" b="1" u="sng" dirty="0" smtClean="0">
                <a:solidFill>
                  <a:srgbClr val="0070C0"/>
                </a:solidFill>
                <a:latin typeface="Tahoma" panose="020B0604030504040204" pitchFamily="34" charset="0"/>
                <a:ea typeface="Tahoma" panose="020B0604030504040204" pitchFamily="34" charset="0"/>
                <a:cs typeface="Tahoma" panose="020B0604030504040204" pitchFamily="34" charset="0"/>
              </a:rPr>
            </a:br>
            <a:r>
              <a:rPr lang="he-IL" sz="24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תוכנית היל"ה- מתנ"סים</a:t>
            </a:r>
            <a:br>
              <a:rPr lang="he-IL" sz="24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br>
            <a:r>
              <a:rPr lang="he-IL" sz="24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אילת </a:t>
            </a:r>
            <a:r>
              <a:rPr lang="he-IL" sz="2400"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כ"ץ</a:t>
            </a:r>
            <a:r>
              <a:rPr lang="he-IL" sz="24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 רקפת המאירי שפירא   </a:t>
            </a:r>
            <a:endParaRPr lang="he-IL" sz="24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40000"/>
              <a:lumOff val="60000"/>
            </a:schemeClr>
          </a:solidFill>
        </p:spPr>
        <p:txBody>
          <a:bodyPr>
            <a:normAutofit/>
          </a:bodyPr>
          <a:lstStyle/>
          <a:p>
            <a:r>
              <a:rPr lang="ar-AE" b="1" dirty="0" smtClean="0">
                <a:cs typeface="+mn-cs"/>
              </a:rPr>
              <a:t>اتخاذ القرارات في حالة الشك</a:t>
            </a:r>
            <a:endParaRPr lang="he-IL" b="1" dirty="0">
              <a:cs typeface="+mn-cs"/>
            </a:endParaRPr>
          </a:p>
        </p:txBody>
      </p:sp>
      <p:sp>
        <p:nvSpPr>
          <p:cNvPr id="3" name="Content Placeholder 2"/>
          <p:cNvSpPr>
            <a:spLocks noGrp="1"/>
          </p:cNvSpPr>
          <p:nvPr>
            <p:ph idx="1"/>
          </p:nvPr>
        </p:nvSpPr>
        <p:spPr>
          <a:solidFill>
            <a:schemeClr val="accent6">
              <a:lumMod val="20000"/>
              <a:lumOff val="80000"/>
            </a:schemeClr>
          </a:solidFill>
        </p:spPr>
        <p:txBody>
          <a:bodyPr/>
          <a:lstStyle/>
          <a:p>
            <a:pPr>
              <a:buFont typeface="Wingdings" pitchFamily="2" charset="2"/>
              <a:buChar char="q"/>
            </a:pPr>
            <a:endParaRPr lang="ar-AE" b="1" dirty="0" smtClean="0"/>
          </a:p>
          <a:p>
            <a:pPr>
              <a:buFont typeface="Wingdings" pitchFamily="2" charset="2"/>
              <a:buChar char="q"/>
            </a:pPr>
            <a:r>
              <a:rPr lang="ar-AE" b="1" dirty="0" smtClean="0"/>
              <a:t>مُعظم القرارات تُتخذ في حالات شك.</a:t>
            </a:r>
            <a:endParaRPr lang="he-IL" b="1" dirty="0" smtClean="0"/>
          </a:p>
          <a:p>
            <a:pPr>
              <a:buFont typeface="Wingdings" pitchFamily="2" charset="2"/>
              <a:buChar char="q"/>
            </a:pPr>
            <a:r>
              <a:rPr lang="ar-AE" b="1" dirty="0" smtClean="0"/>
              <a:t>كلما كان الشك أكبر، كانت عملية اتخاذ لقرار أصعب.</a:t>
            </a:r>
          </a:p>
          <a:p>
            <a:pPr>
              <a:buFont typeface="Wingdings" pitchFamily="2" charset="2"/>
              <a:buChar char="q"/>
            </a:pPr>
            <a:r>
              <a:rPr lang="ar-AE" b="1" dirty="0" smtClean="0"/>
              <a:t>كلما كان الشك أكبر، نميل إلى تأجيل القرار.</a:t>
            </a:r>
            <a:r>
              <a:rPr lang="he-IL" b="1" dirty="0" smtClean="0"/>
              <a:t> </a:t>
            </a:r>
          </a:p>
          <a:p>
            <a:endParaRPr lang="he-IL" dirty="0"/>
          </a:p>
        </p:txBody>
      </p:sp>
      <p:pic>
        <p:nvPicPr>
          <p:cNvPr id="4" name="Picture 7"/>
          <p:cNvPicPr>
            <a:picLocks noChangeAspect="1" noChangeArrowheads="1"/>
          </p:cNvPicPr>
          <p:nvPr/>
        </p:nvPicPr>
        <p:blipFill>
          <a:blip r:embed="rId2"/>
          <a:srcRect/>
          <a:stretch>
            <a:fillRect/>
          </a:stretch>
        </p:blipFill>
        <p:spPr bwMode="auto">
          <a:xfrm>
            <a:off x="2928926" y="4005064"/>
            <a:ext cx="2857593" cy="193358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75000"/>
            </a:schemeClr>
          </a:solidFill>
        </p:spPr>
        <p:txBody>
          <a:bodyPr>
            <a:normAutofit/>
          </a:bodyPr>
          <a:lstStyle/>
          <a:p>
            <a:r>
              <a:rPr lang="ar-AE" b="1" dirty="0" smtClean="0">
                <a:cs typeface="+mn-cs"/>
              </a:rPr>
              <a:t>نصائح </a:t>
            </a:r>
            <a:r>
              <a:rPr lang="ar-AE" b="1" dirty="0" err="1" smtClean="0">
                <a:cs typeface="+mn-cs"/>
              </a:rPr>
              <a:t>لإتخاذ</a:t>
            </a:r>
            <a:r>
              <a:rPr lang="ar-AE" b="1" dirty="0" smtClean="0">
                <a:cs typeface="+mn-cs"/>
              </a:rPr>
              <a:t> القرارات</a:t>
            </a:r>
            <a:endParaRPr lang="he-IL" dirty="0">
              <a:cs typeface="+mn-cs"/>
            </a:endParaRPr>
          </a:p>
        </p:txBody>
      </p:sp>
      <p:sp>
        <p:nvSpPr>
          <p:cNvPr id="3" name="Content Placeholder 2"/>
          <p:cNvSpPr>
            <a:spLocks noGrp="1"/>
          </p:cNvSpPr>
          <p:nvPr>
            <p:ph idx="1"/>
          </p:nvPr>
        </p:nvSpPr>
        <p:spPr>
          <a:solidFill>
            <a:schemeClr val="bg2">
              <a:lumMod val="90000"/>
            </a:schemeClr>
          </a:solidFill>
        </p:spPr>
        <p:txBody>
          <a:bodyPr>
            <a:normAutofit/>
          </a:bodyPr>
          <a:lstStyle/>
          <a:p>
            <a:pPr>
              <a:buFont typeface="Wingdings" pitchFamily="2" charset="2"/>
              <a:buChar char="q"/>
            </a:pPr>
            <a:endParaRPr lang="ar-AE" b="1" dirty="0" smtClean="0"/>
          </a:p>
          <a:p>
            <a:pPr>
              <a:buFont typeface="Wingdings" pitchFamily="2" charset="2"/>
              <a:buChar char="q"/>
            </a:pPr>
            <a:r>
              <a:rPr lang="ar-AE" b="1" dirty="0" smtClean="0"/>
              <a:t>تأكد أن لديك الوقت الكافي للتردد قبل اتخاذ القرار.</a:t>
            </a:r>
            <a:endParaRPr lang="he-IL" b="1" dirty="0" smtClean="0"/>
          </a:p>
          <a:p>
            <a:pPr>
              <a:buFont typeface="Wingdings" pitchFamily="2" charset="2"/>
              <a:buChar char="q"/>
            </a:pPr>
            <a:r>
              <a:rPr lang="ar-AE" b="1" dirty="0" smtClean="0"/>
              <a:t>تشاور مع أناس، حُكماء، ذوي تجارب، وتعتمد عليهم.</a:t>
            </a:r>
            <a:endParaRPr lang="he-IL" b="1" dirty="0" smtClean="0"/>
          </a:p>
          <a:p>
            <a:pPr>
              <a:buFont typeface="Wingdings" pitchFamily="2" charset="2"/>
              <a:buChar char="q"/>
            </a:pPr>
            <a:r>
              <a:rPr lang="ar-AE" b="1" dirty="0" smtClean="0"/>
              <a:t>قيِّم بشكل عقلاني الإمكانيات المُتاحة.</a:t>
            </a:r>
            <a:endParaRPr lang="he-IL" b="1" dirty="0" smtClean="0"/>
          </a:p>
          <a:p>
            <a:pPr>
              <a:buFont typeface="Wingdings" pitchFamily="2" charset="2"/>
              <a:buChar char="q"/>
            </a:pPr>
            <a:r>
              <a:rPr lang="ar-AE" b="1" dirty="0" smtClean="0"/>
              <a:t>افحص إذا كنت قد فحصت كل البدائل المُمكنة.</a:t>
            </a:r>
            <a:r>
              <a:rPr lang="he-IL" b="1" dirty="0" smtClean="0"/>
              <a:t>  </a:t>
            </a:r>
          </a:p>
          <a:p>
            <a:endParaRPr lang="he-IL" dirty="0"/>
          </a:p>
        </p:txBody>
      </p:sp>
      <p:pic>
        <p:nvPicPr>
          <p:cNvPr id="4" name="Picture 7"/>
          <p:cNvPicPr>
            <a:picLocks noChangeAspect="1" noChangeArrowheads="1"/>
          </p:cNvPicPr>
          <p:nvPr/>
        </p:nvPicPr>
        <p:blipFill>
          <a:blip r:embed="rId2"/>
          <a:srcRect/>
          <a:stretch>
            <a:fillRect/>
          </a:stretch>
        </p:blipFill>
        <p:spPr bwMode="auto">
          <a:xfrm>
            <a:off x="-21090" y="4693628"/>
            <a:ext cx="1928794" cy="2164372"/>
          </a:xfrm>
          <a:prstGeom prst="rect">
            <a:avLst/>
          </a:prstGeom>
          <a:noFill/>
          <a:ln w="9525">
            <a:noFill/>
            <a:miter lim="800000"/>
            <a:headEnd/>
            <a:tailEnd/>
          </a:ln>
        </p:spPr>
      </p:pic>
      <p:pic>
        <p:nvPicPr>
          <p:cNvPr id="5" name="Picture 6"/>
          <p:cNvPicPr>
            <a:picLocks noChangeAspect="1" noChangeArrowheads="1"/>
          </p:cNvPicPr>
          <p:nvPr/>
        </p:nvPicPr>
        <p:blipFill>
          <a:blip r:embed="rId3"/>
          <a:srcRect/>
          <a:stretch>
            <a:fillRect/>
          </a:stretch>
        </p:blipFill>
        <p:spPr bwMode="auto">
          <a:xfrm>
            <a:off x="7884368" y="-243408"/>
            <a:ext cx="1492250" cy="18002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ar-AE" b="1" dirty="0" smtClean="0">
                <a:cs typeface="+mn-cs"/>
              </a:rPr>
              <a:t>ما هي عملية اتخاذ القرارات </a:t>
            </a:r>
            <a:r>
              <a:rPr lang="he-IL" b="1" dirty="0" smtClean="0">
                <a:cs typeface="+mn-cs"/>
              </a:rPr>
              <a:t>?</a:t>
            </a:r>
            <a:endParaRPr lang="he-IL" b="1" dirty="0">
              <a:cs typeface="+mn-cs"/>
            </a:endParaRPr>
          </a:p>
        </p:txBody>
      </p:sp>
      <p:sp>
        <p:nvSpPr>
          <p:cNvPr id="3" name="Content Placeholder 2"/>
          <p:cNvSpPr>
            <a:spLocks noGrp="1"/>
          </p:cNvSpPr>
          <p:nvPr>
            <p:ph idx="1"/>
          </p:nvPr>
        </p:nvSpPr>
        <p:spPr>
          <a:ln w="76200">
            <a:solidFill>
              <a:schemeClr val="accent1"/>
            </a:solidFill>
          </a:ln>
        </p:spPr>
        <p:txBody>
          <a:bodyPr>
            <a:normAutofit fontScale="92500" lnSpcReduction="10000"/>
          </a:bodyPr>
          <a:lstStyle/>
          <a:p>
            <a:pPr algn="ctr">
              <a:buClr>
                <a:srgbClr val="5BADFF"/>
              </a:buClr>
              <a:buFont typeface="Wingdings" pitchFamily="2" charset="2"/>
              <a:buChar char="§"/>
            </a:pPr>
            <a:r>
              <a:rPr lang="ar-AE" b="1" dirty="0" smtClean="0">
                <a:solidFill>
                  <a:schemeClr val="accent6">
                    <a:lumMod val="75000"/>
                  </a:schemeClr>
                </a:solidFill>
              </a:rPr>
              <a:t>عملية اتخاذ القرارات تحصل عندما تكون هناك صعوبة في اتخاذ القرار بالنسبة لعدة امكانيات مختلفة ويجب اختيار واحدة فيما بينها.</a:t>
            </a:r>
            <a:endParaRPr lang="he-IL" b="1" dirty="0" smtClean="0">
              <a:solidFill>
                <a:schemeClr val="accent6">
                  <a:lumMod val="75000"/>
                </a:schemeClr>
              </a:solidFill>
            </a:endParaRPr>
          </a:p>
          <a:p>
            <a:pPr lvl="1">
              <a:buNone/>
            </a:pPr>
            <a:r>
              <a:rPr lang="ar-AE" b="1" u="sng" dirty="0" smtClean="0"/>
              <a:t>مراحل / خطوات اتخاذ القرار حسب </a:t>
            </a:r>
            <a:r>
              <a:rPr lang="ar-AE" b="1" u="sng" dirty="0" smtClean="0">
                <a:solidFill>
                  <a:schemeClr val="accent6">
                    <a:lumMod val="75000"/>
                  </a:schemeClr>
                </a:solidFill>
              </a:rPr>
              <a:t>نموذج الخطوات الخمس</a:t>
            </a:r>
            <a:endParaRPr lang="he-IL" b="1" u="sng" dirty="0" smtClean="0">
              <a:solidFill>
                <a:schemeClr val="accent6">
                  <a:lumMod val="75000"/>
                </a:schemeClr>
              </a:solidFill>
            </a:endParaRPr>
          </a:p>
          <a:p>
            <a:pPr lvl="1">
              <a:buFont typeface="Wingdings" pitchFamily="2" charset="2"/>
              <a:buChar char="q"/>
            </a:pPr>
            <a:r>
              <a:rPr lang="ar-AE" dirty="0"/>
              <a:t>حدد / عرّف </a:t>
            </a:r>
            <a:r>
              <a:rPr lang="ar-AE" dirty="0" smtClean="0"/>
              <a:t>المشكلة.</a:t>
            </a:r>
            <a:endParaRPr lang="en-US" sz="2000" b="1" dirty="0" smtClean="0"/>
          </a:p>
          <a:p>
            <a:pPr lvl="1">
              <a:buFont typeface="Wingdings" pitchFamily="2" charset="2"/>
              <a:buChar char="q"/>
            </a:pPr>
            <a:r>
              <a:rPr lang="ar-AE" dirty="0"/>
              <a:t>اعرض كل الإمكانيات / </a:t>
            </a:r>
            <a:r>
              <a:rPr lang="ar-AE" dirty="0" smtClean="0"/>
              <a:t>البدائل.</a:t>
            </a:r>
            <a:endParaRPr lang="en-US" sz="2000" b="1" dirty="0" smtClean="0"/>
          </a:p>
          <a:p>
            <a:pPr lvl="1">
              <a:buFont typeface="Wingdings" pitchFamily="2" charset="2"/>
              <a:buChar char="q"/>
            </a:pPr>
            <a:r>
              <a:rPr lang="ar-AE" dirty="0"/>
              <a:t>اعرض كل المعلومات المتوفرة بالنسبة للبدائل الممكنة</a:t>
            </a:r>
            <a:r>
              <a:rPr lang="ar-AE" dirty="0" smtClean="0"/>
              <a:t>.</a:t>
            </a:r>
            <a:endParaRPr lang="he-IL" dirty="0" smtClean="0"/>
          </a:p>
          <a:p>
            <a:pPr lvl="1">
              <a:buFont typeface="Wingdings" pitchFamily="2" charset="2"/>
              <a:buChar char="q"/>
            </a:pPr>
            <a:r>
              <a:rPr lang="ar-AE" dirty="0"/>
              <a:t>اذكر حسنات وسيئات كل بديلة من البدائل (تقييم بدائل</a:t>
            </a:r>
            <a:r>
              <a:rPr lang="ar-AE" dirty="0" smtClean="0"/>
              <a:t>).</a:t>
            </a:r>
            <a:endParaRPr lang="ar-AE" dirty="0"/>
          </a:p>
          <a:p>
            <a:pPr lvl="1">
              <a:buFont typeface="Wingdings" pitchFamily="2" charset="2"/>
              <a:buChar char="q"/>
            </a:pPr>
            <a:r>
              <a:rPr lang="ar-AE" dirty="0" smtClean="0"/>
              <a:t>اعرض </a:t>
            </a:r>
            <a:r>
              <a:rPr lang="ar-AE" dirty="0"/>
              <a:t>القرار الذي اتُخذ بعد كل هذه المراحل.</a:t>
            </a:r>
            <a:endParaRPr lang="en-US" sz="2400" dirty="0"/>
          </a:p>
          <a:p>
            <a:pPr marL="685800" indent="-685800">
              <a:lnSpc>
                <a:spcPct val="90000"/>
              </a:lnSpc>
              <a:buClr>
                <a:schemeClr val="bg2"/>
              </a:buClr>
              <a:buNone/>
            </a:pPr>
            <a:r>
              <a:rPr lang="he-IL" b="1" dirty="0" smtClean="0"/>
              <a:t> </a:t>
            </a:r>
          </a:p>
          <a:p>
            <a:endParaRPr lang="he-IL" dirty="0"/>
          </a:p>
        </p:txBody>
      </p:sp>
      <p:pic>
        <p:nvPicPr>
          <p:cNvPr id="4" name="Picture 6" descr="MCj04114980000[1]"/>
          <p:cNvPicPr>
            <a:picLocks noChangeAspect="1" noChangeArrowheads="1"/>
          </p:cNvPicPr>
          <p:nvPr/>
        </p:nvPicPr>
        <p:blipFill>
          <a:blip r:embed="rId3"/>
          <a:srcRect/>
          <a:stretch>
            <a:fillRect/>
          </a:stretch>
        </p:blipFill>
        <p:spPr bwMode="auto">
          <a:xfrm>
            <a:off x="611560" y="438051"/>
            <a:ext cx="838200" cy="974725"/>
          </a:xfrm>
          <a:prstGeom prst="rect">
            <a:avLst/>
          </a:prstGeom>
          <a:noFill/>
          <a:ln w="9525">
            <a:noFill/>
            <a:miter lim="800000"/>
            <a:headEnd/>
            <a:tailEnd/>
          </a:ln>
        </p:spPr>
      </p:pic>
      <p:graphicFrame>
        <p:nvGraphicFramePr>
          <p:cNvPr id="5" name="Object 11">
            <a:hlinkClick r:id="rId4" action="ppaction://hlinksldjump"/>
          </p:cNvPr>
          <p:cNvGraphicFramePr>
            <a:graphicFrameLocks noChangeAspect="1"/>
          </p:cNvGraphicFramePr>
          <p:nvPr>
            <p:extLst>
              <p:ext uri="{D42A27DB-BD31-4B8C-83A1-F6EECF244321}">
                <p14:modId xmlns:p14="http://schemas.microsoft.com/office/powerpoint/2010/main" val="3395626793"/>
              </p:ext>
            </p:extLst>
          </p:nvPr>
        </p:nvGraphicFramePr>
        <p:xfrm>
          <a:off x="7967238" y="-27384"/>
          <a:ext cx="1357290" cy="1601395"/>
        </p:xfrm>
        <a:graphic>
          <a:graphicData uri="http://schemas.openxmlformats.org/presentationml/2006/ole">
            <mc:AlternateContent xmlns:mc="http://schemas.openxmlformats.org/markup-compatibility/2006">
              <mc:Choice xmlns:v="urn:schemas-microsoft-com:vml" Requires="v">
                <p:oleObj spid="_x0000_s3083" name="Bitmap Image" r:id="rId5" imgW="1095528" imgH="1295238" progId="PBrush">
                  <p:embed/>
                </p:oleObj>
              </mc:Choice>
              <mc:Fallback>
                <p:oleObj name="Bitmap Image" r:id="rId5" imgW="1095528" imgH="1295238" progId="PBrush">
                  <p:embed/>
                  <p:pic>
                    <p:nvPicPr>
                      <p:cNvPr id="0" name="Object 11"/>
                      <p:cNvPicPr>
                        <a:picLocks noChangeAspect="1" noChangeArrowheads="1"/>
                      </p:cNvPicPr>
                      <p:nvPr/>
                    </p:nvPicPr>
                    <p:blipFill>
                      <a:blip r:embed="rId6">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7967238" y="-27384"/>
                        <a:ext cx="1357290" cy="160139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20000"/>
              <a:lumOff val="80000"/>
            </a:schemeClr>
          </a:solidFill>
        </p:spPr>
        <p:txBody>
          <a:bodyPr>
            <a:normAutofit/>
          </a:bodyPr>
          <a:lstStyle/>
          <a:p>
            <a:r>
              <a:rPr lang="ar-AE" b="1" dirty="0" smtClean="0">
                <a:solidFill>
                  <a:srgbClr val="FF0000"/>
                </a:solidFill>
                <a:cs typeface="+mn-cs"/>
              </a:rPr>
              <a:t>نموذج الستة قبعات </a:t>
            </a:r>
            <a:r>
              <a:rPr lang="ar-AE" b="1" dirty="0" smtClean="0">
                <a:cs typeface="+mn-cs"/>
              </a:rPr>
              <a:t>الخاص بـ: دي - </a:t>
            </a:r>
            <a:r>
              <a:rPr lang="ar-AE" b="1" dirty="0" err="1" smtClean="0">
                <a:cs typeface="+mn-cs"/>
              </a:rPr>
              <a:t>بونو</a:t>
            </a:r>
            <a:endParaRPr lang="he-IL" b="1" dirty="0">
              <a:cs typeface="+mn-cs"/>
            </a:endParaRPr>
          </a:p>
        </p:txBody>
      </p:sp>
      <p:pic>
        <p:nvPicPr>
          <p:cNvPr id="4" name="il_fi" descr="http://www.reply-mc.com/UserFiles/Image/Six%20Thinking%20Hats.jpg"/>
          <p:cNvPicPr>
            <a:picLocks noGrp="1"/>
          </p:cNvPicPr>
          <p:nvPr>
            <p:ph idx="1"/>
          </p:nvPr>
        </p:nvPicPr>
        <p:blipFill>
          <a:blip r:embed="rId2"/>
          <a:srcRect/>
          <a:stretch>
            <a:fillRect/>
          </a:stretch>
        </p:blipFill>
        <p:spPr bwMode="auto">
          <a:xfrm>
            <a:off x="1643042" y="1785926"/>
            <a:ext cx="5715040" cy="507207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normAutofit/>
          </a:bodyPr>
          <a:lstStyle/>
          <a:p>
            <a:r>
              <a:rPr lang="ar-AE" b="1" dirty="0" smtClean="0">
                <a:cs typeface="+mn-cs"/>
              </a:rPr>
              <a:t>إلى ماذا ترمز كل قبعة ؟</a:t>
            </a:r>
            <a:r>
              <a:rPr lang="he-IL" b="1" dirty="0" smtClean="0">
                <a:cs typeface="+mn-cs"/>
              </a:rPr>
              <a:t> </a:t>
            </a:r>
            <a:endParaRPr lang="he-IL" b="1" dirty="0">
              <a:cs typeface="+mn-cs"/>
            </a:endParaRPr>
          </a:p>
        </p:txBody>
      </p:sp>
      <p:sp>
        <p:nvSpPr>
          <p:cNvPr id="3" name="Content Placeholder 2"/>
          <p:cNvSpPr>
            <a:spLocks noGrp="1"/>
          </p:cNvSpPr>
          <p:nvPr>
            <p:ph idx="1"/>
          </p:nvPr>
        </p:nvSpPr>
        <p:spPr>
          <a:xfrm>
            <a:off x="457200" y="1600200"/>
            <a:ext cx="8229600" cy="4997152"/>
          </a:xfrm>
        </p:spPr>
        <p:txBody>
          <a:bodyPr>
            <a:normAutofit fontScale="25000" lnSpcReduction="20000"/>
          </a:bodyPr>
          <a:lstStyle/>
          <a:p>
            <a:pPr marL="0" indent="0">
              <a:buNone/>
            </a:pPr>
            <a:r>
              <a:rPr lang="ar-SA" sz="11200" b="1" u="sng" dirty="0"/>
              <a:t>القبعة البيضاء - قبعة المعرفة</a:t>
            </a:r>
            <a:endParaRPr lang="en-US" sz="11200" dirty="0"/>
          </a:p>
          <a:p>
            <a:pPr marL="0" indent="0">
              <a:buNone/>
            </a:pPr>
            <a:r>
              <a:rPr lang="ar-SA" sz="9600" dirty="0"/>
              <a:t>القبعة البيضاء لا تعطي تفسيرات ولا آراء. نستعمل هذه القبعة عادة في بداية الحديث, نحاول البحث عن المعلومات التي نحن بحاجة لها لكي نبلور القرار, من أين نحصل على هذه المعلومات؟ ماذا لدينا منها وماذا نفتقده وكم من الوقت يلزمنا للحصول عليها</a:t>
            </a:r>
            <a:r>
              <a:rPr lang="ar-SA" sz="9600" dirty="0" smtClean="0"/>
              <a:t>؟.</a:t>
            </a:r>
            <a:endParaRPr lang="he-IL" sz="9600" dirty="0" smtClean="0"/>
          </a:p>
          <a:p>
            <a:pPr marL="0" indent="0">
              <a:buNone/>
            </a:pPr>
            <a:endParaRPr lang="en-US" sz="11200" dirty="0"/>
          </a:p>
          <a:p>
            <a:pPr marL="0" indent="0">
              <a:buNone/>
            </a:pPr>
            <a:r>
              <a:rPr lang="ar-SA" sz="11200" b="1" u="sng" dirty="0">
                <a:solidFill>
                  <a:srgbClr val="FF0000"/>
                </a:solidFill>
              </a:rPr>
              <a:t>القبعة الحمراء – قبعة الإحساس</a:t>
            </a:r>
            <a:endParaRPr lang="en-US" sz="11200" dirty="0">
              <a:solidFill>
                <a:srgbClr val="FF0000"/>
              </a:solidFill>
            </a:endParaRPr>
          </a:p>
          <a:p>
            <a:pPr marL="0" indent="0">
              <a:buNone/>
            </a:pPr>
            <a:r>
              <a:rPr lang="ar-SA" sz="9600" dirty="0"/>
              <a:t>ما هي أحاسيسنا بالنسبة للموضوع, ما هو شعور كل واحد منا. مِن المهم أن لا نحكم على أحاسيس الآخرين ولا توجد حاجة أن نطلب من كل واحد أن يقوم بتفسير أحاسيسه.</a:t>
            </a:r>
            <a:endParaRPr lang="en-US" sz="9600" dirty="0"/>
          </a:p>
          <a:p>
            <a:pPr marL="0" indent="0">
              <a:buNone/>
            </a:pPr>
            <a:r>
              <a:rPr lang="ar-SA" sz="9600" dirty="0"/>
              <a:t>ما هو شعوري الآن بالنسبة للموضوع؟ في هذه القبعة نتحدث عن الأمور التي لا نتحكم بها: اشتياق, دم, أحاسيس. القبعة الحمراء تمثل ماذا اريد هنا والآن؟ لا تهمني الظروف لأن تلك هي أحاسيس من الداخل وليست أمور عقلانية</a:t>
            </a:r>
            <a:r>
              <a:rPr lang="ar-SA" sz="9600" dirty="0" smtClean="0"/>
              <a:t>.</a:t>
            </a:r>
            <a:endParaRPr lang="he-IL" sz="9600" dirty="0" smtClean="0"/>
          </a:p>
          <a:p>
            <a:pPr marL="0" indent="0">
              <a:buNone/>
            </a:pPr>
            <a:endParaRPr lang="he-IL" dirty="0"/>
          </a:p>
        </p:txBody>
      </p:sp>
      <p:pic>
        <p:nvPicPr>
          <p:cNvPr id="4" name="Picture 3" descr="C:\Documents and Settings\e\Local Settings\Temporary Internet Files\Content.IE5\R32RN1GO\MH900441428[1].JPG"/>
          <p:cNvPicPr/>
          <p:nvPr/>
        </p:nvPicPr>
        <p:blipFill>
          <a:blip r:embed="rId2"/>
          <a:srcRect/>
          <a:stretch>
            <a:fillRect/>
          </a:stretch>
        </p:blipFill>
        <p:spPr bwMode="auto">
          <a:xfrm>
            <a:off x="7286644" y="0"/>
            <a:ext cx="1524030" cy="1357322"/>
          </a:xfrm>
          <a:prstGeom prst="rect">
            <a:avLst/>
          </a:prstGeom>
          <a:noFill/>
          <a:ln w="9525">
            <a:noFill/>
            <a:miter lim="800000"/>
            <a:headEnd/>
            <a:tailEnd/>
          </a:ln>
        </p:spPr>
      </p:pic>
      <p:pic>
        <p:nvPicPr>
          <p:cNvPr id="5" name="Picture 2" descr="E:\My Documents\חינוך פיננסי\כובע צהוב(2).png"/>
          <p:cNvPicPr>
            <a:picLocks noChangeAspect="1" noChangeArrowheads="1"/>
          </p:cNvPicPr>
          <p:nvPr/>
        </p:nvPicPr>
        <p:blipFill>
          <a:blip r:embed="rId3"/>
          <a:srcRect/>
          <a:stretch>
            <a:fillRect/>
          </a:stretch>
        </p:blipFill>
        <p:spPr bwMode="auto">
          <a:xfrm>
            <a:off x="179512" y="116632"/>
            <a:ext cx="2071702" cy="1744807"/>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normAutofit/>
          </a:bodyPr>
          <a:lstStyle/>
          <a:p>
            <a:r>
              <a:rPr lang="ar-AE" b="1" dirty="0" smtClean="0">
                <a:cs typeface="+mn-cs"/>
              </a:rPr>
              <a:t>إلى ماذا ترمز كل قبعة ؟</a:t>
            </a:r>
            <a:r>
              <a:rPr lang="he-IL" b="1" dirty="0" smtClean="0">
                <a:cs typeface="+mn-cs"/>
              </a:rPr>
              <a:t> </a:t>
            </a:r>
            <a:endParaRPr lang="he-IL" b="1" dirty="0">
              <a:cs typeface="+mn-cs"/>
            </a:endParaRPr>
          </a:p>
        </p:txBody>
      </p:sp>
      <p:sp>
        <p:nvSpPr>
          <p:cNvPr id="3" name="Content Placeholder 2"/>
          <p:cNvSpPr>
            <a:spLocks noGrp="1"/>
          </p:cNvSpPr>
          <p:nvPr>
            <p:ph idx="1"/>
          </p:nvPr>
        </p:nvSpPr>
        <p:spPr>
          <a:xfrm>
            <a:off x="673224" y="1628800"/>
            <a:ext cx="7931224" cy="4061048"/>
          </a:xfrm>
        </p:spPr>
        <p:txBody>
          <a:bodyPr>
            <a:noAutofit/>
          </a:bodyPr>
          <a:lstStyle/>
          <a:p>
            <a:pPr marL="0" indent="0">
              <a:buNone/>
            </a:pPr>
            <a:r>
              <a:rPr lang="ar-SA" sz="2800" b="1" u="sng" dirty="0" smtClean="0"/>
              <a:t>القبعة </a:t>
            </a:r>
            <a:r>
              <a:rPr lang="ar-SA" sz="2800" b="1" u="sng" dirty="0"/>
              <a:t>السوداء – تفكير نقدي</a:t>
            </a:r>
            <a:endParaRPr lang="en-US" sz="2800" dirty="0"/>
          </a:p>
          <a:p>
            <a:pPr marL="0" indent="0">
              <a:buNone/>
            </a:pPr>
            <a:r>
              <a:rPr lang="ar-SA" sz="2400" dirty="0"/>
              <a:t>كل واحد يعرض وسائل الحذر التي يجب علينا أن نتخذها, ما هي المشاكل والأخطار المتوقعة وهل الأفكار قابلة للتنفيذ؟ ما هي الأمور السلبية؟ ما هي الأخطار؟ القبعة السوداء تمثل الأمور السلبية</a:t>
            </a:r>
            <a:r>
              <a:rPr lang="ar-SA" sz="2400" dirty="0" smtClean="0"/>
              <a:t>.</a:t>
            </a:r>
            <a:endParaRPr lang="he-IL" sz="2400" dirty="0" smtClean="0"/>
          </a:p>
          <a:p>
            <a:pPr marL="0" indent="0">
              <a:buNone/>
            </a:pPr>
            <a:endParaRPr lang="en-US" sz="2800" dirty="0"/>
          </a:p>
          <a:p>
            <a:pPr marL="0" indent="0">
              <a:buNone/>
            </a:pPr>
            <a:r>
              <a:rPr lang="ar-SA" sz="2800" b="1" u="sng" dirty="0" smtClean="0">
                <a:solidFill>
                  <a:srgbClr val="FFC000"/>
                </a:solidFill>
              </a:rPr>
              <a:t>القبعة </a:t>
            </a:r>
            <a:r>
              <a:rPr lang="ar-SA" sz="2800" b="1" u="sng" dirty="0">
                <a:solidFill>
                  <a:srgbClr val="FFC000"/>
                </a:solidFill>
              </a:rPr>
              <a:t>الصفراء – قبعة التفاؤل</a:t>
            </a:r>
            <a:endParaRPr lang="en-US" sz="2800" dirty="0">
              <a:solidFill>
                <a:srgbClr val="FFC000"/>
              </a:solidFill>
            </a:endParaRPr>
          </a:p>
          <a:p>
            <a:pPr marL="0" indent="0">
              <a:buNone/>
            </a:pPr>
            <a:r>
              <a:rPr lang="ar-SA" sz="2400" dirty="0"/>
              <a:t>ما هي الفائدة من كل الفكرة؟ ما هي الحسنات؟ كيف يمكن أن نستغل الأفكار؟ هذه القبعة تجبر الأفراد حتى المتشائمون أن يفكروا تفكيراً متفائلاً وايجابياً. هذه القبعة مهمة ومن المفضل استخدامها قبل القبعة السوداء.</a:t>
            </a:r>
            <a:endParaRPr lang="en-US" sz="2400" dirty="0"/>
          </a:p>
          <a:p>
            <a:pPr marL="0" indent="0">
              <a:buNone/>
            </a:pPr>
            <a:endParaRPr lang="he-IL" sz="2400" dirty="0"/>
          </a:p>
        </p:txBody>
      </p:sp>
      <p:pic>
        <p:nvPicPr>
          <p:cNvPr id="4" name="Picture 3" descr="C:\Documents and Settings\e\Local Settings\Temporary Internet Files\Content.IE5\R32RN1GO\MH900441428[1].JPG"/>
          <p:cNvPicPr/>
          <p:nvPr/>
        </p:nvPicPr>
        <p:blipFill>
          <a:blip r:embed="rId2"/>
          <a:srcRect/>
          <a:stretch>
            <a:fillRect/>
          </a:stretch>
        </p:blipFill>
        <p:spPr bwMode="auto">
          <a:xfrm>
            <a:off x="7286644" y="0"/>
            <a:ext cx="1524030" cy="1357322"/>
          </a:xfrm>
          <a:prstGeom prst="rect">
            <a:avLst/>
          </a:prstGeom>
          <a:noFill/>
          <a:ln w="9525">
            <a:noFill/>
            <a:miter lim="800000"/>
            <a:headEnd/>
            <a:tailEnd/>
          </a:ln>
        </p:spPr>
      </p:pic>
      <p:pic>
        <p:nvPicPr>
          <p:cNvPr id="5" name="Picture 2" descr="E:\My Documents\חינוך פיננסי\כובע צהוב(2).png"/>
          <p:cNvPicPr>
            <a:picLocks noChangeAspect="1" noChangeArrowheads="1"/>
          </p:cNvPicPr>
          <p:nvPr/>
        </p:nvPicPr>
        <p:blipFill>
          <a:blip r:embed="rId3"/>
          <a:srcRect/>
          <a:stretch>
            <a:fillRect/>
          </a:stretch>
        </p:blipFill>
        <p:spPr bwMode="auto">
          <a:xfrm>
            <a:off x="179512" y="116632"/>
            <a:ext cx="2071702" cy="1744807"/>
          </a:xfrm>
          <a:prstGeom prst="rect">
            <a:avLst/>
          </a:prstGeom>
          <a:noFill/>
        </p:spPr>
      </p:pic>
    </p:spTree>
    <p:extLst>
      <p:ext uri="{BB962C8B-B14F-4D97-AF65-F5344CB8AC3E}">
        <p14:creationId xmlns:p14="http://schemas.microsoft.com/office/powerpoint/2010/main" val="13846614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normAutofit/>
          </a:bodyPr>
          <a:lstStyle/>
          <a:p>
            <a:r>
              <a:rPr lang="ar-AE" b="1" dirty="0" smtClean="0">
                <a:cs typeface="+mn-cs"/>
              </a:rPr>
              <a:t>إلى ماذا ترمز كل قبعة ؟</a:t>
            </a:r>
            <a:r>
              <a:rPr lang="he-IL" b="1" dirty="0" smtClean="0">
                <a:cs typeface="+mn-cs"/>
              </a:rPr>
              <a:t> </a:t>
            </a:r>
            <a:endParaRPr lang="he-IL" b="1" dirty="0">
              <a:cs typeface="+mn-cs"/>
            </a:endParaRPr>
          </a:p>
        </p:txBody>
      </p:sp>
      <p:sp>
        <p:nvSpPr>
          <p:cNvPr id="3" name="Content Placeholder 2"/>
          <p:cNvSpPr>
            <a:spLocks noGrp="1"/>
          </p:cNvSpPr>
          <p:nvPr>
            <p:ph idx="1"/>
          </p:nvPr>
        </p:nvSpPr>
        <p:spPr>
          <a:xfrm>
            <a:off x="457200" y="1600200"/>
            <a:ext cx="8219256" cy="4565104"/>
          </a:xfrm>
        </p:spPr>
        <p:txBody>
          <a:bodyPr>
            <a:noAutofit/>
          </a:bodyPr>
          <a:lstStyle/>
          <a:p>
            <a:pPr marL="0" indent="0">
              <a:buNone/>
            </a:pPr>
            <a:r>
              <a:rPr lang="ar-SA" sz="2800" b="1" u="sng" dirty="0">
                <a:solidFill>
                  <a:srgbClr val="00B050"/>
                </a:solidFill>
              </a:rPr>
              <a:t>القبعة الخضراء – التفكير الإبداعي</a:t>
            </a:r>
            <a:endParaRPr lang="en-US" sz="2800" dirty="0">
              <a:solidFill>
                <a:srgbClr val="00B050"/>
              </a:solidFill>
            </a:endParaRPr>
          </a:p>
          <a:p>
            <a:pPr marL="0" indent="0">
              <a:buNone/>
            </a:pPr>
            <a:r>
              <a:rPr lang="ar-SA" sz="2400" dirty="0"/>
              <a:t>ما هي الأفكار الإضافية لدى المشتركين؟ ما هي البدائل؟ كيف يمكن التغلب على المصاعب التي ذكرت في القبعة السوداء؟ هل هناك اقتراحات؟ هل ممكن التفكير بأفكار جديدة؟ هل هناك اتجاهات تفكير لم تُفحص بعد</a:t>
            </a:r>
            <a:r>
              <a:rPr lang="ar-SA" sz="2400" dirty="0" smtClean="0"/>
              <a:t>؟.</a:t>
            </a:r>
            <a:endParaRPr lang="he-IL" sz="2400" dirty="0" smtClean="0"/>
          </a:p>
          <a:p>
            <a:pPr marL="0" indent="0">
              <a:buNone/>
            </a:pPr>
            <a:endParaRPr lang="he-IL" sz="2400" dirty="0" smtClean="0"/>
          </a:p>
          <a:p>
            <a:pPr marL="0" indent="0">
              <a:buNone/>
            </a:pPr>
            <a:r>
              <a:rPr lang="ar-SA" sz="2800" b="1" u="sng" dirty="0" smtClean="0">
                <a:solidFill>
                  <a:srgbClr val="0070C0"/>
                </a:solidFill>
              </a:rPr>
              <a:t>القبعة </a:t>
            </a:r>
            <a:r>
              <a:rPr lang="ar-SA" sz="2800" b="1" u="sng" dirty="0">
                <a:solidFill>
                  <a:srgbClr val="0070C0"/>
                </a:solidFill>
              </a:rPr>
              <a:t>الزرقاء – قبعة الفحص والمراقبة</a:t>
            </a:r>
            <a:endParaRPr lang="en-US" sz="2800" dirty="0">
              <a:solidFill>
                <a:srgbClr val="0070C0"/>
              </a:solidFill>
            </a:endParaRPr>
          </a:p>
          <a:p>
            <a:pPr marL="0" indent="0">
              <a:buNone/>
            </a:pPr>
            <a:r>
              <a:rPr lang="ar-SA" sz="2400" dirty="0"/>
              <a:t>كيف ممكن أن ندير النقاش بأفضل صورة؟ هل عبّر كل واحد عن نفسه؟ هل نحن ملتزمين بالوقت؟ هل نقترب من الهدف؟ من أين نبدأ؟ ما هو الوقت المخصص وما هي الأهداف؟.</a:t>
            </a:r>
            <a:endParaRPr lang="en-US" sz="2400" dirty="0"/>
          </a:p>
          <a:p>
            <a:pPr marL="0" indent="0">
              <a:buNone/>
            </a:pPr>
            <a:r>
              <a:rPr lang="ar-SA" sz="2400" dirty="0"/>
              <a:t>في هذه القبعة نأخذ كل قبعة على حدة ونحاول أن نفحص بشكل عام ما علاقتها بتفكيري, هكذا نكتشف أي قبعة فعالة وحيوية أكثر ونستطيع الربط بين كل القبعات.</a:t>
            </a:r>
            <a:endParaRPr lang="he-IL" sz="2000" dirty="0"/>
          </a:p>
        </p:txBody>
      </p:sp>
      <p:pic>
        <p:nvPicPr>
          <p:cNvPr id="4" name="Picture 3" descr="C:\Documents and Settings\e\Local Settings\Temporary Internet Files\Content.IE5\R32RN1GO\MH900441428[1].JPG"/>
          <p:cNvPicPr/>
          <p:nvPr/>
        </p:nvPicPr>
        <p:blipFill>
          <a:blip r:embed="rId2"/>
          <a:srcRect/>
          <a:stretch>
            <a:fillRect/>
          </a:stretch>
        </p:blipFill>
        <p:spPr bwMode="auto">
          <a:xfrm>
            <a:off x="7286644" y="0"/>
            <a:ext cx="1524030" cy="1357322"/>
          </a:xfrm>
          <a:prstGeom prst="rect">
            <a:avLst/>
          </a:prstGeom>
          <a:noFill/>
          <a:ln w="9525">
            <a:noFill/>
            <a:miter lim="800000"/>
            <a:headEnd/>
            <a:tailEnd/>
          </a:ln>
        </p:spPr>
      </p:pic>
      <p:pic>
        <p:nvPicPr>
          <p:cNvPr id="5" name="Picture 2" descr="E:\My Documents\חינוך פיננסי\כובע צהוב(2).png"/>
          <p:cNvPicPr>
            <a:picLocks noChangeAspect="1" noChangeArrowheads="1"/>
          </p:cNvPicPr>
          <p:nvPr/>
        </p:nvPicPr>
        <p:blipFill>
          <a:blip r:embed="rId3"/>
          <a:srcRect/>
          <a:stretch>
            <a:fillRect/>
          </a:stretch>
        </p:blipFill>
        <p:spPr bwMode="auto">
          <a:xfrm>
            <a:off x="179512" y="116632"/>
            <a:ext cx="2071702" cy="1744807"/>
          </a:xfrm>
          <a:prstGeom prst="rect">
            <a:avLst/>
          </a:prstGeom>
          <a:noFill/>
        </p:spPr>
      </p:pic>
    </p:spTree>
    <p:extLst>
      <p:ext uri="{BB962C8B-B14F-4D97-AF65-F5344CB8AC3E}">
        <p14:creationId xmlns:p14="http://schemas.microsoft.com/office/powerpoint/2010/main" val="13846614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normAutofit/>
          </a:bodyPr>
          <a:lstStyle/>
          <a:p>
            <a:r>
              <a:rPr lang="ar-AE" b="1" dirty="0" smtClean="0">
                <a:cs typeface="+mn-cs"/>
              </a:rPr>
              <a:t>نموذج دي- </a:t>
            </a:r>
            <a:r>
              <a:rPr lang="ar-AE" b="1" dirty="0" err="1" smtClean="0">
                <a:cs typeface="+mn-cs"/>
              </a:rPr>
              <a:t>بونو</a:t>
            </a:r>
            <a:r>
              <a:rPr lang="ar-AE" b="1" dirty="0" smtClean="0">
                <a:cs typeface="+mn-cs"/>
              </a:rPr>
              <a:t> للقبعات</a:t>
            </a:r>
            <a:r>
              <a:rPr lang="he-IL" b="1" dirty="0" smtClean="0">
                <a:cs typeface="+mn-cs"/>
              </a:rPr>
              <a:t> </a:t>
            </a:r>
            <a:endParaRPr lang="he-IL" b="1" dirty="0">
              <a:cs typeface="+mn-cs"/>
            </a:endParaRPr>
          </a:p>
        </p:txBody>
      </p:sp>
      <p:pic>
        <p:nvPicPr>
          <p:cNvPr id="2050" name="Picture 2" descr="E:\My Documents\חינוך פיננסי\250px-DE_BONO.JPG"/>
          <p:cNvPicPr>
            <a:picLocks noGrp="1" noChangeAspect="1" noChangeArrowheads="1"/>
          </p:cNvPicPr>
          <p:nvPr>
            <p:ph idx="1"/>
          </p:nvPr>
        </p:nvPicPr>
        <p:blipFill>
          <a:blip r:embed="rId2"/>
          <a:srcRect/>
          <a:stretch>
            <a:fillRect/>
          </a:stretch>
        </p:blipFill>
        <p:spPr bwMode="auto">
          <a:xfrm>
            <a:off x="1017430" y="1714488"/>
            <a:ext cx="7269346" cy="4572032"/>
          </a:xfrm>
          <a:prstGeom prst="rect">
            <a:avLst/>
          </a:prstGeom>
          <a:noFill/>
        </p:spPr>
      </p:pic>
      <p:sp>
        <p:nvSpPr>
          <p:cNvPr id="3" name="מלבן מעוגל 2"/>
          <p:cNvSpPr/>
          <p:nvPr/>
        </p:nvSpPr>
        <p:spPr>
          <a:xfrm>
            <a:off x="5292080" y="1772816"/>
            <a:ext cx="1368152" cy="648072"/>
          </a:xfrm>
          <a:prstGeom prst="round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ar-AE" sz="2800" b="1" dirty="0" smtClean="0"/>
              <a:t>الهدف</a:t>
            </a:r>
            <a:endParaRPr lang="he-IL" b="1" dirty="0"/>
          </a:p>
        </p:txBody>
      </p:sp>
      <p:sp>
        <p:nvSpPr>
          <p:cNvPr id="5" name="מלבן מעוגל 4"/>
          <p:cNvSpPr/>
          <p:nvPr/>
        </p:nvSpPr>
        <p:spPr>
          <a:xfrm>
            <a:off x="1252149" y="2448981"/>
            <a:ext cx="1368152" cy="648072"/>
          </a:xfrm>
          <a:prstGeom prst="round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ar-AE" sz="2800" b="1" dirty="0" smtClean="0"/>
              <a:t>المراحل</a:t>
            </a:r>
            <a:endParaRPr lang="he-IL" b="1" dirty="0"/>
          </a:p>
        </p:txBody>
      </p:sp>
      <p:sp>
        <p:nvSpPr>
          <p:cNvPr id="6" name="מלבן מעוגל 5"/>
          <p:cNvSpPr/>
          <p:nvPr/>
        </p:nvSpPr>
        <p:spPr>
          <a:xfrm>
            <a:off x="730625" y="4260935"/>
            <a:ext cx="1864725" cy="648072"/>
          </a:xfrm>
          <a:prstGeom prst="round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ar-AE" sz="2800" b="1" dirty="0" smtClean="0"/>
              <a:t>مُبدع / خلاّق</a:t>
            </a:r>
            <a:endParaRPr lang="he-IL" b="1" dirty="0"/>
          </a:p>
        </p:txBody>
      </p:sp>
      <p:sp>
        <p:nvSpPr>
          <p:cNvPr id="7" name="מלבן מעוגל 6"/>
          <p:cNvSpPr/>
          <p:nvPr/>
        </p:nvSpPr>
        <p:spPr>
          <a:xfrm>
            <a:off x="2555776" y="5517232"/>
            <a:ext cx="1368152" cy="648072"/>
          </a:xfrm>
          <a:prstGeom prst="round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ar-AE" sz="2800" b="1" dirty="0" smtClean="0"/>
              <a:t>ايجابي</a:t>
            </a:r>
            <a:endParaRPr lang="he-IL" b="1" dirty="0"/>
          </a:p>
        </p:txBody>
      </p:sp>
      <p:sp>
        <p:nvSpPr>
          <p:cNvPr id="8" name="מלבן מעוגל 7"/>
          <p:cNvSpPr/>
          <p:nvPr/>
        </p:nvSpPr>
        <p:spPr>
          <a:xfrm>
            <a:off x="6516216" y="4365104"/>
            <a:ext cx="1368152" cy="792088"/>
          </a:xfrm>
          <a:prstGeom prst="round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ar-AE" sz="2800" b="1" dirty="0" smtClean="0"/>
              <a:t>سلبي</a:t>
            </a:r>
            <a:endParaRPr lang="he-IL" b="1" dirty="0"/>
          </a:p>
        </p:txBody>
      </p:sp>
      <p:sp>
        <p:nvSpPr>
          <p:cNvPr id="9" name="מלבן מעוגל 8"/>
          <p:cNvSpPr/>
          <p:nvPr/>
        </p:nvSpPr>
        <p:spPr>
          <a:xfrm>
            <a:off x="6444208" y="2621090"/>
            <a:ext cx="1872208" cy="951926"/>
          </a:xfrm>
          <a:prstGeom prst="round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ar-AE" sz="2800" b="1" dirty="0" smtClean="0"/>
              <a:t>شعور داخلي (الحدس)</a:t>
            </a:r>
            <a:endParaRPr lang="he-IL" b="1" dirty="0"/>
          </a:p>
        </p:txBody>
      </p:sp>
      <p:sp>
        <p:nvSpPr>
          <p:cNvPr id="4" name="מלבן 3"/>
          <p:cNvSpPr/>
          <p:nvPr/>
        </p:nvSpPr>
        <p:spPr>
          <a:xfrm>
            <a:off x="6228184" y="5373216"/>
            <a:ext cx="2376264"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normAutofit/>
          </a:bodyPr>
          <a:lstStyle/>
          <a:p>
            <a:r>
              <a:rPr lang="ar-AE" b="1" dirty="0" smtClean="0"/>
              <a:t>عدة حقائق عند اتخاذ القرارات</a:t>
            </a:r>
            <a:endParaRPr lang="he-IL"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a:buFont typeface="Wingdings" pitchFamily="2" charset="2"/>
              <a:buChar char="q"/>
            </a:pPr>
            <a:r>
              <a:rPr lang="ar-AE" b="1" dirty="0" smtClean="0"/>
              <a:t>كلما كانت عملية اتخاذ القرار صحيحة أكثر، منطقية أكثر، عقلانية أكثر، ذكية أكثر، مبذول بها مجهود ملحوظ – هكذا يزيد الاحتمال بأن القرار التي اتخذناه صحيح. </a:t>
            </a:r>
            <a:endParaRPr lang="he-IL" b="1" dirty="0" smtClean="0"/>
          </a:p>
          <a:p>
            <a:pPr>
              <a:buFont typeface="Wingdings" pitchFamily="2" charset="2"/>
              <a:buChar char="q"/>
            </a:pPr>
            <a:r>
              <a:rPr lang="ar-AE" b="1" dirty="0" smtClean="0"/>
              <a:t>أحياناً، تغيير متغير لم نفكر فيه (يُعتبر ثابت  وغير قابل للتغيير) في عملية اتخاذ القرارات، يقلب القرار الصحيح رأساً على عقب.</a:t>
            </a:r>
            <a:endParaRPr lang="he-IL" b="1" dirty="0" smtClean="0"/>
          </a:p>
          <a:p>
            <a:pPr>
              <a:buFont typeface="Wingdings" pitchFamily="2" charset="2"/>
              <a:buChar char="q"/>
            </a:pPr>
            <a:r>
              <a:rPr lang="ar-AE" b="1" dirty="0" smtClean="0"/>
              <a:t>كلما كان القرار كبيراً وأكثر صعوبة – سنبتعد عن </a:t>
            </a:r>
          </a:p>
          <a:p>
            <a:pPr marL="0" indent="0">
              <a:buNone/>
            </a:pPr>
            <a:r>
              <a:rPr lang="ar-AE" b="1" dirty="0"/>
              <a:t> </a:t>
            </a:r>
            <a:r>
              <a:rPr lang="ar-AE" b="1" dirty="0" smtClean="0"/>
              <a:t>  فكرة اتخاذ القرار.</a:t>
            </a:r>
            <a:endParaRPr lang="he-IL" b="1" dirty="0" smtClean="0"/>
          </a:p>
          <a:p>
            <a:endParaRPr lang="he-IL" dirty="0"/>
          </a:p>
        </p:txBody>
      </p:sp>
      <p:pic>
        <p:nvPicPr>
          <p:cNvPr id="4" name="Picture 3" descr="C:\Documents and Settings\e\Local Settings\Temporary Internet Files\Content.IE5\R32RN1GO\MH900441428[1].JPG"/>
          <p:cNvPicPr/>
          <p:nvPr/>
        </p:nvPicPr>
        <p:blipFill>
          <a:blip r:embed="rId2"/>
          <a:srcRect/>
          <a:stretch>
            <a:fillRect/>
          </a:stretch>
        </p:blipFill>
        <p:spPr bwMode="auto">
          <a:xfrm>
            <a:off x="0" y="5105400"/>
            <a:ext cx="1809750" cy="1752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normAutofit/>
          </a:bodyPr>
          <a:lstStyle/>
          <a:p>
            <a:r>
              <a:rPr lang="ar-AE" b="1" dirty="0" smtClean="0"/>
              <a:t>متى نفشل في اتخاذ القرارات ؟</a:t>
            </a:r>
            <a:endParaRPr lang="he-IL" dirty="0"/>
          </a:p>
        </p:txBody>
      </p:sp>
      <p:sp>
        <p:nvSpPr>
          <p:cNvPr id="3" name="Content Placeholder 2"/>
          <p:cNvSpPr>
            <a:spLocks noGrp="1"/>
          </p:cNvSpPr>
          <p:nvPr>
            <p:ph idx="1"/>
          </p:nvPr>
        </p:nvSpPr>
        <p:spPr>
          <a:solidFill>
            <a:schemeClr val="accent6">
              <a:lumMod val="20000"/>
              <a:lumOff val="80000"/>
            </a:schemeClr>
          </a:solidFill>
        </p:spPr>
        <p:txBody>
          <a:bodyPr>
            <a:normAutofit/>
          </a:bodyPr>
          <a:lstStyle/>
          <a:p>
            <a:pPr>
              <a:buFont typeface="Wingdings" pitchFamily="2" charset="2"/>
              <a:buChar char="q"/>
            </a:pPr>
            <a:r>
              <a:rPr lang="ar-AE" b="1" dirty="0" smtClean="0"/>
              <a:t>عند </a:t>
            </a:r>
            <a:r>
              <a:rPr lang="ar-AE" b="1" dirty="0" err="1" smtClean="0"/>
              <a:t>الإمتناع</a:t>
            </a:r>
            <a:r>
              <a:rPr lang="ar-AE" b="1" dirty="0" smtClean="0"/>
              <a:t> عن اتخاذ القرارات، عند العمل وبدون التوصل إلى اتخاذ قرار.</a:t>
            </a:r>
            <a:endParaRPr lang="he-IL" b="1" dirty="0" smtClean="0"/>
          </a:p>
          <a:p>
            <a:pPr>
              <a:buFont typeface="Wingdings" pitchFamily="2" charset="2"/>
              <a:buChar char="q"/>
            </a:pPr>
            <a:r>
              <a:rPr lang="ar-AE" b="1" dirty="0" smtClean="0"/>
              <a:t>عندما نؤجل اتخاذ القرار حتى اللحظة الأخيرة، وفقط عندها نتخذ القرار وفي حالة ضغط.</a:t>
            </a:r>
            <a:r>
              <a:rPr lang="he-IL" b="1" dirty="0" smtClean="0"/>
              <a:t> </a:t>
            </a:r>
          </a:p>
          <a:p>
            <a:pPr>
              <a:buFont typeface="Wingdings" pitchFamily="2" charset="2"/>
              <a:buChar char="q"/>
            </a:pPr>
            <a:r>
              <a:rPr lang="ar-AE" b="1" dirty="0" smtClean="0"/>
              <a:t>عند اشراكنا الأشخاص الغير مناسبين في عملية اتخاذ القرار.</a:t>
            </a:r>
            <a:endParaRPr lang="he-IL" b="1" dirty="0" smtClean="0"/>
          </a:p>
          <a:p>
            <a:pPr>
              <a:buFont typeface="Wingdings" pitchFamily="2" charset="2"/>
              <a:buChar char="q"/>
            </a:pPr>
            <a:r>
              <a:rPr lang="ar-AE" b="1" dirty="0" smtClean="0"/>
              <a:t>عند الخلط بين العوامل العقلية والشعورية – يتم اتخاذ القرار على أساس غير صحيح.</a:t>
            </a:r>
            <a:endParaRPr lang="he-IL" b="1" dirty="0" smtClean="0"/>
          </a:p>
          <a:p>
            <a:endParaRPr lang="he-IL"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TotalTime>
  <Words>676</Words>
  <Application>Microsoft Office PowerPoint</Application>
  <PresentationFormat>‫הצגה על המסך (4:3)</PresentationFormat>
  <Paragraphs>61</Paragraphs>
  <Slides>11</Slides>
  <Notes>0</Notes>
  <HiddenSlides>0</HiddenSlides>
  <MMClips>0</MMClips>
  <ScaleCrop>false</ScaleCrop>
  <HeadingPairs>
    <vt:vector size="8" baseType="variant">
      <vt:variant>
        <vt:lpstr>גופנים בשימוש</vt:lpstr>
      </vt:variant>
      <vt:variant>
        <vt:i4>5</vt:i4>
      </vt:variant>
      <vt:variant>
        <vt:lpstr>ערכת נושא</vt:lpstr>
      </vt:variant>
      <vt:variant>
        <vt:i4>1</vt:i4>
      </vt:variant>
      <vt:variant>
        <vt:lpstr>שרתי OLE מוטבעים</vt:lpstr>
      </vt:variant>
      <vt:variant>
        <vt:i4>1</vt:i4>
      </vt:variant>
      <vt:variant>
        <vt:lpstr>כותרות שקופיות</vt:lpstr>
      </vt:variant>
      <vt:variant>
        <vt:i4>11</vt:i4>
      </vt:variant>
    </vt:vector>
  </HeadingPairs>
  <TitlesOfParts>
    <vt:vector size="18" baseType="lpstr">
      <vt:lpstr>Arial</vt:lpstr>
      <vt:lpstr>Calibri</vt:lpstr>
      <vt:lpstr>Tahoma</vt:lpstr>
      <vt:lpstr>Times New Roman</vt:lpstr>
      <vt:lpstr>Wingdings</vt:lpstr>
      <vt:lpstr>Office Theme</vt:lpstr>
      <vt:lpstr>Bitmap Image</vt:lpstr>
      <vt:lpstr>اتخاذ القرارات </vt:lpstr>
      <vt:lpstr>ما هي عملية اتخاذ القرارات ?</vt:lpstr>
      <vt:lpstr>نموذج الستة قبعات الخاص بـ: دي - بونو</vt:lpstr>
      <vt:lpstr>إلى ماذا ترمز كل قبعة ؟ </vt:lpstr>
      <vt:lpstr>إلى ماذا ترمز كل قبعة ؟ </vt:lpstr>
      <vt:lpstr>إلى ماذا ترمز كل قبعة ؟ </vt:lpstr>
      <vt:lpstr>نموذج دي- بونو للقبعات </vt:lpstr>
      <vt:lpstr>عدة حقائق عند اتخاذ القرارات</vt:lpstr>
      <vt:lpstr>متى نفشل في اتخاذ القرارات ؟</vt:lpstr>
      <vt:lpstr>اتخاذ القرارات في حالة الشك</vt:lpstr>
      <vt:lpstr>نصائح لإتخاذ القرارات</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קבלת החלטות</dc:title>
  <dc:creator>eilat</dc:creator>
  <cp:lastModifiedBy>Eilat Katz</cp:lastModifiedBy>
  <cp:revision>28</cp:revision>
  <dcterms:created xsi:type="dcterms:W3CDTF">2013-12-22T14:10:48Z</dcterms:created>
  <dcterms:modified xsi:type="dcterms:W3CDTF">2019-10-22T15:13:41Z</dcterms:modified>
</cp:coreProperties>
</file>