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2" r:id="rId3"/>
    <p:sldId id="271" r:id="rId4"/>
    <p:sldId id="257" r:id="rId5"/>
    <p:sldId id="280" r:id="rId6"/>
    <p:sldId id="258" r:id="rId7"/>
    <p:sldId id="261" r:id="rId8"/>
    <p:sldId id="273" r:id="rId9"/>
    <p:sldId id="274" r:id="rId10"/>
    <p:sldId id="272" r:id="rId11"/>
    <p:sldId id="263" r:id="rId12"/>
    <p:sldId id="285" r:id="rId13"/>
    <p:sldId id="264" r:id="rId14"/>
    <p:sldId id="281" r:id="rId15"/>
    <p:sldId id="282" r:id="rId16"/>
    <p:sldId id="265" r:id="rId17"/>
    <p:sldId id="283" r:id="rId18"/>
    <p:sldId id="284" r:id="rId19"/>
    <p:sldId id="275" r:id="rId20"/>
    <p:sldId id="269" r:id="rId21"/>
    <p:sldId id="288" r:id="rId22"/>
    <p:sldId id="267" r:id="rId23"/>
    <p:sldId id="277" r:id="rId24"/>
    <p:sldId id="278" r:id="rId25"/>
    <p:sldId id="286" r:id="rId26"/>
    <p:sldId id="289" r:id="rId27"/>
    <p:sldId id="270" r:id="rId28"/>
    <p:sldId id="268" r:id="rId29"/>
    <p:sldId id="287" r:id="rId30"/>
    <p:sldId id="279" r:id="rId31"/>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114"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he-I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he-IL"/>
          </a:p>
        </p:txBody>
      </p:sp>
      <p:sp>
        <p:nvSpPr>
          <p:cNvPr id="4" name="Date Placeholder 3"/>
          <p:cNvSpPr>
            <a:spLocks noGrp="1"/>
          </p:cNvSpPr>
          <p:nvPr>
            <p:ph type="dt" sz="half" idx="10"/>
          </p:nvPr>
        </p:nvSpPr>
        <p:spPr/>
        <p:txBody>
          <a:bodyPr/>
          <a:lstStyle/>
          <a:p>
            <a:fld id="{AF89C267-CD9D-48CF-8124-F89BFD9612A2}" type="datetimeFigureOut">
              <a:rPr lang="he-IL" smtClean="0"/>
              <a:pPr/>
              <a:t>כ"ז/תשרי/תש"פ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40CE6855-81FD-4573-8B7F-5ECF5E32920E}" type="slidenum">
              <a:rPr lang="he-IL" smtClean="0"/>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AF89C267-CD9D-48CF-8124-F89BFD9612A2}" type="datetimeFigureOut">
              <a:rPr lang="he-IL" smtClean="0"/>
              <a:pPr/>
              <a:t>כ"ז/תשרי/תש"פ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40CE6855-81FD-4573-8B7F-5ECF5E32920E}"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he-I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AF89C267-CD9D-48CF-8124-F89BFD9612A2}" type="datetimeFigureOut">
              <a:rPr lang="he-IL" smtClean="0"/>
              <a:pPr/>
              <a:t>כ"ז/תשרי/תש"פ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40CE6855-81FD-4573-8B7F-5ECF5E32920E}" type="slidenum">
              <a:rPr lang="he-IL" smtClean="0"/>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AF89C267-CD9D-48CF-8124-F89BFD9612A2}" type="datetimeFigureOut">
              <a:rPr lang="he-IL" smtClean="0"/>
              <a:pPr/>
              <a:t>כ"ז/תשרי/תש"פ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40CE6855-81FD-4573-8B7F-5ECF5E32920E}" type="slidenum">
              <a:rPr lang="he-IL" smtClean="0"/>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he-I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89C267-CD9D-48CF-8124-F89BFD9612A2}" type="datetimeFigureOut">
              <a:rPr lang="he-IL" smtClean="0"/>
              <a:pPr/>
              <a:t>כ"ז/תשרי/תש"פ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40CE6855-81FD-4573-8B7F-5ECF5E32920E}" type="slidenum">
              <a:rPr lang="he-IL" smtClean="0"/>
              <a:pPr/>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5" name="Date Placeholder 4"/>
          <p:cNvSpPr>
            <a:spLocks noGrp="1"/>
          </p:cNvSpPr>
          <p:nvPr>
            <p:ph type="dt" sz="half" idx="10"/>
          </p:nvPr>
        </p:nvSpPr>
        <p:spPr/>
        <p:txBody>
          <a:bodyPr/>
          <a:lstStyle/>
          <a:p>
            <a:fld id="{AF89C267-CD9D-48CF-8124-F89BFD9612A2}" type="datetimeFigureOut">
              <a:rPr lang="he-IL" smtClean="0"/>
              <a:pPr/>
              <a:t>כ"ז/תשרי/תש"פ</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40CE6855-81FD-4573-8B7F-5ECF5E32920E}" type="slidenum">
              <a:rPr lang="he-IL" smtClean="0"/>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he-I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7" name="Date Placeholder 6"/>
          <p:cNvSpPr>
            <a:spLocks noGrp="1"/>
          </p:cNvSpPr>
          <p:nvPr>
            <p:ph type="dt" sz="half" idx="10"/>
          </p:nvPr>
        </p:nvSpPr>
        <p:spPr/>
        <p:txBody>
          <a:bodyPr/>
          <a:lstStyle/>
          <a:p>
            <a:fld id="{AF89C267-CD9D-48CF-8124-F89BFD9612A2}" type="datetimeFigureOut">
              <a:rPr lang="he-IL" smtClean="0"/>
              <a:pPr/>
              <a:t>כ"ז/תשרי/תש"פ</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40CE6855-81FD-4573-8B7F-5ECF5E32920E}" type="slidenum">
              <a:rPr lang="he-IL" smtClean="0"/>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Date Placeholder 2"/>
          <p:cNvSpPr>
            <a:spLocks noGrp="1"/>
          </p:cNvSpPr>
          <p:nvPr>
            <p:ph type="dt" sz="half" idx="10"/>
          </p:nvPr>
        </p:nvSpPr>
        <p:spPr/>
        <p:txBody>
          <a:bodyPr/>
          <a:lstStyle/>
          <a:p>
            <a:fld id="{AF89C267-CD9D-48CF-8124-F89BFD9612A2}" type="datetimeFigureOut">
              <a:rPr lang="he-IL" smtClean="0"/>
              <a:pPr/>
              <a:t>כ"ז/תשרי/תש"פ</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40CE6855-81FD-4573-8B7F-5ECF5E32920E}" type="slidenum">
              <a:rPr lang="he-IL" smtClean="0"/>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89C267-CD9D-48CF-8124-F89BFD9612A2}" type="datetimeFigureOut">
              <a:rPr lang="he-IL" smtClean="0"/>
              <a:pPr/>
              <a:t>כ"ז/תשרי/תש"פ</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40CE6855-81FD-4573-8B7F-5ECF5E32920E}"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he-I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89C267-CD9D-48CF-8124-F89BFD9612A2}" type="datetimeFigureOut">
              <a:rPr lang="he-IL" smtClean="0"/>
              <a:pPr/>
              <a:t>כ"ז/תשרי/תש"פ</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40CE6855-81FD-4573-8B7F-5ECF5E32920E}" type="slidenum">
              <a:rPr lang="he-IL" smtClean="0"/>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he-I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89C267-CD9D-48CF-8124-F89BFD9612A2}" type="datetimeFigureOut">
              <a:rPr lang="he-IL" smtClean="0"/>
              <a:pPr/>
              <a:t>כ"ז/תשרי/תש"פ</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40CE6855-81FD-4573-8B7F-5ECF5E32920E}" type="slidenum">
              <a:rPr lang="he-IL" smtClean="0"/>
              <a:pPr/>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he-IL"/>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F89C267-CD9D-48CF-8124-F89BFD9612A2}" type="datetimeFigureOut">
              <a:rPr lang="he-IL" smtClean="0"/>
              <a:pPr/>
              <a:t>כ"ז/תשרי/תש"פ</a:t>
            </a:fld>
            <a:endParaRPr lang="he-I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0CE6855-81FD-4573-8B7F-5ECF5E32920E}"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2.xml.rels><?xml version="1.0" encoding="UTF-8" standalone="yes"?>
<Relationships xmlns="http://schemas.openxmlformats.org/package/2006/relationships"><Relationship Id="rId3" Type="http://schemas.openxmlformats.org/officeDocument/2006/relationships/hyperlink" Target="http://www.youtube.com/watch?v=1il5z0ak5-w" TargetMode="External"/><Relationship Id="rId2" Type="http://schemas.openxmlformats.org/officeDocument/2006/relationships/hyperlink" Target="http://www.youtube.com/watch?v=SKqBvfDpTL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he.wiktionary.org/wiki/%D7%90%D7%A0%D7%A1"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he.wikipedia.org/wiki/%D7%92%D7%A1%D7%98%D7%90%D7%A4%D7%95"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youtube.com/watch?v=ADqrZKhqKmo" TargetMode="External"/><Relationship Id="rId2" Type="http://schemas.openxmlformats.org/officeDocument/2006/relationships/hyperlink" Target="http://www.youtube.com/watch?v=SD1aUP9qLG0" TargetMode="External"/><Relationship Id="rId1" Type="http://schemas.openxmlformats.org/officeDocument/2006/relationships/slideLayout" Target="../slideLayouts/slideLayout2.xml"/><Relationship Id="rId5" Type="http://schemas.openxmlformats.org/officeDocument/2006/relationships/hyperlink" Target="http://www.youtube.com/watch?v=ijNIhJ7UX54" TargetMode="External"/><Relationship Id="rId4" Type="http://schemas.openxmlformats.org/officeDocument/2006/relationships/hyperlink" Target="http://www.youtube.com/watch?v=Gj9O6n3FYZc"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javascript:fnShowArtFullImg(196,163);"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26.xml.rels><?xml version="1.0" encoding="UTF-8" standalone="yes"?>
<Relationships xmlns="http://schemas.openxmlformats.org/package/2006/relationships"><Relationship Id="rId3" Type="http://schemas.openxmlformats.org/officeDocument/2006/relationships/hyperlink" Target="http://www.youtube.com/watch?v=-PpmRtqvm9Q" TargetMode="External"/><Relationship Id="rId2" Type="http://schemas.openxmlformats.org/officeDocument/2006/relationships/hyperlink" Target="http://www.youtube.com/watch?v=wdEgvt8iRwg" TargetMode="External"/><Relationship Id="rId1" Type="http://schemas.openxmlformats.org/officeDocument/2006/relationships/slideLayout" Target="../slideLayouts/slideLayout2.xml"/><Relationship Id="rId4" Type="http://schemas.openxmlformats.org/officeDocument/2006/relationships/hyperlink" Target="http://www.youtube.com/watch?v=8_3JzAu7OCc"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hironet.mako.co.il/artist?prfid=738&amp;lang=1" TargetMode="External"/><Relationship Id="rId2" Type="http://schemas.openxmlformats.org/officeDocument/2006/relationships/hyperlink" Target="http://shironet.mako.co.il/artist?prfid=1176&amp;lang=1" TargetMode="External"/><Relationship Id="rId1" Type="http://schemas.openxmlformats.org/officeDocument/2006/relationships/slideLayout" Target="../slideLayouts/slideLayout2.xml"/><Relationship Id="rId4" Type="http://schemas.openxmlformats.org/officeDocument/2006/relationships/image" Target="../media/image14.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youtube.com/watch?v=Gw1fYoEiILI&amp;list=PL46A467520694360F" TargetMode="External"/><Relationship Id="rId2" Type="http://schemas.openxmlformats.org/officeDocument/2006/relationships/hyperlink" Target="http://www.youtube.com/watch?v=XTaQC3r_vO8"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yadvashem.org/he/righteous/statistics.html"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357167"/>
            <a:ext cx="7918648" cy="2714644"/>
          </a:xfrm>
          <a:solidFill>
            <a:schemeClr val="accent5">
              <a:lumMod val="20000"/>
              <a:lumOff val="80000"/>
            </a:schemeClr>
          </a:solidFill>
        </p:spPr>
        <p:txBody>
          <a:bodyPr>
            <a:normAutofit/>
          </a:bodyPr>
          <a:lstStyle/>
          <a:p>
            <a:r>
              <a:rPr lang="he-IL" sz="8000" b="1" dirty="0" smtClean="0">
                <a:solidFill>
                  <a:schemeClr val="tx2"/>
                </a:solidFill>
                <a:cs typeface="+mn-cs"/>
              </a:rPr>
              <a:t>חסידי אומות עולם </a:t>
            </a:r>
            <a:endParaRPr lang="he-IL" sz="8000" b="1" dirty="0">
              <a:solidFill>
                <a:schemeClr val="tx2"/>
              </a:solidFill>
              <a:cs typeface="+mn-cs"/>
            </a:endParaRPr>
          </a:p>
        </p:txBody>
      </p:sp>
      <p:sp>
        <p:nvSpPr>
          <p:cNvPr id="3" name="Subtitle 2"/>
          <p:cNvSpPr>
            <a:spLocks noGrp="1"/>
          </p:cNvSpPr>
          <p:nvPr>
            <p:ph type="subTitle" idx="1"/>
          </p:nvPr>
        </p:nvSpPr>
        <p:spPr>
          <a:xfrm>
            <a:off x="539552" y="4214818"/>
            <a:ext cx="7920880" cy="2357454"/>
          </a:xfrm>
          <a:solidFill>
            <a:schemeClr val="accent5">
              <a:lumMod val="20000"/>
              <a:lumOff val="80000"/>
            </a:schemeClr>
          </a:solidFill>
        </p:spPr>
        <p:txBody>
          <a:bodyPr>
            <a:noAutofit/>
          </a:bodyPr>
          <a:lstStyle/>
          <a:p>
            <a:r>
              <a:rPr lang="he-IL" sz="4000" b="1" dirty="0" smtClean="0">
                <a:solidFill>
                  <a:srgbClr val="0070C0"/>
                </a:solidFill>
              </a:rPr>
              <a:t>היסטוריה - </a:t>
            </a:r>
            <a:r>
              <a:rPr lang="he-IL" sz="4000" b="1" dirty="0" smtClean="0">
                <a:solidFill>
                  <a:srgbClr val="0070C0"/>
                </a:solidFill>
              </a:rPr>
              <a:t>השואה </a:t>
            </a:r>
            <a:r>
              <a:rPr lang="he-IL" sz="4000" b="1" dirty="0" smtClean="0">
                <a:solidFill>
                  <a:srgbClr val="0070C0"/>
                </a:solidFill>
              </a:rPr>
              <a:t>והגבורה</a:t>
            </a:r>
            <a:endParaRPr lang="he-IL" sz="4000" b="1" dirty="0" smtClean="0">
              <a:solidFill>
                <a:srgbClr val="0070C0"/>
              </a:solidFill>
            </a:endParaRPr>
          </a:p>
          <a:p>
            <a:r>
              <a:rPr lang="he-IL" sz="4000" b="1" dirty="0" smtClean="0">
                <a:solidFill>
                  <a:srgbClr val="0070C0"/>
                </a:solidFill>
              </a:rPr>
              <a:t>היל"ה/מתנ"סים</a:t>
            </a:r>
            <a:endParaRPr lang="he-IL" sz="4000" b="1" dirty="0" smtClean="0">
              <a:solidFill>
                <a:srgbClr val="0070C0"/>
              </a:solidFill>
            </a:endParaRPr>
          </a:p>
          <a:p>
            <a:r>
              <a:rPr lang="he-IL" sz="4000" b="1" dirty="0" smtClean="0">
                <a:solidFill>
                  <a:schemeClr val="tx1"/>
                </a:solidFill>
              </a:rPr>
              <a:t>אילת </a:t>
            </a:r>
            <a:r>
              <a:rPr lang="he-IL" sz="4000" b="1" dirty="0" err="1" smtClean="0">
                <a:solidFill>
                  <a:schemeClr val="tx1"/>
                </a:solidFill>
              </a:rPr>
              <a:t>כ"ץ</a:t>
            </a:r>
            <a:r>
              <a:rPr lang="he-IL" sz="4000" b="1" dirty="0" smtClean="0">
                <a:solidFill>
                  <a:schemeClr val="tx1"/>
                </a:solidFill>
              </a:rPr>
              <a:t> - פדגוגיה</a:t>
            </a:r>
            <a:endParaRPr lang="he-IL" sz="4000" b="1" dirty="0">
              <a:solidFill>
                <a:schemeClr val="tx1"/>
              </a:solidFill>
            </a:endParaRPr>
          </a:p>
          <a:p>
            <a:endParaRPr lang="he-IL" sz="4000" b="1" dirty="0">
              <a:solidFill>
                <a:srgbClr val="0070C0"/>
              </a:solidFill>
            </a:endParaRPr>
          </a:p>
        </p:txBody>
      </p:sp>
      <p:pic>
        <p:nvPicPr>
          <p:cNvPr id="4" name="Picture 3"/>
          <p:cNvPicPr/>
          <p:nvPr/>
        </p:nvPicPr>
        <p:blipFill>
          <a:blip r:embed="rId2"/>
          <a:srcRect/>
          <a:stretch>
            <a:fillRect/>
          </a:stretch>
        </p:blipFill>
        <p:spPr bwMode="auto">
          <a:xfrm>
            <a:off x="2665441" y="2564904"/>
            <a:ext cx="3952875" cy="1656184"/>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normAutofit fontScale="90000"/>
          </a:bodyPr>
          <a:lstStyle/>
          <a:p>
            <a:r>
              <a:rPr lang="he-IL" b="1" dirty="0" smtClean="0">
                <a:cs typeface="+mn-cs"/>
              </a:rPr>
              <a:t>דרך הערכה לפועלם של חסידי אומות עולם</a:t>
            </a:r>
            <a:endParaRPr lang="he-IL" b="1" dirty="0">
              <a:cs typeface="+mn-cs"/>
            </a:endParaRPr>
          </a:p>
        </p:txBody>
      </p:sp>
      <p:sp>
        <p:nvSpPr>
          <p:cNvPr id="3" name="Content Placeholder 2"/>
          <p:cNvSpPr>
            <a:spLocks noGrp="1"/>
          </p:cNvSpPr>
          <p:nvPr>
            <p:ph idx="1"/>
          </p:nvPr>
        </p:nvSpPr>
        <p:spPr>
          <a:ln w="76200">
            <a:noFill/>
          </a:ln>
        </p:spPr>
        <p:txBody>
          <a:bodyPr>
            <a:normAutofit fontScale="92500" lnSpcReduction="20000"/>
          </a:bodyPr>
          <a:lstStyle/>
          <a:p>
            <a:pPr>
              <a:buNone/>
            </a:pPr>
            <a:r>
              <a:rPr lang="he-IL" b="1" dirty="0" smtClean="0"/>
              <a:t>לכל אחד מחסידי אומות העולם מוענקת תעודת כבוד</a:t>
            </a:r>
          </a:p>
          <a:p>
            <a:pPr>
              <a:buNone/>
            </a:pPr>
            <a:r>
              <a:rPr lang="he-IL" b="1" dirty="0" smtClean="0"/>
              <a:t>וכן מדליה ועליה חרוט שמו של המציל </a:t>
            </a:r>
            <a:endParaRPr lang="en-US" dirty="0" smtClean="0"/>
          </a:p>
          <a:p>
            <a:pPr>
              <a:buNone/>
            </a:pPr>
            <a:r>
              <a:rPr lang="he-IL" b="1" dirty="0" smtClean="0"/>
              <a:t>והציטוט התלמודי : </a:t>
            </a:r>
          </a:p>
          <a:p>
            <a:pPr>
              <a:buNone/>
            </a:pPr>
            <a:r>
              <a:rPr lang="he-IL" b="1" dirty="0" smtClean="0">
                <a:solidFill>
                  <a:srgbClr val="FF0000"/>
                </a:solidFill>
              </a:rPr>
              <a:t>"כל המקיים נפש אחת כאילו קיים עולם מלא". </a:t>
            </a:r>
            <a:endParaRPr lang="en-US" dirty="0" smtClean="0">
              <a:solidFill>
                <a:srgbClr val="FF0000"/>
              </a:solidFill>
            </a:endParaRPr>
          </a:p>
          <a:p>
            <a:pPr>
              <a:buNone/>
            </a:pPr>
            <a:r>
              <a:rPr lang="he-IL" b="1" u="sng" dirty="0" smtClean="0"/>
              <a:t> </a:t>
            </a:r>
            <a:endParaRPr lang="en-US" dirty="0" smtClean="0"/>
          </a:p>
          <a:p>
            <a:pPr>
              <a:buNone/>
            </a:pPr>
            <a:r>
              <a:rPr lang="he-IL" b="1" dirty="0" smtClean="0"/>
              <a:t>האותות מוענקים למצילים או לשארי בשרם בטקסים</a:t>
            </a:r>
          </a:p>
          <a:p>
            <a:pPr>
              <a:buNone/>
            </a:pPr>
            <a:r>
              <a:rPr lang="he-IL" b="1" dirty="0" smtClean="0"/>
              <a:t>מרגשים הנערכים בישראל או בארצות </a:t>
            </a:r>
            <a:endParaRPr lang="en-US" dirty="0" smtClean="0"/>
          </a:p>
          <a:p>
            <a:pPr>
              <a:buNone/>
            </a:pPr>
            <a:r>
              <a:rPr lang="he-IL" b="1" dirty="0" smtClean="0"/>
              <a:t>מגוריהם בחסות הנציגויות הדיפלומטיות של ישראל</a:t>
            </a:r>
          </a:p>
          <a:p>
            <a:pPr>
              <a:buNone/>
            </a:pPr>
            <a:r>
              <a:rPr lang="he-IL" b="1" dirty="0" smtClean="0"/>
              <a:t>ובנוכחותם של נציגי ממשלה מקומיים. </a:t>
            </a:r>
            <a:endParaRPr lang="en-US" dirty="0" smtClean="0"/>
          </a:p>
          <a:p>
            <a:endParaRPr lang="he-I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rmAutofit fontScale="90000"/>
          </a:bodyPr>
          <a:lstStyle/>
          <a:p>
            <a:r>
              <a:rPr lang="he-IL" b="1" dirty="0" smtClean="0">
                <a:cs typeface="+mn-cs"/>
              </a:rPr>
              <a:t>תעודת כבוד ומדליות לחסידי אומות עולם</a:t>
            </a:r>
            <a:endParaRPr lang="he-IL" b="1" dirty="0">
              <a:cs typeface="+mn-cs"/>
            </a:endParaRPr>
          </a:p>
        </p:txBody>
      </p:sp>
      <p:pic>
        <p:nvPicPr>
          <p:cNvPr id="4" name="Content Placeholder 3" descr="http://www.israelmint.com/israelmint.com/originals/coins/All/26012596_600.jpg"/>
          <p:cNvPicPr>
            <a:picLocks noGrp="1"/>
          </p:cNvPicPr>
          <p:nvPr>
            <p:ph idx="1"/>
          </p:nvPr>
        </p:nvPicPr>
        <p:blipFill>
          <a:blip r:embed="rId2"/>
          <a:srcRect/>
          <a:stretch>
            <a:fillRect/>
          </a:stretch>
        </p:blipFill>
        <p:spPr bwMode="auto">
          <a:xfrm>
            <a:off x="6715140" y="2428868"/>
            <a:ext cx="2428860" cy="2857520"/>
          </a:xfrm>
          <a:prstGeom prst="rect">
            <a:avLst/>
          </a:prstGeom>
          <a:noFill/>
          <a:ln w="9525">
            <a:noFill/>
            <a:miter lim="800000"/>
            <a:headEnd/>
            <a:tailEnd/>
          </a:ln>
        </p:spPr>
      </p:pic>
      <p:pic>
        <p:nvPicPr>
          <p:cNvPr id="5" name="Picture 4" descr="338308"/>
          <p:cNvPicPr/>
          <p:nvPr/>
        </p:nvPicPr>
        <p:blipFill>
          <a:blip r:embed="rId3" cstate="print"/>
          <a:srcRect/>
          <a:stretch>
            <a:fillRect/>
          </a:stretch>
        </p:blipFill>
        <p:spPr bwMode="auto">
          <a:xfrm>
            <a:off x="0" y="3500438"/>
            <a:ext cx="3214678" cy="2919415"/>
          </a:xfrm>
          <a:prstGeom prst="rect">
            <a:avLst/>
          </a:prstGeom>
          <a:noFill/>
        </p:spPr>
      </p:pic>
      <p:pic>
        <p:nvPicPr>
          <p:cNvPr id="6" name="Picture 5" descr="http://histmag.org/grafika/news5/Dyplom.jpg"/>
          <p:cNvPicPr/>
          <p:nvPr/>
        </p:nvPicPr>
        <p:blipFill>
          <a:blip r:embed="rId4"/>
          <a:srcRect/>
          <a:stretch>
            <a:fillRect/>
          </a:stretch>
        </p:blipFill>
        <p:spPr bwMode="auto">
          <a:xfrm>
            <a:off x="3071802" y="1428736"/>
            <a:ext cx="3714776" cy="542926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20000"/>
              <a:lumOff val="80000"/>
            </a:schemeClr>
          </a:solidFill>
        </p:spPr>
        <p:txBody>
          <a:bodyPr>
            <a:normAutofit fontScale="90000"/>
          </a:bodyPr>
          <a:lstStyle/>
          <a:p>
            <a:r>
              <a:rPr lang="he-IL" b="1" dirty="0" smtClean="0">
                <a:cs typeface="+mn-cs"/>
              </a:rPr>
              <a:t>דוגמאות לסיפורי הצלה -חסידי אומות עולם</a:t>
            </a:r>
            <a:endParaRPr lang="he-IL" b="1" dirty="0">
              <a:cs typeface="+mn-cs"/>
            </a:endParaRPr>
          </a:p>
        </p:txBody>
      </p:sp>
      <p:sp>
        <p:nvSpPr>
          <p:cNvPr id="3" name="Content Placeholder 2"/>
          <p:cNvSpPr>
            <a:spLocks noGrp="1"/>
          </p:cNvSpPr>
          <p:nvPr>
            <p:ph idx="1"/>
          </p:nvPr>
        </p:nvSpPr>
        <p:spPr/>
        <p:txBody>
          <a:bodyPr>
            <a:normAutofit fontScale="70000" lnSpcReduction="20000"/>
          </a:bodyPr>
          <a:lstStyle/>
          <a:p>
            <a:pPr>
              <a:buNone/>
            </a:pPr>
            <a:endParaRPr lang="he-IL" b="1" u="sng" dirty="0" smtClean="0"/>
          </a:p>
          <a:p>
            <a:pPr>
              <a:buNone/>
            </a:pPr>
            <a:r>
              <a:rPr lang="he-IL" b="1" u="sng" dirty="0" smtClean="0"/>
              <a:t>יחודו של מפעל ההכרה בחסידי אומות עולם – 8 דקות </a:t>
            </a:r>
            <a:endParaRPr lang="en-US" dirty="0" smtClean="0"/>
          </a:p>
          <a:p>
            <a:r>
              <a:rPr lang="he-IL" dirty="0" smtClean="0"/>
              <a:t>אירנה שטיינפלד, מנהלת מחלקת חסידי אומות העולם ביד ושם, מדברת על ייחודו של מפעל ההכרה בחסידי אומות העולם. הוידיאו מופק במסגרת הפרוייקט "פרספקטיבות היסטוריות" בתמיכת ועידת התביעות</a:t>
            </a:r>
            <a:r>
              <a:rPr lang="en-US" dirty="0" smtClean="0"/>
              <a:t>.</a:t>
            </a:r>
          </a:p>
          <a:p>
            <a:r>
              <a:rPr lang="he-IL" dirty="0" smtClean="0"/>
              <a:t> </a:t>
            </a:r>
            <a:endParaRPr lang="en-US" dirty="0" smtClean="0"/>
          </a:p>
          <a:p>
            <a:r>
              <a:rPr lang="en-US" u="sng" dirty="0" smtClean="0">
                <a:hlinkClick r:id="rId2"/>
              </a:rPr>
              <a:t>http://www.youtube.com/watch?v=SKqBvfDpTLc</a:t>
            </a:r>
            <a:endParaRPr lang="en-US" u="sng" dirty="0" smtClean="0"/>
          </a:p>
          <a:p>
            <a:pPr>
              <a:buNone/>
            </a:pPr>
            <a:endParaRPr lang="he-IL" dirty="0" smtClean="0"/>
          </a:p>
          <a:p>
            <a:endParaRPr lang="he-IL" dirty="0" smtClean="0"/>
          </a:p>
          <a:p>
            <a:pPr>
              <a:buNone/>
            </a:pPr>
            <a:r>
              <a:rPr lang="he-IL" dirty="0" smtClean="0"/>
              <a:t>ראול ולנברג - כתבה של 23 דקות </a:t>
            </a:r>
            <a:endParaRPr lang="en-US" dirty="0" smtClean="0"/>
          </a:p>
          <a:p>
            <a:r>
              <a:rPr lang="en-US" u="sng" dirty="0" smtClean="0">
                <a:hlinkClick r:id="rId3"/>
              </a:rPr>
              <a:t>http://www.youtube.com/watch?v=1il5z0ak5-w</a:t>
            </a:r>
            <a:endParaRPr lang="en-US" dirty="0" smtClean="0"/>
          </a:p>
          <a:p>
            <a:pPr>
              <a:buNone/>
            </a:pPr>
            <a:r>
              <a:rPr lang="he-IL" dirty="0" smtClean="0"/>
              <a:t>כתבה של יאיר שפי על ראול ולנברג, שביוזמת העיתונאי משה לרר הוצב פסלו ברחוב על שמו ברמת החייל בת"א. </a:t>
            </a:r>
            <a:endParaRPr lang="en-US" dirty="0" smtClean="0"/>
          </a:p>
          <a:p>
            <a:endParaRPr lang="he-IL"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r>
              <a:rPr lang="he-IL" b="1" dirty="0" smtClean="0">
                <a:cs typeface="+mn-cs"/>
              </a:rPr>
              <a:t>אירנה סנדלר</a:t>
            </a:r>
            <a:endParaRPr lang="he-IL" b="1" dirty="0">
              <a:cs typeface="+mn-cs"/>
            </a:endParaRPr>
          </a:p>
        </p:txBody>
      </p:sp>
      <p:pic>
        <p:nvPicPr>
          <p:cNvPr id="4" name="Content Placeholder 3" descr="קובץ:Irena Sendlerowa 1942.jpg"/>
          <p:cNvPicPr>
            <a:picLocks noGrp="1"/>
          </p:cNvPicPr>
          <p:nvPr>
            <p:ph idx="1"/>
          </p:nvPr>
        </p:nvPicPr>
        <p:blipFill>
          <a:blip r:embed="rId2"/>
          <a:srcRect/>
          <a:stretch>
            <a:fillRect/>
          </a:stretch>
        </p:blipFill>
        <p:spPr bwMode="auto">
          <a:xfrm>
            <a:off x="1928794" y="2143116"/>
            <a:ext cx="5214974" cy="407196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r>
              <a:rPr lang="he-IL" b="1" dirty="0" smtClean="0">
                <a:cs typeface="+mn-cs"/>
              </a:rPr>
              <a:t>סיפורה של אירנה סנדלר</a:t>
            </a:r>
            <a:endParaRPr lang="he-IL" b="1" dirty="0">
              <a:cs typeface="+mn-cs"/>
            </a:endParaRPr>
          </a:p>
        </p:txBody>
      </p:sp>
      <p:sp>
        <p:nvSpPr>
          <p:cNvPr id="3" name="Content Placeholder 2"/>
          <p:cNvSpPr>
            <a:spLocks noGrp="1"/>
          </p:cNvSpPr>
          <p:nvPr>
            <p:ph idx="1"/>
          </p:nvPr>
        </p:nvSpPr>
        <p:spPr>
          <a:noFill/>
        </p:spPr>
        <p:txBody>
          <a:bodyPr>
            <a:normAutofit fontScale="92500" lnSpcReduction="20000"/>
          </a:bodyPr>
          <a:lstStyle/>
          <a:p>
            <a:pPr>
              <a:lnSpc>
                <a:spcPct val="80000"/>
              </a:lnSpc>
              <a:buFontTx/>
              <a:buNone/>
            </a:pPr>
            <a:endParaRPr lang="he-IL" b="1" dirty="0" smtClean="0"/>
          </a:p>
          <a:p>
            <a:pPr>
              <a:lnSpc>
                <a:spcPct val="80000"/>
              </a:lnSpc>
              <a:buFontTx/>
              <a:buNone/>
            </a:pPr>
            <a:r>
              <a:rPr lang="he-IL" b="1" dirty="0" smtClean="0"/>
              <a:t>הזמן-1941 </a:t>
            </a:r>
            <a:endParaRPr lang="en-US" b="1" dirty="0" smtClean="0"/>
          </a:p>
          <a:p>
            <a:pPr>
              <a:lnSpc>
                <a:spcPct val="80000"/>
              </a:lnSpc>
              <a:buFontTx/>
              <a:buNone/>
            </a:pPr>
            <a:r>
              <a:rPr lang="he-IL" b="1" dirty="0" smtClean="0"/>
              <a:t> אירנה סנדלר, עובדת סוציאלית בווארשה, ידעה</a:t>
            </a:r>
          </a:p>
          <a:p>
            <a:pPr>
              <a:lnSpc>
                <a:spcPct val="80000"/>
              </a:lnSpc>
              <a:buFontTx/>
              <a:buNone/>
            </a:pPr>
            <a:r>
              <a:rPr lang="he-IL" b="1" dirty="0" smtClean="0"/>
              <a:t>היטב כי לאחר כליאת היהודים בגטו וארשה,</a:t>
            </a:r>
          </a:p>
          <a:p>
            <a:pPr>
              <a:lnSpc>
                <a:spcPct val="80000"/>
              </a:lnSpc>
              <a:buFontTx/>
              <a:buNone/>
            </a:pPr>
            <a:r>
              <a:rPr lang="he-IL" b="1" dirty="0" smtClean="0"/>
              <a:t>בתנאים תת-אנושיים, יגוועו רבים מהם ברעב</a:t>
            </a:r>
          </a:p>
          <a:p>
            <a:pPr>
              <a:lnSpc>
                <a:spcPct val="80000"/>
              </a:lnSpc>
              <a:buFontTx/>
              <a:buNone/>
            </a:pPr>
            <a:r>
              <a:rPr lang="he-IL" b="1" dirty="0" smtClean="0"/>
              <a:t>ברחובות, היא זכרה, שהגרמנים חוששים מפרוץ</a:t>
            </a:r>
          </a:p>
          <a:p>
            <a:pPr>
              <a:lnSpc>
                <a:spcPct val="80000"/>
              </a:lnSpc>
              <a:buFontTx/>
              <a:buNone/>
            </a:pPr>
            <a:r>
              <a:rPr lang="he-IL" b="1" dirty="0" smtClean="0"/>
              <a:t>מגפה, אשר תפגע</a:t>
            </a:r>
          </a:p>
          <a:p>
            <a:pPr>
              <a:lnSpc>
                <a:spcPct val="80000"/>
              </a:lnSpc>
              <a:buFontTx/>
              <a:buNone/>
            </a:pPr>
            <a:r>
              <a:rPr lang="he-IL" b="1" dirty="0" smtClean="0"/>
              <a:t>ב"כוח העבודה" שלהם – ואולי אף בהם עצמם.</a:t>
            </a:r>
          </a:p>
          <a:p>
            <a:pPr>
              <a:lnSpc>
                <a:spcPct val="80000"/>
              </a:lnSpc>
              <a:buFontTx/>
              <a:buNone/>
            </a:pPr>
            <a:r>
              <a:rPr lang="he-IL" b="1" dirty="0" smtClean="0"/>
              <a:t>אירנה ניגשה אל הממונה על הבריאות בעיריית</a:t>
            </a:r>
          </a:p>
          <a:p>
            <a:pPr>
              <a:lnSpc>
                <a:spcPct val="80000"/>
              </a:lnSpc>
              <a:buFontTx/>
              <a:buNone/>
            </a:pPr>
            <a:r>
              <a:rPr lang="he-IL" b="1" dirty="0" smtClean="0"/>
              <a:t>וארשה ואמרה. "נודע לי שהצפיפות בגטו עלולה</a:t>
            </a:r>
          </a:p>
          <a:p>
            <a:pPr>
              <a:lnSpc>
                <a:spcPct val="80000"/>
              </a:lnSpc>
              <a:buFontTx/>
              <a:buNone/>
            </a:pPr>
            <a:r>
              <a:rPr lang="he-IL" b="1" dirty="0" smtClean="0"/>
              <a:t>לגרום למגפות, ואני דורשת שתאפשר לי להיכנס</a:t>
            </a:r>
          </a:p>
          <a:p>
            <a:pPr>
              <a:lnSpc>
                <a:spcPct val="80000"/>
              </a:lnSpc>
              <a:buFontTx/>
              <a:buNone/>
            </a:pPr>
            <a:r>
              <a:rPr lang="he-IL" b="1" dirty="0" smtClean="0"/>
              <a:t>לשם לפי הצורך כדי לבדוק את המצב וכדי לטפל בו". </a:t>
            </a:r>
            <a:endParaRPr lang="en-US" b="1" dirty="0" smtClean="0"/>
          </a:p>
          <a:p>
            <a:endParaRPr lang="he-IL"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a:ln w="76200">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r>
              <a:rPr lang="he-IL" b="1" dirty="0" smtClean="0">
                <a:cs typeface="+mn-cs"/>
              </a:rPr>
              <a:t>אירנה סנדלר </a:t>
            </a:r>
            <a:endParaRPr lang="he-IL" b="1" dirty="0">
              <a:cs typeface="+mn-cs"/>
            </a:endParaRPr>
          </a:p>
        </p:txBody>
      </p:sp>
      <p:sp>
        <p:nvSpPr>
          <p:cNvPr id="3" name="Content Placeholder 2"/>
          <p:cNvSpPr>
            <a:spLocks noGrp="1"/>
          </p:cNvSpPr>
          <p:nvPr>
            <p:ph idx="1"/>
          </p:nvPr>
        </p:nvSpPr>
        <p:spPr>
          <a:xfrm>
            <a:off x="457200" y="1600200"/>
            <a:ext cx="8229600" cy="5114948"/>
          </a:xfrm>
          <a:noFill/>
        </p:spPr>
        <p:txBody>
          <a:bodyPr>
            <a:noAutofit/>
          </a:bodyPr>
          <a:lstStyle/>
          <a:p>
            <a:pPr>
              <a:lnSpc>
                <a:spcPct val="80000"/>
              </a:lnSpc>
              <a:buFontTx/>
              <a:buNone/>
            </a:pPr>
            <a:r>
              <a:rPr lang="he-IL" sz="2800" b="1" dirty="0" smtClean="0"/>
              <a:t>אושר לה להיכנס לגטו ולצאת ממנו כרצונה "לצורך</a:t>
            </a:r>
          </a:p>
          <a:p>
            <a:pPr>
              <a:lnSpc>
                <a:spcPct val="80000"/>
              </a:lnSpc>
              <a:buFontTx/>
              <a:buNone/>
            </a:pPr>
            <a:r>
              <a:rPr lang="he-IL" sz="2800" b="1" dirty="0" smtClean="0"/>
              <a:t>מילוי תפקידה". מיד עם כניסתה לגטו התקשרה אל</a:t>
            </a:r>
          </a:p>
          <a:p>
            <a:pPr>
              <a:lnSpc>
                <a:spcPct val="80000"/>
              </a:lnSpc>
              <a:buFontTx/>
              <a:buNone/>
            </a:pPr>
            <a:r>
              <a:rPr lang="he-IL" sz="2800" b="1" dirty="0" smtClean="0"/>
              <a:t>חבריה היהודים, ואלה סייעו בידה לאתר ילדים</a:t>
            </a:r>
          </a:p>
          <a:p>
            <a:pPr>
              <a:lnSpc>
                <a:spcPct val="80000"/>
              </a:lnSpc>
              <a:buFontTx/>
              <a:buNone/>
            </a:pPr>
            <a:r>
              <a:rPr lang="he-IL" sz="2800" b="1" dirty="0" smtClean="0"/>
              <a:t>ולהבריחם לבתים לא-יהודיים מחוץ לחומות הגטו. </a:t>
            </a:r>
          </a:p>
          <a:p>
            <a:pPr>
              <a:lnSpc>
                <a:spcPct val="80000"/>
              </a:lnSpc>
              <a:buFontTx/>
              <a:buNone/>
            </a:pPr>
            <a:r>
              <a:rPr lang="he-IL" sz="2800" b="1" dirty="0" smtClean="0"/>
              <a:t>למרות האישור הרשמי שמאחוריו הסתתר הפעילותה</a:t>
            </a:r>
          </a:p>
          <a:p>
            <a:pPr>
              <a:lnSpc>
                <a:spcPct val="80000"/>
              </a:lnSpc>
              <a:buFontTx/>
              <a:buNone/>
            </a:pPr>
            <a:r>
              <a:rPr lang="he-IL" sz="2800" b="1" dirty="0" smtClean="0"/>
              <a:t>החשאית של אירנה, נעצרה על-ידי הגסטפו, ונידונה</a:t>
            </a:r>
          </a:p>
          <a:p>
            <a:pPr>
              <a:lnSpc>
                <a:spcPct val="80000"/>
              </a:lnSpc>
              <a:buFontTx/>
              <a:buNone/>
            </a:pPr>
            <a:r>
              <a:rPr lang="he-IL" sz="2800" b="1" dirty="0" smtClean="0"/>
              <a:t>למוות. </a:t>
            </a:r>
          </a:p>
          <a:p>
            <a:pPr>
              <a:lnSpc>
                <a:spcPct val="80000"/>
              </a:lnSpc>
              <a:buFontTx/>
              <a:buNone/>
            </a:pPr>
            <a:r>
              <a:rPr lang="he-IL" sz="2800" b="1" dirty="0" smtClean="0"/>
              <a:t>חבריה היהודים מהמחתרת הפולנית הצליחו לשחד</a:t>
            </a:r>
          </a:p>
          <a:p>
            <a:pPr>
              <a:lnSpc>
                <a:spcPct val="80000"/>
              </a:lnSpc>
              <a:buFontTx/>
              <a:buNone/>
            </a:pPr>
            <a:r>
              <a:rPr lang="he-IL" sz="2800" b="1" dirty="0" smtClean="0"/>
              <a:t>סוכן של הגסטפו, וביום הוצאתה להורג שוחררה</a:t>
            </a:r>
          </a:p>
          <a:p>
            <a:pPr>
              <a:lnSpc>
                <a:spcPct val="80000"/>
              </a:lnSpc>
              <a:buFontTx/>
              <a:buNone/>
            </a:pPr>
            <a:r>
              <a:rPr lang="he-IL" sz="2800" b="1" dirty="0" smtClean="0"/>
              <a:t>בהיחבא. הגרמנים חשבו כי נהרגה, והיא ירדה</a:t>
            </a:r>
          </a:p>
          <a:p>
            <a:pPr>
              <a:lnSpc>
                <a:spcPct val="80000"/>
              </a:lnSpc>
              <a:buFontTx/>
              <a:buNone/>
            </a:pPr>
            <a:r>
              <a:rPr lang="he-IL" sz="2800" b="1" dirty="0" smtClean="0"/>
              <a:t>למחתרת. גם ממחבואה המשיכה לנסות ולהציל חיים.</a:t>
            </a:r>
            <a:endParaRPr lang="en-US" sz="2800" b="1" dirty="0" smtClean="0"/>
          </a:p>
          <a:p>
            <a:pPr>
              <a:buNone/>
            </a:pPr>
            <a:r>
              <a:rPr lang="he-IL" sz="2800" b="1" dirty="0" smtClean="0"/>
              <a:t>נפטרה ב-2008 </a:t>
            </a:r>
            <a:endParaRPr lang="he-IL" sz="2800"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r>
              <a:rPr lang="he-IL" b="1" dirty="0" smtClean="0">
                <a:cs typeface="+mn-cs"/>
              </a:rPr>
              <a:t>אוסקר שינדלר</a:t>
            </a:r>
            <a:endParaRPr lang="he-IL" b="1" dirty="0">
              <a:cs typeface="+mn-cs"/>
            </a:endParaRPr>
          </a:p>
        </p:txBody>
      </p:sp>
      <p:pic>
        <p:nvPicPr>
          <p:cNvPr id="4" name="Content Placeholder 3" descr="http://www.yadvashem.org/yv/en/righteous/stories/images/germany/schindler/01s.jpg"/>
          <p:cNvPicPr>
            <a:picLocks noGrp="1"/>
          </p:cNvPicPr>
          <p:nvPr>
            <p:ph idx="1"/>
          </p:nvPr>
        </p:nvPicPr>
        <p:blipFill>
          <a:blip r:embed="rId2"/>
          <a:srcRect/>
          <a:stretch>
            <a:fillRect/>
          </a:stretch>
        </p:blipFill>
        <p:spPr bwMode="auto">
          <a:xfrm>
            <a:off x="2285984" y="1785926"/>
            <a:ext cx="4357718" cy="4500594"/>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r>
              <a:rPr lang="he-IL" b="1" dirty="0" smtClean="0">
                <a:cs typeface="+mn-cs"/>
              </a:rPr>
              <a:t>אוסקר שינדלר</a:t>
            </a:r>
            <a:endParaRPr lang="he-IL" b="1" dirty="0">
              <a:cs typeface="+mn-cs"/>
            </a:endParaRPr>
          </a:p>
        </p:txBody>
      </p:sp>
      <p:sp>
        <p:nvSpPr>
          <p:cNvPr id="3" name="Content Placeholder 2"/>
          <p:cNvSpPr>
            <a:spLocks noGrp="1"/>
          </p:cNvSpPr>
          <p:nvPr>
            <p:ph idx="1"/>
          </p:nvPr>
        </p:nvSpPr>
        <p:spPr/>
        <p:txBody>
          <a:bodyPr>
            <a:normAutofit fontScale="77500" lnSpcReduction="20000"/>
          </a:bodyPr>
          <a:lstStyle/>
          <a:p>
            <a:pPr>
              <a:buFont typeface="Wingdings" pitchFamily="2" charset="2"/>
              <a:buChar char="§"/>
            </a:pPr>
            <a:r>
              <a:rPr lang="he-IL" sz="3600" b="1" dirty="0" smtClean="0">
                <a:solidFill>
                  <a:srgbClr val="FF0000"/>
                </a:solidFill>
              </a:rPr>
              <a:t>"לא אעזוב אתכם. אציל את כולכם",</a:t>
            </a:r>
            <a:r>
              <a:rPr lang="he-IL" b="1" dirty="0" smtClean="0"/>
              <a:t> חזר שינדלר ואמר באוזני הפועלים היהודים. משפט לא ייאמן - אם זוכרים כי נאמר במהלך השואה, ובעיקר משום שהתגשם במלואו, ואפילו יותר מכך: האיש שהבטיח וקיים היה גרמני, ממונה על פועלי </a:t>
            </a:r>
            <a:r>
              <a:rPr lang="he-IL" b="1" dirty="0" smtClean="0">
                <a:hlinkClick r:id="rId2"/>
              </a:rPr>
              <a:t>כפייה </a:t>
            </a:r>
            <a:r>
              <a:rPr lang="he-IL" b="1" dirty="0" smtClean="0"/>
              <a:t>יהודים בעת השואה, והוא נקבר בירושלים. שינדלר היה תעשיין גרמני. במשך שלוש שנים, בעיצומה של המלחמה (מ1941- עד סוף 1944,) ניהל מפעל לייצור כלי-מטבח בפיקוח הצבא הנאצי בפולין. </a:t>
            </a:r>
          </a:p>
          <a:p>
            <a:pPr>
              <a:buFont typeface="Wingdings" pitchFamily="2" charset="2"/>
              <a:buChar char="§"/>
            </a:pPr>
            <a:r>
              <a:rPr lang="he-IL" b="1" dirty="0" smtClean="0"/>
              <a:t>במפעלו העסיק מאות יהודים מיושבי גטו קרקוב וממחנה הריכוז פלאשוב הסמוכים, והגן עליהם בימי הגירוש למוות. עם התקרבות החזית הרוסית נשלחו אלפי יהודים ממחנה הריכוז פלאשוב, הסמוך למפעלו, לאושוויץ ולמחנות אחרים. ב1944- הצליח שינדלר להשיג רשיון מיוחד לייצור נשק,</a:t>
            </a:r>
            <a:endParaRPr lang="he-IL"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r>
              <a:rPr lang="he-IL" b="1" dirty="0" smtClean="0">
                <a:cs typeface="+mn-cs"/>
              </a:rPr>
              <a:t>אוסקר שינדלר</a:t>
            </a:r>
            <a:endParaRPr lang="he-IL" b="1" dirty="0">
              <a:cs typeface="+mn-cs"/>
            </a:endParaRPr>
          </a:p>
        </p:txBody>
      </p:sp>
      <p:sp>
        <p:nvSpPr>
          <p:cNvPr id="3" name="Content Placeholder 2"/>
          <p:cNvSpPr>
            <a:spLocks noGrp="1"/>
          </p:cNvSpPr>
          <p:nvPr>
            <p:ph idx="1"/>
          </p:nvPr>
        </p:nvSpPr>
        <p:spPr/>
        <p:txBody>
          <a:bodyPr>
            <a:normAutofit fontScale="55000" lnSpcReduction="20000"/>
          </a:bodyPr>
          <a:lstStyle/>
          <a:p>
            <a:pPr>
              <a:buNone/>
            </a:pPr>
            <a:r>
              <a:rPr lang="he-IL" sz="4000" b="1" dirty="0" smtClean="0"/>
              <a:t>שהגן על העובדים מפני שילוח. </a:t>
            </a:r>
          </a:p>
          <a:p>
            <a:pPr>
              <a:buNone/>
            </a:pPr>
            <a:r>
              <a:rPr lang="he-IL" sz="4000" b="1" dirty="0" smtClean="0"/>
              <a:t>יום אחד התרחש הבלתי-אפשרי; </a:t>
            </a:r>
            <a:r>
              <a:rPr lang="he-IL" sz="4000" b="1" dirty="0" smtClean="0">
                <a:hlinkClick r:id="rId2"/>
              </a:rPr>
              <a:t>הגסטפו</a:t>
            </a:r>
            <a:r>
              <a:rPr lang="he-IL" sz="4000" b="1" dirty="0" smtClean="0"/>
              <a:t> הצליחה לגרש למחנה-המוות</a:t>
            </a:r>
          </a:p>
          <a:p>
            <a:pPr>
              <a:buNone/>
            </a:pPr>
            <a:r>
              <a:rPr lang="he-IL" sz="4000" b="1" dirty="0" smtClean="0"/>
              <a:t>אושוויץ - המחנה שממנו אין חזרה - קבוצה גדולה של יהודים, ובהם 300</a:t>
            </a:r>
          </a:p>
          <a:p>
            <a:pPr>
              <a:buNone/>
            </a:pPr>
            <a:r>
              <a:rPr lang="he-IL" sz="4000" b="1" dirty="0" smtClean="0"/>
              <a:t>נשים מעובדי המפעל שלו. משהתברר העניין לשינדלר, הורה להעמיד</a:t>
            </a:r>
          </a:p>
          <a:p>
            <a:pPr>
              <a:buNone/>
            </a:pPr>
            <a:r>
              <a:rPr lang="he-IL" sz="4000" b="1" dirty="0" smtClean="0"/>
              <a:t>לרשותו משאיות,ונסע במהירות לאושוויץ. </a:t>
            </a:r>
          </a:p>
          <a:p>
            <a:pPr>
              <a:buNone/>
            </a:pPr>
            <a:r>
              <a:rPr lang="he-IL" sz="4000" b="1" dirty="0" smtClean="0"/>
              <a:t>בפעם היחידה במהלך השואה שכנע מישהו את שלטונות אושוויץ - כמובן,</a:t>
            </a:r>
          </a:p>
          <a:p>
            <a:pPr>
              <a:buNone/>
            </a:pPr>
            <a:r>
              <a:rPr lang="he-IL" sz="4000" b="1" dirty="0" smtClean="0"/>
              <a:t>ב"תואנות-שווא" – </a:t>
            </a:r>
          </a:p>
          <a:p>
            <a:pPr>
              <a:buNone/>
            </a:pPr>
            <a:r>
              <a:rPr lang="he-IL" sz="4000" b="1" dirty="0" smtClean="0"/>
              <a:t>לשחרר את אחיזתם מ-300 נשים. </a:t>
            </a:r>
          </a:p>
          <a:p>
            <a:pPr>
              <a:buNone/>
            </a:pPr>
            <a:r>
              <a:rPr lang="he-IL" sz="4000" b="1" dirty="0" smtClean="0"/>
              <a:t>כולן שבו למפעל יחד עם שינדלר. דאגתו לעובדיו היהודים היא בלתי</a:t>
            </a:r>
          </a:p>
          <a:p>
            <a:pPr>
              <a:buNone/>
            </a:pPr>
            <a:r>
              <a:rPr lang="he-IL" sz="4000" b="1" dirty="0" smtClean="0"/>
              <a:t>נתפשת כמעט: תוספות מזון, תרופות, לבוש, משקפיים, העברת מכתבים</a:t>
            </a:r>
          </a:p>
          <a:p>
            <a:pPr>
              <a:buNone/>
            </a:pPr>
            <a:r>
              <a:rPr lang="he-IL" sz="4000" b="1" dirty="0" smtClean="0"/>
              <a:t>לילדים שבמסתור, וכן אספקת נשק להגנה עצמית לפני היציאה למצעד</a:t>
            </a:r>
          </a:p>
          <a:p>
            <a:pPr>
              <a:buNone/>
            </a:pPr>
            <a:r>
              <a:rPr lang="he-IL" sz="4000" b="1" dirty="0" smtClean="0"/>
              <a:t>הרגלי - "מצעד המוות" לגרמניה. </a:t>
            </a:r>
          </a:p>
          <a:p>
            <a:pPr>
              <a:buNone/>
            </a:pPr>
            <a:r>
              <a:rPr lang="he-IL" sz="4000" b="1" dirty="0" smtClean="0"/>
              <a:t>רק ב- 8.5.1945, יום סיום המלחמה, יצא ממפעלו יחד עם עובדיו. </a:t>
            </a:r>
            <a:endParaRPr lang="en-US" sz="4000" b="1" dirty="0" smtClean="0"/>
          </a:p>
          <a:p>
            <a:endParaRPr lang="he-I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r>
              <a:rPr lang="he-IL" b="1" dirty="0" smtClean="0">
                <a:cs typeface="+mn-cs"/>
              </a:rPr>
              <a:t>אוסקר שינדלר </a:t>
            </a:r>
            <a:endParaRPr lang="he-IL" b="1" dirty="0">
              <a:cs typeface="+mn-cs"/>
            </a:endParaRPr>
          </a:p>
        </p:txBody>
      </p:sp>
      <p:sp>
        <p:nvSpPr>
          <p:cNvPr id="3" name="Content Placeholder 2"/>
          <p:cNvSpPr>
            <a:spLocks noGrp="1"/>
          </p:cNvSpPr>
          <p:nvPr>
            <p:ph idx="1"/>
          </p:nvPr>
        </p:nvSpPr>
        <p:spPr/>
        <p:txBody>
          <a:bodyPr>
            <a:normAutofit fontScale="85000" lnSpcReduction="10000"/>
          </a:bodyPr>
          <a:lstStyle/>
          <a:p>
            <a:pPr>
              <a:buFont typeface="Wingdings" pitchFamily="2" charset="2"/>
              <a:buChar char="§"/>
              <a:defRPr/>
            </a:pPr>
            <a:r>
              <a:rPr lang="he-IL" b="1" dirty="0" smtClean="0"/>
              <a:t>תעשיין גרמני, תושב חבל הסודטים בצ'כוסלובקיה (הרפתקן, שתיין ורדף נשים) .</a:t>
            </a:r>
          </a:p>
          <a:p>
            <a:pPr>
              <a:buFont typeface="Wingdings" pitchFamily="2" charset="2"/>
              <a:buChar char="§"/>
              <a:defRPr/>
            </a:pPr>
            <a:r>
              <a:rPr lang="he-IL" b="1" dirty="0" smtClean="0"/>
              <a:t>למרות היותו חבר במפלגה הנאצית הוא ניצב מול זוועות השואה ובחר להציל יהודים. הציל כ- 1,200 יהודים. </a:t>
            </a:r>
          </a:p>
          <a:p>
            <a:pPr>
              <a:buFont typeface="Wingdings" pitchFamily="2" charset="2"/>
              <a:buChar char="§"/>
              <a:defRPr/>
            </a:pPr>
            <a:r>
              <a:rPr lang="he-IL" b="1" dirty="0" smtClean="0"/>
              <a:t>לאחר כיבוש פולין ע"י הנאצים הוא רכש בית חרושת למוצרים צבאיים וכלי מטבח שהוחרם ממשפחה יהודית ליד קראקוב. </a:t>
            </a:r>
          </a:p>
          <a:p>
            <a:pPr>
              <a:buFont typeface="Wingdings" pitchFamily="2" charset="2"/>
              <a:buChar char="§"/>
              <a:defRPr/>
            </a:pPr>
            <a:r>
              <a:rPr lang="he-IL" b="1" dirty="0" smtClean="0"/>
              <a:t>הוא העסיק מאות יהודים וכך הציל אותם מגירוש. </a:t>
            </a:r>
          </a:p>
          <a:p>
            <a:pPr>
              <a:buFont typeface="Wingdings" pitchFamily="2" charset="2"/>
              <a:buChar char="§"/>
              <a:defRPr/>
            </a:pPr>
            <a:r>
              <a:rPr lang="he-IL" b="1" dirty="0" smtClean="0"/>
              <a:t>בשנת 1943 כאשר החלה האקציה בגטו קראקוב והוקם מחנה פלאשוב הוא הקים מפעל בפלאשוב שם הועסקו מאות יהודים וכך הצילם. </a:t>
            </a:r>
          </a:p>
          <a:p>
            <a:endParaRPr lang="he-I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301006"/>
          </a:xfrm>
          <a:solidFill>
            <a:schemeClr val="accent3">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r>
              <a:rPr lang="he-IL" b="1" dirty="0" smtClean="0">
                <a:solidFill>
                  <a:schemeClr val="tx2"/>
                </a:solidFill>
                <a:cs typeface="+mn-cs"/>
              </a:rPr>
              <a:t>חסידי אומות העולם</a:t>
            </a:r>
            <a:endParaRPr lang="he-IL" b="1" dirty="0">
              <a:solidFill>
                <a:schemeClr val="tx2"/>
              </a:solidFill>
              <a:cs typeface="+mn-cs"/>
            </a:endParaRPr>
          </a:p>
        </p:txBody>
      </p:sp>
      <p:sp>
        <p:nvSpPr>
          <p:cNvPr id="3" name="Content Placeholder 2"/>
          <p:cNvSpPr>
            <a:spLocks noGrp="1"/>
          </p:cNvSpPr>
          <p:nvPr>
            <p:ph idx="1"/>
          </p:nvPr>
        </p:nvSpPr>
        <p:spPr>
          <a:ln w="76200">
            <a:solidFill>
              <a:schemeClr val="accent3">
                <a:lumMod val="75000"/>
              </a:schemeClr>
            </a:solidFill>
          </a:ln>
        </p:spPr>
        <p:txBody>
          <a:bodyPr>
            <a:normAutofit fontScale="92500" lnSpcReduction="10000"/>
          </a:bodyPr>
          <a:lstStyle/>
          <a:p>
            <a:pPr>
              <a:buNone/>
            </a:pPr>
            <a:r>
              <a:rPr lang="he-IL" b="1" dirty="0" smtClean="0">
                <a:solidFill>
                  <a:srgbClr val="0070C0"/>
                </a:solidFill>
              </a:rPr>
              <a:t>"העולם הנאור עמד מנגד, ורק צדיקים מעטים בסדום- החדשה, חסידי אומות העולם, עשו כמיטב יכלתם להציל מעט יהודים."</a:t>
            </a:r>
            <a:endParaRPr lang="en-US" dirty="0" smtClean="0">
              <a:solidFill>
                <a:srgbClr val="0070C0"/>
              </a:solidFill>
            </a:endParaRPr>
          </a:p>
          <a:p>
            <a:pPr>
              <a:buNone/>
            </a:pPr>
            <a:r>
              <a:rPr lang="he-IL" b="1" dirty="0" smtClean="0">
                <a:solidFill>
                  <a:srgbClr val="0070C0"/>
                </a:solidFill>
              </a:rPr>
              <a:t>                                 אבא קובנר, קשר השתיקה</a:t>
            </a:r>
            <a:endParaRPr lang="en-US" dirty="0" smtClean="0">
              <a:solidFill>
                <a:srgbClr val="0070C0"/>
              </a:solidFill>
            </a:endParaRPr>
          </a:p>
          <a:p>
            <a:endParaRPr lang="he-IL" b="1" dirty="0" smtClean="0"/>
          </a:p>
          <a:p>
            <a:pPr>
              <a:buNone/>
            </a:pPr>
            <a:r>
              <a:rPr lang="he-IL" b="1" dirty="0" smtClean="0">
                <a:solidFill>
                  <a:schemeClr val="accent6">
                    <a:lumMod val="75000"/>
                  </a:schemeClr>
                </a:solidFill>
              </a:rPr>
              <a:t>מעשיהם של יחידים, בני אומות העולם שמצפונם לא</a:t>
            </a:r>
          </a:p>
          <a:p>
            <a:pPr>
              <a:buNone/>
            </a:pPr>
            <a:r>
              <a:rPr lang="he-IL" b="1" dirty="0" smtClean="0">
                <a:solidFill>
                  <a:schemeClr val="accent6">
                    <a:lumMod val="75000"/>
                  </a:schemeClr>
                </a:solidFill>
              </a:rPr>
              <a:t>נתן להם לעמוד מנגד ולראות בשוויון נפש את גורל</a:t>
            </a:r>
          </a:p>
          <a:p>
            <a:pPr>
              <a:buNone/>
            </a:pPr>
            <a:r>
              <a:rPr lang="he-IL" b="1" dirty="0" smtClean="0">
                <a:solidFill>
                  <a:schemeClr val="accent6">
                    <a:lumMod val="75000"/>
                  </a:schemeClr>
                </a:solidFill>
              </a:rPr>
              <a:t>היהודים ואת האכזריות כלפיהם, היו קרן האור</a:t>
            </a:r>
          </a:p>
          <a:p>
            <a:pPr>
              <a:buNone/>
            </a:pPr>
            <a:r>
              <a:rPr lang="he-IL" b="1" dirty="0" smtClean="0">
                <a:solidFill>
                  <a:schemeClr val="accent6">
                    <a:lumMod val="75000"/>
                  </a:schemeClr>
                </a:solidFill>
              </a:rPr>
              <a:t>היחידה שזרחה בתקופה החשוכה של השואה</a:t>
            </a:r>
            <a:r>
              <a:rPr lang="en-US" b="1" dirty="0" smtClean="0">
                <a:solidFill>
                  <a:schemeClr val="accent6">
                    <a:lumMod val="75000"/>
                  </a:schemeClr>
                </a:solidFill>
              </a:rPr>
              <a:t>.</a:t>
            </a:r>
            <a:endParaRPr lang="en-US" dirty="0" smtClean="0">
              <a:solidFill>
                <a:schemeClr val="accent6">
                  <a:lumMod val="75000"/>
                </a:schemeClr>
              </a:solidFill>
            </a:endParaRPr>
          </a:p>
          <a:p>
            <a:endParaRPr lang="he-IL"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r>
              <a:rPr lang="he-IL" b="1" dirty="0" smtClean="0">
                <a:cs typeface="+mn-cs"/>
              </a:rPr>
              <a:t>נאומו של אוסקר שינדלר - 1962</a:t>
            </a:r>
            <a:endParaRPr lang="he-IL" b="1" dirty="0">
              <a:cs typeface="+mn-cs"/>
            </a:endParaRPr>
          </a:p>
        </p:txBody>
      </p:sp>
      <p:sp>
        <p:nvSpPr>
          <p:cNvPr id="3" name="Content Placeholder 2"/>
          <p:cNvSpPr>
            <a:spLocks noGrp="1"/>
          </p:cNvSpPr>
          <p:nvPr>
            <p:ph idx="1"/>
          </p:nvPr>
        </p:nvSpPr>
        <p:spPr/>
        <p:txBody>
          <a:bodyPr>
            <a:normAutofit fontScale="62500" lnSpcReduction="20000"/>
          </a:bodyPr>
          <a:lstStyle/>
          <a:p>
            <a:pPr>
              <a:lnSpc>
                <a:spcPct val="120000"/>
              </a:lnSpc>
              <a:buFont typeface="Wingdings" pitchFamily="2" charset="2"/>
              <a:buChar char="§"/>
            </a:pPr>
            <a:r>
              <a:rPr lang="he-IL" b="1" dirty="0" smtClean="0"/>
              <a:t>מתוך נאומו של חסיד אומות העולם אוסקר שינדלר במעמד נטיעת העץ לכבודו בשדרת חסידי אומות העולם ביד ושם, 1962</a:t>
            </a:r>
            <a:r>
              <a:rPr lang="en-US" b="1" dirty="0" smtClean="0"/>
              <a:t>:</a:t>
            </a:r>
            <a:r>
              <a:rPr lang="en-US" dirty="0" smtClean="0"/>
              <a:t> </a:t>
            </a:r>
          </a:p>
          <a:p>
            <a:pPr>
              <a:lnSpc>
                <a:spcPct val="120000"/>
              </a:lnSpc>
              <a:buFont typeface="Wingdings" pitchFamily="2" charset="2"/>
              <a:buChar char="§"/>
            </a:pPr>
            <a:endParaRPr lang="he-IL" dirty="0" smtClean="0"/>
          </a:p>
          <a:p>
            <a:pPr>
              <a:lnSpc>
                <a:spcPct val="120000"/>
              </a:lnSpc>
              <a:buFont typeface="Wingdings" pitchFamily="2" charset="2"/>
              <a:buChar char="§"/>
            </a:pPr>
            <a:r>
              <a:rPr lang="he-IL" dirty="0" smtClean="0"/>
              <a:t>"אכן לא היה קל בימים ההם. שום דבר לא היה קל. גם בזמנים האלה כל אחד היה צריך להיות בסדר - אבל אל תשכחו כי אז  כל אחד פחד מהשני - גם הגרמנים. אני השתדלתי להיות בסדר ואילו היו יותר גרמנים שהיו מוכנים לסכן עצמם ודאי היה המצב אחר</a:t>
            </a:r>
            <a:r>
              <a:rPr lang="en-US" dirty="0" smtClean="0"/>
              <a:t>.</a:t>
            </a:r>
            <a:br>
              <a:rPr lang="en-US" dirty="0" smtClean="0"/>
            </a:br>
            <a:r>
              <a:rPr lang="en-US" dirty="0" smtClean="0"/>
              <a:t>...</a:t>
            </a:r>
            <a:r>
              <a:rPr lang="he-IL" dirty="0" smtClean="0"/>
              <a:t>לי היו לא מעט צרות בגלל התעסקותי ביהודים... באתי לפולין לעשות עסקים ולא להציל יהודים. אבל נתקלתי ביהודים. ... לא קשה היה לי לברוח עם רכושי - אבל נשארתי אתכם עד הסוף. היום קל לדבר על כך אבל אז הכל היה קשה. כי כאשר רציתי להציל 6 יהודים או להוציא מהקרונות 35 יהודים, חששתי לשתף בזה אנשים אחרים, כמו שאמרתי, כל אחד פחד מהשני. נכון כי היה לי האומץ</a:t>
            </a:r>
            <a:r>
              <a:rPr lang="en-US" dirty="0" smtClean="0"/>
              <a:t>. </a:t>
            </a:r>
            <a:br>
              <a:rPr lang="en-US" dirty="0" smtClean="0"/>
            </a:br>
            <a:r>
              <a:rPr lang="he-IL" dirty="0" smtClean="0"/>
              <a:t>לא נשקתי אתכם אבל אהבתי אתכם והשתדלתי לעשות כמיטב יכולתי, ולעזור באותם המקרים שלא יכולתם לעזור לעצמכם</a:t>
            </a:r>
            <a:r>
              <a:rPr lang="en-US" dirty="0" smtClean="0"/>
              <a:t>".</a:t>
            </a:r>
          </a:p>
          <a:p>
            <a:endParaRPr lang="he-I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r>
              <a:rPr lang="he-IL" b="1" dirty="0" smtClean="0">
                <a:cs typeface="+mn-cs"/>
              </a:rPr>
              <a:t>קישורים אוסקר שינדלר</a:t>
            </a:r>
            <a:endParaRPr lang="he-IL" b="1" dirty="0">
              <a:cs typeface="+mn-cs"/>
            </a:endParaRPr>
          </a:p>
        </p:txBody>
      </p:sp>
      <p:sp>
        <p:nvSpPr>
          <p:cNvPr id="3" name="Content Placeholder 2"/>
          <p:cNvSpPr>
            <a:spLocks noGrp="1"/>
          </p:cNvSpPr>
          <p:nvPr>
            <p:ph idx="1"/>
          </p:nvPr>
        </p:nvSpPr>
        <p:spPr/>
        <p:txBody>
          <a:bodyPr>
            <a:normAutofit fontScale="85000" lnSpcReduction="10000"/>
          </a:bodyPr>
          <a:lstStyle/>
          <a:p>
            <a:r>
              <a:rPr lang="he-IL" dirty="0" smtClean="0"/>
              <a:t>קברו של אוסקר שינדלר – סצנת הסיום מהסרט רשימת שינדלר – 2.5 דקות</a:t>
            </a:r>
            <a:endParaRPr lang="en-US" dirty="0" smtClean="0"/>
          </a:p>
          <a:p>
            <a:r>
              <a:rPr lang="en-US" u="sng" dirty="0" smtClean="0">
                <a:hlinkClick r:id="rId2"/>
              </a:rPr>
              <a:t>http://www.youtube.com/watch?v=SD1aUP9qLG0</a:t>
            </a:r>
            <a:endParaRPr lang="en-US" dirty="0" smtClean="0"/>
          </a:p>
          <a:p>
            <a:r>
              <a:rPr lang="he-IL" dirty="0" smtClean="0"/>
              <a:t>עדותה של ניצולת שינדלר רינה בירנהק – 2 דקות</a:t>
            </a:r>
            <a:endParaRPr lang="en-US" dirty="0" smtClean="0"/>
          </a:p>
          <a:p>
            <a:r>
              <a:rPr lang="en-US" u="sng" dirty="0" smtClean="0">
                <a:hlinkClick r:id="rId3"/>
              </a:rPr>
              <a:t>http://www.youtube.com/watch?v=ADqrZKhqKmo</a:t>
            </a:r>
            <a:endParaRPr lang="en-US" dirty="0" smtClean="0"/>
          </a:p>
          <a:p>
            <a:r>
              <a:rPr lang="he-IL" dirty="0" smtClean="0"/>
              <a:t>ביקור בקברו של שינדלר- 1 דקה חייבים לבקר! </a:t>
            </a:r>
            <a:endParaRPr lang="en-US" dirty="0" smtClean="0"/>
          </a:p>
          <a:p>
            <a:r>
              <a:rPr lang="en-US" u="sng" dirty="0" smtClean="0">
                <a:hlinkClick r:id="rId4"/>
              </a:rPr>
              <a:t>http://www.youtube.com/watch?v=Gj9O6n3FYZc</a:t>
            </a:r>
            <a:endParaRPr lang="en-US" dirty="0" smtClean="0"/>
          </a:p>
          <a:p>
            <a:r>
              <a:rPr lang="he-IL" dirty="0" smtClean="0"/>
              <a:t>ד"ר משה בייסקי מספר על הצלתו ע"י שינדלר – 13 דקות </a:t>
            </a:r>
            <a:endParaRPr lang="en-US" dirty="0" smtClean="0"/>
          </a:p>
          <a:p>
            <a:r>
              <a:rPr lang="en-US" u="sng" dirty="0" smtClean="0">
                <a:hlinkClick r:id="rId5"/>
              </a:rPr>
              <a:t>http://www.youtube.com/watch?v=ijNIhJ7UX54</a:t>
            </a:r>
            <a:endParaRPr lang="en-US" dirty="0" smtClean="0"/>
          </a:p>
          <a:p>
            <a:endParaRPr lang="he-IL"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lstStyle/>
          <a:p>
            <a:r>
              <a:rPr lang="he-IL" b="1" dirty="0" smtClean="0">
                <a:cs typeface="+mn-cs"/>
              </a:rPr>
              <a:t>ראול ולנברג</a:t>
            </a:r>
            <a:endParaRPr lang="he-IL" b="1" dirty="0">
              <a:cs typeface="+mn-cs"/>
            </a:endParaRPr>
          </a:p>
        </p:txBody>
      </p:sp>
      <p:pic>
        <p:nvPicPr>
          <p:cNvPr id="4" name="Content Placeholder 3" descr="ראול ולנברג (הגדל)">
            <a:hlinkClick r:id="rId2"/>
          </p:cNvPr>
          <p:cNvPicPr>
            <a:picLocks noGrp="1"/>
          </p:cNvPicPr>
          <p:nvPr>
            <p:ph idx="1"/>
          </p:nvPr>
        </p:nvPicPr>
        <p:blipFill>
          <a:blip r:embed="rId3"/>
          <a:srcRect/>
          <a:stretch>
            <a:fillRect/>
          </a:stretch>
        </p:blipFill>
        <p:spPr bwMode="auto">
          <a:xfrm>
            <a:off x="2285984" y="1714488"/>
            <a:ext cx="4429156" cy="4786346"/>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lstStyle/>
          <a:p>
            <a:r>
              <a:rPr lang="he-IL" b="1" dirty="0" smtClean="0">
                <a:cs typeface="+mn-cs"/>
              </a:rPr>
              <a:t>ראול ולנברג</a:t>
            </a:r>
            <a:endParaRPr lang="he-IL" b="1" dirty="0">
              <a:cs typeface="+mn-cs"/>
            </a:endParaRPr>
          </a:p>
        </p:txBody>
      </p:sp>
      <p:sp>
        <p:nvSpPr>
          <p:cNvPr id="3" name="Content Placeholder 2"/>
          <p:cNvSpPr>
            <a:spLocks noGrp="1"/>
          </p:cNvSpPr>
          <p:nvPr>
            <p:ph idx="1"/>
          </p:nvPr>
        </p:nvSpPr>
        <p:spPr/>
        <p:txBody>
          <a:bodyPr>
            <a:normAutofit fontScale="92500" lnSpcReduction="20000"/>
          </a:bodyPr>
          <a:lstStyle/>
          <a:p>
            <a:pPr>
              <a:spcBef>
                <a:spcPct val="0"/>
              </a:spcBef>
              <a:buFont typeface="Wingdings" pitchFamily="2" charset="2"/>
              <a:buChar char="§"/>
              <a:defRPr/>
            </a:pPr>
            <a:r>
              <a:rPr lang="he-IL" b="1" dirty="0" smtClean="0"/>
              <a:t>דיפלומט ואציל שוודי, ששהה בבודפשט בירת הונגריה ב- 1944 כנציג השגרירות ופעל להצלת כ- 200,000 יהודי הונגריה אשר נותרו שם. </a:t>
            </a:r>
          </a:p>
          <a:p>
            <a:pPr>
              <a:spcBef>
                <a:spcPct val="0"/>
              </a:spcBef>
              <a:buFont typeface="Wingdings" pitchFamily="2" charset="2"/>
              <a:buChar char="§"/>
              <a:defRPr/>
            </a:pPr>
            <a:r>
              <a:rPr lang="he-IL" b="1" dirty="0" smtClean="0"/>
              <a:t>כנספח בשגרירות שוודיה הוא לחץ על ממשלת הונגריה שתאשר לו להעסיק 300 יהודים במחלקתו והסתיר יהודים בבתים מיוחדים שרכש למטרה זו.</a:t>
            </a:r>
          </a:p>
          <a:p>
            <a:pPr>
              <a:spcBef>
                <a:spcPct val="0"/>
              </a:spcBef>
              <a:buFont typeface="Wingdings" pitchFamily="2" charset="2"/>
              <a:buChar char="§"/>
              <a:defRPr/>
            </a:pPr>
            <a:r>
              <a:rPr lang="he-IL" b="1" dirty="0" smtClean="0"/>
              <a:t>הוא יזם את הקמתו של גטו בינלאומי, שאכלס 33 אלף יהודים תחת חסותם של מדינות נייטרליות כ"אזרחים שוודים חדשים" והדפיס להם דרכוני חסות שוודים, שבעזרתם יכלו לצאת מתחום השלטון הנאצי. </a:t>
            </a:r>
          </a:p>
          <a:p>
            <a:endParaRPr lang="he-IL"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lstStyle/>
          <a:p>
            <a:r>
              <a:rPr lang="he-IL" b="1" dirty="0" smtClean="0">
                <a:cs typeface="+mn-cs"/>
              </a:rPr>
              <a:t>ראול ולנברג</a:t>
            </a:r>
            <a:endParaRPr lang="he-IL" b="1" dirty="0">
              <a:cs typeface="+mn-cs"/>
            </a:endParaRPr>
          </a:p>
        </p:txBody>
      </p:sp>
      <p:sp>
        <p:nvSpPr>
          <p:cNvPr id="3" name="Content Placeholder 2"/>
          <p:cNvSpPr>
            <a:spLocks noGrp="1"/>
          </p:cNvSpPr>
          <p:nvPr>
            <p:ph idx="1"/>
          </p:nvPr>
        </p:nvSpPr>
        <p:spPr/>
        <p:txBody>
          <a:bodyPr>
            <a:normAutofit lnSpcReduction="10000"/>
          </a:bodyPr>
          <a:lstStyle/>
          <a:p>
            <a:pPr>
              <a:spcBef>
                <a:spcPct val="0"/>
              </a:spcBef>
              <a:buFont typeface="Wingdings" pitchFamily="2" charset="2"/>
              <a:buChar char="§"/>
              <a:defRPr/>
            </a:pPr>
            <a:r>
              <a:rPr lang="he-IL" b="1" dirty="0" smtClean="0"/>
              <a:t>הוא דאג להקים מטבחים, בתי"ח, שירותים שונים ודאג להציל יהודים תוך סיכון מעמדו הדיפלומטי. </a:t>
            </a:r>
          </a:p>
          <a:p>
            <a:pPr>
              <a:spcBef>
                <a:spcPct val="0"/>
              </a:spcBef>
              <a:buFont typeface="Wingdings" pitchFamily="2" charset="2"/>
              <a:buChar char="§"/>
              <a:defRPr/>
            </a:pPr>
            <a:r>
              <a:rPr lang="he-IL" b="1" dirty="0" smtClean="0"/>
              <a:t>כאשר ב- 1944 גורשו רבבות יהודי בודפשט לגבול אוסטריה במסגרת צעדות המוות הוא לווה במשאיות את ההולכים וחילק להם מזון ובגדים. בדרך זאת הציל 500 יהודים והחזירם לבודפשט. </a:t>
            </a:r>
          </a:p>
          <a:p>
            <a:pPr>
              <a:spcBef>
                <a:spcPct val="0"/>
              </a:spcBef>
              <a:buFont typeface="Wingdings" pitchFamily="2" charset="2"/>
              <a:buChar char="§"/>
              <a:defRPr/>
            </a:pPr>
            <a:r>
              <a:rPr lang="he-IL" b="1" dirty="0" smtClean="0"/>
              <a:t>עם שחרור הונגריה הוא נאסר ע"י הסובייטים ומאז נעלמו עקבותיו.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lstStyle/>
          <a:p>
            <a:r>
              <a:rPr lang="he-IL" b="1" dirty="0" smtClean="0">
                <a:cs typeface="+mn-cs"/>
              </a:rPr>
              <a:t>לציון מורשתו </a:t>
            </a:r>
            <a:endParaRPr lang="he-IL" b="1" dirty="0">
              <a:cs typeface="+mn-cs"/>
            </a:endParaRPr>
          </a:p>
        </p:txBody>
      </p:sp>
      <p:pic>
        <p:nvPicPr>
          <p:cNvPr id="4" name="Content Placeholder 3" descr="http://upload.wikimedia.org/wikipedia/he/3/3f/Raoul-wallenberg-1997.jpg"/>
          <p:cNvPicPr>
            <a:picLocks noGrp="1"/>
          </p:cNvPicPr>
          <p:nvPr>
            <p:ph idx="1"/>
          </p:nvPr>
        </p:nvPicPr>
        <p:blipFill>
          <a:blip r:embed="rId2"/>
          <a:srcRect/>
          <a:stretch>
            <a:fillRect/>
          </a:stretch>
        </p:blipFill>
        <p:spPr bwMode="auto">
          <a:xfrm>
            <a:off x="0" y="4071942"/>
            <a:ext cx="3357554" cy="2786058"/>
          </a:xfrm>
          <a:prstGeom prst="rect">
            <a:avLst/>
          </a:prstGeom>
          <a:noFill/>
          <a:ln w="9525">
            <a:noFill/>
            <a:miter lim="800000"/>
            <a:headEnd/>
            <a:tailEnd/>
          </a:ln>
        </p:spPr>
      </p:pic>
      <p:pic>
        <p:nvPicPr>
          <p:cNvPr id="5" name="Picture 4" descr="http://upload.wikimedia.org/wikipedia/commons/thumb/a/a2/PikiWiki_Israel_4481_raul_wallenberg_memorial.jpg/275px-PikiWiki_Israel_4481_raul_wallenberg_memorial.jpg"/>
          <p:cNvPicPr/>
          <p:nvPr/>
        </p:nvPicPr>
        <p:blipFill>
          <a:blip r:embed="rId3"/>
          <a:srcRect/>
          <a:stretch>
            <a:fillRect/>
          </a:stretch>
        </p:blipFill>
        <p:spPr bwMode="auto">
          <a:xfrm>
            <a:off x="3357554" y="2071678"/>
            <a:ext cx="3000396" cy="3929090"/>
          </a:xfrm>
          <a:prstGeom prst="rect">
            <a:avLst/>
          </a:prstGeom>
          <a:noFill/>
          <a:ln w="9525">
            <a:noFill/>
            <a:miter lim="800000"/>
            <a:headEnd/>
            <a:tailEnd/>
          </a:ln>
        </p:spPr>
      </p:pic>
      <p:pic>
        <p:nvPicPr>
          <p:cNvPr id="6" name="Picture 5" descr="http://upload.wikimedia.org/wikipedia/commons/thumb/6/6a/Almog_10_Wallenberg_monument.jpg/250px-Almog_10_Wallenberg_monument.jpg"/>
          <p:cNvPicPr/>
          <p:nvPr/>
        </p:nvPicPr>
        <p:blipFill>
          <a:blip r:embed="rId4"/>
          <a:srcRect/>
          <a:stretch>
            <a:fillRect/>
          </a:stretch>
        </p:blipFill>
        <p:spPr bwMode="auto">
          <a:xfrm>
            <a:off x="6357950" y="1142984"/>
            <a:ext cx="2786050" cy="4029081"/>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lstStyle/>
          <a:p>
            <a:r>
              <a:rPr lang="he-IL" b="1" dirty="0" smtClean="0">
                <a:cs typeface="+mn-cs"/>
              </a:rPr>
              <a:t>קישורים- ראול ולנברג</a:t>
            </a:r>
            <a:endParaRPr lang="he-IL" b="1" dirty="0">
              <a:cs typeface="+mn-cs"/>
            </a:endParaRPr>
          </a:p>
        </p:txBody>
      </p:sp>
      <p:sp>
        <p:nvSpPr>
          <p:cNvPr id="3" name="Content Placeholder 2"/>
          <p:cNvSpPr>
            <a:spLocks noGrp="1"/>
          </p:cNvSpPr>
          <p:nvPr>
            <p:ph idx="1"/>
          </p:nvPr>
        </p:nvSpPr>
        <p:spPr/>
        <p:txBody>
          <a:bodyPr>
            <a:normAutofit fontScale="92500"/>
          </a:bodyPr>
          <a:lstStyle/>
          <a:p>
            <a:pPr lvl="0"/>
            <a:r>
              <a:rPr lang="he-IL" dirty="0" smtClean="0"/>
              <a:t>ורה גודקין  מספרת ב- 4 דקות כיצד ניצלה בזכות ראול ולנברג </a:t>
            </a:r>
            <a:endParaRPr lang="en-US" dirty="0" smtClean="0"/>
          </a:p>
          <a:p>
            <a:pPr lvl="0"/>
            <a:r>
              <a:rPr lang="en-US" u="sng" dirty="0" smtClean="0">
                <a:hlinkClick r:id="rId2"/>
              </a:rPr>
              <a:t>http://www.youtube.com/watch?v=wdEgvt8iRwg</a:t>
            </a:r>
            <a:endParaRPr lang="en-US" u="sng" dirty="0" smtClean="0"/>
          </a:p>
          <a:p>
            <a:r>
              <a:rPr lang="he-IL" dirty="0" smtClean="0"/>
              <a:t>שותפו להצלה פר אנגר – 8 דקות </a:t>
            </a:r>
            <a:endParaRPr lang="en-US" dirty="0" smtClean="0"/>
          </a:p>
          <a:p>
            <a:r>
              <a:rPr lang="en-US" dirty="0" smtClean="0">
                <a:hlinkClick r:id="rId3"/>
              </a:rPr>
              <a:t>http://www.youtube.com/watch?v=-PpmRtqvm9Q</a:t>
            </a:r>
            <a:endParaRPr lang="en-US" dirty="0" smtClean="0"/>
          </a:p>
          <a:p>
            <a:r>
              <a:rPr lang="en-US" dirty="0" smtClean="0">
                <a:hlinkClick r:id="rId4"/>
              </a:rPr>
              <a:t>http://www.youtube.com/watch?v=8_3JzAu7OCc</a:t>
            </a:r>
            <a:endParaRPr lang="he-IL" dirty="0" smtClean="0"/>
          </a:p>
          <a:p>
            <a:r>
              <a:rPr lang="he-IL" dirty="0" smtClean="0"/>
              <a:t>1 דקה. 100 שנים להולדתו של ולנברג- טקס בכנסת</a:t>
            </a:r>
            <a:endParaRPr lang="he-IL"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40000"/>
              <a:lumOff val="6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r>
              <a:rPr lang="he-IL" b="1" dirty="0" smtClean="0">
                <a:cs typeface="+mn-cs"/>
              </a:rPr>
              <a:t>חסידי אומות עולם - אלי ויזל </a:t>
            </a:r>
            <a:endParaRPr lang="he-IL" b="1" dirty="0">
              <a:cs typeface="+mn-cs"/>
            </a:endParaRPr>
          </a:p>
        </p:txBody>
      </p:sp>
      <p:sp>
        <p:nvSpPr>
          <p:cNvPr id="3" name="Content Placeholder 2"/>
          <p:cNvSpPr>
            <a:spLocks noGrp="1"/>
          </p:cNvSpPr>
          <p:nvPr>
            <p:ph idx="1"/>
          </p:nvPr>
        </p:nvSpPr>
        <p:spPr>
          <a:ln w="76200">
            <a:solidFill>
              <a:schemeClr val="accent1">
                <a:lumMod val="75000"/>
              </a:schemeClr>
            </a:solidFill>
          </a:ln>
        </p:spPr>
        <p:txBody>
          <a:bodyPr>
            <a:normAutofit fontScale="25000" lnSpcReduction="20000"/>
          </a:bodyPr>
          <a:lstStyle/>
          <a:p>
            <a:pPr>
              <a:spcBef>
                <a:spcPts val="0"/>
              </a:spcBef>
              <a:buNone/>
              <a:defRPr/>
            </a:pPr>
            <a:r>
              <a:rPr lang="he-IL" sz="9600" b="1" dirty="0" smtClean="0">
                <a:latin typeface="Narkisim" pitchFamily="34" charset="-79"/>
              </a:rPr>
              <a:t>"באותם ימים שלטה החשיכה בשמים ובארץ, ונדמה היה כי שערי</a:t>
            </a:r>
          </a:p>
          <a:p>
            <a:pPr>
              <a:spcBef>
                <a:spcPts val="0"/>
              </a:spcBef>
              <a:buNone/>
              <a:defRPr/>
            </a:pPr>
            <a:r>
              <a:rPr lang="he-IL" sz="9600" b="1" dirty="0" smtClean="0">
                <a:latin typeface="Narkisim" pitchFamily="34" charset="-79"/>
              </a:rPr>
              <a:t>הרחמים ננעלו. </a:t>
            </a:r>
            <a:endParaRPr lang="en-US" sz="9600" b="1" dirty="0" smtClean="0">
              <a:latin typeface="Narkisim" pitchFamily="34" charset="-79"/>
            </a:endParaRPr>
          </a:p>
          <a:p>
            <a:pPr>
              <a:spcBef>
                <a:spcPts val="0"/>
              </a:spcBef>
              <a:buNone/>
              <a:defRPr/>
            </a:pPr>
            <a:r>
              <a:rPr lang="he-IL" sz="9600" b="1" dirty="0" smtClean="0">
                <a:latin typeface="Narkisim" pitchFamily="34" charset="-79"/>
              </a:rPr>
              <a:t>השוחט שחט, היהודים נרצחו, </a:t>
            </a:r>
            <a:endParaRPr lang="en-US" sz="9600" b="1" dirty="0" smtClean="0">
              <a:latin typeface="Narkisim" pitchFamily="34" charset="-79"/>
            </a:endParaRPr>
          </a:p>
          <a:p>
            <a:pPr>
              <a:spcBef>
                <a:spcPts val="0"/>
              </a:spcBef>
              <a:buNone/>
              <a:defRPr/>
            </a:pPr>
            <a:r>
              <a:rPr lang="he-IL" sz="9600" b="1" dirty="0" smtClean="0">
                <a:latin typeface="Narkisim" pitchFamily="34" charset="-79"/>
              </a:rPr>
              <a:t>והעולם שמסביב היה שותף או אדיש. </a:t>
            </a:r>
            <a:endParaRPr lang="en-US" sz="9600" b="1" dirty="0" smtClean="0">
              <a:latin typeface="Narkisim" pitchFamily="34" charset="-79"/>
            </a:endParaRPr>
          </a:p>
          <a:p>
            <a:pPr>
              <a:spcBef>
                <a:spcPts val="0"/>
              </a:spcBef>
              <a:buNone/>
              <a:defRPr/>
            </a:pPr>
            <a:r>
              <a:rPr lang="he-IL" sz="9600" b="1" dirty="0" smtClean="0">
                <a:latin typeface="Narkisim" pitchFamily="34" charset="-79"/>
              </a:rPr>
              <a:t>רק מעטים הפגינו אומץ והזדהו עם הסובלים. הגברים והנשים</a:t>
            </a:r>
          </a:p>
          <a:p>
            <a:pPr>
              <a:spcBef>
                <a:spcPts val="0"/>
              </a:spcBef>
              <a:buNone/>
              <a:defRPr/>
            </a:pPr>
            <a:r>
              <a:rPr lang="he-IL" sz="9600" b="1" dirty="0" smtClean="0">
                <a:latin typeface="Narkisim" pitchFamily="34" charset="-79"/>
              </a:rPr>
              <a:t>המעטים הללו היו פגיעים, מפוחדים וחסרי ישע - מה הבדיל אותם</a:t>
            </a:r>
          </a:p>
          <a:p>
            <a:pPr>
              <a:spcBef>
                <a:spcPts val="0"/>
              </a:spcBef>
              <a:buNone/>
              <a:defRPr/>
            </a:pPr>
            <a:r>
              <a:rPr lang="he-IL" sz="9600" b="1" dirty="0" smtClean="0">
                <a:latin typeface="Narkisim" pitchFamily="34" charset="-79"/>
              </a:rPr>
              <a:t>מכל השאר? ... הבה נזכור: מה שפוגע בקורבן יותר מכל איננו</a:t>
            </a:r>
          </a:p>
          <a:p>
            <a:pPr>
              <a:spcBef>
                <a:spcPts val="0"/>
              </a:spcBef>
              <a:buNone/>
              <a:defRPr/>
            </a:pPr>
            <a:r>
              <a:rPr lang="he-IL" sz="9600" b="1" dirty="0" smtClean="0">
                <a:latin typeface="Narkisim" pitchFamily="34" charset="-79"/>
              </a:rPr>
              <a:t>אכזריותו של הצורר, כי אם אדישותו של העומד מהצד... </a:t>
            </a:r>
            <a:endParaRPr lang="en-US" sz="9600" b="1" dirty="0" smtClean="0">
              <a:latin typeface="Narkisim" pitchFamily="34" charset="-79"/>
            </a:endParaRPr>
          </a:p>
          <a:p>
            <a:pPr>
              <a:spcBef>
                <a:spcPts val="0"/>
              </a:spcBef>
              <a:buNone/>
              <a:defRPr/>
            </a:pPr>
            <a:r>
              <a:rPr lang="he-IL" sz="9600" b="1" dirty="0" smtClean="0">
                <a:latin typeface="Narkisim" pitchFamily="34" charset="-79"/>
              </a:rPr>
              <a:t>הבה נזכור, ככלות הכל שתמיד ישנו רגע בו נעשית בחירה</a:t>
            </a:r>
          </a:p>
          <a:p>
            <a:pPr>
              <a:spcBef>
                <a:spcPts val="0"/>
              </a:spcBef>
              <a:buNone/>
              <a:defRPr/>
            </a:pPr>
            <a:r>
              <a:rPr lang="he-IL" sz="9600" b="1" dirty="0" smtClean="0">
                <a:latin typeface="Narkisim" pitchFamily="34" charset="-79"/>
              </a:rPr>
              <a:t>מוסרית.... </a:t>
            </a:r>
            <a:endParaRPr lang="en-US" sz="9600" b="1" dirty="0" smtClean="0">
              <a:latin typeface="Narkisim" pitchFamily="34" charset="-79"/>
            </a:endParaRPr>
          </a:p>
          <a:p>
            <a:pPr>
              <a:spcBef>
                <a:spcPts val="0"/>
              </a:spcBef>
              <a:buNone/>
              <a:defRPr/>
            </a:pPr>
            <a:endParaRPr lang="he-IL" sz="11200" b="1" dirty="0" smtClean="0">
              <a:latin typeface="Narkisim" pitchFamily="34" charset="-79"/>
            </a:endParaRPr>
          </a:p>
          <a:p>
            <a:pPr>
              <a:spcBef>
                <a:spcPts val="0"/>
              </a:spcBef>
              <a:buNone/>
              <a:defRPr/>
            </a:pPr>
            <a:r>
              <a:rPr lang="he-IL" sz="11200" b="1" dirty="0" smtClean="0">
                <a:solidFill>
                  <a:srgbClr val="FF0000"/>
                </a:solidFill>
                <a:latin typeface="Narkisim" pitchFamily="34" charset="-79"/>
              </a:rPr>
              <a:t>על כן, עלינו להוקיר את האנשים הטובים הללו אשר הצילו</a:t>
            </a:r>
          </a:p>
          <a:p>
            <a:pPr>
              <a:spcBef>
                <a:spcPts val="0"/>
              </a:spcBef>
              <a:buNone/>
              <a:defRPr/>
            </a:pPr>
            <a:r>
              <a:rPr lang="he-IL" sz="11200" b="1" dirty="0" smtClean="0">
                <a:solidFill>
                  <a:srgbClr val="FF0000"/>
                </a:solidFill>
                <a:latin typeface="Narkisim" pitchFamily="34" charset="-79"/>
              </a:rPr>
              <a:t>יהודים בשואה. עלינו ללמוד מהם, </a:t>
            </a:r>
            <a:endParaRPr lang="en-US" sz="11200" b="1" dirty="0" smtClean="0">
              <a:solidFill>
                <a:srgbClr val="FF0000"/>
              </a:solidFill>
              <a:latin typeface="Narkisim" pitchFamily="34" charset="-79"/>
            </a:endParaRPr>
          </a:p>
          <a:p>
            <a:pPr>
              <a:spcBef>
                <a:spcPts val="0"/>
              </a:spcBef>
              <a:buNone/>
              <a:defRPr/>
            </a:pPr>
            <a:r>
              <a:rPr lang="he-IL" sz="11200" b="1" dirty="0" smtClean="0">
                <a:solidFill>
                  <a:srgbClr val="FF0000"/>
                </a:solidFill>
                <a:latin typeface="Narkisim" pitchFamily="34" charset="-79"/>
              </a:rPr>
              <a:t>ועלינו לזכור אותם בתודה בתקווה "</a:t>
            </a:r>
          </a:p>
          <a:p>
            <a:endParaRPr lang="he-IL"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40000"/>
              <a:lumOff val="6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r>
              <a:rPr lang="he-IL" b="1" dirty="0" smtClean="0">
                <a:cs typeface="+mn-cs"/>
              </a:rPr>
              <a:t>חסידי אומות עולם - חיים חפר </a:t>
            </a:r>
            <a:endParaRPr lang="he-IL" b="1" dirty="0">
              <a:cs typeface="+mn-cs"/>
            </a:endParaRPr>
          </a:p>
        </p:txBody>
      </p:sp>
      <p:sp>
        <p:nvSpPr>
          <p:cNvPr id="3" name="Content Placeholder 2"/>
          <p:cNvSpPr>
            <a:spLocks noGrp="1"/>
          </p:cNvSpPr>
          <p:nvPr>
            <p:ph idx="1"/>
          </p:nvPr>
        </p:nvSpPr>
        <p:spPr>
          <a:xfrm>
            <a:off x="457200" y="1600200"/>
            <a:ext cx="8229600" cy="4900634"/>
          </a:xfrm>
          <a:ln w="76200">
            <a:solidFill>
              <a:schemeClr val="accent3">
                <a:lumMod val="50000"/>
              </a:schemeClr>
            </a:solidFill>
          </a:ln>
        </p:spPr>
        <p:txBody>
          <a:bodyPr>
            <a:normAutofit fontScale="25000" lnSpcReduction="20000"/>
          </a:bodyPr>
          <a:lstStyle/>
          <a:p>
            <a:pPr>
              <a:buNone/>
            </a:pPr>
            <a:r>
              <a:rPr lang="he-IL" sz="9600" b="1" dirty="0" smtClean="0"/>
              <a:t>....אֲנִי רוֹאֶה אוֹתָם, אֶת אֵלֶּה הַמְּכֻנִּים "חֲסִידֵי הָאֻמּוֹת</a:t>
            </a:r>
            <a:r>
              <a:rPr lang="en-US" sz="9600" b="1" dirty="0" smtClean="0"/>
              <a:t>", </a:t>
            </a:r>
          </a:p>
          <a:p>
            <a:pPr>
              <a:buNone/>
            </a:pPr>
            <a:r>
              <a:rPr lang="he-IL" sz="9600" b="1" dirty="0" smtClean="0"/>
              <a:t>אֲנִי רוֹאֶה אוֹתָם בְּאֶרֶץ הַקְּבָרִים, חַיִּים אֶת שְׁנֵי הָעוֹלָמוֹת</a:t>
            </a:r>
            <a:r>
              <a:rPr lang="en-US" sz="9600" b="1" dirty="0" smtClean="0"/>
              <a:t>. </a:t>
            </a:r>
          </a:p>
          <a:p>
            <a:pPr>
              <a:buNone/>
            </a:pPr>
            <a:r>
              <a:rPr lang="he-IL" sz="9600" b="1" dirty="0" smtClean="0"/>
              <a:t>אֶת הָעוֹלָם שֶׁל הָאֲדִישִׁים, שֶׁל מְשַׁתְּפֵי הַפְּעֻלָה, שֶׁל הָרוֹצְחִים וְהַשּׂוֹרְפִים</a:t>
            </a:r>
            <a:r>
              <a:rPr lang="en-US" sz="9600" b="1" dirty="0" smtClean="0"/>
              <a:t>, </a:t>
            </a:r>
          </a:p>
          <a:p>
            <a:pPr>
              <a:buNone/>
            </a:pPr>
            <a:r>
              <a:rPr lang="he-IL" sz="9600" b="1" dirty="0" smtClean="0"/>
              <a:t>חַיִּים בּוֹ בַּזְּמַן אֶת הָעוֹלָם הֶחָשוּךְ שֶׁל חַסְרֵי הָאוֹנִים וְהַנִרְדָּפִים</a:t>
            </a:r>
            <a:r>
              <a:rPr lang="en-US" sz="9600" b="1" dirty="0" smtClean="0"/>
              <a:t>. </a:t>
            </a:r>
          </a:p>
          <a:p>
            <a:pPr>
              <a:buNone/>
            </a:pPr>
            <a:r>
              <a:rPr lang="he-IL" sz="9600" b="1" dirty="0" smtClean="0"/>
              <a:t>אֲנִי רוֹאֶה אוֹתָם חַיִּים אֶת שְׁנֵי הָעוֹלָמוֹת הָאֵלֶּה, תַּחַת עֻלָּם שֶׁל הַכּוֹבְשִׁים</a:t>
            </a:r>
            <a:r>
              <a:rPr lang="en-US" sz="9600" b="1" dirty="0" smtClean="0"/>
              <a:t>, </a:t>
            </a:r>
          </a:p>
          <a:p>
            <a:pPr>
              <a:buNone/>
            </a:pPr>
            <a:r>
              <a:rPr lang="he-IL" sz="9600" b="1" dirty="0" smtClean="0"/>
              <a:t>ושָׁם, וְאָז, בֵּין הַגְּבוּרָה וְהַפַּחַד, הֵם בּוֹחֲרִים לִהְיוֹת דַּוְקָא בְּעַד הַחַלָּשִׁים</a:t>
            </a:r>
            <a:r>
              <a:rPr lang="en-US" sz="9600" b="1" dirty="0" smtClean="0"/>
              <a:t>. </a:t>
            </a:r>
          </a:p>
          <a:p>
            <a:pPr>
              <a:buNone/>
            </a:pPr>
            <a:r>
              <a:rPr lang="he-IL" sz="9600" b="1" dirty="0" smtClean="0"/>
              <a:t>בּוֹחֲרִים לִחְיוֹת בָּאֵימָה הַמְּרַחֶפֶת שֶׁל כָּל הַמִּיתוֹת וְהָעֳנָשִׁים</a:t>
            </a:r>
            <a:r>
              <a:rPr lang="en-US" sz="9600" b="1" dirty="0" smtClean="0"/>
              <a:t>. </a:t>
            </a:r>
          </a:p>
          <a:p>
            <a:pPr>
              <a:buNone/>
            </a:pPr>
            <a:r>
              <a:rPr lang="he-IL" sz="9600" b="1" dirty="0" smtClean="0"/>
              <a:t>כַּאֲשֶׁר הֵם מְסַכְּנִים לֹא רַק אֶת עַצְמָם,כִּי אִם גַּם אֶת חַיֵּי הַיְּלָדִים וְהַנָּשִׁים</a:t>
            </a:r>
            <a:r>
              <a:rPr lang="en-US" sz="9600" b="1" dirty="0" smtClean="0"/>
              <a:t>, </a:t>
            </a:r>
          </a:p>
          <a:p>
            <a:pPr>
              <a:buNone/>
            </a:pPr>
            <a:r>
              <a:rPr lang="he-IL" sz="9600" b="1" dirty="0" smtClean="0"/>
              <a:t>בּוֹחֲרִים לִהְיוֹת צֶלֶם אֱלֹהִים שֶׁבְּתוֹךְ לֵב הָאֲנָשִׁים</a:t>
            </a:r>
            <a:r>
              <a:rPr lang="en-US" sz="9600" b="1" dirty="0" smtClean="0"/>
              <a:t>,</a:t>
            </a:r>
            <a:r>
              <a:rPr lang="he-IL" sz="9600" b="1" dirty="0" smtClean="0"/>
              <a:t> </a:t>
            </a:r>
            <a:endParaRPr lang="en-US" sz="9600" b="1" dirty="0" smtClean="0"/>
          </a:p>
          <a:p>
            <a:pPr>
              <a:buNone/>
            </a:pPr>
            <a:r>
              <a:rPr lang="he-IL" sz="9600" b="1" dirty="0" smtClean="0"/>
              <a:t>לִהְיוֹת הַתִּקְוָה הָאַחֲרוֹנָה הַמְּלַטֶּפֶת אֶת הַמְּיֹאָשִׁים</a:t>
            </a:r>
            <a:r>
              <a:rPr lang="en-US" sz="9600" b="1" dirty="0" smtClean="0"/>
              <a:t>. </a:t>
            </a:r>
          </a:p>
          <a:p>
            <a:endParaRPr lang="he-IL"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40000"/>
              <a:lumOff val="6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r>
              <a:rPr lang="he-IL" b="1" dirty="0" smtClean="0">
                <a:cs typeface="+mn-cs"/>
              </a:rPr>
              <a:t>חסידי אומות עולם - חיים חפר </a:t>
            </a:r>
            <a:endParaRPr lang="he-IL" b="1" dirty="0">
              <a:cs typeface="+mn-cs"/>
            </a:endParaRPr>
          </a:p>
        </p:txBody>
      </p:sp>
      <p:sp>
        <p:nvSpPr>
          <p:cNvPr id="3" name="Content Placeholder 2"/>
          <p:cNvSpPr>
            <a:spLocks noGrp="1"/>
          </p:cNvSpPr>
          <p:nvPr>
            <p:ph idx="1"/>
          </p:nvPr>
        </p:nvSpPr>
        <p:spPr>
          <a:xfrm>
            <a:off x="500034" y="1571612"/>
            <a:ext cx="8229600" cy="4525963"/>
          </a:xfrm>
          <a:ln w="76200">
            <a:solidFill>
              <a:schemeClr val="accent3">
                <a:lumMod val="75000"/>
              </a:schemeClr>
            </a:solidFill>
          </a:ln>
        </p:spPr>
        <p:txBody>
          <a:bodyPr>
            <a:normAutofit/>
          </a:bodyPr>
          <a:lstStyle/>
          <a:p>
            <a:pPr>
              <a:buNone/>
            </a:pPr>
            <a:r>
              <a:rPr lang="he-IL" b="1" dirty="0" smtClean="0"/>
              <a:t>בְּתוֹךְ הַמִּלְחָמָה הַנּוֹרָאָה הֵם הֵם שֶׁעָמְדוּ יוֹם-יוֹם בַּקְּרָב</a:t>
            </a:r>
            <a:r>
              <a:rPr lang="en-US" b="1" dirty="0" smtClean="0"/>
              <a:t>, </a:t>
            </a:r>
          </a:p>
          <a:p>
            <a:pPr>
              <a:buNone/>
            </a:pPr>
            <a:r>
              <a:rPr lang="he-IL" b="1" dirty="0" smtClean="0"/>
              <a:t>וְהֵם הַצַּדִּיקִים שֶׁבִּסְדוֹם, שֶׁבִּזְכוּתָם הָעוֹלָם לֹא חָרַב</a:t>
            </a:r>
            <a:r>
              <a:rPr lang="en-US" b="1" dirty="0" smtClean="0"/>
              <a:t>, </a:t>
            </a:r>
          </a:p>
          <a:p>
            <a:pPr>
              <a:buNone/>
            </a:pPr>
            <a:r>
              <a:rPr lang="he-IL" b="1" dirty="0" smtClean="0"/>
              <a:t>הֵם בְּתוֹלְדוֹתָיו שֶׁל עַמִּי הָרָצוּחַ, הַיָּרוּי וְהַמֵּת </a:t>
            </a:r>
            <a:endParaRPr lang="en-US" b="1" dirty="0" smtClean="0"/>
          </a:p>
          <a:p>
            <a:pPr>
              <a:buNone/>
            </a:pPr>
            <a:r>
              <a:rPr lang="he-IL" b="1" dirty="0" smtClean="0"/>
              <a:t>הָיוּ עַמּוּדֵי הַחֶסֶד וְהָרַחֲמִים, שֶׁעֲלֵיהֶם הָעוֹלָם עוֹמֵד</a:t>
            </a:r>
            <a:r>
              <a:rPr lang="en-US" b="1" dirty="0" smtClean="0"/>
              <a:t>. </a:t>
            </a:r>
          </a:p>
          <a:p>
            <a:pPr>
              <a:buNone/>
            </a:pPr>
            <a:r>
              <a:rPr lang="he-IL" b="1" dirty="0" smtClean="0">
                <a:solidFill>
                  <a:srgbClr val="FF0000"/>
                </a:solidFill>
              </a:rPr>
              <a:t>וּבִּפְנֵיהֶם וּבִפְנֵי גְבוּרָתָם, שֶׁהִיא עֲדַיִן לנָוּ חִידָה </a:t>
            </a:r>
            <a:endParaRPr lang="en-US" b="1" dirty="0" smtClean="0">
              <a:solidFill>
                <a:srgbClr val="FF0000"/>
              </a:solidFill>
            </a:endParaRPr>
          </a:p>
          <a:p>
            <a:pPr>
              <a:buNone/>
            </a:pPr>
            <a:r>
              <a:rPr lang="he-IL" b="1" dirty="0" smtClean="0">
                <a:solidFill>
                  <a:srgbClr val="FF0000"/>
                </a:solidFill>
              </a:rPr>
              <a:t>אֲנַחְנוּ, הַיְּהוּדִים, מַרְכִּינִים אֶת רָאשֵׁינוּ בְּתֹודָה</a:t>
            </a:r>
            <a:endParaRPr lang="en-US" b="1" dirty="0" smtClean="0">
              <a:solidFill>
                <a:srgbClr val="FF0000"/>
              </a:solidFill>
            </a:endParaRPr>
          </a:p>
          <a:p>
            <a:endParaRPr lang="he-IL" dirty="0"/>
          </a:p>
        </p:txBody>
      </p:sp>
      <p:pic>
        <p:nvPicPr>
          <p:cNvPr id="4" name="Picture 3" descr="MCj03255260000[1]"/>
          <p:cNvPicPr/>
          <p:nvPr/>
        </p:nvPicPr>
        <p:blipFill>
          <a:blip r:embed="rId2"/>
          <a:srcRect/>
          <a:stretch>
            <a:fillRect/>
          </a:stretch>
        </p:blipFill>
        <p:spPr bwMode="auto">
          <a:xfrm>
            <a:off x="7929586" y="214290"/>
            <a:ext cx="1714512" cy="928694"/>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16632"/>
            <a:ext cx="8568952" cy="1301006"/>
          </a:xfrm>
          <a:solidFill>
            <a:schemeClr val="accent3">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r>
              <a:rPr lang="he-IL" b="1" dirty="0" smtClean="0">
                <a:solidFill>
                  <a:schemeClr val="accent1"/>
                </a:solidFill>
                <a:cs typeface="+mn-cs"/>
              </a:rPr>
              <a:t>הנצחה</a:t>
            </a:r>
            <a:endParaRPr lang="he-IL" b="1" dirty="0">
              <a:solidFill>
                <a:schemeClr val="accent1"/>
              </a:solidFill>
              <a:cs typeface="+mn-cs"/>
            </a:endParaRPr>
          </a:p>
        </p:txBody>
      </p:sp>
      <p:pic>
        <p:nvPicPr>
          <p:cNvPr id="4" name="Content Placeholder 3" descr="http://michaelarch.files.wordpress.com/2012/07/img_8259.jpg"/>
          <p:cNvPicPr>
            <a:picLocks noGrp="1"/>
          </p:cNvPicPr>
          <p:nvPr>
            <p:ph idx="1"/>
          </p:nvPr>
        </p:nvPicPr>
        <p:blipFill>
          <a:blip r:embed="rId2"/>
          <a:srcRect/>
          <a:stretch>
            <a:fillRect/>
          </a:stretch>
        </p:blipFill>
        <p:spPr bwMode="auto">
          <a:xfrm>
            <a:off x="0" y="1500174"/>
            <a:ext cx="4714876" cy="5357826"/>
          </a:xfrm>
          <a:prstGeom prst="rect">
            <a:avLst/>
          </a:prstGeom>
          <a:noFill/>
          <a:ln w="9525">
            <a:noFill/>
            <a:miter lim="800000"/>
            <a:headEnd/>
            <a:tailEnd/>
          </a:ln>
        </p:spPr>
      </p:pic>
      <p:pic>
        <p:nvPicPr>
          <p:cNvPr id="5" name="Picture 4" descr="http://www.oranim.ac.il/sites/heb/SiteCollectionImages/Pictures/mayan/holocaust/world.jpg"/>
          <p:cNvPicPr/>
          <p:nvPr/>
        </p:nvPicPr>
        <p:blipFill>
          <a:blip r:embed="rId3"/>
          <a:srcRect/>
          <a:stretch>
            <a:fillRect/>
          </a:stretch>
        </p:blipFill>
        <p:spPr bwMode="auto">
          <a:xfrm>
            <a:off x="4714876" y="1500174"/>
            <a:ext cx="4429124" cy="5357826"/>
          </a:xfrm>
          <a:prstGeom prst="rect">
            <a:avLst/>
          </a:prstGeom>
          <a:noFill/>
          <a:ln w="9525">
            <a:noFill/>
            <a:miter lim="800000"/>
            <a:headEnd/>
            <a:tailEnd/>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1643074"/>
          </a:xfrm>
          <a:solidFill>
            <a:schemeClr val="accent2">
              <a:lumMod val="20000"/>
              <a:lumOff val="80000"/>
            </a:schemeClr>
          </a:solidFill>
        </p:spPr>
        <p:txBody>
          <a:bodyPr>
            <a:normAutofit fontScale="90000"/>
          </a:bodyPr>
          <a:lstStyle/>
          <a:p>
            <a:r>
              <a:rPr lang="he-IL" b="1" dirty="0" smtClean="0">
                <a:cs typeface="+mn-cs"/>
              </a:rPr>
              <a:t/>
            </a:r>
            <a:br>
              <a:rPr lang="he-IL" b="1" dirty="0" smtClean="0">
                <a:cs typeface="+mn-cs"/>
              </a:rPr>
            </a:br>
            <a:r>
              <a:rPr lang="he-IL" b="1" dirty="0" smtClean="0">
                <a:solidFill>
                  <a:srgbClr val="0070C0"/>
                </a:solidFill>
                <a:cs typeface="+mn-cs"/>
              </a:rPr>
              <a:t>לאיש חסדי</a:t>
            </a:r>
            <a:r>
              <a:rPr lang="en-US" dirty="0" smtClean="0">
                <a:cs typeface="+mn-cs"/>
              </a:rPr>
              <a:t> -</a:t>
            </a:r>
            <a:r>
              <a:rPr lang="he-IL" b="1" dirty="0" smtClean="0">
                <a:cs typeface="+mn-cs"/>
              </a:rPr>
              <a:t>מילים ולחן</a:t>
            </a:r>
            <a:r>
              <a:rPr lang="en-US" b="1" dirty="0" smtClean="0">
                <a:cs typeface="+mn-cs"/>
              </a:rPr>
              <a:t>: </a:t>
            </a:r>
            <a:r>
              <a:rPr lang="he-IL" b="1" dirty="0" smtClean="0">
                <a:cs typeface="+mn-cs"/>
                <a:hlinkClick r:id="rId2"/>
              </a:rPr>
              <a:t>ג'ורג' ברסאנס</a:t>
            </a:r>
            <a:r>
              <a:rPr lang="en-US" dirty="0" smtClean="0">
                <a:cs typeface="+mn-cs"/>
              </a:rPr>
              <a:t> </a:t>
            </a:r>
            <a:r>
              <a:rPr lang="he-IL" b="1" dirty="0" smtClean="0">
                <a:cs typeface="+mn-cs"/>
              </a:rPr>
              <a:t>תרגום</a:t>
            </a:r>
            <a:r>
              <a:rPr lang="en-US" b="1" dirty="0" smtClean="0">
                <a:cs typeface="+mn-cs"/>
              </a:rPr>
              <a:t>: </a:t>
            </a:r>
            <a:r>
              <a:rPr lang="he-IL" b="1" u="sng" dirty="0" smtClean="0">
                <a:cs typeface="+mn-cs"/>
                <a:hlinkClick r:id="rId3"/>
              </a:rPr>
              <a:t>נעמי שמר</a:t>
            </a:r>
            <a:endParaRPr lang="he-IL" dirty="0">
              <a:cs typeface="+mn-cs"/>
            </a:endParaRPr>
          </a:p>
        </p:txBody>
      </p:sp>
      <p:sp>
        <p:nvSpPr>
          <p:cNvPr id="3" name="Content Placeholder 2"/>
          <p:cNvSpPr>
            <a:spLocks noGrp="1"/>
          </p:cNvSpPr>
          <p:nvPr>
            <p:ph idx="1"/>
          </p:nvPr>
        </p:nvSpPr>
        <p:spPr>
          <a:xfrm>
            <a:off x="457200" y="2071678"/>
            <a:ext cx="8229600" cy="4357718"/>
          </a:xfrm>
          <a:ln w="76200">
            <a:solidFill>
              <a:schemeClr val="accent2">
                <a:lumMod val="75000"/>
              </a:schemeClr>
            </a:solidFill>
          </a:ln>
        </p:spPr>
        <p:txBody>
          <a:bodyPr>
            <a:normAutofit fontScale="25000" lnSpcReduction="20000"/>
          </a:bodyPr>
          <a:lstStyle/>
          <a:p>
            <a:pPr>
              <a:buNone/>
            </a:pPr>
            <a:r>
              <a:rPr lang="en-US" dirty="0" smtClean="0"/>
              <a:t/>
            </a:r>
            <a:br>
              <a:rPr lang="en-US" dirty="0" smtClean="0"/>
            </a:br>
            <a:endParaRPr lang="he-IL" dirty="0" smtClean="0"/>
          </a:p>
          <a:p>
            <a:pPr algn="ctr">
              <a:buNone/>
            </a:pPr>
            <a:r>
              <a:rPr lang="he-IL" sz="8000" b="1" dirty="0" smtClean="0"/>
              <a:t>     עוד שיר אחד יש עימדי</a:t>
            </a:r>
            <a:r>
              <a:rPr lang="en-US" sz="8000" b="1" dirty="0" smtClean="0"/>
              <a:t> </a:t>
            </a:r>
            <a:br>
              <a:rPr lang="en-US" sz="8000" b="1" dirty="0" smtClean="0"/>
            </a:br>
            <a:r>
              <a:rPr lang="he-IL" sz="8000" b="1" dirty="0" smtClean="0"/>
              <a:t>והוא שמור לאיש חסדי</a:t>
            </a:r>
            <a:r>
              <a:rPr lang="en-US" sz="8000" b="1" dirty="0" smtClean="0"/>
              <a:t> </a:t>
            </a:r>
            <a:br>
              <a:rPr lang="en-US" sz="8000" b="1" dirty="0" smtClean="0"/>
            </a:br>
            <a:r>
              <a:rPr lang="he-IL" sz="8000" b="1" dirty="0" smtClean="0"/>
              <a:t>זה שהיצית לי אש קטנה</a:t>
            </a:r>
            <a:r>
              <a:rPr lang="en-US" sz="8000" b="1" dirty="0" smtClean="0"/>
              <a:t> </a:t>
            </a:r>
            <a:br>
              <a:rPr lang="en-US" sz="8000" b="1" dirty="0" smtClean="0"/>
            </a:br>
            <a:r>
              <a:rPr lang="he-IL" sz="8000" b="1" dirty="0" smtClean="0"/>
              <a:t>כאשר אחזתני צינה</a:t>
            </a:r>
            <a:r>
              <a:rPr lang="en-US" sz="8000" b="1" dirty="0" smtClean="0"/>
              <a:t> </a:t>
            </a:r>
            <a:br>
              <a:rPr lang="en-US" sz="8000" b="1" dirty="0" smtClean="0"/>
            </a:br>
            <a:r>
              <a:rPr lang="he-IL" sz="8000" b="1" dirty="0" smtClean="0"/>
              <a:t>זה שהיסיק תנור קטן</a:t>
            </a:r>
            <a:r>
              <a:rPr lang="en-US" sz="8000" b="1" dirty="0" smtClean="0"/>
              <a:t> </a:t>
            </a:r>
            <a:br>
              <a:rPr lang="en-US" sz="8000" b="1" dirty="0" smtClean="0"/>
            </a:br>
            <a:r>
              <a:rPr lang="he-IL" sz="8000" b="1" dirty="0" smtClean="0"/>
              <a:t>כשברחובי המאובן</a:t>
            </a:r>
            <a:r>
              <a:rPr lang="en-US" sz="8000" b="1" dirty="0" smtClean="0"/>
              <a:t> </a:t>
            </a:r>
            <a:br>
              <a:rPr lang="en-US" sz="8000" b="1" dirty="0" smtClean="0"/>
            </a:br>
            <a:r>
              <a:rPr lang="he-IL" sz="8000" b="1" dirty="0" smtClean="0"/>
              <a:t>כל הדודות החסודות</a:t>
            </a:r>
            <a:r>
              <a:rPr lang="en-US" sz="8000" b="1" dirty="0" smtClean="0"/>
              <a:t> </a:t>
            </a:r>
            <a:br>
              <a:rPr lang="en-US" sz="8000" b="1" dirty="0" smtClean="0"/>
            </a:br>
            <a:r>
              <a:rPr lang="he-IL" sz="8000" b="1" dirty="0" smtClean="0"/>
              <a:t>סגרו בפני את דלתן</a:t>
            </a:r>
            <a:r>
              <a:rPr lang="en-US" sz="8000" b="1" dirty="0" smtClean="0"/>
              <a:t> </a:t>
            </a:r>
            <a:br>
              <a:rPr lang="en-US" sz="8000" b="1" dirty="0" smtClean="0"/>
            </a:br>
            <a:r>
              <a:rPr lang="he-IL" sz="8000" b="1" dirty="0" smtClean="0"/>
              <a:t>חופן פחם, שני בולי עץ</a:t>
            </a:r>
            <a:r>
              <a:rPr lang="en-US" sz="8000" b="1" dirty="0" smtClean="0"/>
              <a:t> </a:t>
            </a:r>
            <a:br>
              <a:rPr lang="en-US" sz="8000" b="1" dirty="0" smtClean="0"/>
            </a:br>
            <a:r>
              <a:rPr lang="he-IL" sz="8000" b="1" dirty="0" smtClean="0"/>
              <a:t>זה לא קשה, זה לא הרבה</a:t>
            </a:r>
            <a:r>
              <a:rPr lang="en-US" sz="8000" b="1" dirty="0" smtClean="0"/>
              <a:t> </a:t>
            </a:r>
            <a:br>
              <a:rPr lang="en-US" sz="8000" b="1" dirty="0" smtClean="0"/>
            </a:br>
            <a:r>
              <a:rPr lang="he-IL" sz="8000" b="1" dirty="0" smtClean="0"/>
              <a:t>אך בליבי ניצתה האש</a:t>
            </a:r>
            <a:r>
              <a:rPr lang="en-US" sz="8000" b="1" dirty="0" smtClean="0"/>
              <a:t> </a:t>
            </a:r>
            <a:br>
              <a:rPr lang="en-US" sz="8000" b="1" dirty="0" smtClean="0"/>
            </a:br>
            <a:r>
              <a:rPr lang="he-IL" sz="8000" b="1" dirty="0" smtClean="0"/>
              <a:t>אשר לעולם לא תיכבה</a:t>
            </a:r>
            <a:r>
              <a:rPr lang="en-US" sz="8000" b="1" dirty="0" smtClean="0"/>
              <a:t> </a:t>
            </a:r>
            <a:br>
              <a:rPr lang="en-US" sz="8000" b="1" dirty="0" smtClean="0"/>
            </a:br>
            <a:r>
              <a:rPr lang="he-IL" sz="8000" b="1" dirty="0" smtClean="0"/>
              <a:t>ובזכותם יבוא ריעי</a:t>
            </a:r>
            <a:r>
              <a:rPr lang="en-US" sz="8000" b="1" dirty="0" smtClean="0"/>
              <a:t> </a:t>
            </a:r>
            <a:br>
              <a:rPr lang="en-US" sz="8000" b="1" dirty="0" smtClean="0"/>
            </a:br>
            <a:r>
              <a:rPr lang="he-IL" sz="8000" b="1" dirty="0" smtClean="0"/>
              <a:t>אל הרקיע השביעי</a:t>
            </a:r>
            <a:r>
              <a:rPr lang="en-US" sz="8000" b="1" dirty="0" smtClean="0"/>
              <a:t> </a:t>
            </a:r>
            <a:br>
              <a:rPr lang="en-US" sz="8000" b="1" dirty="0" smtClean="0"/>
            </a:br>
            <a:r>
              <a:rPr lang="he-IL" sz="8000" b="1" dirty="0" smtClean="0"/>
              <a:t>לנישמתו שם מחכים</a:t>
            </a:r>
            <a:r>
              <a:rPr lang="en-US" sz="8000" b="1" dirty="0" smtClean="0"/>
              <a:t> </a:t>
            </a:r>
            <a:br>
              <a:rPr lang="en-US" sz="8000" b="1" dirty="0" smtClean="0"/>
            </a:br>
            <a:r>
              <a:rPr lang="he-IL" sz="8000" b="1" dirty="0" smtClean="0"/>
              <a:t>כל הצדיקים</a:t>
            </a:r>
            <a:r>
              <a:rPr lang="en-US" sz="8000" b="1" dirty="0" smtClean="0"/>
              <a:t> </a:t>
            </a:r>
            <a:endParaRPr lang="he-IL" sz="8000" b="1" dirty="0"/>
          </a:p>
        </p:txBody>
      </p:sp>
      <p:pic>
        <p:nvPicPr>
          <p:cNvPr id="4" name="Picture 3" descr="MCj03255260000[1]"/>
          <p:cNvPicPr/>
          <p:nvPr/>
        </p:nvPicPr>
        <p:blipFill>
          <a:blip r:embed="rId4"/>
          <a:srcRect/>
          <a:stretch>
            <a:fillRect/>
          </a:stretch>
        </p:blipFill>
        <p:spPr bwMode="auto">
          <a:xfrm>
            <a:off x="714348" y="4500570"/>
            <a:ext cx="1857388" cy="1781181"/>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r>
              <a:rPr lang="he-IL" b="1" dirty="0" smtClean="0">
                <a:cs typeface="+mn-cs"/>
              </a:rPr>
              <a:t>חוק "יד ושם" </a:t>
            </a:r>
            <a:r>
              <a:rPr lang="he-IL" b="1" dirty="0" smtClean="0"/>
              <a:t>1953</a:t>
            </a:r>
            <a:endParaRPr lang="he-IL" b="1" dirty="0"/>
          </a:p>
        </p:txBody>
      </p:sp>
      <p:sp>
        <p:nvSpPr>
          <p:cNvPr id="3" name="Content Placeholder 2"/>
          <p:cNvSpPr>
            <a:spLocks noGrp="1"/>
          </p:cNvSpPr>
          <p:nvPr>
            <p:ph idx="1"/>
          </p:nvPr>
        </p:nvSpPr>
        <p:spPr>
          <a:ln w="76200">
            <a:solidFill>
              <a:schemeClr val="accent3">
                <a:lumMod val="75000"/>
              </a:schemeClr>
            </a:solidFill>
          </a:ln>
        </p:spPr>
        <p:txBody>
          <a:bodyPr>
            <a:normAutofit fontScale="55000" lnSpcReduction="20000"/>
          </a:bodyPr>
          <a:lstStyle/>
          <a:p>
            <a:pPr>
              <a:buFont typeface="Wingdings" pitchFamily="2" charset="2"/>
              <a:buChar char="q"/>
            </a:pPr>
            <a:endParaRPr lang="he-IL" sz="4000" b="1" dirty="0" smtClean="0"/>
          </a:p>
          <a:p>
            <a:pPr>
              <a:buFont typeface="Wingdings" pitchFamily="2" charset="2"/>
              <a:buChar char="q"/>
            </a:pPr>
            <a:r>
              <a:rPr lang="he-IL" sz="4000" b="1" dirty="0" smtClean="0"/>
              <a:t>מטרתו </a:t>
            </a:r>
            <a:r>
              <a:rPr lang="he-IL" sz="4000" b="1" dirty="0"/>
              <a:t>העיקרית של החוק היא הנצחת זכר ששת מיליוני קרבנות היהודים שנרצחו בשואה, כולל סעיף מיוחד המחייב את "יד ושם" להוקיר את חסידי אומות העולם, ששמו נפשם בכפם להצלת יהודים. </a:t>
            </a:r>
            <a:endParaRPr lang="en-US" sz="4000" b="1" dirty="0"/>
          </a:p>
          <a:p>
            <a:pPr>
              <a:buFont typeface="Wingdings" pitchFamily="2" charset="2"/>
              <a:buChar char="q"/>
            </a:pPr>
            <a:r>
              <a:rPr lang="he-IL" sz="4000" b="1" dirty="0"/>
              <a:t>עד היום הוכרו </a:t>
            </a:r>
            <a:r>
              <a:rPr lang="he-IL" sz="4000" b="1" dirty="0" smtClean="0"/>
              <a:t>כ-25.271 </a:t>
            </a:r>
            <a:r>
              <a:rPr lang="he-IL" sz="4000" b="1" dirty="0"/>
              <a:t>מצילים מכל </a:t>
            </a:r>
            <a:r>
              <a:rPr lang="he-IL" sz="4000" b="1" dirty="0" smtClean="0"/>
              <a:t>רחבי אירופה. </a:t>
            </a:r>
            <a:r>
              <a:rPr lang="he-IL" sz="4000" b="1" dirty="0"/>
              <a:t>מעשיהם ואומץ רוחם ראויים לכל שבח. </a:t>
            </a:r>
            <a:endParaRPr lang="he-IL" sz="4000" b="1" dirty="0" smtClean="0"/>
          </a:p>
          <a:p>
            <a:pPr>
              <a:buFont typeface="Wingdings" pitchFamily="2" charset="2"/>
              <a:buChar char="q"/>
            </a:pPr>
            <a:r>
              <a:rPr lang="he-IL" sz="4000" b="1" dirty="0" smtClean="0"/>
              <a:t>ככל </a:t>
            </a:r>
            <a:r>
              <a:rPr lang="he-IL" sz="4000" b="1" dirty="0"/>
              <a:t>שחולפות השנים עולה הצורך להעלות על נס לשמר ולספר את סיפורם לדורות הבאים</a:t>
            </a:r>
            <a:r>
              <a:rPr lang="he-IL" sz="4000" b="1" dirty="0" smtClean="0"/>
              <a:t>.</a:t>
            </a:r>
          </a:p>
          <a:p>
            <a:pPr>
              <a:buNone/>
            </a:pPr>
            <a:r>
              <a:rPr lang="he-IL" sz="4000" b="1" dirty="0" smtClean="0"/>
              <a:t> </a:t>
            </a:r>
          </a:p>
          <a:p>
            <a:pPr>
              <a:buFont typeface="Wingdings" pitchFamily="2" charset="2"/>
              <a:buChar char="q"/>
            </a:pPr>
            <a:r>
              <a:rPr lang="he-IL" sz="4000" b="1" dirty="0" smtClean="0"/>
              <a:t>מתוקף </a:t>
            </a:r>
            <a:r>
              <a:rPr lang="he-IL" sz="4000" b="1" dirty="0"/>
              <a:t>חוק "יד ושם" הכירה מדינת ישראל בפועלם ובמסירות נפשם של המצילים ואף סייעה בהבאתם לארץ של כמה מחסידי אומות העולם ומשפחותיהם וחלקם חיים עד היום בינינו. </a:t>
            </a:r>
            <a:endParaRPr lang="he-IL" sz="4000" b="1" dirty="0" smtClean="0"/>
          </a:p>
          <a:p>
            <a:pPr>
              <a:buFont typeface="Wingdings" pitchFamily="2" charset="2"/>
              <a:buChar char="q"/>
            </a:pPr>
            <a:r>
              <a:rPr lang="he-IL" sz="4000" b="1" dirty="0" smtClean="0"/>
              <a:t>עם </a:t>
            </a:r>
            <a:r>
              <a:rPr lang="he-IL" sz="4000" b="1" dirty="0"/>
              <a:t>חלוף השנים, הולכים ומתמעטים בני הדור ההוא- ניצולים ומצילים. </a:t>
            </a:r>
            <a:endParaRPr lang="en-US" sz="4000" b="1" dirty="0"/>
          </a:p>
          <a:p>
            <a:pPr>
              <a:buNone/>
            </a:pPr>
            <a:endParaRPr lang="he-I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fontScale="90000"/>
          </a:bodyPr>
          <a:lstStyle/>
          <a:p>
            <a:r>
              <a:rPr lang="he-IL" b="1" dirty="0" smtClean="0">
                <a:solidFill>
                  <a:srgbClr val="0070C0"/>
                </a:solidFill>
                <a:cs typeface="+mn-cs"/>
              </a:rPr>
              <a:t>מה פירוש המושג חסיד אומות עולם? </a:t>
            </a:r>
            <a:endParaRPr lang="he-IL" b="1" dirty="0">
              <a:solidFill>
                <a:srgbClr val="0070C0"/>
              </a:solidFill>
              <a:cs typeface="+mn-cs"/>
            </a:endParaRPr>
          </a:p>
        </p:txBody>
      </p:sp>
      <p:sp>
        <p:nvSpPr>
          <p:cNvPr id="3" name="Content Placeholder 2"/>
          <p:cNvSpPr>
            <a:spLocks noGrp="1"/>
          </p:cNvSpPr>
          <p:nvPr>
            <p:ph idx="1"/>
          </p:nvPr>
        </p:nvSpPr>
        <p:spPr>
          <a:ln w="76200">
            <a:solidFill>
              <a:schemeClr val="accent3">
                <a:lumMod val="50000"/>
              </a:schemeClr>
            </a:solidFill>
          </a:ln>
        </p:spPr>
        <p:txBody>
          <a:bodyPr>
            <a:normAutofit fontScale="55000" lnSpcReduction="20000"/>
          </a:bodyPr>
          <a:lstStyle/>
          <a:p>
            <a:pPr>
              <a:buFont typeface="Wingdings" pitchFamily="2" charset="2"/>
              <a:buChar char="q"/>
            </a:pPr>
            <a:r>
              <a:rPr lang="he-IL" sz="4000" b="1" dirty="0" smtClean="0"/>
              <a:t>מקור </a:t>
            </a:r>
            <a:r>
              <a:rPr lang="he-IL" sz="4000" b="1" dirty="0"/>
              <a:t>המושג "חסיד אומות העולם" בעזרה שנתן הקיסר הרומי אנטוניוס ליהודים בארץ ומחוצה לה. </a:t>
            </a:r>
            <a:endParaRPr lang="he-IL" sz="4000" b="1" dirty="0" smtClean="0"/>
          </a:p>
          <a:p>
            <a:pPr>
              <a:buFont typeface="Wingdings" pitchFamily="2" charset="2"/>
              <a:buChar char="q"/>
            </a:pPr>
            <a:r>
              <a:rPr lang="he-IL" sz="4000" b="1" dirty="0" smtClean="0"/>
              <a:t>במסכת </a:t>
            </a:r>
            <a:r>
              <a:rPr lang="he-IL" sz="4000" b="1" dirty="0"/>
              <a:t>סנהדרין כתוב: "אם באים גם גרי צדק, אנטוניוס בא בראש כולם" ובהמשך כתוב בהקשר זה: "חסידי אומות העולם יש להם חלק בעולם הבא". </a:t>
            </a:r>
            <a:endParaRPr lang="he-IL" sz="4000" b="1" dirty="0" smtClean="0"/>
          </a:p>
          <a:p>
            <a:pPr>
              <a:buFont typeface="Wingdings" pitchFamily="2" charset="2"/>
              <a:buChar char="q"/>
            </a:pPr>
            <a:r>
              <a:rPr lang="he-IL" sz="4000" b="1" dirty="0" smtClean="0"/>
              <a:t>הרמב"ם </a:t>
            </a:r>
            <a:r>
              <a:rPr lang="he-IL" sz="4000" b="1" dirty="0"/>
              <a:t>והתלמוד מתייחסים במושג זה לאישיות מוסרית או לאדם הנוטה חסד ליהודים ועוזר להם בעת צרה. </a:t>
            </a:r>
            <a:endParaRPr lang="he-IL" sz="4000" b="1" dirty="0" smtClean="0"/>
          </a:p>
          <a:p>
            <a:pPr>
              <a:buFont typeface="Wingdings" pitchFamily="2" charset="2"/>
              <a:buChar char="q"/>
            </a:pPr>
            <a:r>
              <a:rPr lang="he-IL" sz="4000" b="1" dirty="0" smtClean="0"/>
              <a:t>במדינת </a:t>
            </a:r>
            <a:r>
              <a:rPr lang="he-IL" sz="4000" b="1" dirty="0"/>
              <a:t>ישראל לאחר השואה נוסף להגדרת חסיד אומות העולם גם המרכיב של "שם נפשו בכפו".</a:t>
            </a:r>
            <a:endParaRPr lang="en-US" sz="4000" b="1" dirty="0"/>
          </a:p>
          <a:p>
            <a:pPr>
              <a:buFont typeface="Wingdings" pitchFamily="2" charset="2"/>
              <a:buChar char="q"/>
            </a:pPr>
            <a:r>
              <a:rPr lang="he-IL" sz="4000" b="1" dirty="0"/>
              <a:t>"חוק זיכרון לשואה והגבורה – יד ושם" שחוקקה הכנסת בשנת 1953 הטיל על רשות הזיכרון להנציח את "חסידי אומות העולם", ששמו את נפשם בכפם להצלת יהודים. </a:t>
            </a:r>
            <a:endParaRPr lang="he-IL" sz="4000" b="1" dirty="0" smtClean="0"/>
          </a:p>
          <a:p>
            <a:pPr>
              <a:buFont typeface="Wingdings" pitchFamily="2" charset="2"/>
              <a:buChar char="q"/>
            </a:pPr>
            <a:r>
              <a:rPr lang="he-IL" sz="4000" b="1" dirty="0" smtClean="0"/>
              <a:t>ועדה </a:t>
            </a:r>
            <a:r>
              <a:rPr lang="he-IL" sz="4000" b="1" dirty="0"/>
              <a:t>ציבורית </a:t>
            </a:r>
            <a:r>
              <a:rPr lang="he-IL" sz="4000" b="1" dirty="0" smtClean="0"/>
              <a:t>בודקת </a:t>
            </a:r>
            <a:r>
              <a:rPr lang="he-IL" sz="4000" b="1" dirty="0"/>
              <a:t>בקפדנות את העדויות, את הבקשות ואת התעודות המגיעות אליה, בדרך כלל בעקבות פנייה של </a:t>
            </a:r>
            <a:r>
              <a:rPr lang="he-IL" sz="4000" b="1" dirty="0" smtClean="0"/>
              <a:t>ניצול, ומחליטה.</a:t>
            </a:r>
            <a:endParaRPr lang="en-US" sz="4000" b="1" dirty="0"/>
          </a:p>
          <a:p>
            <a:endParaRPr lang="he-I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r>
              <a:rPr lang="he-IL" b="1" dirty="0" smtClean="0">
                <a:solidFill>
                  <a:srgbClr val="0070C0"/>
                </a:solidFill>
                <a:cs typeface="+mn-cs"/>
              </a:rPr>
              <a:t>מי מוגדר כחסיד אומות עולם?</a:t>
            </a:r>
            <a:endParaRPr lang="he-IL" b="1" dirty="0">
              <a:solidFill>
                <a:srgbClr val="0070C0"/>
              </a:solidFill>
              <a:cs typeface="+mn-cs"/>
            </a:endParaRPr>
          </a:p>
        </p:txBody>
      </p:sp>
      <p:sp>
        <p:nvSpPr>
          <p:cNvPr id="3" name="Content Placeholder 2"/>
          <p:cNvSpPr>
            <a:spLocks noGrp="1"/>
          </p:cNvSpPr>
          <p:nvPr>
            <p:ph idx="1"/>
          </p:nvPr>
        </p:nvSpPr>
        <p:spPr>
          <a:ln w="76200">
            <a:solidFill>
              <a:schemeClr val="accent3">
                <a:lumMod val="75000"/>
              </a:schemeClr>
            </a:solidFill>
          </a:ln>
        </p:spPr>
        <p:txBody>
          <a:bodyPr>
            <a:normAutofit fontScale="92500" lnSpcReduction="10000"/>
          </a:bodyPr>
          <a:lstStyle/>
          <a:p>
            <a:pPr>
              <a:buNone/>
            </a:pPr>
            <a:r>
              <a:rPr lang="he-IL" dirty="0" smtClean="0"/>
              <a:t>החלטת הוועדה </a:t>
            </a:r>
            <a:r>
              <a:rPr lang="he-IL" dirty="0"/>
              <a:t>להעניק תואר חסיד אומות העולם נעשית </a:t>
            </a:r>
            <a:r>
              <a:rPr lang="he-IL" dirty="0" smtClean="0"/>
              <a:t>לרוב על </a:t>
            </a:r>
            <a:r>
              <a:rPr lang="he-IL" dirty="0"/>
              <a:t>פי הקריטריונים הבאים:</a:t>
            </a:r>
            <a:endParaRPr lang="en-US" dirty="0"/>
          </a:p>
          <a:p>
            <a:pPr marL="514350" indent="-514350">
              <a:buFont typeface="+mj-lt"/>
              <a:buAutoNum type="arabicPeriod"/>
            </a:pPr>
            <a:r>
              <a:rPr lang="he-IL" b="1" dirty="0" smtClean="0"/>
              <a:t>מעשה </a:t>
            </a:r>
            <a:r>
              <a:rPr lang="he-IL" b="1" dirty="0"/>
              <a:t>הצלה קונקרטי או עזרה בהצלה.</a:t>
            </a:r>
            <a:endParaRPr lang="en-US" b="1" dirty="0"/>
          </a:p>
          <a:p>
            <a:pPr marL="514350" indent="-514350">
              <a:buFont typeface="+mj-lt"/>
              <a:buAutoNum type="arabicPeriod"/>
            </a:pPr>
            <a:r>
              <a:rPr lang="he-IL" b="1" dirty="0" smtClean="0"/>
              <a:t>הצלה </a:t>
            </a:r>
            <a:r>
              <a:rPr lang="he-IL" b="1" dirty="0"/>
              <a:t>שנעשתה תוך סיכון עצמי.</a:t>
            </a:r>
            <a:endParaRPr lang="en-US" b="1" dirty="0"/>
          </a:p>
          <a:p>
            <a:pPr marL="514350" indent="-514350">
              <a:buFont typeface="+mj-lt"/>
              <a:buAutoNum type="arabicPeriod"/>
            </a:pPr>
            <a:r>
              <a:rPr lang="he-IL" b="1" dirty="0" smtClean="0"/>
              <a:t>המציל </a:t>
            </a:r>
            <a:r>
              <a:rPr lang="he-IL" b="1" dirty="0"/>
              <a:t>לא דרש ולא קיבל תמורה בעד מעשה ההצלה.</a:t>
            </a:r>
            <a:endParaRPr lang="en-US" b="1" dirty="0"/>
          </a:p>
          <a:p>
            <a:pPr marL="514350" indent="-514350">
              <a:buFont typeface="+mj-lt"/>
              <a:buAutoNum type="arabicPeriod"/>
            </a:pPr>
            <a:r>
              <a:rPr lang="he-IL" b="1" dirty="0" smtClean="0"/>
              <a:t>הבקשה </a:t>
            </a:r>
            <a:r>
              <a:rPr lang="he-IL" b="1" dirty="0"/>
              <a:t>נתמכת בעדויות של ניצולים או בחומר ארכיוני אמין.</a:t>
            </a:r>
            <a:endParaRPr lang="en-US" b="1" dirty="0"/>
          </a:p>
          <a:p>
            <a:pPr marL="514350" indent="-514350">
              <a:buFont typeface="+mj-lt"/>
              <a:buAutoNum type="arabicPeriod"/>
            </a:pPr>
            <a:r>
              <a:rPr lang="he-IL" b="1" dirty="0" smtClean="0"/>
              <a:t>המציל </a:t>
            </a:r>
            <a:r>
              <a:rPr lang="he-IL" b="1" dirty="0"/>
              <a:t>לא יהודי.</a:t>
            </a:r>
            <a:endParaRPr lang="en-US" b="1" dirty="0"/>
          </a:p>
          <a:p>
            <a:endParaRPr lang="he-IL"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r>
              <a:rPr lang="he-IL" b="1" dirty="0" smtClean="0">
                <a:solidFill>
                  <a:srgbClr val="0070C0"/>
                </a:solidFill>
                <a:cs typeface="+mn-cs"/>
              </a:rPr>
              <a:t>קישורים</a:t>
            </a:r>
            <a:endParaRPr lang="he-IL" b="1" dirty="0">
              <a:solidFill>
                <a:srgbClr val="0070C0"/>
              </a:solidFill>
              <a:cs typeface="+mn-cs"/>
            </a:endParaRPr>
          </a:p>
        </p:txBody>
      </p:sp>
      <p:sp>
        <p:nvSpPr>
          <p:cNvPr id="3" name="Content Placeholder 2"/>
          <p:cNvSpPr>
            <a:spLocks noGrp="1"/>
          </p:cNvSpPr>
          <p:nvPr>
            <p:ph idx="1"/>
          </p:nvPr>
        </p:nvSpPr>
        <p:spPr/>
        <p:txBody>
          <a:bodyPr>
            <a:normAutofit lnSpcReduction="10000"/>
          </a:bodyPr>
          <a:lstStyle/>
          <a:p>
            <a:r>
              <a:rPr lang="he-IL" dirty="0" smtClean="0"/>
              <a:t>סיור וירטואלי לאורך שדרת חסידי אומות עולם ב"יד ושם" ירושלים- 1.3 דקה</a:t>
            </a:r>
            <a:endParaRPr lang="en-US" dirty="0" smtClean="0"/>
          </a:p>
          <a:p>
            <a:r>
              <a:rPr lang="en-US" u="sng" dirty="0" smtClean="0">
                <a:hlinkClick r:id="rId2"/>
              </a:rPr>
              <a:t>http://www.youtube.com/watch?v=XTaQC3r_vO8</a:t>
            </a:r>
            <a:endParaRPr lang="en-US" dirty="0" smtClean="0"/>
          </a:p>
          <a:p>
            <a:r>
              <a:rPr lang="he-IL" dirty="0" smtClean="0"/>
              <a:t>ואהבת לרעך כמוך – סרט על חסידי אומות עולם – 4.5 דקות (מתוך מהדורת חדשות) </a:t>
            </a:r>
            <a:endParaRPr lang="en-US" dirty="0" smtClean="0"/>
          </a:p>
          <a:p>
            <a:r>
              <a:rPr lang="en-US" u="sng" dirty="0" smtClean="0">
                <a:hlinkClick r:id="rId3"/>
              </a:rPr>
              <a:t>http://www.youtube.com/watch?v=Gw1fYoEiILI&amp;list=PL46A467520694360F</a:t>
            </a:r>
            <a:endParaRPr lang="en-US" dirty="0" smtClean="0"/>
          </a:p>
          <a:p>
            <a:r>
              <a:rPr lang="he-IL" dirty="0" smtClean="0"/>
              <a:t>(ניתן לצפות ב-5 חלקים של הסרט) </a:t>
            </a:r>
            <a:endParaRPr lang="en-US" dirty="0" smtClean="0"/>
          </a:p>
          <a:p>
            <a:endParaRPr lang="he-IL"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909" y="116632"/>
            <a:ext cx="8229600" cy="1143000"/>
          </a:xfrm>
          <a:solidFill>
            <a:srgbClr val="FFFF00"/>
          </a:solidFill>
        </p:spPr>
        <p:txBody>
          <a:bodyPr/>
          <a:lstStyle/>
          <a:p>
            <a:r>
              <a:rPr lang="he-IL" b="1" dirty="0" smtClean="0">
                <a:cs typeface="+mn-cs"/>
              </a:rPr>
              <a:t>27.362 </a:t>
            </a:r>
            <a:r>
              <a:rPr lang="he-IL" b="1" dirty="0" smtClean="0">
                <a:cs typeface="+mn-cs"/>
              </a:rPr>
              <a:t>אלף קרני אור באפלה</a:t>
            </a:r>
            <a:endParaRPr lang="he-IL" b="1" dirty="0">
              <a:cs typeface="+mn-cs"/>
            </a:endParaRPr>
          </a:p>
        </p:txBody>
      </p:sp>
      <p:sp>
        <p:nvSpPr>
          <p:cNvPr id="3" name="Content Placeholder 2"/>
          <p:cNvSpPr>
            <a:spLocks noGrp="1"/>
          </p:cNvSpPr>
          <p:nvPr>
            <p:ph idx="1"/>
          </p:nvPr>
        </p:nvSpPr>
        <p:spPr>
          <a:xfrm>
            <a:off x="649024" y="1526469"/>
            <a:ext cx="8229600" cy="3414699"/>
          </a:xfrm>
        </p:spPr>
        <p:txBody>
          <a:bodyPr/>
          <a:lstStyle/>
          <a:p>
            <a:pPr algn="ctr">
              <a:buNone/>
            </a:pPr>
            <a:r>
              <a:rPr lang="he-IL" b="1" dirty="0" smtClean="0"/>
              <a:t>27,362 זהו </a:t>
            </a:r>
            <a:r>
              <a:rPr lang="he-IL" b="1" dirty="0" smtClean="0"/>
              <a:t>מספרם של המצילים שהוכרו ע"י "יד ושם" </a:t>
            </a:r>
            <a:r>
              <a:rPr lang="he-IL" b="1" dirty="0" smtClean="0"/>
              <a:t>נכון ל-2019</a:t>
            </a:r>
            <a:endParaRPr lang="he-IL" b="1" dirty="0" smtClean="0"/>
          </a:p>
          <a:p>
            <a:pPr>
              <a:buFont typeface="Wingdings" pitchFamily="2" charset="2"/>
              <a:buChar char="ü"/>
            </a:pPr>
            <a:r>
              <a:rPr lang="he-IL" sz="2800" b="1" dirty="0" smtClean="0"/>
              <a:t>המציין את פועלם, </a:t>
            </a:r>
          </a:p>
          <a:p>
            <a:pPr>
              <a:buFont typeface="Wingdings" pitchFamily="2" charset="2"/>
              <a:buChar char="ü"/>
            </a:pPr>
            <a:r>
              <a:rPr lang="he-IL" sz="2800" b="1" dirty="0" smtClean="0"/>
              <a:t>מעניק להם את התואר- חסיד אומות עולם </a:t>
            </a:r>
          </a:p>
          <a:p>
            <a:pPr>
              <a:buFont typeface="Wingdings" pitchFamily="2" charset="2"/>
              <a:buChar char="ü"/>
            </a:pPr>
            <a:r>
              <a:rPr lang="he-IL" sz="2800" b="1" dirty="0" smtClean="0"/>
              <a:t>מנציח את שמם על קיר זיכרון </a:t>
            </a:r>
          </a:p>
          <a:p>
            <a:pPr>
              <a:buFont typeface="Wingdings" pitchFamily="2" charset="2"/>
              <a:buChar char="ü"/>
            </a:pPr>
            <a:r>
              <a:rPr lang="he-IL" sz="2800" b="1" dirty="0" smtClean="0"/>
              <a:t>ונוטע עצים על שמם ב"שדרת חסידי העולם". </a:t>
            </a:r>
          </a:p>
          <a:p>
            <a:pPr>
              <a:buFont typeface="Wingdings" pitchFamily="2" charset="2"/>
              <a:buChar char="ü"/>
            </a:pPr>
            <a:endParaRPr lang="he-IL" b="1" dirty="0" smtClean="0"/>
          </a:p>
          <a:p>
            <a:endParaRPr lang="he-IL" dirty="0"/>
          </a:p>
        </p:txBody>
      </p:sp>
      <p:pic>
        <p:nvPicPr>
          <p:cNvPr id="4" name="Picture 4" descr="250px-Israel-Yad_Vashem_Garden_of_righteous"/>
          <p:cNvPicPr>
            <a:picLocks noChangeAspect="1" noChangeArrowheads="1"/>
          </p:cNvPicPr>
          <p:nvPr/>
        </p:nvPicPr>
        <p:blipFill>
          <a:blip r:embed="rId2"/>
          <a:srcRect/>
          <a:stretch>
            <a:fillRect/>
          </a:stretch>
        </p:blipFill>
        <p:spPr bwMode="auto">
          <a:xfrm>
            <a:off x="179512" y="4941168"/>
            <a:ext cx="2258415" cy="1700808"/>
          </a:xfrm>
          <a:prstGeom prst="rect">
            <a:avLst/>
          </a:prstGeom>
          <a:noFill/>
          <a:ln w="9525">
            <a:noFill/>
            <a:miter lim="800000"/>
            <a:headEnd/>
            <a:tailEnd/>
          </a:ln>
        </p:spPr>
      </p:pic>
      <p:sp>
        <p:nvSpPr>
          <p:cNvPr id="5" name="מלבן 4"/>
          <p:cNvSpPr/>
          <p:nvPr/>
        </p:nvSpPr>
        <p:spPr>
          <a:xfrm>
            <a:off x="3275856" y="5630218"/>
            <a:ext cx="5602768" cy="923330"/>
          </a:xfrm>
          <a:prstGeom prst="rect">
            <a:avLst/>
          </a:prstGeom>
        </p:spPr>
        <p:txBody>
          <a:bodyPr wrap="square">
            <a:spAutoFit/>
          </a:bodyPr>
          <a:lstStyle/>
          <a:p>
            <a:r>
              <a:rPr lang="en-US" dirty="0">
                <a:hlinkClick r:id="rId3"/>
              </a:rPr>
              <a:t>https://</a:t>
            </a:r>
            <a:r>
              <a:rPr lang="en-US" dirty="0" smtClean="0">
                <a:hlinkClick r:id="rId3"/>
              </a:rPr>
              <a:t>www.yadvashem.org/he/righteous/statistics.html</a:t>
            </a:r>
            <a:endParaRPr lang="en-US" dirty="0" smtClean="0"/>
          </a:p>
          <a:p>
            <a:r>
              <a:rPr lang="he-IL" dirty="0" smtClean="0"/>
              <a:t>פירוט מספר חסידי אומות לפי מדינות</a:t>
            </a:r>
          </a:p>
          <a:p>
            <a:endParaRPr lang="he-IL"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lstStyle/>
          <a:p>
            <a:r>
              <a:rPr lang="he-IL" b="1" dirty="0" smtClean="0">
                <a:cs typeface="+mn-cs"/>
              </a:rPr>
              <a:t>דפוסי ההצלה</a:t>
            </a:r>
            <a:endParaRPr lang="he-IL" b="1" dirty="0">
              <a:cs typeface="+mn-cs"/>
            </a:endParaRPr>
          </a:p>
        </p:txBody>
      </p:sp>
      <p:sp>
        <p:nvSpPr>
          <p:cNvPr id="3" name="Content Placeholder 2"/>
          <p:cNvSpPr>
            <a:spLocks noGrp="1"/>
          </p:cNvSpPr>
          <p:nvPr>
            <p:ph idx="1"/>
          </p:nvPr>
        </p:nvSpPr>
        <p:spPr>
          <a:ln w="76200">
            <a:solidFill>
              <a:schemeClr val="accent1">
                <a:lumMod val="20000"/>
                <a:lumOff val="80000"/>
              </a:schemeClr>
            </a:solidFill>
          </a:ln>
        </p:spPr>
        <p:txBody>
          <a:bodyPr>
            <a:normAutofit fontScale="92500"/>
          </a:bodyPr>
          <a:lstStyle/>
          <a:p>
            <a:pPr>
              <a:defRPr/>
            </a:pPr>
            <a:r>
              <a:rPr lang="he-IL" b="1" u="sng" dirty="0" smtClean="0"/>
              <a:t>מתן מסתור</a:t>
            </a:r>
            <a:r>
              <a:rPr lang="he-IL" b="1" dirty="0" smtClean="0"/>
              <a:t> - גויים שהסתירו ילדים/ משפחות יהודיות בביתם. </a:t>
            </a:r>
            <a:endParaRPr lang="he-IL" b="1" u="sng" dirty="0" smtClean="0"/>
          </a:p>
          <a:p>
            <a:pPr>
              <a:defRPr/>
            </a:pPr>
            <a:r>
              <a:rPr lang="he-IL" b="1" u="sng" dirty="0" smtClean="0"/>
              <a:t>סיוע בבריחה ומעבר גבולות</a:t>
            </a:r>
            <a:r>
              <a:rPr lang="he-IL" b="1" dirty="0" smtClean="0"/>
              <a:t> - אזרחים שעזרו ליהודים לברוח ולהבריח יהודים אל מעבר לגבול. </a:t>
            </a:r>
            <a:endParaRPr lang="he-IL" b="1" u="sng" dirty="0" smtClean="0"/>
          </a:p>
          <a:p>
            <a:pPr>
              <a:defRPr/>
            </a:pPr>
            <a:r>
              <a:rPr lang="he-IL" b="1" u="sng" dirty="0" smtClean="0"/>
              <a:t>מסתור בכנסיה ובמנזרים</a:t>
            </a:r>
            <a:r>
              <a:rPr lang="he-IL" b="1" dirty="0" smtClean="0"/>
              <a:t> - כמרים - כנסיות ומנזרים שהסתירו  ילדים  וגם משפחות יהודיות</a:t>
            </a:r>
            <a:endParaRPr lang="he-IL" b="1" u="sng" dirty="0" smtClean="0"/>
          </a:p>
          <a:p>
            <a:pPr>
              <a:defRPr/>
            </a:pPr>
            <a:r>
              <a:rPr lang="he-IL" b="1" u="sng" dirty="0" smtClean="0"/>
              <a:t>מתן תעודות מזוייפות</a:t>
            </a:r>
            <a:r>
              <a:rPr lang="he-IL" b="1" dirty="0" smtClean="0"/>
              <a:t> -  דיפלומטיים שהעניקו תעודות מזוייפות  (מנדס- פורטוגל, ראול ולנברג –שוודיה , סוגיהרה –יפן ועוד)</a:t>
            </a:r>
            <a:endParaRPr lang="en-US" b="1" dirty="0" smtClean="0"/>
          </a:p>
          <a:p>
            <a:endParaRPr lang="he-IL"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183</TotalTime>
  <Words>1764</Words>
  <Application>Microsoft Office PowerPoint</Application>
  <PresentationFormat>‫הצגה על המסך (4:3)</PresentationFormat>
  <Paragraphs>193</Paragraphs>
  <Slides>30</Slides>
  <Notes>0</Notes>
  <HiddenSlides>0</HiddenSlides>
  <MMClips>0</MMClips>
  <ScaleCrop>false</ScaleCrop>
  <HeadingPairs>
    <vt:vector size="6" baseType="variant">
      <vt:variant>
        <vt:lpstr>גופנים בשימוש</vt:lpstr>
      </vt:variant>
      <vt:variant>
        <vt:i4>5</vt:i4>
      </vt:variant>
      <vt:variant>
        <vt:lpstr>ערכת נושא</vt:lpstr>
      </vt:variant>
      <vt:variant>
        <vt:i4>1</vt:i4>
      </vt:variant>
      <vt:variant>
        <vt:lpstr>כותרות שקופיות</vt:lpstr>
      </vt:variant>
      <vt:variant>
        <vt:i4>30</vt:i4>
      </vt:variant>
    </vt:vector>
  </HeadingPairs>
  <TitlesOfParts>
    <vt:vector size="36" baseType="lpstr">
      <vt:lpstr>Arial</vt:lpstr>
      <vt:lpstr>Calibri</vt:lpstr>
      <vt:lpstr>Narkisim</vt:lpstr>
      <vt:lpstr>Times New Roman</vt:lpstr>
      <vt:lpstr>Wingdings</vt:lpstr>
      <vt:lpstr>Office Theme</vt:lpstr>
      <vt:lpstr>חסידי אומות עולם </vt:lpstr>
      <vt:lpstr>חסידי אומות העולם</vt:lpstr>
      <vt:lpstr>הנצחה</vt:lpstr>
      <vt:lpstr>חוק "יד ושם" 1953</vt:lpstr>
      <vt:lpstr>מה פירוש המושג חסיד אומות עולם? </vt:lpstr>
      <vt:lpstr>מי מוגדר כחסיד אומות עולם?</vt:lpstr>
      <vt:lpstr>קישורים</vt:lpstr>
      <vt:lpstr>27.362 אלף קרני אור באפלה</vt:lpstr>
      <vt:lpstr>דפוסי ההצלה</vt:lpstr>
      <vt:lpstr>דרך הערכה לפועלם של חסידי אומות עולם</vt:lpstr>
      <vt:lpstr>תעודת כבוד ומדליות לחסידי אומות עולם</vt:lpstr>
      <vt:lpstr>דוגמאות לסיפורי הצלה -חסידי אומות עולם</vt:lpstr>
      <vt:lpstr>אירנה סנדלר</vt:lpstr>
      <vt:lpstr>סיפורה של אירנה סנדלר</vt:lpstr>
      <vt:lpstr>אירנה סנדלר </vt:lpstr>
      <vt:lpstr>אוסקר שינדלר</vt:lpstr>
      <vt:lpstr>אוסקר שינדלר</vt:lpstr>
      <vt:lpstr>אוסקר שינדלר</vt:lpstr>
      <vt:lpstr>אוסקר שינדלר </vt:lpstr>
      <vt:lpstr>נאומו של אוסקר שינדלר - 1962</vt:lpstr>
      <vt:lpstr>קישורים אוסקר שינדלר</vt:lpstr>
      <vt:lpstr>ראול ולנברג</vt:lpstr>
      <vt:lpstr>ראול ולנברג</vt:lpstr>
      <vt:lpstr>ראול ולנברג</vt:lpstr>
      <vt:lpstr>לציון מורשתו </vt:lpstr>
      <vt:lpstr>קישורים- ראול ולנברג</vt:lpstr>
      <vt:lpstr>חסידי אומות עולם - אלי ויזל </vt:lpstr>
      <vt:lpstr>חסידי אומות עולם - חיים חפר </vt:lpstr>
      <vt:lpstr>חסידי אומות עולם - חיים חפר </vt:lpstr>
      <vt:lpstr> לאיש חסדי -מילים ולחן: ג'ורג' ברסאנס תרגום: נעמי שמר</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חסידי אומות עולם</dc:title>
  <dc:creator>eilat</dc:creator>
  <cp:lastModifiedBy>Eilat Katz</cp:lastModifiedBy>
  <cp:revision>23</cp:revision>
  <dcterms:created xsi:type="dcterms:W3CDTF">2014-04-13T04:27:02Z</dcterms:created>
  <dcterms:modified xsi:type="dcterms:W3CDTF">2019-10-26T04:39:39Z</dcterms:modified>
</cp:coreProperties>
</file>