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6" r:id="rId2"/>
    <p:sldId id="257" r:id="rId3"/>
    <p:sldId id="258" r:id="rId4"/>
    <p:sldId id="259" r:id="rId5"/>
    <p:sldId id="261" r:id="rId6"/>
    <p:sldId id="262" r:id="rId7"/>
    <p:sldId id="269" r:id="rId8"/>
    <p:sldId id="273" r:id="rId9"/>
    <p:sldId id="274" r:id="rId10"/>
    <p:sldId id="263" r:id="rId11"/>
    <p:sldId id="264" r:id="rId12"/>
    <p:sldId id="265" r:id="rId13"/>
    <p:sldId id="266" r:id="rId14"/>
    <p:sldId id="267" r:id="rId15"/>
    <p:sldId id="268" r:id="rId16"/>
    <p:sldId id="270" r:id="rId17"/>
    <p:sldId id="271" r:id="rId18"/>
    <p:sldId id="272" r:id="rId19"/>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0B458E3-FDAC-4D5D-B2E8-C7531B1157D1}" type="datetimeFigureOut">
              <a:rPr lang="he-IL" smtClean="0"/>
              <a:pPr/>
              <a:t>כ"ט/תשרי/תש"פ</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872764D-9E8F-4A49-A818-D08C60A30343}"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9872764D-9E8F-4A49-A818-D08C60A30343}" type="slidenum">
              <a:rPr lang="he-IL" smtClean="0"/>
              <a:pPr/>
              <a:t>10</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13D3EFA4-B23C-4FCD-A01A-75FA4B6A1043}" type="datetimeFigureOut">
              <a:rPr lang="he-IL" smtClean="0"/>
              <a:pPr/>
              <a:t>כ"ט/תשרי/תש"פ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1AF8381-7177-475F-9308-BD164D49BF11}"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3D3EFA4-B23C-4FCD-A01A-75FA4B6A1043}" type="datetimeFigureOut">
              <a:rPr lang="he-IL" smtClean="0"/>
              <a:pPr/>
              <a:t>כ"ט/תשרי/תש"פ</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1AF8381-7177-475F-9308-BD164D49BF11}"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AoizSL-TEJQ" TargetMode="External"/><Relationship Id="rId2" Type="http://schemas.openxmlformats.org/officeDocument/2006/relationships/hyperlink" Target="http://www.youtube.com/watch?v=5muyjf1mlOk" TargetMode="External"/><Relationship Id="rId1" Type="http://schemas.openxmlformats.org/officeDocument/2006/relationships/slideLayout" Target="../slideLayouts/slideLayout2.xml"/><Relationship Id="rId4" Type="http://schemas.openxmlformats.org/officeDocument/2006/relationships/hyperlink" Target="http://www.youtube.com/watch?v=kB6AgwmJw5o"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GzilbrH3CcA" TargetMode="External"/><Relationship Id="rId2" Type="http://schemas.openxmlformats.org/officeDocument/2006/relationships/hyperlink" Target="http://www.youtube.com/watch?v=siqU0iCdSSA" TargetMode="External"/><Relationship Id="rId1" Type="http://schemas.openxmlformats.org/officeDocument/2006/relationships/slideLayout" Target="../slideLayouts/slideLayout2.xml"/><Relationship Id="rId4" Type="http://schemas.openxmlformats.org/officeDocument/2006/relationships/hyperlink" Target="http://www.youtube.com/watch?v=I5tDDkvXSI8&amp;list=PLYGD0nFfbQqQp4aG0KO1nqdL6XegWLVXJ"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youtube.com/watch?v=7NFogf9IRzg" TargetMode="External"/><Relationship Id="rId2" Type="http://schemas.openxmlformats.org/officeDocument/2006/relationships/hyperlink" Target="http://www.youtube.com/watch?v=CYFRy1wmSBM&amp;list=PL4AE16111C04C16F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c5hVVucm2Pk" TargetMode="External"/><Relationship Id="rId2" Type="http://schemas.openxmlformats.org/officeDocument/2006/relationships/hyperlink" Target="http://www.youtube.com/watch?v=KkyDaSEGDLQ"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youtube.com/watch?v=wNmpuUN0ZYQ"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JJOOowG7Cw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descr="לוגו1.jpg"/>
          <p:cNvPicPr>
            <a:picLocks noChangeAspect="1"/>
          </p:cNvPicPr>
          <p:nvPr/>
        </p:nvPicPr>
        <p:blipFill>
          <a:blip r:embed="rId2"/>
          <a:stretch>
            <a:fillRect/>
          </a:stretch>
        </p:blipFill>
        <p:spPr>
          <a:xfrm>
            <a:off x="395536" y="-531440"/>
            <a:ext cx="5286412" cy="5286412"/>
          </a:xfrm>
          <a:prstGeom prst="rect">
            <a:avLst/>
          </a:prstGeom>
        </p:spPr>
      </p:pic>
      <p:sp>
        <p:nvSpPr>
          <p:cNvPr id="3" name="כותרת משנה 2"/>
          <p:cNvSpPr>
            <a:spLocks noGrp="1"/>
          </p:cNvSpPr>
          <p:nvPr>
            <p:ph type="subTitle" idx="1"/>
          </p:nvPr>
        </p:nvSpPr>
        <p:spPr>
          <a:xfrm>
            <a:off x="2267744" y="4445807"/>
            <a:ext cx="6400800" cy="2109790"/>
          </a:xfrm>
        </p:spPr>
        <p:style>
          <a:lnRef idx="1">
            <a:schemeClr val="accent3"/>
          </a:lnRef>
          <a:fillRef idx="2">
            <a:schemeClr val="accent3"/>
          </a:fillRef>
          <a:effectRef idx="1">
            <a:schemeClr val="accent3"/>
          </a:effectRef>
          <a:fontRef idx="minor">
            <a:schemeClr val="dk1"/>
          </a:fontRef>
        </p:style>
        <p:txBody>
          <a:bodyPr>
            <a:normAutofit/>
          </a:bodyPr>
          <a:lstStyle/>
          <a:p>
            <a:r>
              <a:rPr lang="he-IL" sz="3600" b="1" dirty="0" smtClean="0">
                <a:solidFill>
                  <a:schemeClr val="tx1"/>
                </a:solidFill>
              </a:rPr>
              <a:t>תוכנית </a:t>
            </a:r>
            <a:r>
              <a:rPr lang="he-IL" sz="3600" b="1" dirty="0" smtClean="0">
                <a:solidFill>
                  <a:schemeClr val="tx1"/>
                </a:solidFill>
              </a:rPr>
              <a:t>היל"ה</a:t>
            </a:r>
          </a:p>
          <a:p>
            <a:r>
              <a:rPr lang="he-IL" sz="3600" b="1" dirty="0" smtClean="0">
                <a:solidFill>
                  <a:schemeClr val="tx1"/>
                </a:solidFill>
              </a:rPr>
              <a:t>כותבת </a:t>
            </a:r>
            <a:r>
              <a:rPr lang="he-IL" sz="3600" b="1" dirty="0" smtClean="0">
                <a:solidFill>
                  <a:schemeClr val="tx1"/>
                </a:solidFill>
              </a:rPr>
              <a:t>התוכנית: קרן בבלי</a:t>
            </a:r>
          </a:p>
          <a:p>
            <a:endParaRPr lang="he-IL" sz="3600" b="1" dirty="0">
              <a:solidFill>
                <a:schemeClr val="tx1"/>
              </a:solidFill>
              <a:cs typeface="+mj-cs"/>
            </a:endParaRPr>
          </a:p>
        </p:txBody>
      </p:sp>
      <p:sp>
        <p:nvSpPr>
          <p:cNvPr id="7" name="כותרת משנה 2"/>
          <p:cNvSpPr txBox="1">
            <a:spLocks/>
          </p:cNvSpPr>
          <p:nvPr/>
        </p:nvSpPr>
        <p:spPr>
          <a:xfrm>
            <a:off x="5292080" y="214290"/>
            <a:ext cx="3537580" cy="175260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ormAutofit/>
          </a:bodyPr>
          <a:lstStyle/>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he-IL" sz="2800" b="1" i="0" u="sng" strike="noStrike" kern="1200" cap="none" spc="0" normalizeH="0" baseline="0" noProof="0" dirty="0" smtClean="0">
                <a:ln>
                  <a:noFill/>
                </a:ln>
                <a:solidFill>
                  <a:schemeClr val="tx1"/>
                </a:solidFill>
                <a:effectLst/>
                <a:uLnTx/>
                <a:uFillTx/>
                <a:latin typeface="+mn-lt"/>
                <a:ea typeface="+mn-ea"/>
              </a:rPr>
              <a:t>תוכנית לימודים</a:t>
            </a:r>
          </a:p>
          <a:p>
            <a:pPr marL="0" marR="0" lvl="0" indent="0" algn="r" defTabSz="914400" rtl="1" eaLnBrk="1" fontAlgn="auto" latinLnBrk="0" hangingPunct="1">
              <a:lnSpc>
                <a:spcPct val="100000"/>
              </a:lnSpc>
              <a:spcBef>
                <a:spcPct val="20000"/>
              </a:spcBef>
              <a:spcAft>
                <a:spcPts val="0"/>
              </a:spcAft>
              <a:buClrTx/>
              <a:buSzTx/>
              <a:buFont typeface="Arial" pitchFamily="34" charset="0"/>
              <a:buNone/>
              <a:tabLst/>
              <a:defRPr/>
            </a:pPr>
            <a:r>
              <a:rPr lang="he-IL" sz="2800" b="1" u="sng" dirty="0" smtClean="0"/>
              <a:t>למסלול </a:t>
            </a:r>
            <a:r>
              <a:rPr lang="he-IL" sz="2800" b="1" u="sng" dirty="0" smtClean="0"/>
              <a:t>9 </a:t>
            </a:r>
            <a:r>
              <a:rPr lang="he-IL" sz="2800" b="1" u="sng" dirty="0" smtClean="0"/>
              <a:t>שנות לימוד</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32" y="1500174"/>
            <a:ext cx="8643998" cy="5357826"/>
          </a:xfrm>
        </p:spPr>
        <p:txBody>
          <a:bodyPr>
            <a:normAutofit fontScale="32500" lnSpcReduction="20000"/>
          </a:bodyPr>
          <a:lstStyle/>
          <a:p>
            <a:pPr lvl="0">
              <a:lnSpc>
                <a:spcPct val="170000"/>
              </a:lnSpc>
              <a:buNone/>
            </a:pPr>
            <a:endParaRPr lang="he-IL" sz="6700" dirty="0" smtClean="0"/>
          </a:p>
          <a:p>
            <a:pPr lvl="0">
              <a:lnSpc>
                <a:spcPct val="170000"/>
              </a:lnSpc>
              <a:buFont typeface="Wingdings" pitchFamily="2" charset="2"/>
              <a:buChar char="v"/>
            </a:pPr>
            <a:r>
              <a:rPr lang="he-IL" sz="7400" b="1" dirty="0" smtClean="0"/>
              <a:t>גיוון בדרכי הוראה למידה</a:t>
            </a:r>
          </a:p>
          <a:p>
            <a:pPr lvl="0">
              <a:lnSpc>
                <a:spcPct val="170000"/>
              </a:lnSpc>
              <a:buFont typeface="Wingdings" pitchFamily="2" charset="2"/>
              <a:buChar char="v"/>
            </a:pPr>
            <a:r>
              <a:rPr lang="he-IL" sz="7400" b="1" dirty="0" smtClean="0"/>
              <a:t>מתן </a:t>
            </a:r>
            <a:r>
              <a:rPr lang="he-IL" sz="7400" b="1" dirty="0"/>
              <a:t>מענה לשונות </a:t>
            </a:r>
            <a:r>
              <a:rPr lang="he-IL" sz="7400" b="1" dirty="0" smtClean="0"/>
              <a:t>התלמידים – מגוון פעילויות המאפשרות בחירה והתאמה לרמת </a:t>
            </a:r>
            <a:r>
              <a:rPr lang="he-IL" sz="7400" b="1" dirty="0"/>
              <a:t>התלמיד. </a:t>
            </a:r>
            <a:r>
              <a:rPr lang="he-IL" sz="7400" b="1" dirty="0" smtClean="0"/>
              <a:t>כולל העשרה.</a:t>
            </a:r>
          </a:p>
          <a:p>
            <a:pPr lvl="0">
              <a:lnSpc>
                <a:spcPct val="170000"/>
              </a:lnSpc>
              <a:buFont typeface="Wingdings" pitchFamily="2" charset="2"/>
              <a:buChar char="v"/>
            </a:pPr>
            <a:r>
              <a:rPr lang="he-IL" sz="7400" b="1" dirty="0" smtClean="0"/>
              <a:t>בדיקת הבנת התלמיד באמצעות פעילויות המבטיחות הצלחה</a:t>
            </a:r>
          </a:p>
          <a:p>
            <a:pPr lvl="0">
              <a:lnSpc>
                <a:spcPct val="170000"/>
              </a:lnSpc>
              <a:buFont typeface="Wingdings" pitchFamily="2" charset="2"/>
              <a:buChar char="v"/>
            </a:pPr>
            <a:r>
              <a:rPr lang="he-IL" sz="7400" b="1" dirty="0" smtClean="0"/>
              <a:t>בחלק מהנושאים התלמיד מתקדם בחומר הלימוד באופן עצמאי.</a:t>
            </a:r>
          </a:p>
          <a:p>
            <a:endParaRPr lang="he-IL" dirty="0">
              <a:cs typeface="+mj-cs"/>
            </a:endParaRPr>
          </a:p>
        </p:txBody>
      </p:sp>
      <p:sp>
        <p:nvSpPr>
          <p:cNvPr id="5" name="כותרת 1"/>
          <p:cNvSpPr txBox="1">
            <a:spLocks/>
          </p:cNvSpPr>
          <p:nvPr/>
        </p:nvSpPr>
        <p:spPr>
          <a:xfrm>
            <a:off x="428596" y="357166"/>
            <a:ext cx="8215370" cy="1714512"/>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400" b="1" i="0" u="sng" strike="noStrike" kern="1200" cap="none" spc="0" normalizeH="0" baseline="0" noProof="0" dirty="0" smtClean="0">
                <a:ln>
                  <a:noFill/>
                </a:ln>
                <a:solidFill>
                  <a:schemeClr val="tx1"/>
                </a:solidFill>
                <a:effectLst/>
                <a:uLnTx/>
                <a:uFillTx/>
                <a:latin typeface="+mj-lt"/>
                <a:ea typeface="+mj-ea"/>
                <a:cs typeface="+mj-cs"/>
              </a:rPr>
              <a:t>דרכי הוראה - למידה</a:t>
            </a:r>
          </a:p>
        </p:txBody>
      </p:sp>
      <p:pic>
        <p:nvPicPr>
          <p:cNvPr id="4" name="Picture 3" descr="C:\Documents and Settings\e\Local Settings\Temporary Internet Files\Content.IE5\1L9B90W1\MH900432665[1].JPG"/>
          <p:cNvPicPr/>
          <p:nvPr/>
        </p:nvPicPr>
        <p:blipFill>
          <a:blip r:embed="rId3"/>
          <a:srcRect l="20922" t="24157" r="25224" b="27551"/>
          <a:stretch>
            <a:fillRect/>
          </a:stretch>
        </p:blipFill>
        <p:spPr bwMode="auto">
          <a:xfrm>
            <a:off x="7072330" y="500042"/>
            <a:ext cx="1785950" cy="15716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14282" y="1500174"/>
            <a:ext cx="8715436" cy="5000660"/>
          </a:xfrm>
        </p:spPr>
        <p:txBody>
          <a:bodyPr>
            <a:noAutofit/>
          </a:bodyPr>
          <a:lstStyle/>
          <a:p>
            <a:pPr lvl="0" algn="r">
              <a:lnSpc>
                <a:spcPct val="150000"/>
              </a:lnSpc>
              <a:buFont typeface="Wingdings" pitchFamily="2" charset="2"/>
              <a:buChar char="v"/>
            </a:pPr>
            <a:r>
              <a:rPr lang="en-US" sz="2600" dirty="0" smtClean="0"/>
              <a:t/>
            </a:r>
            <a:br>
              <a:rPr lang="en-US" sz="2600" dirty="0" smtClean="0"/>
            </a:br>
            <a:r>
              <a:rPr lang="he-IL" sz="2400" b="1" dirty="0" smtClean="0">
                <a:cs typeface="+mn-cs"/>
              </a:rPr>
              <a:t/>
            </a:r>
            <a:br>
              <a:rPr lang="he-IL" sz="2400" b="1" dirty="0" smtClean="0">
                <a:cs typeface="+mn-cs"/>
              </a:rPr>
            </a:br>
            <a:r>
              <a:rPr lang="he-IL" sz="2400" b="1" dirty="0" smtClean="0">
                <a:cs typeface="+mn-cs"/>
              </a:rPr>
              <a:t>1.שילוב טכנולוגיות מידע ותקשורת: הפנייה למאגרי ידע, ייצוג חזותי של  מידע, סרטונים, סימולציה. </a:t>
            </a:r>
            <a:r>
              <a:rPr lang="en-US" sz="2400" b="1" dirty="0" smtClean="0">
                <a:cs typeface="+mn-cs"/>
              </a:rPr>
              <a:t/>
            </a:r>
            <a:br>
              <a:rPr lang="en-US" sz="2400" b="1" dirty="0" smtClean="0">
                <a:cs typeface="+mn-cs"/>
              </a:rPr>
            </a:br>
            <a:r>
              <a:rPr lang="he-IL" sz="2400" b="1" dirty="0" smtClean="0">
                <a:cs typeface="+mn-cs"/>
              </a:rPr>
              <a:t>2.פיתוח חשיבה מדעית על פי דרגות חשיבה שונות.  </a:t>
            </a:r>
            <a:r>
              <a:rPr lang="he-IL" sz="2400" b="1" dirty="0">
                <a:cs typeface="+mn-cs"/>
              </a:rPr>
              <a:t/>
            </a:r>
            <a:br>
              <a:rPr lang="he-IL" sz="2400" b="1" dirty="0">
                <a:cs typeface="+mn-cs"/>
              </a:rPr>
            </a:br>
            <a:r>
              <a:rPr lang="he-IL" sz="2400" b="1" dirty="0" smtClean="0">
                <a:cs typeface="+mn-cs"/>
              </a:rPr>
              <a:t>3.מיזוג </a:t>
            </a:r>
            <a:r>
              <a:rPr lang="he-IL" sz="2400" b="1" dirty="0">
                <a:cs typeface="+mn-cs"/>
              </a:rPr>
              <a:t>בין מיומנויות</a:t>
            </a:r>
            <a:r>
              <a:rPr lang="he-IL" sz="2400" b="1" dirty="0" smtClean="0">
                <a:cs typeface="+mn-cs"/>
              </a:rPr>
              <a:t>.* תהליך </a:t>
            </a:r>
            <a:r>
              <a:rPr lang="he-IL" sz="2400" b="1" dirty="0">
                <a:cs typeface="+mn-cs"/>
              </a:rPr>
              <a:t>למידה ע"י הבניית ידע מדורג</a:t>
            </a:r>
            <a:r>
              <a:rPr lang="he-IL" sz="2400" b="1" dirty="0" smtClean="0">
                <a:cs typeface="+mn-cs"/>
              </a:rPr>
              <a:t>.</a:t>
            </a:r>
            <a:r>
              <a:rPr lang="en-US" sz="2400" b="1" dirty="0" smtClean="0">
                <a:cs typeface="+mn-cs"/>
              </a:rPr>
              <a:t/>
            </a:r>
            <a:br>
              <a:rPr lang="en-US" sz="2400" b="1" dirty="0" smtClean="0">
                <a:cs typeface="+mn-cs"/>
              </a:rPr>
            </a:br>
            <a:r>
              <a:rPr lang="he-IL" sz="2400" b="1" dirty="0" smtClean="0">
                <a:cs typeface="+mn-cs"/>
              </a:rPr>
              <a:t>4.משימת חקר כמשימה מסכמת. </a:t>
            </a:r>
            <a:r>
              <a:rPr lang="en-US" sz="2400" b="1" dirty="0">
                <a:cs typeface="+mn-cs"/>
              </a:rPr>
              <a:t/>
            </a:r>
            <a:br>
              <a:rPr lang="en-US" sz="2400" b="1" dirty="0">
                <a:cs typeface="+mn-cs"/>
              </a:rPr>
            </a:br>
            <a:r>
              <a:rPr lang="he-IL" sz="2400" b="1" dirty="0" smtClean="0">
                <a:cs typeface="+mn-cs"/>
              </a:rPr>
              <a:t>5.חשיפת </a:t>
            </a:r>
            <a:r>
              <a:rPr lang="he-IL" sz="2400" b="1" dirty="0">
                <a:cs typeface="+mn-cs"/>
              </a:rPr>
              <a:t>התלמיד לקשת רחבה של נושאי לימוד בתחום המדע בפרט </a:t>
            </a:r>
            <a:r>
              <a:rPr lang="he-IL" sz="2400" b="1" dirty="0" smtClean="0">
                <a:cs typeface="+mn-cs"/>
              </a:rPr>
              <a:t/>
            </a:r>
            <a:br>
              <a:rPr lang="he-IL" sz="2400" b="1" dirty="0" smtClean="0">
                <a:cs typeface="+mn-cs"/>
              </a:rPr>
            </a:br>
            <a:r>
              <a:rPr lang="he-IL" sz="2400" b="1" dirty="0" smtClean="0">
                <a:cs typeface="+mn-cs"/>
              </a:rPr>
              <a:t>ותחומי </a:t>
            </a:r>
            <a:r>
              <a:rPr lang="he-IL" sz="2400" b="1" dirty="0">
                <a:cs typeface="+mn-cs"/>
              </a:rPr>
              <a:t>החיים בכלל. </a:t>
            </a:r>
            <a:r>
              <a:rPr lang="en-US" sz="2800" dirty="0"/>
              <a:t/>
            </a:r>
            <a:br>
              <a:rPr lang="en-US" sz="2800" dirty="0"/>
            </a:br>
            <a:endParaRPr lang="he-IL" sz="2600" dirty="0"/>
          </a:p>
        </p:txBody>
      </p:sp>
      <p:sp>
        <p:nvSpPr>
          <p:cNvPr id="4" name="כותרת 1"/>
          <p:cNvSpPr txBox="1">
            <a:spLocks/>
          </p:cNvSpPr>
          <p:nvPr/>
        </p:nvSpPr>
        <p:spPr>
          <a:xfrm>
            <a:off x="571472" y="173025"/>
            <a:ext cx="8215370" cy="2112967"/>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400" b="1" i="0" u="sng" strike="noStrike" kern="1200" cap="none" spc="0" normalizeH="0" baseline="0" noProof="0" dirty="0" smtClean="0">
                <a:ln>
                  <a:noFill/>
                </a:ln>
                <a:solidFill>
                  <a:schemeClr val="tx1"/>
                </a:solidFill>
                <a:effectLst/>
                <a:uLnTx/>
                <a:uFillTx/>
                <a:latin typeface="+mj-lt"/>
                <a:ea typeface="+mj-ea"/>
                <a:cs typeface="+mj-cs"/>
              </a:rPr>
              <a:t>דרכי הוראה </a:t>
            </a:r>
            <a:r>
              <a:rPr kumimoji="0" lang="he-IL" sz="4400" b="1" i="0" u="sng" strike="noStrike" kern="1200" cap="none" spc="0" normalizeH="0" baseline="0" noProof="0" smtClean="0">
                <a:ln>
                  <a:noFill/>
                </a:ln>
                <a:solidFill>
                  <a:schemeClr val="tx1"/>
                </a:solidFill>
                <a:effectLst/>
                <a:uLnTx/>
                <a:uFillTx/>
                <a:latin typeface="+mj-lt"/>
                <a:ea typeface="+mj-ea"/>
                <a:cs typeface="+mj-cs"/>
              </a:rPr>
              <a:t>– למידה</a:t>
            </a:r>
            <a:endParaRPr kumimoji="0" lang="he-IL" sz="4400" b="1" i="0" u="sng" strike="noStrike" kern="1200" cap="none" spc="0" normalizeH="0" baseline="0" noProof="0" dirty="0" smtClean="0">
              <a:ln>
                <a:noFill/>
              </a:ln>
              <a:solidFill>
                <a:schemeClr val="tx1"/>
              </a:solidFill>
              <a:effectLst/>
              <a:uLnTx/>
              <a:uFillTx/>
              <a:latin typeface="+mj-lt"/>
              <a:ea typeface="+mj-ea"/>
              <a:cs typeface="+mj-cs"/>
            </a:endParaRPr>
          </a:p>
        </p:txBody>
      </p:sp>
      <p:pic>
        <p:nvPicPr>
          <p:cNvPr id="5" name="Picture 4" descr="C:\Documents and Settings\e\Local Settings\Temporary Internet Files\Content.IE5\1L9B90W1\MH900432665[1].JPG"/>
          <p:cNvPicPr/>
          <p:nvPr/>
        </p:nvPicPr>
        <p:blipFill>
          <a:blip r:embed="rId2"/>
          <a:srcRect l="20922" t="24157" r="25224" b="27551"/>
          <a:stretch>
            <a:fillRect/>
          </a:stretch>
        </p:blipFill>
        <p:spPr bwMode="auto">
          <a:xfrm>
            <a:off x="214282" y="642918"/>
            <a:ext cx="1928826" cy="15811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he-IL" b="1" dirty="0" smtClean="0">
                <a:cs typeface="+mn-cs"/>
              </a:rPr>
              <a:t>מבנה מבחן </a:t>
            </a:r>
            <a:endParaRPr lang="he-IL" b="1" dirty="0">
              <a:cs typeface="+mn-cs"/>
            </a:endParaRPr>
          </a:p>
        </p:txBody>
      </p:sp>
      <p:sp>
        <p:nvSpPr>
          <p:cNvPr id="3" name="Content Placeholder 2"/>
          <p:cNvSpPr>
            <a:spLocks noGrp="1"/>
          </p:cNvSpPr>
          <p:nvPr>
            <p:ph idx="1"/>
          </p:nvPr>
        </p:nvSpPr>
        <p:spPr/>
        <p:txBody>
          <a:bodyPr>
            <a:normAutofit fontScale="92500" lnSpcReduction="20000"/>
          </a:bodyPr>
          <a:lstStyle/>
          <a:p>
            <a:pPr>
              <a:buNone/>
            </a:pPr>
            <a:r>
              <a:rPr lang="he-IL" b="1" u="sng" dirty="0" smtClean="0"/>
              <a:t>משך הבחינה: </a:t>
            </a:r>
            <a:r>
              <a:rPr lang="he-IL" dirty="0" smtClean="0"/>
              <a:t>שעתיים</a:t>
            </a:r>
            <a:endParaRPr lang="en-US" dirty="0" smtClean="0"/>
          </a:p>
          <a:p>
            <a:pPr>
              <a:buNone/>
            </a:pPr>
            <a:r>
              <a:rPr lang="he-IL" dirty="0" smtClean="0"/>
              <a:t>בשאלון זה שני פרקים</a:t>
            </a:r>
            <a:r>
              <a:rPr lang="he-IL" b="1" u="sng" dirty="0" smtClean="0"/>
              <a:t>: הניקוד לבחינה 60 נקודות</a:t>
            </a:r>
            <a:br>
              <a:rPr lang="he-IL" b="1" u="sng" dirty="0" smtClean="0"/>
            </a:br>
            <a:r>
              <a:rPr lang="he-IL" b="1" u="sng" dirty="0" smtClean="0"/>
              <a:t>פרק ראשון </a:t>
            </a:r>
            <a:r>
              <a:rPr lang="he-IL" dirty="0" smtClean="0"/>
              <a:t>- </a:t>
            </a:r>
            <a:r>
              <a:rPr lang="he-IL" b="1" dirty="0" smtClean="0"/>
              <a:t>שאלות סגורות</a:t>
            </a:r>
            <a:r>
              <a:rPr lang="he-IL" dirty="0" smtClean="0"/>
              <a:t> </a:t>
            </a:r>
            <a:r>
              <a:rPr lang="he-IL" b="1" dirty="0" smtClean="0"/>
              <a:t>מכול חומר הלימוד</a:t>
            </a:r>
            <a:r>
              <a:rPr lang="he-IL" dirty="0" smtClean="0"/>
              <a:t> </a:t>
            </a:r>
            <a:endParaRPr lang="en-US" dirty="0" smtClean="0"/>
          </a:p>
          <a:p>
            <a:pPr>
              <a:buNone/>
            </a:pPr>
            <a:r>
              <a:rPr lang="he-IL" dirty="0" smtClean="0"/>
              <a:t>בחלק זה 20 שאלות. </a:t>
            </a:r>
            <a:r>
              <a:rPr lang="he-IL" b="1" u="sng" dirty="0" smtClean="0"/>
              <a:t>(שיטת הצבירה) </a:t>
            </a:r>
            <a:r>
              <a:rPr lang="he-IL" dirty="0" smtClean="0"/>
              <a:t>מקסימום הניקוד שניתן לצבור - 40 נקודות מתוך 50</a:t>
            </a:r>
            <a:br>
              <a:rPr lang="he-IL" dirty="0" smtClean="0"/>
            </a:br>
            <a:r>
              <a:rPr lang="he-IL" b="1" u="sng" dirty="0" smtClean="0"/>
              <a:t>פרק שני</a:t>
            </a:r>
            <a:r>
              <a:rPr lang="he-IL" b="1" dirty="0" smtClean="0"/>
              <a:t> - שאלות פתוחות</a:t>
            </a:r>
            <a:r>
              <a:rPr lang="he-IL" dirty="0" smtClean="0"/>
              <a:t> - בחלק זה 3 שאלות. </a:t>
            </a:r>
          </a:p>
          <a:p>
            <a:pPr>
              <a:buNone/>
            </a:pPr>
            <a:r>
              <a:rPr lang="he-IL" dirty="0" smtClean="0"/>
              <a:t>התלמיד בוחר </a:t>
            </a:r>
            <a:r>
              <a:rPr lang="he-IL" b="1" dirty="0" smtClean="0"/>
              <a:t>שתי שאלות</a:t>
            </a:r>
            <a:endParaRPr lang="en-US" dirty="0" smtClean="0"/>
          </a:p>
          <a:p>
            <a:pPr>
              <a:buNone/>
            </a:pPr>
            <a:r>
              <a:rPr lang="he-IL" dirty="0" smtClean="0"/>
              <a:t>התלמיד מקבל קטעים קצרים ועליו לענות על השאלות הקשורות לקטע </a:t>
            </a:r>
            <a:endParaRPr lang="en-US" dirty="0" smtClean="0"/>
          </a:p>
          <a:p>
            <a:pPr>
              <a:buNone/>
            </a:pPr>
            <a:r>
              <a:rPr lang="he-IL" dirty="0" smtClean="0"/>
              <a:t>(לכל שאלה - 10 נקודות. סה"כ - 20 נקודות)</a:t>
            </a:r>
            <a:endParaRPr lang="en-US" dirty="0" smtClean="0"/>
          </a:p>
          <a:p>
            <a:endParaRPr lang="he-I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he-IL" b="1" dirty="0" smtClean="0"/>
              <a:t>דוגמאות לשאלות בבחינה</a:t>
            </a:r>
            <a:endParaRPr lang="he-IL" b="1" dirty="0"/>
          </a:p>
        </p:txBody>
      </p:sp>
      <p:sp>
        <p:nvSpPr>
          <p:cNvPr id="3" name="Content Placeholder 2"/>
          <p:cNvSpPr>
            <a:spLocks noGrp="1"/>
          </p:cNvSpPr>
          <p:nvPr>
            <p:ph idx="1"/>
          </p:nvPr>
        </p:nvSpPr>
        <p:spPr/>
        <p:txBody>
          <a:bodyPr>
            <a:normAutofit fontScale="70000" lnSpcReduction="20000"/>
          </a:bodyPr>
          <a:lstStyle/>
          <a:p>
            <a:r>
              <a:rPr lang="he-IL" b="1" u="sng" dirty="0" smtClean="0"/>
              <a:t>1. מהי טכנולוגיה? (1 נק')</a:t>
            </a:r>
            <a:endParaRPr lang="en-US" dirty="0" smtClean="0"/>
          </a:p>
          <a:p>
            <a:pPr lvl="0"/>
            <a:r>
              <a:rPr lang="he-IL" dirty="0" smtClean="0"/>
              <a:t>סביבה טבעית.</a:t>
            </a:r>
            <a:endParaRPr lang="en-US" dirty="0" smtClean="0"/>
          </a:p>
          <a:p>
            <a:pPr lvl="0"/>
            <a:r>
              <a:rPr lang="he-IL" dirty="0" smtClean="0"/>
              <a:t>תחום שבא לידי ביטוי </a:t>
            </a:r>
            <a:r>
              <a:rPr lang="he-IL" b="1" dirty="0" smtClean="0"/>
              <a:t>בשינוי </a:t>
            </a:r>
            <a:r>
              <a:rPr lang="he-IL" dirty="0" smtClean="0"/>
              <a:t>על ידי הוספת מכשיר שפועל בעולם ופותר את הבעיה שלשמו הוא הומצא. </a:t>
            </a:r>
            <a:endParaRPr lang="en-US" dirty="0" smtClean="0"/>
          </a:p>
          <a:p>
            <a:pPr lvl="0"/>
            <a:r>
              <a:rPr lang="he-IL" dirty="0" smtClean="0"/>
              <a:t>שיטה לבדיקת נתונים.</a:t>
            </a:r>
            <a:endParaRPr lang="en-US" dirty="0" smtClean="0"/>
          </a:p>
          <a:p>
            <a:pPr lvl="0"/>
            <a:r>
              <a:rPr lang="he-IL" dirty="0" smtClean="0"/>
              <a:t>לימוד ומחקר שיטתי של תחום או מקצוע מסוים, המאורגן ומבוסס על עובדות, תצפיות או ניסויים אותם מסכמים לחוקים, כללים ותיאוריות. </a:t>
            </a:r>
            <a:endParaRPr lang="en-US" dirty="0" smtClean="0"/>
          </a:p>
          <a:p>
            <a:r>
              <a:rPr lang="he-IL" b="1" u="sng" dirty="0" smtClean="0"/>
              <a:t>2. לפניך מספר מילים הקשורות למדע או לטכנולוגיה. כתוב ליד כל מילה האם היא קשורה למדע  או לטכנולוגיה:(2 נק')</a:t>
            </a:r>
            <a:endParaRPr lang="en-US" dirty="0" smtClean="0"/>
          </a:p>
          <a:p>
            <a:pPr lvl="0"/>
            <a:r>
              <a:rPr lang="he-IL" dirty="0" smtClean="0"/>
              <a:t>מיקרוגל - ________________</a:t>
            </a:r>
            <a:endParaRPr lang="en-US" dirty="0" smtClean="0"/>
          </a:p>
          <a:p>
            <a:pPr lvl="0"/>
            <a:r>
              <a:rPr lang="he-IL" dirty="0" smtClean="0"/>
              <a:t>טלפון סלולארי - ____________</a:t>
            </a:r>
            <a:endParaRPr lang="en-US" dirty="0" smtClean="0"/>
          </a:p>
          <a:p>
            <a:pPr lvl="0"/>
            <a:r>
              <a:rPr lang="he-IL" dirty="0" smtClean="0"/>
              <a:t>כדור הארץ - ______________</a:t>
            </a:r>
            <a:endParaRPr lang="en-US" dirty="0" smtClean="0"/>
          </a:p>
          <a:p>
            <a:pPr lvl="0"/>
            <a:r>
              <a:rPr lang="he-IL" dirty="0" smtClean="0"/>
              <a:t>מחשב נייד - ______________</a:t>
            </a:r>
            <a:endParaRPr lang="en-US" dirty="0" smtClean="0"/>
          </a:p>
          <a:p>
            <a:endParaRPr lang="he-I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he-IL" dirty="0" smtClean="0"/>
              <a:t>שאלת השוואה</a:t>
            </a:r>
            <a:endParaRPr lang="he-IL" dirty="0"/>
          </a:p>
        </p:txBody>
      </p:sp>
      <p:sp>
        <p:nvSpPr>
          <p:cNvPr id="3" name="Content Placeholder 2"/>
          <p:cNvSpPr>
            <a:spLocks noGrp="1"/>
          </p:cNvSpPr>
          <p:nvPr>
            <p:ph idx="1"/>
          </p:nvPr>
        </p:nvSpPr>
        <p:spPr/>
        <p:txBody>
          <a:bodyPr>
            <a:normAutofit fontScale="40000" lnSpcReduction="20000"/>
          </a:bodyPr>
          <a:lstStyle/>
          <a:p>
            <a:r>
              <a:rPr lang="he-IL" sz="5100" b="1" u="sng" dirty="0" smtClean="0"/>
              <a:t>לפניך תמונות של פינגווין  ופיל. ערוך השוואה בת שלושה מאפיינים: (</a:t>
            </a:r>
            <a:r>
              <a:rPr lang="en-US" sz="5100" b="1" u="sng" dirty="0" smtClean="0"/>
              <a:t>4</a:t>
            </a:r>
            <a:r>
              <a:rPr lang="he-IL" sz="5100" b="1" u="sng" dirty="0" smtClean="0"/>
              <a:t> נק')</a:t>
            </a:r>
            <a:endParaRPr lang="en-US" sz="5100"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p>
          <a:p>
            <a:endParaRPr lang="he-IL" dirty="0" smtClean="0"/>
          </a:p>
          <a:p>
            <a:endParaRPr lang="he-IL" dirty="0" smtClean="0"/>
          </a:p>
          <a:p>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dirty="0" smtClean="0"/>
              <a:t> </a:t>
            </a:r>
            <a:endParaRPr lang="en-US" dirty="0" smtClean="0"/>
          </a:p>
          <a:p>
            <a:r>
              <a:rPr lang="he-IL" b="1" u="sng" dirty="0" smtClean="0"/>
              <a:t>6. </a:t>
            </a:r>
            <a:r>
              <a:rPr lang="he-IL" sz="5100" b="1" u="sng" dirty="0" smtClean="0"/>
              <a:t>כתוב פסקת השוואה לפריט אחד שרשמת בטבלה בשאלה 16. (1 נק')</a:t>
            </a:r>
            <a:endParaRPr lang="en-US" sz="5100" dirty="0" smtClean="0"/>
          </a:p>
          <a:p>
            <a:endParaRPr lang="he-IL" dirty="0"/>
          </a:p>
        </p:txBody>
      </p:sp>
      <p:pic>
        <p:nvPicPr>
          <p:cNvPr id="4" name="תמונה 6" descr="images.jpg"/>
          <p:cNvPicPr/>
          <p:nvPr/>
        </p:nvPicPr>
        <p:blipFill>
          <a:blip r:embed="rId2"/>
          <a:stretch>
            <a:fillRect/>
          </a:stretch>
        </p:blipFill>
        <p:spPr>
          <a:xfrm>
            <a:off x="1500166" y="2500306"/>
            <a:ext cx="2809546" cy="2286016"/>
          </a:xfrm>
          <a:prstGeom prst="rect">
            <a:avLst/>
          </a:prstGeom>
        </p:spPr>
      </p:pic>
      <p:pic>
        <p:nvPicPr>
          <p:cNvPr id="5" name="תמונה 143" descr="http://www.seoreport.co.il/wp-content/uploads/iStock_000005142129XSmall.jpg"/>
          <p:cNvPicPr/>
          <p:nvPr/>
        </p:nvPicPr>
        <p:blipFill>
          <a:blip r:embed="rId3">
            <a:extLst>
              <a:ext uri="{28A0092B-C50C-407E-A947-70E740481C1C}">
                <a14:useLocalDpi xmlns:a14="http://schemas.microsoft.com/office/drawing/2010/main" val="0"/>
              </a:ext>
            </a:extLst>
          </a:blip>
          <a:srcRect/>
          <a:stretch>
            <a:fillRect/>
          </a:stretch>
        </p:blipFill>
        <p:spPr bwMode="auto">
          <a:xfrm>
            <a:off x="5572132" y="2285992"/>
            <a:ext cx="2214578" cy="250033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he-IL" b="1" dirty="0" smtClean="0"/>
              <a:t>קטע – הצגת נימוקים</a:t>
            </a:r>
            <a:endParaRPr lang="he-IL" b="1" dirty="0"/>
          </a:p>
        </p:txBody>
      </p:sp>
      <p:sp>
        <p:nvSpPr>
          <p:cNvPr id="3" name="Content Placeholder 2"/>
          <p:cNvSpPr>
            <a:spLocks noGrp="1"/>
          </p:cNvSpPr>
          <p:nvPr>
            <p:ph idx="1"/>
          </p:nvPr>
        </p:nvSpPr>
        <p:spPr/>
        <p:txBody>
          <a:bodyPr>
            <a:normAutofit fontScale="55000" lnSpcReduction="20000"/>
          </a:bodyPr>
          <a:lstStyle/>
          <a:p>
            <a:r>
              <a:rPr lang="he-IL" b="1" u="sng" dirty="0" smtClean="0"/>
              <a:t>קרא את הכתבה הבאה וענה על השאלות בהמשך</a:t>
            </a:r>
            <a:r>
              <a:rPr lang="he-IL" u="sng" dirty="0" smtClean="0"/>
              <a:t>.</a:t>
            </a:r>
            <a:r>
              <a:rPr lang="he-IL" dirty="0" smtClean="0"/>
              <a:t> (10 נקודות)</a:t>
            </a:r>
            <a:endParaRPr lang="en-US" dirty="0" smtClean="0"/>
          </a:p>
          <a:p>
            <a:r>
              <a:rPr lang="he-IL" b="1" u="sng" dirty="0" smtClean="0"/>
              <a:t>"איתורן" נגד חטיפת ילדים</a:t>
            </a:r>
            <a:endParaRPr lang="en-US" dirty="0" smtClean="0"/>
          </a:p>
          <a:p>
            <a:r>
              <a:rPr lang="he-IL" b="1" dirty="0" smtClean="0"/>
              <a:t>שבב אלקטרוני זעיר הושתל בזרועה של  דניאל דובאל  בת ה-11, לאחר שהוריה זועזעו מחטיפתן של שתי ילדות בנות 10 בבריטניה.</a:t>
            </a:r>
            <a:endParaRPr lang="en-US" dirty="0" smtClean="0"/>
          </a:p>
          <a:p>
            <a:r>
              <a:rPr lang="he-IL" b="1" dirty="0" smtClean="0"/>
              <a:t>השבב האלקטרוני יאפשר להוריה לאתר את מיקומה המדויק על גבי מפה ממוחשבת.</a:t>
            </a:r>
            <a:endParaRPr lang="en-US" dirty="0" smtClean="0"/>
          </a:p>
          <a:p>
            <a:r>
              <a:rPr lang="he-IL" b="1" dirty="0" smtClean="0"/>
              <a:t>לדברי הוריה של דניאל, אירוע חטיפתן ורציחתן של שתי הילדות בבריטניה היה הגורם המכריע בהחלטתם: "אחרי רציחתן של הילדות חשבנו מה אפשר לעשות כדי שבִּתֵנו תרגיש בטוחה במאת האחוזים. החלטנו שהשבב האלקטרוני יוכל לספק לה הגנה טובה מאד. אם גונבים מכונית בה מותקן שבב אלקטרוני, ניתן לאתרה בקלות. אז מדוע לא להשתמש באותה טכנולוגיה כדי לאתר ילדים חטופים?".</a:t>
            </a:r>
            <a:endParaRPr lang="en-US" dirty="0" smtClean="0"/>
          </a:p>
          <a:p>
            <a:r>
              <a:rPr lang="he-IL" b="1" dirty="0" smtClean="0"/>
              <a:t>החלטת המשפחה עוררה הדים בבריטניה, וכמה ארגונים להגנת זכויות הילד הביעו מחאתם עליה. לדעתם יש לפתח אצל הילדים מודעות לגבי הסכנות האורבות להם ולא להצמיד להם מכשירים, ואולי בכך גם לפגוע בפרטיותם.</a:t>
            </a:r>
            <a:endParaRPr lang="en-US" b="1" dirty="0" smtClean="0"/>
          </a:p>
          <a:p>
            <a:pPr>
              <a:buNone/>
            </a:pPr>
            <a:endParaRPr lang="he-IL" dirty="0" smtClean="0"/>
          </a:p>
          <a:p>
            <a:pPr>
              <a:buNone/>
            </a:pPr>
            <a:r>
              <a:rPr lang="he-IL" dirty="0" smtClean="0"/>
              <a:t>על איזה צורך עונה מכשיר ה"איתורן" ?(2 נקודות)</a:t>
            </a:r>
            <a:endParaRPr lang="en-US" dirty="0" smtClean="0"/>
          </a:p>
          <a:p>
            <a:pPr lvl="0">
              <a:buNone/>
            </a:pPr>
            <a:r>
              <a:rPr lang="he-IL" dirty="0" smtClean="0"/>
              <a:t>הצג  נימוק אחד </a:t>
            </a:r>
            <a:r>
              <a:rPr lang="he-IL" u="sng" dirty="0" smtClean="0"/>
              <a:t>בעד הרעיון</a:t>
            </a:r>
            <a:r>
              <a:rPr lang="he-IL" dirty="0" smtClean="0"/>
              <a:t> של השתלת שבב אלקטרוני בבני אדם. (4 נקודות)</a:t>
            </a:r>
          </a:p>
          <a:p>
            <a:pPr>
              <a:buNone/>
            </a:pPr>
            <a:r>
              <a:rPr lang="he-IL" dirty="0" smtClean="0"/>
              <a:t>הצג נימוק אחד </a:t>
            </a:r>
            <a:r>
              <a:rPr lang="he-IL" u="sng" dirty="0" smtClean="0"/>
              <a:t>נגד הרעיון</a:t>
            </a:r>
            <a:r>
              <a:rPr lang="he-IL" dirty="0" smtClean="0"/>
              <a:t> של השתלת שבב אלקטרוני בבני אדם. (4 נקודות)</a:t>
            </a:r>
            <a:endParaRPr lang="en-US" dirty="0" smtClean="0"/>
          </a:p>
          <a:p>
            <a:pPr lvl="0"/>
            <a:endParaRPr lang="en-US" dirty="0" smtClean="0"/>
          </a:p>
          <a:p>
            <a:endParaRPr lang="he-I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hlinkClick r:id="rId2"/>
              </a:rPr>
              <a:t>http://www.youtube.com/watch?v=5muyjf1mlOk</a:t>
            </a:r>
            <a:endParaRPr lang="he-IL" dirty="0" smtClean="0"/>
          </a:p>
          <a:p>
            <a:r>
              <a:rPr lang="he-IL" dirty="0" smtClean="0"/>
              <a:t>סרטון 4 דקות באנגלית על ההמצאות בישראל</a:t>
            </a:r>
          </a:p>
          <a:p>
            <a:r>
              <a:rPr lang="en-US" dirty="0" smtClean="0">
                <a:hlinkClick r:id="rId3"/>
              </a:rPr>
              <a:t>http://www.youtube.com/watch?v=AoizSL-TEJQ</a:t>
            </a:r>
            <a:endParaRPr lang="he-IL" dirty="0" smtClean="0"/>
          </a:p>
          <a:p>
            <a:r>
              <a:rPr lang="he-IL" dirty="0" smtClean="0"/>
              <a:t>גאווה ישראלית קטנה אבל יוצאת מהכלל- </a:t>
            </a:r>
          </a:p>
          <a:p>
            <a:r>
              <a:rPr lang="en-US" dirty="0" smtClean="0">
                <a:hlinkClick r:id="rId4"/>
              </a:rPr>
              <a:t>http://www.youtube.com/watch?v=kB6AgwmJw5o</a:t>
            </a:r>
            <a:endParaRPr lang="en-US" dirty="0" smtClean="0"/>
          </a:p>
          <a:p>
            <a:r>
              <a:rPr lang="he-IL" dirty="0" smtClean="0"/>
              <a:t>התפתחות המדינה ב-2 דקות </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hlinkClick r:id="rId2"/>
              </a:rPr>
              <a:t>http://www.youtube.com/watch?v=siqU0iCdSSA</a:t>
            </a:r>
            <a:endParaRPr lang="he-IL" dirty="0" smtClean="0"/>
          </a:p>
          <a:p>
            <a:r>
              <a:rPr lang="he-IL" dirty="0" smtClean="0"/>
              <a:t>המצאות ישראליות – 2 דקות – בר רפאלי</a:t>
            </a:r>
          </a:p>
          <a:p>
            <a:r>
              <a:rPr lang="en-US" dirty="0" smtClean="0">
                <a:hlinkClick r:id="rId3"/>
              </a:rPr>
              <a:t>http://www.youtube.com/watch?v=GzilbrH3CcA</a:t>
            </a:r>
            <a:endParaRPr lang="en-US" dirty="0" smtClean="0"/>
          </a:p>
          <a:p>
            <a:r>
              <a:rPr lang="he-IL" dirty="0" smtClean="0"/>
              <a:t>3 דקות – הטכניון</a:t>
            </a:r>
          </a:p>
          <a:p>
            <a:r>
              <a:rPr lang="en-US" dirty="0" smtClean="0">
                <a:hlinkClick r:id="rId4"/>
              </a:rPr>
              <a:t>http://www.youtube.com/watch?v=I5tDDkvXSI8&amp;list=PLYGD0nFfbQqQp4aG0KO1nqdL6XegWLVXJ</a:t>
            </a:r>
            <a:endParaRPr lang="he-IL" dirty="0" smtClean="0"/>
          </a:p>
          <a:p>
            <a:r>
              <a:rPr lang="he-IL" dirty="0" smtClean="0"/>
              <a:t>עובדות על ישראל 4 דקות </a:t>
            </a:r>
            <a:endParaRPr lang="en-US" dirty="0" smtClean="0"/>
          </a:p>
          <a:p>
            <a:endParaRPr 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hlinkClick r:id="rId2"/>
              </a:rPr>
              <a:t>http://www.youtube.com/watch?v=CYFRy1wmSBM&amp;list=PL4AE16111C04C16FC</a:t>
            </a:r>
            <a:endParaRPr lang="en-US" dirty="0" smtClean="0"/>
          </a:p>
          <a:p>
            <a:r>
              <a:rPr lang="he-IL" dirty="0" smtClean="0"/>
              <a:t>אוטובוס שהופך לסירה</a:t>
            </a:r>
          </a:p>
          <a:p>
            <a:r>
              <a:rPr lang="en-US" dirty="0" smtClean="0">
                <a:hlinkClick r:id="rId3"/>
              </a:rPr>
              <a:t>http://www.youtube.com/watch?v=7NFogf9IRzg</a:t>
            </a:r>
            <a:endParaRPr lang="en-US" dirty="0" smtClean="0"/>
          </a:p>
          <a:p>
            <a:r>
              <a:rPr lang="he-IL" dirty="0" smtClean="0"/>
              <a:t>חדר ניתוח מתנפח – 2 דקות </a:t>
            </a:r>
            <a:endParaRPr 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571472" y="214290"/>
            <a:ext cx="8215370" cy="928694"/>
          </a:xfrm>
        </p:spPr>
        <p:style>
          <a:lnRef idx="1">
            <a:schemeClr val="accent6"/>
          </a:lnRef>
          <a:fillRef idx="2">
            <a:schemeClr val="accent6"/>
          </a:fillRef>
          <a:effectRef idx="1">
            <a:schemeClr val="accent6"/>
          </a:effectRef>
          <a:fontRef idx="minor">
            <a:schemeClr val="dk1"/>
          </a:fontRef>
        </p:style>
        <p:txBody>
          <a:bodyPr>
            <a:normAutofit/>
          </a:bodyPr>
          <a:lstStyle/>
          <a:p>
            <a:r>
              <a:rPr lang="he-IL" sz="3600" b="1" dirty="0" smtClean="0"/>
              <a:t>רציונל "כלים שלובים"</a:t>
            </a:r>
            <a:endParaRPr lang="he-IL" sz="3600" b="1" dirty="0"/>
          </a:p>
        </p:txBody>
      </p:sp>
      <p:sp>
        <p:nvSpPr>
          <p:cNvPr id="3" name="כותרת משנה 2"/>
          <p:cNvSpPr>
            <a:spLocks noGrp="1"/>
          </p:cNvSpPr>
          <p:nvPr>
            <p:ph type="subTitle" idx="1"/>
          </p:nvPr>
        </p:nvSpPr>
        <p:spPr>
          <a:xfrm>
            <a:off x="357158" y="1214422"/>
            <a:ext cx="8501122" cy="4643470"/>
          </a:xfrm>
        </p:spPr>
        <p:txBody>
          <a:bodyPr>
            <a:noAutofit/>
          </a:bodyPr>
          <a:lstStyle/>
          <a:p>
            <a:pPr algn="r">
              <a:lnSpc>
                <a:spcPct val="160000"/>
              </a:lnSpc>
              <a:buFont typeface="Wingdings" pitchFamily="2" charset="2"/>
              <a:buChar char="q"/>
            </a:pPr>
            <a:r>
              <a:rPr lang="he-IL" sz="2400" dirty="0" smtClean="0">
                <a:solidFill>
                  <a:schemeClr val="tx1"/>
                </a:solidFill>
              </a:rPr>
              <a:t>תוכנית הלימודים "כלים שלובים" פותחה למסלול 10 שנות לימוד כמקצוע המכין את הלומדים ליחידת בגרות בסיסית "מדעי הטכנולוגיה" שתהא תשתית לתעודה טכנולוגית. </a:t>
            </a:r>
          </a:p>
          <a:p>
            <a:pPr algn="r">
              <a:lnSpc>
                <a:spcPct val="160000"/>
              </a:lnSpc>
              <a:buFont typeface="Wingdings" pitchFamily="2" charset="2"/>
              <a:buChar char="q"/>
            </a:pPr>
            <a:r>
              <a:rPr lang="he-IL" sz="2400" dirty="0" smtClean="0">
                <a:solidFill>
                  <a:schemeClr val="tx1"/>
                </a:solidFill>
              </a:rPr>
              <a:t>כיום, בעידן </a:t>
            </a:r>
            <a:r>
              <a:rPr lang="he-IL" sz="2400" dirty="0">
                <a:solidFill>
                  <a:schemeClr val="tx1"/>
                </a:solidFill>
              </a:rPr>
              <a:t>שבו הטכנולוגיה מתפתחת בצעדי ענק, ה</a:t>
            </a:r>
            <a:r>
              <a:rPr lang="he-IL" sz="2400" dirty="0" smtClean="0">
                <a:solidFill>
                  <a:schemeClr val="tx1"/>
                </a:solidFill>
              </a:rPr>
              <a:t>חינוך </a:t>
            </a:r>
            <a:r>
              <a:rPr lang="he-IL" sz="2400" dirty="0">
                <a:solidFill>
                  <a:schemeClr val="tx1"/>
                </a:solidFill>
              </a:rPr>
              <a:t>המדעי </a:t>
            </a:r>
            <a:r>
              <a:rPr lang="he-IL" sz="2400" dirty="0" smtClean="0">
                <a:solidFill>
                  <a:schemeClr val="tx1"/>
                </a:solidFill>
              </a:rPr>
              <a:t>טכנולוגי מבנה מושגים, עקרונות ותהליכים מתחום המדע והטכנולוגיה מצייד את הלומד בכלים חשובים ומהותיים להתנהלותו בחברה </a:t>
            </a:r>
            <a:r>
              <a:rPr lang="he-IL" sz="2400" dirty="0">
                <a:solidFill>
                  <a:schemeClr val="tx1"/>
                </a:solidFill>
              </a:rPr>
              <a:t>המודרנית. </a:t>
            </a:r>
            <a:r>
              <a:rPr lang="en-US" sz="2400" dirty="0">
                <a:solidFill>
                  <a:schemeClr val="tx1"/>
                </a:solidFill>
              </a:rPr>
              <a:t/>
            </a:r>
            <a:br>
              <a:rPr lang="en-US" sz="2400" dirty="0">
                <a:solidFill>
                  <a:schemeClr val="tx1"/>
                </a:solidFill>
              </a:rPr>
            </a:br>
            <a:r>
              <a:rPr lang="he-IL" sz="2400" dirty="0">
                <a:cs typeface="+mj-cs"/>
              </a:rPr>
              <a:t/>
            </a:r>
            <a:br>
              <a:rPr lang="he-IL" sz="2400" dirty="0">
                <a:cs typeface="+mj-cs"/>
              </a:rPr>
            </a:br>
            <a:endParaRPr lang="en-US" sz="2400" dirty="0">
              <a:cs typeface="+mj-cs"/>
            </a:endParaRPr>
          </a:p>
          <a:p>
            <a:pPr algn="r"/>
            <a:endParaRPr lang="he-IL" sz="2400" dirty="0">
              <a:cs typeface="+mj-cs"/>
            </a:endParaRPr>
          </a:p>
        </p:txBody>
      </p:sp>
      <p:pic>
        <p:nvPicPr>
          <p:cNvPr id="4" name="Picture 3" descr="C:\Documents and Settings\e\Local Settings\Temporary Internet Files\Content.IE5\VNA73Y8O\MH900233965[1].JPG"/>
          <p:cNvPicPr/>
          <p:nvPr/>
        </p:nvPicPr>
        <p:blipFill>
          <a:blip r:embed="rId2"/>
          <a:srcRect t="14632" b="15238"/>
          <a:stretch>
            <a:fillRect/>
          </a:stretch>
        </p:blipFill>
        <p:spPr bwMode="auto">
          <a:xfrm>
            <a:off x="3643306" y="5072074"/>
            <a:ext cx="2214564" cy="15382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571472" y="1071546"/>
            <a:ext cx="8215370" cy="5643601"/>
          </a:xfrm>
        </p:spPr>
        <p:txBody>
          <a:bodyPr>
            <a:normAutofit fontScale="90000"/>
          </a:bodyPr>
          <a:lstStyle/>
          <a:p>
            <a:pPr algn="r">
              <a:lnSpc>
                <a:spcPct val="150000"/>
              </a:lnSpc>
              <a:buFont typeface="Wingdings" pitchFamily="2" charset="2"/>
              <a:buChar char="q"/>
            </a:pPr>
            <a:r>
              <a:rPr lang="he-IL" sz="3200" dirty="0" smtClean="0">
                <a:cs typeface="+mn-cs"/>
              </a:rPr>
              <a:t>הנושאים </a:t>
            </a:r>
            <a:r>
              <a:rPr lang="he-IL" sz="3200" dirty="0">
                <a:cs typeface="+mn-cs"/>
              </a:rPr>
              <a:t>והמושגים נבחרו תוך חשיבה </a:t>
            </a:r>
            <a:r>
              <a:rPr lang="he-IL" sz="3200" dirty="0" smtClean="0">
                <a:cs typeface="+mn-cs"/>
              </a:rPr>
              <a:t>להיכרות </a:t>
            </a:r>
            <a:r>
              <a:rPr lang="he-IL" sz="3200" dirty="0">
                <a:cs typeface="+mn-cs"/>
              </a:rPr>
              <a:t>עם מושגים רלוונטיים מחיי היום יום, מגוונים ומעניינים כאחד. </a:t>
            </a:r>
            <a:r>
              <a:rPr lang="he-IL" sz="3200" dirty="0" smtClean="0">
                <a:cs typeface="+mn-cs"/>
              </a:rPr>
              <a:t/>
            </a:r>
            <a:br>
              <a:rPr lang="he-IL" sz="3200" dirty="0" smtClean="0">
                <a:cs typeface="+mn-cs"/>
              </a:rPr>
            </a:br>
            <a:r>
              <a:rPr lang="he-IL" sz="3200" dirty="0" smtClean="0">
                <a:cs typeface="+mn-cs"/>
              </a:rPr>
              <a:t>רמת </a:t>
            </a:r>
            <a:r>
              <a:rPr lang="he-IL" sz="3200" dirty="0">
                <a:cs typeface="+mn-cs"/>
              </a:rPr>
              <a:t>הנושאים ואופן הוראתם נעשו </a:t>
            </a:r>
            <a:r>
              <a:rPr lang="he-IL" sz="3200" dirty="0" smtClean="0">
                <a:cs typeface="+mn-cs"/>
              </a:rPr>
              <a:t>בהתאמה </a:t>
            </a:r>
            <a:r>
              <a:rPr lang="he-IL" sz="3200" dirty="0">
                <a:cs typeface="+mn-cs"/>
              </a:rPr>
              <a:t>לאוכלוסיית הלומדים בתוכנית </a:t>
            </a:r>
            <a:r>
              <a:rPr lang="he-IL" sz="3200" dirty="0" err="1">
                <a:cs typeface="+mn-cs"/>
              </a:rPr>
              <a:t>היל"ה</a:t>
            </a:r>
            <a:r>
              <a:rPr lang="he-IL" sz="3200" dirty="0">
                <a:cs typeface="+mn-cs"/>
              </a:rPr>
              <a:t>. </a:t>
            </a:r>
            <a:r>
              <a:rPr lang="en-US" sz="3200" dirty="0">
                <a:cs typeface="+mn-cs"/>
              </a:rPr>
              <a:t/>
            </a:r>
            <a:br>
              <a:rPr lang="en-US" sz="3200" dirty="0">
                <a:cs typeface="+mn-cs"/>
              </a:rPr>
            </a:br>
            <a:r>
              <a:rPr lang="he-IL" sz="3200" dirty="0">
                <a:cs typeface="+mn-cs"/>
              </a:rPr>
              <a:t>המיומנות והמושגים בתוכנית "כלים שלובים" יסייעו ללומדים במכלול תחומים ומקצועות. </a:t>
            </a:r>
            <a:r>
              <a:rPr lang="en-US" dirty="0"/>
              <a:t/>
            </a:r>
            <a:br>
              <a:rPr lang="en-US" dirty="0"/>
            </a:br>
            <a:endParaRPr lang="he-IL" dirty="0"/>
          </a:p>
        </p:txBody>
      </p:sp>
      <p:sp>
        <p:nvSpPr>
          <p:cNvPr id="5" name="כותרת 1"/>
          <p:cNvSpPr txBox="1">
            <a:spLocks/>
          </p:cNvSpPr>
          <p:nvPr/>
        </p:nvSpPr>
        <p:spPr>
          <a:xfrm>
            <a:off x="571472" y="214290"/>
            <a:ext cx="8215370" cy="1214446"/>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3600" b="1" i="0" strike="noStrike" kern="1200" cap="none" spc="0" normalizeH="0" baseline="0" noProof="0" dirty="0" smtClean="0">
                <a:ln>
                  <a:noFill/>
                </a:ln>
                <a:solidFill>
                  <a:schemeClr val="tx1"/>
                </a:solidFill>
                <a:effectLst/>
                <a:uLnTx/>
                <a:uFillTx/>
                <a:latin typeface="+mj-lt"/>
                <a:ea typeface="+mj-ea"/>
              </a:rPr>
              <a:t>רציונל –</a:t>
            </a:r>
            <a:r>
              <a:rPr kumimoji="0" lang="he-IL" sz="3600" b="1" i="0" strike="noStrike" kern="1200" cap="none" spc="0" normalizeH="0" baseline="0" noProof="0" dirty="0" err="1" smtClean="0">
                <a:ln>
                  <a:noFill/>
                </a:ln>
                <a:solidFill>
                  <a:schemeClr val="tx1"/>
                </a:solidFill>
                <a:effectLst/>
                <a:uLnTx/>
                <a:uFillTx/>
                <a:latin typeface="+mj-lt"/>
                <a:ea typeface="+mj-ea"/>
              </a:rPr>
              <a:t> המשך</a:t>
            </a:r>
            <a:r>
              <a:rPr kumimoji="0" lang="he-IL" sz="3600" b="1" i="0" strike="noStrike" kern="1200" cap="none" spc="0" normalizeH="0" baseline="0" noProof="0" dirty="0" smtClean="0">
                <a:ln>
                  <a:noFill/>
                </a:ln>
                <a:solidFill>
                  <a:schemeClr val="tx1"/>
                </a:solidFill>
                <a:effectLst/>
                <a:uLnTx/>
                <a:uFillTx/>
                <a:latin typeface="+mj-lt"/>
                <a:ea typeface="+mj-ea"/>
              </a:rPr>
              <a:t>...</a:t>
            </a:r>
          </a:p>
        </p:txBody>
      </p:sp>
      <p:pic>
        <p:nvPicPr>
          <p:cNvPr id="4" name="Picture 3" descr="C:\Documents and Settings\e\Local Settings\Temporary Internet Files\Content.IE5\VNA73Y8O\MH900233965[1].JPG"/>
          <p:cNvPicPr/>
          <p:nvPr/>
        </p:nvPicPr>
        <p:blipFill>
          <a:blip r:embed="rId2"/>
          <a:srcRect t="14632" b="15238"/>
          <a:stretch>
            <a:fillRect/>
          </a:stretch>
        </p:blipFill>
        <p:spPr bwMode="auto">
          <a:xfrm>
            <a:off x="500034" y="4929198"/>
            <a:ext cx="2214564" cy="15382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500034" y="857232"/>
            <a:ext cx="8215370" cy="5072098"/>
          </a:xfrm>
        </p:spPr>
        <p:txBody>
          <a:bodyPr>
            <a:normAutofit fontScale="92500" lnSpcReduction="10000"/>
          </a:bodyPr>
          <a:lstStyle/>
          <a:p>
            <a:pPr algn="r"/>
            <a:r>
              <a:rPr lang="he-IL" b="1" u="sng" dirty="0" smtClean="0">
                <a:solidFill>
                  <a:schemeClr val="tx1"/>
                </a:solidFill>
                <a:cs typeface="+mj-cs"/>
              </a:rPr>
              <a:t>מטרות</a:t>
            </a:r>
            <a:endParaRPr lang="en-US" dirty="0">
              <a:solidFill>
                <a:schemeClr val="tx1"/>
              </a:solidFill>
              <a:cs typeface="+mj-cs"/>
            </a:endParaRPr>
          </a:p>
          <a:p>
            <a:pPr algn="r">
              <a:lnSpc>
                <a:spcPct val="150000"/>
              </a:lnSpc>
              <a:buFont typeface="Wingdings" pitchFamily="2" charset="2"/>
              <a:buChar char="ü"/>
            </a:pPr>
            <a:r>
              <a:rPr lang="he-IL" dirty="0" smtClean="0">
                <a:solidFill>
                  <a:schemeClr val="tx1"/>
                </a:solidFill>
              </a:rPr>
              <a:t>רכישת ידע והבנה של תופעות, חוקים, עקרונות   ומושגים בתחום מדעי הטכנולוגיה</a:t>
            </a:r>
          </a:p>
          <a:p>
            <a:pPr algn="r">
              <a:buFont typeface="Wingdings" pitchFamily="2" charset="2"/>
              <a:buChar char="ü"/>
            </a:pPr>
            <a:r>
              <a:rPr lang="he-IL" dirty="0" smtClean="0">
                <a:solidFill>
                  <a:schemeClr val="tx1"/>
                </a:solidFill>
              </a:rPr>
              <a:t>הקניית </a:t>
            </a:r>
            <a:r>
              <a:rPr lang="he-IL" dirty="0">
                <a:solidFill>
                  <a:schemeClr val="tx1"/>
                </a:solidFill>
              </a:rPr>
              <a:t>מושגים וכלים בסיסיים מתחום </a:t>
            </a:r>
            <a:r>
              <a:rPr lang="he-IL" dirty="0" smtClean="0">
                <a:solidFill>
                  <a:schemeClr val="tx1"/>
                </a:solidFill>
              </a:rPr>
              <a:t>השפה, המדע </a:t>
            </a:r>
            <a:r>
              <a:rPr lang="he-IL" dirty="0">
                <a:solidFill>
                  <a:schemeClr val="tx1"/>
                </a:solidFill>
              </a:rPr>
              <a:t>והטכנולוגיה.</a:t>
            </a:r>
            <a:endParaRPr lang="en-US" dirty="0">
              <a:solidFill>
                <a:schemeClr val="tx1"/>
              </a:solidFill>
            </a:endParaRPr>
          </a:p>
          <a:p>
            <a:pPr algn="r">
              <a:buFont typeface="Wingdings" pitchFamily="2" charset="2"/>
              <a:buChar char="ü"/>
            </a:pPr>
            <a:r>
              <a:rPr lang="he-IL" dirty="0" smtClean="0">
                <a:solidFill>
                  <a:schemeClr val="tx1"/>
                </a:solidFill>
              </a:rPr>
              <a:t>הבנת הקשר שבין מדע טכנולוגיה וחברה.</a:t>
            </a:r>
          </a:p>
          <a:p>
            <a:pPr algn="r">
              <a:buFont typeface="Wingdings" pitchFamily="2" charset="2"/>
              <a:buChar char="ü"/>
            </a:pPr>
            <a:r>
              <a:rPr lang="he-IL" dirty="0" smtClean="0">
                <a:solidFill>
                  <a:schemeClr val="tx1"/>
                </a:solidFill>
              </a:rPr>
              <a:t>היכרות עם שיטות להצגת נתונים.</a:t>
            </a:r>
          </a:p>
          <a:p>
            <a:pPr algn="r">
              <a:buFont typeface="Wingdings" pitchFamily="2" charset="2"/>
              <a:buChar char="ü"/>
            </a:pPr>
            <a:r>
              <a:rPr lang="he-IL" dirty="0" smtClean="0">
                <a:solidFill>
                  <a:schemeClr val="tx1"/>
                </a:solidFill>
              </a:rPr>
              <a:t>לימוד </a:t>
            </a:r>
            <a:r>
              <a:rPr lang="he-IL" dirty="0">
                <a:solidFill>
                  <a:schemeClr val="tx1"/>
                </a:solidFill>
              </a:rPr>
              <a:t>אסטרטגיות לקריאת טקסט מדעי .</a:t>
            </a:r>
            <a:endParaRPr lang="en-US" dirty="0">
              <a:solidFill>
                <a:schemeClr val="tx1"/>
              </a:solidFill>
            </a:endParaRPr>
          </a:p>
          <a:p>
            <a:pPr algn="r">
              <a:buFont typeface="Wingdings" pitchFamily="2" charset="2"/>
              <a:buChar char="ü"/>
            </a:pPr>
            <a:r>
              <a:rPr lang="he-IL" dirty="0" smtClean="0">
                <a:solidFill>
                  <a:schemeClr val="tx1"/>
                </a:solidFill>
              </a:rPr>
              <a:t>היכרות עם תהליך החקר המדעי.</a:t>
            </a:r>
          </a:p>
          <a:p>
            <a:pPr algn="r"/>
            <a:endParaRPr lang="en-US" dirty="0">
              <a:solidFill>
                <a:schemeClr val="tx1"/>
              </a:solidFill>
              <a:cs typeface="+mj-cs"/>
            </a:endParaRPr>
          </a:p>
          <a:p>
            <a:pPr algn="r"/>
            <a:endParaRPr lang="he-IL" dirty="0"/>
          </a:p>
        </p:txBody>
      </p:sp>
      <p:sp>
        <p:nvSpPr>
          <p:cNvPr id="4" name="כותרת 1"/>
          <p:cNvSpPr txBox="1">
            <a:spLocks/>
          </p:cNvSpPr>
          <p:nvPr/>
        </p:nvSpPr>
        <p:spPr>
          <a:xfrm>
            <a:off x="500034" y="142852"/>
            <a:ext cx="8215370" cy="755645"/>
          </a:xfrm>
          <a:prstGeom prst="rect">
            <a:avLst/>
          </a:prstGeom>
          <a:blipFill>
            <a:blip r:embed="rId2"/>
            <a:tile tx="0" ty="0" sx="100000" sy="100000" flip="none" algn="tl"/>
          </a:blipFill>
        </p:spPr>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400" b="1" i="0" u="sng" strike="noStrike" kern="1200" cap="none" spc="0" normalizeH="0" baseline="0" noProof="0" dirty="0" smtClean="0">
                <a:ln>
                  <a:noFill/>
                </a:ln>
                <a:solidFill>
                  <a:schemeClr val="tx1"/>
                </a:solidFill>
                <a:effectLst/>
                <a:uLnTx/>
                <a:uFillTx/>
                <a:latin typeface="+mj-lt"/>
                <a:ea typeface="+mj-ea"/>
                <a:cs typeface="+mj-cs"/>
              </a:rPr>
              <a:t>מטרות התוכנית</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14282" y="1214422"/>
            <a:ext cx="8715436" cy="5357850"/>
          </a:xfrm>
        </p:spPr>
        <p:txBody>
          <a:bodyPr/>
          <a:lstStyle/>
          <a:p>
            <a:endParaRPr lang="he-IL" dirty="0"/>
          </a:p>
        </p:txBody>
      </p:sp>
      <p:graphicFrame>
        <p:nvGraphicFramePr>
          <p:cNvPr id="4" name="טבלה 3"/>
          <p:cNvGraphicFramePr>
            <a:graphicFrameLocks noGrp="1"/>
          </p:cNvGraphicFramePr>
          <p:nvPr/>
        </p:nvGraphicFramePr>
        <p:xfrm>
          <a:off x="571472" y="1142984"/>
          <a:ext cx="8143932" cy="5500726"/>
        </p:xfrm>
        <a:graphic>
          <a:graphicData uri="http://schemas.openxmlformats.org/drawingml/2006/table">
            <a:tbl>
              <a:tblPr rtl="1" firstRow="1" bandRow="1">
                <a:tableStyleId>{5C22544A-7EE6-4342-B048-85BDC9FD1C3A}</a:tableStyleId>
              </a:tblPr>
              <a:tblGrid>
                <a:gridCol w="2243163">
                  <a:extLst>
                    <a:ext uri="{9D8B030D-6E8A-4147-A177-3AD203B41FA5}">
                      <a16:colId xmlns:a16="http://schemas.microsoft.com/office/drawing/2014/main" val="20000"/>
                    </a:ext>
                  </a:extLst>
                </a:gridCol>
                <a:gridCol w="5900769">
                  <a:extLst>
                    <a:ext uri="{9D8B030D-6E8A-4147-A177-3AD203B41FA5}">
                      <a16:colId xmlns:a16="http://schemas.microsoft.com/office/drawing/2014/main" val="20001"/>
                    </a:ext>
                  </a:extLst>
                </a:gridCol>
              </a:tblGrid>
              <a:tr h="978416">
                <a:tc>
                  <a:txBody>
                    <a:bodyPr/>
                    <a:lstStyle/>
                    <a:p>
                      <a:pPr algn="ctr" rtl="1">
                        <a:lnSpc>
                          <a:spcPct val="150000"/>
                        </a:lnSpc>
                        <a:spcAft>
                          <a:spcPts val="0"/>
                        </a:spcAft>
                      </a:pPr>
                      <a:r>
                        <a:rPr lang="he-IL" sz="3200" b="1" u="sng" dirty="0">
                          <a:solidFill>
                            <a:schemeClr val="bg1"/>
                          </a:solidFill>
                          <a:latin typeface="Calibri"/>
                          <a:ea typeface="Times New Roman"/>
                          <a:cs typeface="+mj-cs"/>
                        </a:rPr>
                        <a:t>נושא הלימוד</a:t>
                      </a:r>
                      <a:endParaRPr lang="en-US" sz="3200" dirty="0">
                        <a:solidFill>
                          <a:schemeClr val="bg1"/>
                        </a:solidFill>
                        <a:latin typeface="Calibri"/>
                        <a:ea typeface="Times New Roman"/>
                        <a:cs typeface="+mj-cs"/>
                      </a:endParaRPr>
                    </a:p>
                  </a:txBody>
                  <a:tcPr marL="68580" marR="68580" marT="0" marB="0" anchor="ctr"/>
                </a:tc>
                <a:tc>
                  <a:txBody>
                    <a:bodyPr/>
                    <a:lstStyle/>
                    <a:p>
                      <a:pPr algn="ctr" rtl="1"/>
                      <a:r>
                        <a:rPr lang="he-IL" sz="3200" b="1" u="sng" kern="1200" dirty="0" smtClean="0">
                          <a:solidFill>
                            <a:schemeClr val="bg1"/>
                          </a:solidFill>
                          <a:latin typeface="+mn-lt"/>
                          <a:ea typeface="+mn-ea"/>
                          <a:cs typeface="+mj-cs"/>
                        </a:rPr>
                        <a:t>המטרות</a:t>
                      </a:r>
                      <a:endParaRPr lang="he-IL" sz="3200" dirty="0">
                        <a:solidFill>
                          <a:schemeClr val="bg1"/>
                        </a:solidFill>
                        <a:cs typeface="+mj-cs"/>
                      </a:endParaRPr>
                    </a:p>
                  </a:txBody>
                  <a:tcPr anchor="ctr"/>
                </a:tc>
                <a:extLst>
                  <a:ext uri="{0D108BD9-81ED-4DB2-BD59-A6C34878D82A}">
                    <a16:rowId xmlns:a16="http://schemas.microsoft.com/office/drawing/2014/main" val="10000"/>
                  </a:ext>
                </a:extLst>
              </a:tr>
              <a:tr h="1728729">
                <a:tc>
                  <a:txBody>
                    <a:bodyPr/>
                    <a:lstStyle/>
                    <a:p>
                      <a:pPr rtl="1">
                        <a:lnSpc>
                          <a:spcPct val="100000"/>
                        </a:lnSpc>
                      </a:pPr>
                      <a:r>
                        <a:rPr lang="he-IL" sz="2200" kern="1200" dirty="0" smtClean="0">
                          <a:solidFill>
                            <a:schemeClr val="tx1"/>
                          </a:solidFill>
                          <a:latin typeface="+mn-lt"/>
                          <a:ea typeface="+mn-ea"/>
                          <a:cs typeface="+mj-cs"/>
                        </a:rPr>
                        <a:t>1. יחסי הגומלין שבין מדע, טכנולוגיה</a:t>
                      </a:r>
                      <a:r>
                        <a:rPr lang="he-IL" sz="2200" kern="1200" baseline="0" dirty="0" smtClean="0">
                          <a:solidFill>
                            <a:schemeClr val="tx1"/>
                          </a:solidFill>
                          <a:latin typeface="+mn-lt"/>
                          <a:ea typeface="+mn-ea"/>
                          <a:cs typeface="+mj-cs"/>
                        </a:rPr>
                        <a:t> </a:t>
                      </a:r>
                      <a:r>
                        <a:rPr lang="he-IL" sz="2200" kern="1200" dirty="0" smtClean="0">
                          <a:solidFill>
                            <a:schemeClr val="tx1"/>
                          </a:solidFill>
                          <a:latin typeface="+mn-lt"/>
                          <a:ea typeface="+mn-ea"/>
                          <a:cs typeface="+mj-cs"/>
                        </a:rPr>
                        <a:t>וחברה.</a:t>
                      </a:r>
                      <a:endParaRPr lang="en-US" sz="2200" kern="1200" dirty="0">
                        <a:solidFill>
                          <a:schemeClr val="tx1"/>
                        </a:solidFill>
                        <a:latin typeface="+mn-lt"/>
                        <a:ea typeface="+mn-ea"/>
                        <a:cs typeface="+mj-cs"/>
                      </a:endParaRPr>
                    </a:p>
                  </a:txBody>
                  <a:tcPr/>
                </a:tc>
                <a:tc>
                  <a:txBody>
                    <a:bodyPr/>
                    <a:lstStyle/>
                    <a:p>
                      <a:pPr algn="r" rtl="1">
                        <a:lnSpc>
                          <a:spcPct val="100000"/>
                        </a:lnSpc>
                        <a:spcAft>
                          <a:spcPts val="0"/>
                        </a:spcAft>
                      </a:pPr>
                      <a:r>
                        <a:rPr lang="he-IL" sz="2200" dirty="0" smtClean="0">
                          <a:latin typeface="Calibri"/>
                          <a:ea typeface="Times New Roman"/>
                          <a:cs typeface="+mj-cs"/>
                        </a:rPr>
                        <a:t>1. להכיר </a:t>
                      </a:r>
                      <a:r>
                        <a:rPr lang="he-IL" sz="2200" dirty="0">
                          <a:latin typeface="Calibri"/>
                          <a:ea typeface="Times New Roman"/>
                          <a:cs typeface="+mj-cs"/>
                        </a:rPr>
                        <a:t>את המושגים: מדע, טכנולוגיה וחברה.</a:t>
                      </a:r>
                      <a:br>
                        <a:rPr lang="he-IL" sz="2200" dirty="0">
                          <a:latin typeface="Calibri"/>
                          <a:ea typeface="Times New Roman"/>
                          <a:cs typeface="+mj-cs"/>
                        </a:rPr>
                      </a:br>
                      <a:r>
                        <a:rPr lang="he-IL" sz="2200" dirty="0">
                          <a:latin typeface="Calibri"/>
                          <a:ea typeface="Times New Roman"/>
                          <a:cs typeface="+mj-cs"/>
                        </a:rPr>
                        <a:t>2. להבין את הקשר שבין המושגים: מדע, טכנולוגיה וחברה  </a:t>
                      </a:r>
                      <a:r>
                        <a:rPr lang="he-IL" sz="2200" dirty="0" smtClean="0">
                          <a:latin typeface="Calibri"/>
                          <a:ea typeface="Times New Roman"/>
                          <a:cs typeface="+mj-cs"/>
                        </a:rPr>
                        <a:t> </a:t>
                      </a:r>
                    </a:p>
                    <a:p>
                      <a:pPr algn="r" rtl="1">
                        <a:lnSpc>
                          <a:spcPct val="100000"/>
                        </a:lnSpc>
                        <a:spcAft>
                          <a:spcPts val="0"/>
                        </a:spcAft>
                      </a:pPr>
                      <a:r>
                        <a:rPr lang="he-IL" sz="2200" dirty="0" smtClean="0">
                          <a:latin typeface="Calibri"/>
                          <a:ea typeface="Times New Roman"/>
                          <a:cs typeface="+mj-cs"/>
                        </a:rPr>
                        <a:t>    במטרה </a:t>
                      </a:r>
                      <a:r>
                        <a:rPr lang="he-IL" sz="2200" dirty="0">
                          <a:latin typeface="Calibri"/>
                          <a:ea typeface="Times New Roman"/>
                          <a:cs typeface="+mj-cs"/>
                        </a:rPr>
                        <a:t>לפתח אצל התלמיד אוריינות מדעית טכנולוגית. </a:t>
                      </a:r>
                      <a:endParaRPr lang="en-US" sz="2200" dirty="0">
                        <a:latin typeface="Calibri"/>
                        <a:ea typeface="Times New Roman"/>
                        <a:cs typeface="+mj-cs"/>
                      </a:endParaRPr>
                    </a:p>
                  </a:txBody>
                  <a:tcPr marL="68580" marR="68580" marT="0" marB="0"/>
                </a:tc>
                <a:extLst>
                  <a:ext uri="{0D108BD9-81ED-4DB2-BD59-A6C34878D82A}">
                    <a16:rowId xmlns:a16="http://schemas.microsoft.com/office/drawing/2014/main" val="10001"/>
                  </a:ext>
                </a:extLst>
              </a:tr>
              <a:tr h="1815165">
                <a:tc>
                  <a:txBody>
                    <a:bodyPr/>
                    <a:lstStyle/>
                    <a:p>
                      <a:pPr algn="r" rtl="1">
                        <a:lnSpc>
                          <a:spcPct val="100000"/>
                        </a:lnSpc>
                        <a:spcAft>
                          <a:spcPts val="0"/>
                        </a:spcAft>
                      </a:pPr>
                      <a:r>
                        <a:rPr lang="he-IL" sz="2200" dirty="0" smtClean="0">
                          <a:solidFill>
                            <a:schemeClr val="tx1"/>
                          </a:solidFill>
                          <a:latin typeface="Calibri"/>
                          <a:ea typeface="Times New Roman"/>
                          <a:cs typeface="+mj-cs"/>
                        </a:rPr>
                        <a:t>2. היכרות </a:t>
                      </a:r>
                      <a:r>
                        <a:rPr lang="he-IL" sz="2200" dirty="0">
                          <a:solidFill>
                            <a:schemeClr val="tx1"/>
                          </a:solidFill>
                          <a:latin typeface="Calibri"/>
                          <a:ea typeface="Times New Roman"/>
                          <a:cs typeface="+mj-cs"/>
                        </a:rPr>
                        <a:t>עם סוגי טקסטים</a:t>
                      </a:r>
                      <a:endParaRPr lang="en-US" sz="2200" dirty="0">
                        <a:solidFill>
                          <a:schemeClr val="tx1"/>
                        </a:solidFill>
                        <a:latin typeface="Calibri"/>
                        <a:ea typeface="Times New Roman"/>
                        <a:cs typeface="+mj-cs"/>
                      </a:endParaRPr>
                    </a:p>
                  </a:txBody>
                  <a:tcPr marL="68580" marR="68580" marT="0" marB="0"/>
                </a:tc>
                <a:tc>
                  <a:txBody>
                    <a:bodyPr/>
                    <a:lstStyle/>
                    <a:p>
                      <a:pPr marL="457200" indent="-457200" rtl="1">
                        <a:lnSpc>
                          <a:spcPct val="100000"/>
                        </a:lnSpc>
                        <a:buNone/>
                      </a:pPr>
                      <a:r>
                        <a:rPr lang="he-IL" sz="2200" kern="1200" dirty="0" smtClean="0">
                          <a:solidFill>
                            <a:schemeClr val="dk1"/>
                          </a:solidFill>
                          <a:latin typeface="+mn-lt"/>
                          <a:ea typeface="+mn-ea"/>
                          <a:cs typeface="+mj-cs"/>
                        </a:rPr>
                        <a:t>1. להכיר סוגים שונים של טקסטים בכלל וטקסט מידעי </a:t>
                      </a:r>
                    </a:p>
                    <a:p>
                      <a:pPr marL="457200" indent="-457200" rtl="1">
                        <a:lnSpc>
                          <a:spcPct val="100000"/>
                        </a:lnSpc>
                        <a:buNone/>
                      </a:pPr>
                      <a:r>
                        <a:rPr lang="he-IL" sz="2200" kern="1200" dirty="0" smtClean="0">
                          <a:solidFill>
                            <a:schemeClr val="dk1"/>
                          </a:solidFill>
                          <a:latin typeface="+mn-lt"/>
                          <a:ea typeface="+mn-ea"/>
                          <a:cs typeface="+mj-cs"/>
                        </a:rPr>
                        <a:t>    בפרט.</a:t>
                      </a:r>
                      <a:endParaRPr lang="en-US" sz="2200" kern="1200" dirty="0" smtClean="0">
                        <a:solidFill>
                          <a:schemeClr val="dk1"/>
                        </a:solidFill>
                        <a:latin typeface="+mn-lt"/>
                        <a:ea typeface="+mn-ea"/>
                        <a:cs typeface="+mj-cs"/>
                      </a:endParaRPr>
                    </a:p>
                    <a:p>
                      <a:pPr rtl="1">
                        <a:lnSpc>
                          <a:spcPct val="100000"/>
                        </a:lnSpc>
                      </a:pPr>
                      <a:r>
                        <a:rPr lang="he-IL" sz="2200" kern="1200" dirty="0" smtClean="0">
                          <a:solidFill>
                            <a:schemeClr val="dk1"/>
                          </a:solidFill>
                          <a:latin typeface="+mn-lt"/>
                          <a:ea typeface="+mn-ea"/>
                          <a:cs typeface="+mj-cs"/>
                        </a:rPr>
                        <a:t>2. להבין מושגים רלוונטיים לנושא (עובדה, דעה, הדגמה, </a:t>
                      </a:r>
                    </a:p>
                    <a:p>
                      <a:pPr rtl="1">
                        <a:lnSpc>
                          <a:spcPct val="100000"/>
                        </a:lnSpc>
                      </a:pPr>
                      <a:r>
                        <a:rPr lang="he-IL" sz="2200" kern="1200" dirty="0" smtClean="0">
                          <a:solidFill>
                            <a:schemeClr val="dk1"/>
                          </a:solidFill>
                          <a:latin typeface="+mn-lt"/>
                          <a:ea typeface="+mn-ea"/>
                          <a:cs typeface="+mj-cs"/>
                        </a:rPr>
                        <a:t>    הגדרה</a:t>
                      </a:r>
                      <a:r>
                        <a:rPr lang="he-IL" sz="2200" kern="1200" baseline="0" dirty="0" smtClean="0">
                          <a:solidFill>
                            <a:schemeClr val="dk1"/>
                          </a:solidFill>
                          <a:latin typeface="+mn-lt"/>
                          <a:ea typeface="+mn-ea"/>
                          <a:cs typeface="+mj-cs"/>
                        </a:rPr>
                        <a:t> ועוד)</a:t>
                      </a:r>
                      <a:endParaRPr lang="he-IL" sz="2200" dirty="0">
                        <a:solidFill>
                          <a:schemeClr val="bg1"/>
                        </a:solidFill>
                        <a:cs typeface="+mj-cs"/>
                      </a:endParaRPr>
                    </a:p>
                  </a:txBody>
                  <a:tcPr/>
                </a:tc>
                <a:extLst>
                  <a:ext uri="{0D108BD9-81ED-4DB2-BD59-A6C34878D82A}">
                    <a16:rowId xmlns:a16="http://schemas.microsoft.com/office/drawing/2014/main" val="10002"/>
                  </a:ext>
                </a:extLst>
              </a:tr>
              <a:tr h="978416">
                <a:tc>
                  <a:txBody>
                    <a:bodyPr/>
                    <a:lstStyle/>
                    <a:p>
                      <a:pPr algn="r" rtl="1">
                        <a:lnSpc>
                          <a:spcPct val="100000"/>
                        </a:lnSpc>
                        <a:spcAft>
                          <a:spcPts val="0"/>
                        </a:spcAft>
                      </a:pPr>
                      <a:r>
                        <a:rPr lang="he-IL" sz="2200" dirty="0" smtClean="0">
                          <a:solidFill>
                            <a:schemeClr val="tx1"/>
                          </a:solidFill>
                          <a:latin typeface="Calibri"/>
                          <a:ea typeface="Times New Roman"/>
                          <a:cs typeface="+mj-cs"/>
                        </a:rPr>
                        <a:t>3. היכרות </a:t>
                      </a:r>
                      <a:r>
                        <a:rPr lang="he-IL" sz="2200" dirty="0">
                          <a:solidFill>
                            <a:schemeClr val="tx1"/>
                          </a:solidFill>
                          <a:latin typeface="Calibri"/>
                          <a:ea typeface="Times New Roman"/>
                          <a:cs typeface="+mj-cs"/>
                        </a:rPr>
                        <a:t>עם מילות שאלה ומילות הוראה</a:t>
                      </a:r>
                      <a:endParaRPr lang="en-US" sz="2200" dirty="0">
                        <a:solidFill>
                          <a:schemeClr val="tx1"/>
                        </a:solidFill>
                        <a:latin typeface="Calibri"/>
                        <a:ea typeface="Times New Roman"/>
                        <a:cs typeface="+mj-cs"/>
                      </a:endParaRPr>
                    </a:p>
                  </a:txBody>
                  <a:tcPr marL="68580" marR="68580" marT="0" marB="0"/>
                </a:tc>
                <a:tc>
                  <a:txBody>
                    <a:bodyPr/>
                    <a:lstStyle/>
                    <a:p>
                      <a:pPr rtl="1">
                        <a:lnSpc>
                          <a:spcPct val="100000"/>
                        </a:lnSpc>
                      </a:pPr>
                      <a:r>
                        <a:rPr lang="he-IL" sz="2200" kern="1200" dirty="0" smtClean="0">
                          <a:solidFill>
                            <a:schemeClr val="dk1"/>
                          </a:solidFill>
                          <a:latin typeface="+mn-lt"/>
                          <a:ea typeface="+mn-ea"/>
                          <a:cs typeface="+mj-cs"/>
                        </a:rPr>
                        <a:t>להבין את משמעות מילות השאלה ומילות ההוראה כבסיס להבנת השאלה.</a:t>
                      </a:r>
                      <a:endParaRPr lang="he-IL" sz="2200" dirty="0">
                        <a:solidFill>
                          <a:schemeClr val="bg1"/>
                        </a:solidFill>
                        <a:cs typeface="+mj-cs"/>
                      </a:endParaRPr>
                    </a:p>
                  </a:txBody>
                  <a:tcPr/>
                </a:tc>
                <a:extLst>
                  <a:ext uri="{0D108BD9-81ED-4DB2-BD59-A6C34878D82A}">
                    <a16:rowId xmlns:a16="http://schemas.microsoft.com/office/drawing/2014/main" val="10003"/>
                  </a:ext>
                </a:extLst>
              </a:tr>
            </a:tbl>
          </a:graphicData>
        </a:graphic>
      </p:graphicFrame>
      <p:sp>
        <p:nvSpPr>
          <p:cNvPr id="5" name="כותרת 1"/>
          <p:cNvSpPr txBox="1">
            <a:spLocks/>
          </p:cNvSpPr>
          <p:nvPr/>
        </p:nvSpPr>
        <p:spPr>
          <a:xfrm>
            <a:off x="571472" y="214290"/>
            <a:ext cx="8215370" cy="755645"/>
          </a:xfrm>
          <a:prstGeom prst="rect">
            <a:avLst/>
          </a:prstGeom>
          <a:blipFill>
            <a:blip r:embed="rId2"/>
            <a:tile tx="0" ty="0" sx="100000" sy="100000" flip="none" algn="tl"/>
          </a:blipFill>
        </p:spPr>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400" b="1" i="0" u="sng" strike="noStrike" kern="1200" cap="none" spc="0" normalizeH="0" baseline="0" noProof="0" dirty="0" smtClean="0">
                <a:ln>
                  <a:noFill/>
                </a:ln>
                <a:solidFill>
                  <a:schemeClr val="tx1"/>
                </a:solidFill>
                <a:effectLst/>
                <a:uLnTx/>
                <a:uFillTx/>
                <a:latin typeface="+mj-lt"/>
                <a:ea typeface="+mj-ea"/>
                <a:cs typeface="+mj-cs"/>
              </a:rPr>
              <a:t>סילבוס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214282" y="1214422"/>
            <a:ext cx="8715436" cy="5357850"/>
          </a:xfrm>
        </p:spPr>
        <p:txBody>
          <a:bodyPr/>
          <a:lstStyle/>
          <a:p>
            <a:endParaRPr lang="he-IL" dirty="0"/>
          </a:p>
        </p:txBody>
      </p:sp>
      <p:graphicFrame>
        <p:nvGraphicFramePr>
          <p:cNvPr id="4" name="טבלה 3"/>
          <p:cNvGraphicFramePr>
            <a:graphicFrameLocks noGrp="1"/>
          </p:cNvGraphicFramePr>
          <p:nvPr/>
        </p:nvGraphicFramePr>
        <p:xfrm>
          <a:off x="571472" y="1272848"/>
          <a:ext cx="8143932" cy="4870796"/>
        </p:xfrm>
        <a:graphic>
          <a:graphicData uri="http://schemas.openxmlformats.org/drawingml/2006/table">
            <a:tbl>
              <a:tblPr rtl="1" firstRow="1" bandRow="1">
                <a:tableStyleId>{5C22544A-7EE6-4342-B048-85BDC9FD1C3A}</a:tableStyleId>
              </a:tblPr>
              <a:tblGrid>
                <a:gridCol w="2243163">
                  <a:extLst>
                    <a:ext uri="{9D8B030D-6E8A-4147-A177-3AD203B41FA5}">
                      <a16:colId xmlns:a16="http://schemas.microsoft.com/office/drawing/2014/main" val="20000"/>
                    </a:ext>
                  </a:extLst>
                </a:gridCol>
                <a:gridCol w="5900769">
                  <a:extLst>
                    <a:ext uri="{9D8B030D-6E8A-4147-A177-3AD203B41FA5}">
                      <a16:colId xmlns:a16="http://schemas.microsoft.com/office/drawing/2014/main" val="20001"/>
                    </a:ext>
                  </a:extLst>
                </a:gridCol>
              </a:tblGrid>
              <a:tr h="1035054">
                <a:tc>
                  <a:txBody>
                    <a:bodyPr/>
                    <a:lstStyle/>
                    <a:p>
                      <a:pPr algn="ctr" rtl="1">
                        <a:lnSpc>
                          <a:spcPct val="150000"/>
                        </a:lnSpc>
                        <a:spcAft>
                          <a:spcPts val="0"/>
                        </a:spcAft>
                      </a:pPr>
                      <a:r>
                        <a:rPr lang="he-IL" sz="3200" b="1" u="sng" dirty="0">
                          <a:solidFill>
                            <a:schemeClr val="bg1"/>
                          </a:solidFill>
                          <a:latin typeface="Calibri"/>
                          <a:ea typeface="Times New Roman"/>
                          <a:cs typeface="+mj-cs"/>
                        </a:rPr>
                        <a:t>נושא הלימוד</a:t>
                      </a:r>
                      <a:endParaRPr lang="en-US" sz="3200" dirty="0">
                        <a:solidFill>
                          <a:schemeClr val="bg1"/>
                        </a:solidFill>
                        <a:latin typeface="Calibri"/>
                        <a:ea typeface="Times New Roman"/>
                        <a:cs typeface="+mj-cs"/>
                      </a:endParaRPr>
                    </a:p>
                  </a:txBody>
                  <a:tcPr marL="68580" marR="68580" marT="0" marB="0" anchor="ctr"/>
                </a:tc>
                <a:tc>
                  <a:txBody>
                    <a:bodyPr/>
                    <a:lstStyle/>
                    <a:p>
                      <a:pPr algn="ctr" rtl="1"/>
                      <a:r>
                        <a:rPr lang="he-IL" sz="3200" b="1" u="sng" kern="1200" dirty="0" smtClean="0">
                          <a:solidFill>
                            <a:schemeClr val="bg1"/>
                          </a:solidFill>
                          <a:latin typeface="+mn-lt"/>
                          <a:ea typeface="+mn-ea"/>
                          <a:cs typeface="+mj-cs"/>
                        </a:rPr>
                        <a:t>המטרות</a:t>
                      </a:r>
                      <a:endParaRPr lang="he-IL" sz="3200" dirty="0">
                        <a:solidFill>
                          <a:schemeClr val="bg1"/>
                        </a:solidFill>
                        <a:cs typeface="+mj-cs"/>
                      </a:endParaRPr>
                    </a:p>
                  </a:txBody>
                  <a:tcPr anchor="ctr"/>
                </a:tc>
                <a:extLst>
                  <a:ext uri="{0D108BD9-81ED-4DB2-BD59-A6C34878D82A}">
                    <a16:rowId xmlns:a16="http://schemas.microsoft.com/office/drawing/2014/main" val="10000"/>
                  </a:ext>
                </a:extLst>
              </a:tr>
              <a:tr h="1035054">
                <a:tc>
                  <a:txBody>
                    <a:bodyPr/>
                    <a:lstStyle/>
                    <a:p>
                      <a:pPr rtl="1"/>
                      <a:r>
                        <a:rPr lang="he-IL" sz="2200" kern="1200" dirty="0" smtClean="0">
                          <a:solidFill>
                            <a:schemeClr val="dk1"/>
                          </a:solidFill>
                          <a:latin typeface="+mn-lt"/>
                          <a:ea typeface="+mn-ea"/>
                          <a:cs typeface="+mj-cs"/>
                        </a:rPr>
                        <a:t>4. התייחסות לסימנים לא מילוליים בטקסט</a:t>
                      </a:r>
                      <a:endParaRPr lang="en-US" sz="2200" kern="1200" dirty="0">
                        <a:solidFill>
                          <a:schemeClr val="tx1"/>
                        </a:solidFill>
                        <a:latin typeface="+mn-lt"/>
                        <a:ea typeface="+mn-ea"/>
                        <a:cs typeface="+mj-cs"/>
                      </a:endParaRPr>
                    </a:p>
                  </a:txBody>
                  <a:tcPr/>
                </a:tc>
                <a:tc>
                  <a:txBody>
                    <a:bodyPr/>
                    <a:lstStyle/>
                    <a:p>
                      <a:pPr algn="r" rtl="1">
                        <a:lnSpc>
                          <a:spcPct val="100000"/>
                        </a:lnSpc>
                        <a:spcAft>
                          <a:spcPts val="0"/>
                        </a:spcAft>
                      </a:pPr>
                      <a:r>
                        <a:rPr lang="he-IL" sz="2200" dirty="0" smtClean="0">
                          <a:latin typeface="Calibri"/>
                          <a:ea typeface="Times New Roman"/>
                          <a:cs typeface="+mj-cs"/>
                        </a:rPr>
                        <a:t>1. להכיר </a:t>
                      </a:r>
                      <a:r>
                        <a:rPr lang="he-IL" sz="2200" dirty="0">
                          <a:latin typeface="Calibri"/>
                          <a:ea typeface="Times New Roman"/>
                          <a:cs typeface="+mj-cs"/>
                        </a:rPr>
                        <a:t>בסימנים אלו אמצעי להעברת מסר בכל תחומי </a:t>
                      </a:r>
                      <a:endParaRPr lang="he-IL" sz="2200" dirty="0" smtClean="0">
                        <a:latin typeface="Calibri"/>
                        <a:ea typeface="Times New Roman"/>
                        <a:cs typeface="+mj-cs"/>
                      </a:endParaRPr>
                    </a:p>
                    <a:p>
                      <a:pPr algn="r" rtl="1">
                        <a:lnSpc>
                          <a:spcPct val="100000"/>
                        </a:lnSpc>
                        <a:spcAft>
                          <a:spcPts val="0"/>
                        </a:spcAft>
                      </a:pPr>
                      <a:r>
                        <a:rPr lang="he-IL" sz="2200" dirty="0" smtClean="0">
                          <a:latin typeface="Calibri"/>
                          <a:ea typeface="Times New Roman"/>
                          <a:cs typeface="+mj-cs"/>
                        </a:rPr>
                        <a:t>    החיים</a:t>
                      </a:r>
                      <a:r>
                        <a:rPr lang="he-IL" sz="2200" dirty="0">
                          <a:latin typeface="Calibri"/>
                          <a:ea typeface="Times New Roman"/>
                          <a:cs typeface="+mj-cs"/>
                        </a:rPr>
                        <a:t>.</a:t>
                      </a:r>
                      <a:endParaRPr lang="en-US" sz="2200" dirty="0">
                        <a:latin typeface="Calibri"/>
                        <a:ea typeface="Times New Roman"/>
                        <a:cs typeface="+mj-cs"/>
                      </a:endParaRPr>
                    </a:p>
                    <a:p>
                      <a:pPr algn="r" rtl="1">
                        <a:lnSpc>
                          <a:spcPct val="100000"/>
                        </a:lnSpc>
                        <a:spcAft>
                          <a:spcPts val="0"/>
                        </a:spcAft>
                      </a:pPr>
                      <a:r>
                        <a:rPr lang="he-IL" sz="2200" dirty="0">
                          <a:latin typeface="Calibri"/>
                          <a:ea typeface="Times New Roman"/>
                          <a:cs typeface="+mj-cs"/>
                        </a:rPr>
                        <a:t>2. אמצעי להבנת הטקסט. </a:t>
                      </a:r>
                      <a:endParaRPr lang="en-US" sz="2200" dirty="0">
                        <a:latin typeface="Calibri"/>
                        <a:ea typeface="Times New Roman"/>
                        <a:cs typeface="+mj-cs"/>
                      </a:endParaRPr>
                    </a:p>
                  </a:txBody>
                  <a:tcPr marL="68580" marR="68580" marT="0" marB="0"/>
                </a:tc>
                <a:extLst>
                  <a:ext uri="{0D108BD9-81ED-4DB2-BD59-A6C34878D82A}">
                    <a16:rowId xmlns:a16="http://schemas.microsoft.com/office/drawing/2014/main" val="10001"/>
                  </a:ext>
                </a:extLst>
              </a:tr>
              <a:tr h="582310">
                <a:tc>
                  <a:txBody>
                    <a:bodyPr/>
                    <a:lstStyle/>
                    <a:p>
                      <a:pPr algn="r" rtl="1">
                        <a:lnSpc>
                          <a:spcPct val="150000"/>
                        </a:lnSpc>
                        <a:spcAft>
                          <a:spcPts val="0"/>
                        </a:spcAft>
                      </a:pPr>
                      <a:r>
                        <a:rPr lang="he-IL" sz="2200" dirty="0" smtClean="0">
                          <a:latin typeface="Calibri"/>
                          <a:ea typeface="Times New Roman"/>
                          <a:cs typeface="+mj-cs"/>
                        </a:rPr>
                        <a:t>5. מיומנות </a:t>
                      </a:r>
                      <a:r>
                        <a:rPr lang="he-IL" sz="2200" dirty="0">
                          <a:latin typeface="Calibri"/>
                          <a:ea typeface="Times New Roman"/>
                          <a:cs typeface="+mj-cs"/>
                        </a:rPr>
                        <a:t>השוואה</a:t>
                      </a:r>
                      <a:endParaRPr lang="en-US" sz="2200" dirty="0">
                        <a:latin typeface="Calibri"/>
                        <a:ea typeface="Times New Roman"/>
                        <a:cs typeface="+mj-cs"/>
                      </a:endParaRPr>
                    </a:p>
                  </a:txBody>
                  <a:tcPr marL="68580" marR="68580" marT="0" marB="0"/>
                </a:tc>
                <a:tc>
                  <a:txBody>
                    <a:bodyPr/>
                    <a:lstStyle/>
                    <a:p>
                      <a:pPr algn="r" rtl="1">
                        <a:lnSpc>
                          <a:spcPct val="100000"/>
                        </a:lnSpc>
                        <a:spcAft>
                          <a:spcPts val="0"/>
                        </a:spcAft>
                      </a:pPr>
                      <a:r>
                        <a:rPr lang="he-IL" sz="2200" dirty="0" smtClean="0">
                          <a:latin typeface="Calibri"/>
                          <a:ea typeface="Times New Roman"/>
                          <a:cs typeface="+mj-cs"/>
                        </a:rPr>
                        <a:t>לחדד </a:t>
                      </a:r>
                      <a:r>
                        <a:rPr lang="he-IL" sz="2200" dirty="0">
                          <a:latin typeface="Calibri"/>
                          <a:ea typeface="Times New Roman"/>
                          <a:cs typeface="+mj-cs"/>
                        </a:rPr>
                        <a:t>את הבנת הטקסט.</a:t>
                      </a:r>
                      <a:endParaRPr lang="en-US" sz="2200" dirty="0">
                        <a:latin typeface="Calibri"/>
                        <a:ea typeface="Times New Roman"/>
                        <a:cs typeface="+mj-cs"/>
                      </a:endParaRPr>
                    </a:p>
                  </a:txBody>
                  <a:tcPr marL="68580" marR="68580" marT="0" marB="0" anchor="ctr"/>
                </a:tc>
                <a:extLst>
                  <a:ext uri="{0D108BD9-81ED-4DB2-BD59-A6C34878D82A}">
                    <a16:rowId xmlns:a16="http://schemas.microsoft.com/office/drawing/2014/main" val="10002"/>
                  </a:ext>
                </a:extLst>
              </a:tr>
              <a:tr h="785818">
                <a:tc>
                  <a:txBody>
                    <a:bodyPr/>
                    <a:lstStyle/>
                    <a:p>
                      <a:pPr algn="r" rtl="1">
                        <a:lnSpc>
                          <a:spcPct val="100000"/>
                        </a:lnSpc>
                        <a:spcAft>
                          <a:spcPts val="0"/>
                        </a:spcAft>
                      </a:pPr>
                      <a:r>
                        <a:rPr lang="he-IL" sz="2200" kern="1200" dirty="0" smtClean="0">
                          <a:solidFill>
                            <a:schemeClr val="dk1"/>
                          </a:solidFill>
                          <a:latin typeface="+mn-lt"/>
                          <a:ea typeface="+mn-ea"/>
                          <a:cs typeface="+mj-cs"/>
                        </a:rPr>
                        <a:t>6. היכרות עם שלבי עבודה עם טקסט </a:t>
                      </a:r>
                      <a:endParaRPr lang="en-US" sz="2200" dirty="0">
                        <a:solidFill>
                          <a:schemeClr val="tx1"/>
                        </a:solidFill>
                        <a:latin typeface="Calibri"/>
                        <a:ea typeface="Times New Roman"/>
                        <a:cs typeface="+mj-cs"/>
                      </a:endParaRPr>
                    </a:p>
                  </a:txBody>
                  <a:tcPr marL="68580" marR="68580" marT="0" marB="0"/>
                </a:tc>
                <a:tc>
                  <a:txBody>
                    <a:bodyPr/>
                    <a:lstStyle/>
                    <a:p>
                      <a:pPr algn="r" rtl="1">
                        <a:lnSpc>
                          <a:spcPct val="100000"/>
                        </a:lnSpc>
                        <a:spcAft>
                          <a:spcPts val="0"/>
                        </a:spcAft>
                      </a:pPr>
                      <a:r>
                        <a:rPr lang="he-IL" sz="2200" dirty="0">
                          <a:latin typeface="Calibri"/>
                          <a:ea typeface="Times New Roman"/>
                          <a:cs typeface="+mj-cs"/>
                        </a:rPr>
                        <a:t>לקבל את כל המידע הרלוונטי להבנת הטקסט.</a:t>
                      </a:r>
                      <a:endParaRPr lang="en-US" sz="2200" dirty="0">
                        <a:latin typeface="Calibri"/>
                        <a:ea typeface="Times New Roman"/>
                        <a:cs typeface="+mj-cs"/>
                      </a:endParaRPr>
                    </a:p>
                  </a:txBody>
                  <a:tcPr marL="68580" marR="68580" marT="0" marB="0"/>
                </a:tc>
                <a:extLst>
                  <a:ext uri="{0D108BD9-81ED-4DB2-BD59-A6C34878D82A}">
                    <a16:rowId xmlns:a16="http://schemas.microsoft.com/office/drawing/2014/main" val="10003"/>
                  </a:ext>
                </a:extLst>
              </a:tr>
              <a:tr h="1035054">
                <a:tc>
                  <a:txBody>
                    <a:bodyPr/>
                    <a:lstStyle/>
                    <a:p>
                      <a:pPr algn="r" rtl="1">
                        <a:lnSpc>
                          <a:spcPct val="100000"/>
                        </a:lnSpc>
                        <a:spcAft>
                          <a:spcPts val="0"/>
                        </a:spcAft>
                      </a:pPr>
                      <a:r>
                        <a:rPr lang="he-IL" sz="2200" dirty="0" smtClean="0">
                          <a:latin typeface="Calibri"/>
                          <a:ea typeface="Times New Roman"/>
                          <a:cs typeface="+mj-cs"/>
                        </a:rPr>
                        <a:t>7. היכרות </a:t>
                      </a:r>
                      <a:r>
                        <a:rPr lang="he-IL" sz="2200" dirty="0">
                          <a:latin typeface="Calibri"/>
                          <a:ea typeface="Times New Roman"/>
                          <a:cs typeface="+mj-cs"/>
                        </a:rPr>
                        <a:t>עם תהליך החקר המדעי.</a:t>
                      </a:r>
                      <a:endParaRPr lang="en-US" sz="2200" dirty="0">
                        <a:latin typeface="Calibri"/>
                        <a:ea typeface="Times New Roman"/>
                        <a:cs typeface="+mj-cs"/>
                      </a:endParaRPr>
                    </a:p>
                  </a:txBody>
                  <a:tcPr marL="68580" marR="68580" marT="0" marB="0"/>
                </a:tc>
                <a:tc>
                  <a:txBody>
                    <a:bodyPr/>
                    <a:lstStyle/>
                    <a:p>
                      <a:pPr rtl="1">
                        <a:lnSpc>
                          <a:spcPct val="100000"/>
                        </a:lnSpc>
                      </a:pPr>
                      <a:r>
                        <a:rPr lang="he-IL" sz="2200" kern="1200" dirty="0" smtClean="0">
                          <a:solidFill>
                            <a:schemeClr val="dk1"/>
                          </a:solidFill>
                          <a:latin typeface="+mn-lt"/>
                          <a:ea typeface="+mn-ea"/>
                          <a:cs typeface="+mj-cs"/>
                        </a:rPr>
                        <a:t>1. לפתח חשיבה מדעית.</a:t>
                      </a:r>
                      <a:endParaRPr lang="en-US" sz="2200" kern="1200" dirty="0" smtClean="0">
                        <a:solidFill>
                          <a:schemeClr val="dk1"/>
                        </a:solidFill>
                        <a:latin typeface="+mn-lt"/>
                        <a:ea typeface="+mn-ea"/>
                        <a:cs typeface="+mj-cs"/>
                      </a:endParaRPr>
                    </a:p>
                    <a:p>
                      <a:pPr rtl="1">
                        <a:lnSpc>
                          <a:spcPct val="100000"/>
                        </a:lnSpc>
                      </a:pPr>
                      <a:r>
                        <a:rPr lang="he-IL" sz="2200" kern="1200" dirty="0" smtClean="0">
                          <a:solidFill>
                            <a:schemeClr val="dk1"/>
                          </a:solidFill>
                          <a:latin typeface="+mn-lt"/>
                          <a:ea typeface="+mn-ea"/>
                          <a:cs typeface="+mj-cs"/>
                        </a:rPr>
                        <a:t>2. להבין את מהות המדע.</a:t>
                      </a:r>
                      <a:endParaRPr lang="en-US" sz="2200" kern="1200" dirty="0" smtClean="0">
                        <a:solidFill>
                          <a:schemeClr val="dk1"/>
                        </a:solidFill>
                        <a:latin typeface="+mn-lt"/>
                        <a:ea typeface="+mn-ea"/>
                        <a:cs typeface="+mj-cs"/>
                      </a:endParaRPr>
                    </a:p>
                    <a:p>
                      <a:pPr>
                        <a:lnSpc>
                          <a:spcPct val="100000"/>
                        </a:lnSpc>
                      </a:pPr>
                      <a:r>
                        <a:rPr lang="he-IL" sz="2200" kern="1200" dirty="0" smtClean="0">
                          <a:solidFill>
                            <a:schemeClr val="dk1"/>
                          </a:solidFill>
                          <a:latin typeface="+mn-lt"/>
                          <a:ea typeface="+mn-ea"/>
                          <a:cs typeface="+mj-cs"/>
                        </a:rPr>
                        <a:t>3. להשתמש במידע זה עם התמודדות בפיתרון בעיות וקבלת </a:t>
                      </a:r>
                    </a:p>
                    <a:p>
                      <a:pPr>
                        <a:lnSpc>
                          <a:spcPct val="100000"/>
                        </a:lnSpc>
                      </a:pPr>
                      <a:r>
                        <a:rPr lang="he-IL" sz="2200" kern="1200" dirty="0" smtClean="0">
                          <a:solidFill>
                            <a:schemeClr val="dk1"/>
                          </a:solidFill>
                          <a:latin typeface="+mn-lt"/>
                          <a:ea typeface="+mn-ea"/>
                          <a:cs typeface="+mj-cs"/>
                        </a:rPr>
                        <a:t>    החלטות.</a:t>
                      </a:r>
                      <a:endParaRPr lang="he-IL" sz="2200" dirty="0">
                        <a:solidFill>
                          <a:schemeClr val="bg1"/>
                        </a:solidFill>
                        <a:cs typeface="+mj-cs"/>
                      </a:endParaRPr>
                    </a:p>
                  </a:txBody>
                  <a:tcPr/>
                </a:tc>
                <a:extLst>
                  <a:ext uri="{0D108BD9-81ED-4DB2-BD59-A6C34878D82A}">
                    <a16:rowId xmlns:a16="http://schemas.microsoft.com/office/drawing/2014/main" val="10004"/>
                  </a:ext>
                </a:extLst>
              </a:tr>
            </a:tbl>
          </a:graphicData>
        </a:graphic>
      </p:graphicFrame>
      <p:sp>
        <p:nvSpPr>
          <p:cNvPr id="5" name="כותרת 1"/>
          <p:cNvSpPr txBox="1">
            <a:spLocks/>
          </p:cNvSpPr>
          <p:nvPr/>
        </p:nvSpPr>
        <p:spPr>
          <a:xfrm>
            <a:off x="571472" y="285728"/>
            <a:ext cx="8215370" cy="755645"/>
          </a:xfrm>
          <a:prstGeom prst="rect">
            <a:avLst/>
          </a:prstGeom>
          <a:blipFill>
            <a:blip r:embed="rId2"/>
            <a:tile tx="0" ty="0" sx="100000" sy="100000" flip="none" algn="tl"/>
          </a:blipFill>
        </p:spPr>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400" b="1" i="0" u="sng" strike="noStrike" kern="1200" cap="none" spc="0" normalizeH="0" baseline="0" noProof="0" dirty="0" smtClean="0">
                <a:ln>
                  <a:noFill/>
                </a:ln>
                <a:solidFill>
                  <a:schemeClr val="tx1"/>
                </a:solidFill>
                <a:effectLst/>
                <a:uLnTx/>
                <a:uFillTx/>
                <a:latin typeface="+mj-lt"/>
                <a:ea typeface="+mj-ea"/>
                <a:cs typeface="+mj-cs"/>
              </a:rPr>
              <a:t>סילבוס - המשך</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he-IL" b="1" dirty="0" smtClean="0"/>
              <a:t>סרטונים</a:t>
            </a:r>
            <a:r>
              <a:rPr lang="he-IL" dirty="0" smtClean="0"/>
              <a:t> </a:t>
            </a:r>
            <a:endParaRPr lang="he-IL" dirty="0"/>
          </a:p>
        </p:txBody>
      </p:sp>
      <p:sp>
        <p:nvSpPr>
          <p:cNvPr id="3" name="Content Placeholder 2"/>
          <p:cNvSpPr>
            <a:spLocks noGrp="1"/>
          </p:cNvSpPr>
          <p:nvPr>
            <p:ph idx="1"/>
          </p:nvPr>
        </p:nvSpPr>
        <p:spPr/>
        <p:txBody>
          <a:bodyPr/>
          <a:lstStyle/>
          <a:p>
            <a:r>
              <a:rPr lang="en-US" dirty="0" smtClean="0">
                <a:hlinkClick r:id="rId2"/>
              </a:rPr>
              <a:t>http://www.youtube.com/watch?v=KkyDaSEGDLQ</a:t>
            </a:r>
            <a:endParaRPr lang="he-IL" dirty="0" smtClean="0"/>
          </a:p>
          <a:p>
            <a:r>
              <a:rPr lang="he-IL" dirty="0" smtClean="0"/>
              <a:t>4 דקות משרד המדע הטכנולוגיה והחלל- העתיד טמון בידע</a:t>
            </a:r>
          </a:p>
          <a:p>
            <a:r>
              <a:rPr lang="en-US" dirty="0" smtClean="0">
                <a:hlinkClick r:id="rId3"/>
              </a:rPr>
              <a:t>http://www.youtube.com/watch?v=c5hVVucm2Pk</a:t>
            </a:r>
            <a:endParaRPr lang="he-IL" dirty="0" smtClean="0"/>
          </a:p>
          <a:p>
            <a:r>
              <a:rPr lang="he-IL" dirty="0" smtClean="0"/>
              <a:t>90 שניות על המצאות ישראליות </a:t>
            </a:r>
            <a:endParaRPr lang="he-I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he-IL" b="1" dirty="0" smtClean="0"/>
              <a:t>עולם ללא חשמל </a:t>
            </a:r>
            <a:endParaRPr lang="he-IL" b="1" dirty="0"/>
          </a:p>
        </p:txBody>
      </p:sp>
      <p:sp>
        <p:nvSpPr>
          <p:cNvPr id="3" name="Content Placeholder 2"/>
          <p:cNvSpPr>
            <a:spLocks noGrp="1"/>
          </p:cNvSpPr>
          <p:nvPr>
            <p:ph idx="1"/>
          </p:nvPr>
        </p:nvSpPr>
        <p:spPr/>
        <p:txBody>
          <a:bodyPr>
            <a:normAutofit fontScale="92500" lnSpcReduction="20000"/>
          </a:bodyPr>
          <a:lstStyle/>
          <a:p>
            <a:r>
              <a:rPr lang="he-IL" b="1" u="sng" dirty="0" smtClean="0"/>
              <a:t>הכתובת לסרטון:</a:t>
            </a:r>
            <a:endParaRPr lang="en-US" dirty="0" smtClean="0"/>
          </a:p>
          <a:p>
            <a:r>
              <a:rPr lang="en-US" b="1" u="sng" dirty="0" smtClean="0">
                <a:hlinkClick r:id="rId2"/>
              </a:rPr>
              <a:t>http://www.youtube.com/watch?v=wNmpuUN0ZYQ</a:t>
            </a:r>
            <a:endParaRPr lang="en-US" dirty="0" smtClean="0"/>
          </a:p>
          <a:p>
            <a:r>
              <a:rPr lang="he-IL" b="1" dirty="0" smtClean="0"/>
              <a:t>3. שאלה לתלמידים</a:t>
            </a:r>
            <a:endParaRPr lang="en-US" dirty="0" smtClean="0"/>
          </a:p>
          <a:p>
            <a:pPr lvl="0"/>
            <a:r>
              <a:rPr lang="he-IL" dirty="0" smtClean="0"/>
              <a:t>דמיין שרשת החשמל של המדינה נפלה - אין חשמל לאף אחד....</a:t>
            </a:r>
            <a:endParaRPr lang="en-US" dirty="0" smtClean="0"/>
          </a:p>
          <a:p>
            <a:pPr lvl="0"/>
            <a:r>
              <a:rPr lang="he-IL" dirty="0" smtClean="0"/>
              <a:t>מה אתה עושה? תאר מה קורה מסביבך.</a:t>
            </a:r>
            <a:endParaRPr lang="en-US" dirty="0" smtClean="0"/>
          </a:p>
          <a:p>
            <a:pPr lvl="0"/>
            <a:r>
              <a:rPr lang="he-IL" dirty="0" smtClean="0"/>
              <a:t>מה קורה במדינה? </a:t>
            </a:r>
            <a:endParaRPr lang="en-US" dirty="0" smtClean="0"/>
          </a:p>
          <a:p>
            <a:pPr lvl="0"/>
            <a:r>
              <a:rPr lang="he-IL" dirty="0" smtClean="0"/>
              <a:t>מה קורה במידה ומצב זה נמשך יותר מיום? </a:t>
            </a:r>
            <a:endParaRPr lang="en-US" dirty="0" smtClean="0"/>
          </a:p>
          <a:p>
            <a:pPr lvl="0"/>
            <a:r>
              <a:rPr lang="he-IL" dirty="0" smtClean="0"/>
              <a:t>האם יש לנו יכולת לחיות ללא חשמל וטכנולוגיה?</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he-IL" b="1" u="sng" dirty="0" smtClean="0"/>
              <a:t>הכתובת לסרטון:</a:t>
            </a:r>
            <a:endParaRPr lang="en-US" dirty="0" smtClean="0"/>
          </a:p>
          <a:p>
            <a:r>
              <a:rPr lang="en-US" u="sng" dirty="0" smtClean="0">
                <a:hlinkClick r:id="rId2"/>
              </a:rPr>
              <a:t>http://www.youtube.com/watch?v=JJOOowG7Cwo</a:t>
            </a:r>
            <a:endParaRPr lang="en-US" dirty="0" smtClean="0"/>
          </a:p>
          <a:p>
            <a:r>
              <a:rPr lang="he-IL" dirty="0" smtClean="0"/>
              <a:t>מהו מדע? </a:t>
            </a:r>
          </a:p>
          <a:p>
            <a:r>
              <a:rPr lang="he-IL" dirty="0" smtClean="0"/>
              <a:t>מה ההבדל בין מדע וטכנולוגיה</a:t>
            </a:r>
            <a:endParaRPr lang="he-I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493</TotalTime>
  <Words>857</Words>
  <Application>Microsoft Office PowerPoint</Application>
  <PresentationFormat>‫הצגה על המסך (4:3)</PresentationFormat>
  <Paragraphs>140</Paragraphs>
  <Slides>18</Slides>
  <Notes>1</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18</vt:i4>
      </vt:variant>
    </vt:vector>
  </HeadingPairs>
  <TitlesOfParts>
    <vt:vector size="23" baseType="lpstr">
      <vt:lpstr>Arial</vt:lpstr>
      <vt:lpstr>Calibri</vt:lpstr>
      <vt:lpstr>Times New Roman</vt:lpstr>
      <vt:lpstr>Wingdings</vt:lpstr>
      <vt:lpstr>ערכת נושא Office</vt:lpstr>
      <vt:lpstr>מצגת של PowerPoint‏</vt:lpstr>
      <vt:lpstr>רציונל "כלים שלובים"</vt:lpstr>
      <vt:lpstr>הנושאים והמושגים נבחרו תוך חשיבה להיכרות עם מושגים רלוונטיים מחיי היום יום, מגוונים ומעניינים כאחד.  רמת הנושאים ואופן הוראתם נעשו בהתאמה לאוכלוסיית הלומדים בתוכנית היל"ה.  המיומנות והמושגים בתוכנית "כלים שלובים" יסייעו ללומדים במכלול תחומים ומקצועות.  </vt:lpstr>
      <vt:lpstr>מצגת של PowerPoint‏</vt:lpstr>
      <vt:lpstr>מצגת של PowerPoint‏</vt:lpstr>
      <vt:lpstr>מצגת של PowerPoint‏</vt:lpstr>
      <vt:lpstr>סרטונים </vt:lpstr>
      <vt:lpstr>עולם ללא חשמל </vt:lpstr>
      <vt:lpstr>מצגת של PowerPoint‏</vt:lpstr>
      <vt:lpstr>מצגת של PowerPoint‏</vt:lpstr>
      <vt:lpstr>  1.שילוב טכנולוגיות מידע ותקשורת: הפנייה למאגרי ידע, ייצוג חזותי של  מידע, סרטונים, סימולציה.  2.פיתוח חשיבה מדעית על פי דרגות חשיבה שונות.   3.מיזוג בין מיומנויות.* תהליך למידה ע"י הבניית ידע מדורג. 4.משימת חקר כמשימה מסכמת.  5.חשיפת התלמיד לקשת רחבה של נושאי לימוד בתחום המדע בפרט  ותחומי החיים בכלל.  </vt:lpstr>
      <vt:lpstr>מבנה מבחן </vt:lpstr>
      <vt:lpstr>דוגמאות לשאלות בבחינה</vt:lpstr>
      <vt:lpstr>שאלת השוואה</vt:lpstr>
      <vt:lpstr>קטע – הצגת נימוקים</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Eilat Katz</cp:lastModifiedBy>
  <cp:revision>35</cp:revision>
  <dcterms:created xsi:type="dcterms:W3CDTF">2013-07-18T05:00:18Z</dcterms:created>
  <dcterms:modified xsi:type="dcterms:W3CDTF">2019-10-28T17:46:13Z</dcterms:modified>
</cp:coreProperties>
</file>