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sldIdLst>
    <p:sldId id="256" r:id="rId2"/>
    <p:sldId id="371" r:id="rId3"/>
    <p:sldId id="368" r:id="rId4"/>
    <p:sldId id="314" r:id="rId5"/>
    <p:sldId id="366" r:id="rId6"/>
    <p:sldId id="292" r:id="rId7"/>
    <p:sldId id="330" r:id="rId8"/>
    <p:sldId id="294" r:id="rId9"/>
    <p:sldId id="329" r:id="rId10"/>
    <p:sldId id="370" r:id="rId11"/>
    <p:sldId id="284" r:id="rId12"/>
    <p:sldId id="273" r:id="rId13"/>
    <p:sldId id="265" r:id="rId14"/>
    <p:sldId id="261" r:id="rId15"/>
    <p:sldId id="306" r:id="rId16"/>
    <p:sldId id="307" r:id="rId17"/>
    <p:sldId id="364" r:id="rId18"/>
    <p:sldId id="334" r:id="rId19"/>
    <p:sldId id="369" r:id="rId2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D4FEE36-3983-4599-91CB-069F0A884BE6}" type="datetimeFigureOut">
              <a:rPr lang="he-IL" smtClean="0"/>
              <a:t>י"ד/אדר ב/תשע"ו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E90502D-C92D-444D-8429-1445922C9CA9}" type="slidenum">
              <a:rPr lang="he-IL" smtClean="0"/>
              <a:t>‹#›</a:t>
            </a:fld>
            <a:endParaRPr lang="he-IL"/>
          </a:p>
        </p:txBody>
      </p:sp>
    </p:spTree>
    <p:extLst>
      <p:ext uri="{BB962C8B-B14F-4D97-AF65-F5344CB8AC3E}">
        <p14:creationId xmlns:p14="http://schemas.microsoft.com/office/powerpoint/2010/main" val="9443045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E90502D-C92D-444D-8429-1445922C9CA9}" type="slidenum">
              <a:rPr lang="he-IL" smtClean="0"/>
              <a:t>3</a:t>
            </a:fld>
            <a:endParaRPr lang="he-IL"/>
          </a:p>
        </p:txBody>
      </p:sp>
    </p:spTree>
    <p:extLst>
      <p:ext uri="{BB962C8B-B14F-4D97-AF65-F5344CB8AC3E}">
        <p14:creationId xmlns:p14="http://schemas.microsoft.com/office/powerpoint/2010/main" val="185950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lnSpc>
                <a:spcPct val="80000"/>
              </a:lnSpc>
              <a:spcBef>
                <a:spcPct val="0"/>
              </a:spcBef>
            </a:pPr>
            <a:r>
              <a:rPr lang="he-IL" altLang="he-IL" sz="1100" smtClean="0"/>
              <a:t> </a:t>
            </a:r>
          </a:p>
          <a:p>
            <a:pPr algn="r" rtl="1" eaLnBrk="1" hangingPunct="1">
              <a:lnSpc>
                <a:spcPct val="80000"/>
              </a:lnSpc>
              <a:spcBef>
                <a:spcPct val="0"/>
              </a:spcBef>
            </a:pPr>
            <a:r>
              <a:rPr lang="he-IL" altLang="he-IL" sz="1100" smtClean="0"/>
              <a:t> </a:t>
            </a:r>
          </a:p>
          <a:p>
            <a:pPr algn="r" rtl="1" eaLnBrk="1" hangingPunct="1">
              <a:lnSpc>
                <a:spcPct val="80000"/>
              </a:lnSpc>
              <a:spcBef>
                <a:spcPct val="0"/>
              </a:spcBef>
            </a:pPr>
            <a:endParaRPr lang="en-US" altLang="he-IL" sz="110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spcBef>
                <a:spcPct val="0"/>
              </a:spcBef>
            </a:pPr>
            <a:fld id="{03F77585-4A04-48F1-A50C-0C24F631A277}" type="slidenum">
              <a:rPr lang="he-IL" altLang="he-IL">
                <a:latin typeface="Tahoma" pitchFamily="34" charset="0"/>
              </a:rPr>
              <a:pPr algn="r" rtl="1" eaLnBrk="1" hangingPunct="1">
                <a:spcBef>
                  <a:spcPct val="0"/>
                </a:spcBef>
              </a:pPr>
              <a:t>8</a:t>
            </a:fld>
            <a:endParaRPr lang="en-US" altLang="he-IL">
              <a:latin typeface="Tahoma" pitchFamily="34" charset="0"/>
            </a:endParaRPr>
          </a:p>
        </p:txBody>
      </p:sp>
    </p:spTree>
    <p:extLst>
      <p:ext uri="{BB962C8B-B14F-4D97-AF65-F5344CB8AC3E}">
        <p14:creationId xmlns:p14="http://schemas.microsoft.com/office/powerpoint/2010/main" val="412261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E90502D-C92D-444D-8429-1445922C9CA9}" type="slidenum">
              <a:rPr lang="he-IL" smtClean="0"/>
              <a:t>19</a:t>
            </a:fld>
            <a:endParaRPr lang="he-IL"/>
          </a:p>
        </p:txBody>
      </p:sp>
    </p:spTree>
    <p:extLst>
      <p:ext uri="{BB962C8B-B14F-4D97-AF65-F5344CB8AC3E}">
        <p14:creationId xmlns:p14="http://schemas.microsoft.com/office/powerpoint/2010/main" val="3961138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he-IL" smtClean="0"/>
              <a:t>לחץ כדי לערוך סגנון כותרת של תבנית בסיס</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0018586-D6D1-45FA-994A-8C3A893293F8}" type="datetimeFigureOut">
              <a:rPr lang="he-IL" smtClean="0"/>
              <a:t>י"ד/אדר ב/תשע"ו</a:t>
            </a:fld>
            <a:endParaRPr lang="he-IL"/>
          </a:p>
        </p:txBody>
      </p:sp>
      <p:sp>
        <p:nvSpPr>
          <p:cNvPr id="5" name="Footer Placeholder 4"/>
          <p:cNvSpPr>
            <a:spLocks noGrp="1"/>
          </p:cNvSpPr>
          <p:nvPr>
            <p:ph type="ftr" sz="quarter" idx="11"/>
          </p:nvPr>
        </p:nvSpPr>
        <p:spPr>
          <a:xfrm>
            <a:off x="1174044" y="5357592"/>
            <a:ext cx="5034845" cy="365125"/>
          </a:xfrm>
        </p:spPr>
        <p:txBody>
          <a:bodyPr/>
          <a:lstStyle/>
          <a:p>
            <a:endParaRPr lang="he-IL"/>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D5FD345-CC70-4A32-B7EA-0C0495BCE144}"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nchor="ct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10018586-D6D1-45FA-994A-8C3A893293F8}" type="datetimeFigureOut">
              <a:rPr lang="he-IL" smtClean="0"/>
              <a:t>י"ד/אדר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D5FD345-CC70-4A32-B7EA-0C0495BCE144}"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10018586-D6D1-45FA-994A-8C3A893293F8}" type="datetimeFigureOut">
              <a:rPr lang="he-IL" smtClean="0"/>
              <a:t>י"ד/אדר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D5FD345-CC70-4A32-B7EA-0C0495BCE144}"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10018586-D6D1-45FA-994A-8C3A893293F8}" type="datetimeFigureOut">
              <a:rPr lang="he-IL" smtClean="0"/>
              <a:t>י"ד/אדר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D5FD345-CC70-4A32-B7EA-0C0495BCE144}"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10018586-D6D1-45FA-994A-8C3A893293F8}" type="datetimeFigureOut">
              <a:rPr lang="he-IL" smtClean="0"/>
              <a:t>י"ד/אדר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D5FD345-CC70-4A32-B7EA-0C0495BCE144}"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10018586-D6D1-45FA-994A-8C3A893293F8}" type="datetimeFigureOut">
              <a:rPr lang="he-IL" smtClean="0"/>
              <a:t>י"ד/אדר 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D5FD345-CC70-4A32-B7EA-0C0495BCE144}" type="slidenum">
              <a:rPr lang="he-IL" smtClean="0"/>
              <a:t>‹#›</a:t>
            </a:fld>
            <a:endParaRPr lang="he-IL"/>
          </a:p>
        </p:txBody>
      </p:sp>
      <p:sp>
        <p:nvSpPr>
          <p:cNvPr id="9" name="Content Placeholder 8"/>
          <p:cNvSpPr>
            <a:spLocks noGrp="1"/>
          </p:cNvSpPr>
          <p:nvPr>
            <p:ph sz="quarter" idx="13"/>
          </p:nvPr>
        </p:nvSpPr>
        <p:spPr>
          <a:xfrm>
            <a:off x="1298448" y="2121407"/>
            <a:ext cx="3200400" cy="3602736"/>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7" name="Date Placeholder 6"/>
          <p:cNvSpPr>
            <a:spLocks noGrp="1"/>
          </p:cNvSpPr>
          <p:nvPr>
            <p:ph type="dt" sz="half" idx="10"/>
          </p:nvPr>
        </p:nvSpPr>
        <p:spPr/>
        <p:txBody>
          <a:bodyPr/>
          <a:lstStyle/>
          <a:p>
            <a:fld id="{10018586-D6D1-45FA-994A-8C3A893293F8}" type="datetimeFigureOut">
              <a:rPr lang="he-IL" smtClean="0"/>
              <a:t>י"ד/אדר ב/תשע"ו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4D5FD345-CC70-4A32-B7EA-0C0495BCE144}" type="slidenum">
              <a:rPr lang="he-IL" smtClean="0"/>
              <a:t>‹#›</a:t>
            </a:fld>
            <a:endParaRPr lang="he-IL"/>
          </a:p>
        </p:txBody>
      </p:sp>
      <p:sp>
        <p:nvSpPr>
          <p:cNvPr id="11" name="Content Placeholder 10"/>
          <p:cNvSpPr>
            <a:spLocks noGrp="1"/>
          </p:cNvSpPr>
          <p:nvPr>
            <p:ph sz="quarter" idx="13"/>
          </p:nvPr>
        </p:nvSpPr>
        <p:spPr>
          <a:xfrm>
            <a:off x="1298448" y="2944368"/>
            <a:ext cx="3227832" cy="2779776"/>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10018586-D6D1-45FA-994A-8C3A893293F8}" type="datetimeFigureOut">
              <a:rPr lang="he-IL" smtClean="0"/>
              <a:t>י"ד/אדר ב/תשע"ו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D5FD345-CC70-4A32-B7EA-0C0495BCE144}"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18586-D6D1-45FA-994A-8C3A893293F8}" type="datetimeFigureOut">
              <a:rPr lang="he-IL" smtClean="0"/>
              <a:t>י"ד/אדר ב/תשע"ו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4D5FD345-CC70-4A32-B7EA-0C0495BCE144}"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rot="60000">
            <a:off x="6341698" y="5885672"/>
            <a:ext cx="1213821" cy="365125"/>
          </a:xfrm>
        </p:spPr>
        <p:txBody>
          <a:bodyPr/>
          <a:lstStyle/>
          <a:p>
            <a:fld id="{10018586-D6D1-45FA-994A-8C3A893293F8}" type="datetimeFigureOut">
              <a:rPr lang="he-IL" smtClean="0"/>
              <a:t>י"ד/אדר ב/תשע"ו</a:t>
            </a:fld>
            <a:endParaRPr lang="he-IL"/>
          </a:p>
        </p:txBody>
      </p:sp>
      <p:sp>
        <p:nvSpPr>
          <p:cNvPr id="6" name="Footer Placeholder 5"/>
          <p:cNvSpPr>
            <a:spLocks noGrp="1"/>
          </p:cNvSpPr>
          <p:nvPr>
            <p:ph type="ftr" sz="quarter" idx="11"/>
          </p:nvPr>
        </p:nvSpPr>
        <p:spPr>
          <a:xfrm rot="-60000">
            <a:off x="914554" y="5829261"/>
            <a:ext cx="3522607" cy="365125"/>
          </a:xfrm>
        </p:spPr>
        <p:txBody>
          <a:bodyPr/>
          <a:lstStyle/>
          <a:p>
            <a:endParaRPr lang="he-IL"/>
          </a:p>
        </p:txBody>
      </p:sp>
      <p:sp>
        <p:nvSpPr>
          <p:cNvPr id="7" name="Slide Number Placeholder 6"/>
          <p:cNvSpPr>
            <a:spLocks noGrp="1"/>
          </p:cNvSpPr>
          <p:nvPr>
            <p:ph type="sldNum" sz="quarter" idx="12"/>
          </p:nvPr>
        </p:nvSpPr>
        <p:spPr>
          <a:xfrm rot="60000">
            <a:off x="7557313" y="5896961"/>
            <a:ext cx="554023" cy="365125"/>
          </a:xfrm>
        </p:spPr>
        <p:txBody>
          <a:bodyPr/>
          <a:lstStyle/>
          <a:p>
            <a:fld id="{4D5FD345-CC70-4A32-B7EA-0C0495BCE144}"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rot="60000">
            <a:off x="6345936" y="5888737"/>
            <a:ext cx="1213821" cy="365125"/>
          </a:xfrm>
        </p:spPr>
        <p:txBody>
          <a:bodyPr/>
          <a:lstStyle/>
          <a:p>
            <a:fld id="{10018586-D6D1-45FA-994A-8C3A893293F8}" type="datetimeFigureOut">
              <a:rPr lang="he-IL" smtClean="0"/>
              <a:t>י"ד/אדר ב/תשע"ו</a:t>
            </a:fld>
            <a:endParaRPr lang="he-IL"/>
          </a:p>
        </p:txBody>
      </p:sp>
      <p:sp>
        <p:nvSpPr>
          <p:cNvPr id="6" name="Footer Placeholder 5"/>
          <p:cNvSpPr>
            <a:spLocks noGrp="1"/>
          </p:cNvSpPr>
          <p:nvPr>
            <p:ph type="ftr" sz="quarter" idx="11"/>
          </p:nvPr>
        </p:nvSpPr>
        <p:spPr>
          <a:xfrm rot="-60000">
            <a:off x="914569" y="5831037"/>
            <a:ext cx="3319043" cy="365125"/>
          </a:xfrm>
        </p:spPr>
        <p:txBody>
          <a:bodyPr/>
          <a:lstStyle/>
          <a:p>
            <a:endParaRPr lang="he-IL"/>
          </a:p>
        </p:txBody>
      </p:sp>
      <p:sp>
        <p:nvSpPr>
          <p:cNvPr id="7" name="Slide Number Placeholder 6"/>
          <p:cNvSpPr>
            <a:spLocks noGrp="1"/>
          </p:cNvSpPr>
          <p:nvPr>
            <p:ph type="sldNum" sz="quarter" idx="12"/>
          </p:nvPr>
        </p:nvSpPr>
        <p:spPr>
          <a:xfrm rot="60000">
            <a:off x="7562089" y="5900026"/>
            <a:ext cx="554023" cy="365125"/>
          </a:xfrm>
        </p:spPr>
        <p:txBody>
          <a:bodyPr/>
          <a:lstStyle/>
          <a:p>
            <a:fld id="{4D5FD345-CC70-4A32-B7EA-0C0495BCE144}"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0018586-D6D1-45FA-994A-8C3A893293F8}" type="datetimeFigureOut">
              <a:rPr lang="he-IL" smtClean="0"/>
              <a:t>י"ד/אדר ב/תשע"ו</a:t>
            </a:fld>
            <a:endParaRPr lang="he-IL"/>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he-IL"/>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D5FD345-CC70-4A32-B7EA-0C0495BCE144}"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UQugJVbR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hqhJK-jJJw" TargetMode="External"/><Relationship Id="rId2" Type="http://schemas.openxmlformats.org/officeDocument/2006/relationships/hyperlink" Target="https://www.youtube.com/watch?v=Ih7_Phncrz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rQuDbVdUiI" TargetMode="External"/><Relationship Id="rId2" Type="http://schemas.openxmlformats.org/officeDocument/2006/relationships/hyperlink" Target="https://www.youtube.com/watch?v=JNFtwkP9U2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187624" y="1196752"/>
            <a:ext cx="6768752" cy="1828090"/>
          </a:xfr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p:spPr>
        <p:txBody>
          <a:bodyPr>
            <a:normAutofit/>
          </a:bodyPr>
          <a:lstStyle/>
          <a:p>
            <a:r>
              <a:rPr lang="he-IL" sz="6000" b="1" dirty="0" smtClean="0">
                <a:solidFill>
                  <a:srgbClr val="0070C0"/>
                </a:solidFill>
                <a:latin typeface="Choco" panose="00000400000000000000" pitchFamily="2" charset="-79"/>
              </a:rPr>
              <a:t>הקרחון הרב תרבותי </a:t>
            </a:r>
            <a:endParaRPr lang="he-IL" sz="6000" b="1" dirty="0">
              <a:solidFill>
                <a:srgbClr val="0070C0"/>
              </a:solidFill>
              <a:latin typeface="Choco" panose="00000400000000000000" pitchFamily="2" charset="-79"/>
            </a:endParaRPr>
          </a:p>
        </p:txBody>
      </p:sp>
      <p:sp>
        <p:nvSpPr>
          <p:cNvPr id="3" name="כותרת משנה 2"/>
          <p:cNvSpPr>
            <a:spLocks noGrp="1"/>
          </p:cNvSpPr>
          <p:nvPr>
            <p:ph type="subTitle" idx="1"/>
          </p:nvPr>
        </p:nvSpPr>
        <p:spPr>
          <a:xfrm>
            <a:off x="1043608" y="3212976"/>
            <a:ext cx="7056784" cy="2736304"/>
          </a:xfrm>
          <a:ln w="76200">
            <a:solidFill>
              <a:schemeClr val="bg2">
                <a:lumMod val="50000"/>
              </a:schemeClr>
            </a:solidFill>
          </a:ln>
        </p:spPr>
        <p:txBody>
          <a:bodyPr>
            <a:normAutofit/>
          </a:bodyPr>
          <a:lstStyle/>
          <a:p>
            <a:r>
              <a:rPr lang="he-IL" sz="3600" b="1" dirty="0" smtClean="0">
                <a:solidFill>
                  <a:schemeClr val="tx1"/>
                </a:solidFill>
                <a:latin typeface="Choco" panose="00000400000000000000" pitchFamily="2" charset="-79"/>
                <a:cs typeface="+mj-cs"/>
              </a:rPr>
              <a:t>עיין ערך "אני ישראלי" </a:t>
            </a:r>
          </a:p>
          <a:p>
            <a:endParaRPr lang="he-IL" sz="3600" b="1" dirty="0" smtClean="0">
              <a:solidFill>
                <a:schemeClr val="tx1"/>
              </a:solidFill>
              <a:latin typeface="Choco" panose="00000400000000000000" pitchFamily="2" charset="-79"/>
              <a:cs typeface="+mj-cs"/>
            </a:endParaRPr>
          </a:p>
          <a:p>
            <a:r>
              <a:rPr lang="he-IL" sz="3600" b="1" dirty="0" smtClean="0">
                <a:solidFill>
                  <a:schemeClr val="tx1"/>
                </a:solidFill>
                <a:latin typeface="Choco" panose="00000400000000000000" pitchFamily="2" charset="-79"/>
                <a:cs typeface="+mj-cs"/>
              </a:rPr>
              <a:t>נילי </a:t>
            </a:r>
            <a:r>
              <a:rPr lang="he-IL" sz="3600" b="1" dirty="0" err="1" smtClean="0">
                <a:solidFill>
                  <a:schemeClr val="tx1"/>
                </a:solidFill>
                <a:latin typeface="Choco" panose="00000400000000000000" pitchFamily="2" charset="-79"/>
                <a:cs typeface="+mj-cs"/>
              </a:rPr>
              <a:t>טגליכט</a:t>
            </a:r>
            <a:r>
              <a:rPr lang="he-IL" sz="3600" b="1" dirty="0" smtClean="0">
                <a:solidFill>
                  <a:schemeClr val="tx1"/>
                </a:solidFill>
                <a:latin typeface="Choco" panose="00000400000000000000" pitchFamily="2" charset="-79"/>
                <a:cs typeface="+mj-cs"/>
              </a:rPr>
              <a:t>       אילת </a:t>
            </a:r>
            <a:r>
              <a:rPr lang="he-IL" sz="3600" b="1" dirty="0" err="1" smtClean="0">
                <a:solidFill>
                  <a:schemeClr val="tx1"/>
                </a:solidFill>
                <a:latin typeface="Choco" panose="00000400000000000000" pitchFamily="2" charset="-79"/>
                <a:cs typeface="+mj-cs"/>
              </a:rPr>
              <a:t>כ"ץ</a:t>
            </a:r>
            <a:r>
              <a:rPr lang="he-IL" sz="3600" b="1" dirty="0" smtClean="0">
                <a:solidFill>
                  <a:schemeClr val="tx1"/>
                </a:solidFill>
                <a:latin typeface="Choco" panose="00000400000000000000" pitchFamily="2" charset="-79"/>
                <a:cs typeface="+mj-cs"/>
              </a:rPr>
              <a:t> – </a:t>
            </a:r>
          </a:p>
          <a:p>
            <a:r>
              <a:rPr lang="he-IL" sz="3600" b="1" dirty="0" smtClean="0">
                <a:solidFill>
                  <a:schemeClr val="tx1"/>
                </a:solidFill>
                <a:latin typeface="Choco" panose="00000400000000000000" pitchFamily="2" charset="-79"/>
                <a:cs typeface="+mj-cs"/>
              </a:rPr>
              <a:t>היל"ה /עתיד </a:t>
            </a:r>
            <a:endParaRPr lang="he-IL" sz="3600" b="1" dirty="0">
              <a:solidFill>
                <a:schemeClr val="tx1"/>
              </a:solidFill>
              <a:latin typeface="Choco" panose="00000400000000000000" pitchFamily="2" charset="-79"/>
              <a:cs typeface="+mj-cs"/>
            </a:endParaRPr>
          </a:p>
        </p:txBody>
      </p:sp>
    </p:spTree>
    <p:extLst>
      <p:ext uri="{BB962C8B-B14F-4D97-AF65-F5344CB8AC3E}">
        <p14:creationId xmlns:p14="http://schemas.microsoft.com/office/powerpoint/2010/main" val="415341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p:cNvSpPr/>
          <p:nvPr/>
        </p:nvSpPr>
        <p:spPr>
          <a:xfrm>
            <a:off x="1331640" y="1484784"/>
            <a:ext cx="6480720" cy="3312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latin typeface="Traditional Arabic" panose="02020603050405020304" pitchFamily="18" charset="-78"/>
                <a:cs typeface="Traditional Arabic" panose="02020603050405020304" pitchFamily="18" charset="-78"/>
              </a:rPr>
              <a:t>ما الذي يبعث الإبتسامة </a:t>
            </a:r>
            <a:br>
              <a:rPr lang="ar-SA" sz="4000" b="1" dirty="0" smtClean="0">
                <a:latin typeface="Traditional Arabic" panose="02020603050405020304" pitchFamily="18" charset="-78"/>
                <a:cs typeface="Traditional Arabic" panose="02020603050405020304" pitchFamily="18" charset="-78"/>
              </a:rPr>
            </a:br>
            <a:r>
              <a:rPr lang="ar-SA" sz="4000" b="1" dirty="0" smtClean="0">
                <a:latin typeface="Traditional Arabic" panose="02020603050405020304" pitchFamily="18" charset="-78"/>
                <a:cs typeface="Traditional Arabic" panose="02020603050405020304" pitchFamily="18" charset="-78"/>
              </a:rPr>
              <a:t>في الرسوم التالية (كاريكاتورة) ؟</a:t>
            </a:r>
            <a:endParaRPr lang="he-IL" sz="4000" b="1" dirty="0">
              <a:latin typeface="Traditional Arabic" panose="02020603050405020304" pitchFamily="18" charset="-78"/>
              <a:cs typeface="+mj-cs"/>
            </a:endParaRPr>
          </a:p>
        </p:txBody>
      </p:sp>
    </p:spTree>
    <p:extLst>
      <p:ext uri="{BB962C8B-B14F-4D97-AF65-F5344CB8AC3E}">
        <p14:creationId xmlns:p14="http://schemas.microsoft.com/office/powerpoint/2010/main" val="188962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lbums.tapuz.co.il/Albums/561272/0-6/opklql/5612722008125954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849694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802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57224"/>
            <a:ext cx="8025546" cy="5724103"/>
          </a:xfrm>
          <a:prstGeom prst="rect">
            <a:avLst/>
          </a:prstGeom>
        </p:spPr>
      </p:pic>
    </p:spTree>
    <p:extLst>
      <p:ext uri="{BB962C8B-B14F-4D97-AF65-F5344CB8AC3E}">
        <p14:creationId xmlns:p14="http://schemas.microsoft.com/office/powerpoint/2010/main" val="203522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37" y="619125"/>
            <a:ext cx="7705725" cy="5619750"/>
          </a:xfrm>
          <a:prstGeom prst="rect">
            <a:avLst/>
          </a:prstGeom>
        </p:spPr>
      </p:pic>
    </p:spTree>
    <p:extLst>
      <p:ext uri="{BB962C8B-B14F-4D97-AF65-F5344CB8AC3E}">
        <p14:creationId xmlns:p14="http://schemas.microsoft.com/office/powerpoint/2010/main" val="1366078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300582" y="836712"/>
            <a:ext cx="4572000" cy="830997"/>
          </a:xfrm>
          <a:prstGeom prst="rect">
            <a:avLst/>
          </a:prstGeom>
        </p:spPr>
        <p:txBody>
          <a:bodyPr>
            <a:spAutoFit/>
          </a:bodyPr>
          <a:lstStyle/>
          <a:p>
            <a:endParaRPr lang="he-IL" sz="2400" dirty="0"/>
          </a:p>
          <a:p>
            <a:r>
              <a:rPr lang="ar-SA" sz="2400" dirty="0" smtClean="0">
                <a:hlinkClick r:id="rId2"/>
              </a:rPr>
              <a:t>تماماً كما أنا - </a:t>
            </a:r>
            <a:r>
              <a:rPr lang="he-IL" sz="2400" dirty="0" smtClean="0"/>
              <a:t>–</a:t>
            </a:r>
            <a:r>
              <a:rPr lang="ar-SA" sz="2400" dirty="0" smtClean="0"/>
              <a:t>أولاد الأرض</a:t>
            </a:r>
            <a:endParaRPr lang="he-IL"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221" y="1772816"/>
            <a:ext cx="4981575" cy="4114800"/>
          </a:xfrm>
          <a:prstGeom prst="rect">
            <a:avLst/>
          </a:prstGeom>
        </p:spPr>
      </p:pic>
    </p:spTree>
    <p:extLst>
      <p:ext uri="{BB962C8B-B14F-4D97-AF65-F5344CB8AC3E}">
        <p14:creationId xmlns:p14="http://schemas.microsoft.com/office/powerpoint/2010/main" val="2583087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220072" y="764704"/>
            <a:ext cx="3096344" cy="5139869"/>
          </a:xfrm>
          <a:prstGeom prst="rect">
            <a:avLst/>
          </a:prstGeom>
        </p:spPr>
        <p:txBody>
          <a:bodyPr wrap="square">
            <a:spAutoFit/>
          </a:bodyPr>
          <a:lstStyle/>
          <a:p>
            <a:r>
              <a:rPr lang="ar-SA" sz="2400" b="1" dirty="0" smtClean="0">
                <a:solidFill>
                  <a:srgbClr val="FF0000"/>
                </a:solidFill>
                <a:latin typeface="Traditional Arabic" panose="02020603050405020304" pitchFamily="18" charset="-78"/>
                <a:cs typeface="Traditional Arabic" panose="02020603050405020304" pitchFamily="18" charset="-78"/>
              </a:rPr>
              <a:t>السّمكة، الرّجل والهواء /لاي هانت</a:t>
            </a:r>
            <a:br>
              <a:rPr lang="ar-SA" sz="2400" b="1" dirty="0" smtClean="0">
                <a:solidFill>
                  <a:srgbClr val="FF0000"/>
                </a:solidFill>
                <a:latin typeface="Traditional Arabic" panose="02020603050405020304" pitchFamily="18" charset="-78"/>
                <a:cs typeface="Traditional Arabic" panose="02020603050405020304" pitchFamily="18" charset="-78"/>
              </a:rPr>
            </a:br>
            <a:r>
              <a:rPr lang="ar-SA" sz="2400" b="1" dirty="0" smtClean="0">
                <a:solidFill>
                  <a:srgbClr val="FF0000"/>
                </a:solidFill>
                <a:latin typeface="Traditional Arabic" panose="02020603050405020304" pitchFamily="18" charset="-78"/>
                <a:cs typeface="Traditional Arabic" panose="02020603050405020304" pitchFamily="18" charset="-78"/>
              </a:rPr>
              <a:t>(شاعر بريطاني).</a:t>
            </a:r>
            <a:endParaRPr lang="en-US" sz="2400" b="1" dirty="0">
              <a:solidFill>
                <a:srgbClr val="FF0000"/>
              </a:solidFill>
              <a:latin typeface="Traditional Arabic" panose="02020603050405020304" pitchFamily="18" charset="-78"/>
              <a:cs typeface="Traditional Arabic" panose="02020603050405020304" pitchFamily="18" charset="-78"/>
            </a:endParaRPr>
          </a:p>
          <a:p>
            <a:r>
              <a:rPr lang="he-IL" sz="2400" b="1" dirty="0">
                <a:latin typeface="Traditional Arabic" panose="02020603050405020304" pitchFamily="18" charset="-78"/>
              </a:rPr>
              <a:t> </a:t>
            </a:r>
            <a:endParaRPr lang="en-US" sz="2400" b="1" dirty="0">
              <a:latin typeface="Traditional Arabic" panose="02020603050405020304" pitchFamily="18" charset="-78"/>
              <a:cs typeface="Traditional Arabic" panose="02020603050405020304" pitchFamily="18" charset="-78"/>
            </a:endParaRPr>
          </a:p>
          <a:p>
            <a:r>
              <a:rPr lang="ar-SA" sz="2400" b="1" dirty="0" smtClean="0">
                <a:latin typeface="Traditional Arabic" panose="02020603050405020304" pitchFamily="18" charset="-78"/>
                <a:cs typeface="Traditional Arabic" panose="02020603050405020304" pitchFamily="18" charset="-78"/>
              </a:rPr>
              <a:t>قال الرجل للسّمكة:</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«كم غريبة أنتِ!</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وجهكِ حاد،</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عيناكِ تعبّر عن مفاجأة،</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فمك يبتلع مياه البحر المالحة،</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أنتِ صمّاء وبدون أرجل،</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مليئة بالحراشيف ورطبة دائمًا.</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ما هي قيمة حياتك؟»</a:t>
            </a:r>
            <a:endParaRPr lang="en-US" sz="2400" b="1" dirty="0">
              <a:latin typeface="Traditional Arabic" panose="02020603050405020304" pitchFamily="18" charset="-78"/>
              <a:cs typeface="Traditional Arabic" panose="02020603050405020304" pitchFamily="18" charset="-78"/>
            </a:endParaRPr>
          </a:p>
          <a:p>
            <a:r>
              <a:rPr lang="he-IL" sz="2000" dirty="0">
                <a:latin typeface="Traditional Arabic" panose="02020603050405020304" pitchFamily="18" charset="-78"/>
              </a:rPr>
              <a:t> </a:t>
            </a:r>
            <a:endParaRPr lang="en-US" sz="2000" dirty="0">
              <a:latin typeface="Traditional Arabic" panose="02020603050405020304" pitchFamily="18" charset="-78"/>
              <a:cs typeface="Traditional Arabic" panose="02020603050405020304" pitchFamily="18" charset="-78"/>
            </a:endParaRPr>
          </a:p>
          <a:p>
            <a:r>
              <a:rPr lang="he-IL" sz="2000" dirty="0">
                <a:latin typeface="Traditional Arabic" panose="02020603050405020304" pitchFamily="18" charset="-78"/>
              </a:rPr>
              <a:t> </a:t>
            </a:r>
            <a:endParaRPr lang="en-US" sz="2000" dirty="0">
              <a:latin typeface="Traditional Arabic" panose="02020603050405020304" pitchFamily="18" charset="-78"/>
              <a:cs typeface="Traditional Arabic" panose="02020603050405020304" pitchFamily="18" charset="-78"/>
            </a:endParaRPr>
          </a:p>
        </p:txBody>
      </p:sp>
      <p:sp>
        <p:nvSpPr>
          <p:cNvPr id="3" name="מלבן 2"/>
          <p:cNvSpPr/>
          <p:nvPr/>
        </p:nvSpPr>
        <p:spPr>
          <a:xfrm>
            <a:off x="827584" y="1052736"/>
            <a:ext cx="4032448" cy="4893647"/>
          </a:xfrm>
          <a:prstGeom prst="rect">
            <a:avLst/>
          </a:prstGeom>
        </p:spPr>
        <p:txBody>
          <a:bodyPr wrap="square">
            <a:spAutoFit/>
          </a:bodyPr>
          <a:lstStyle/>
          <a:p>
            <a:r>
              <a:rPr lang="ar-SA" sz="2400" b="1" dirty="0" smtClean="0">
                <a:latin typeface="Traditional Arabic" panose="02020603050405020304" pitchFamily="18" charset="-78"/>
                <a:cs typeface="Traditional Arabic" panose="02020603050405020304" pitchFamily="18" charset="-78"/>
              </a:rPr>
              <a:t>عن هذا أجابت السّمكة:</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«كالوحش أنتَ!</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إذا تفاجأت عيناي،</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هذا بسبب رؤيتي لك،</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ذات الوجه المسطح،</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ذات الجلد الأملس،</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القرد ي</a:t>
            </a:r>
            <a:r>
              <a:rPr lang="ar-SA" sz="2400" b="1" dirty="0">
                <a:latin typeface="Traditional Arabic" panose="02020603050405020304" pitchFamily="18" charset="-78"/>
                <a:cs typeface="Traditional Arabic" panose="02020603050405020304" pitchFamily="18" charset="-78"/>
              </a:rPr>
              <a:t>ن</a:t>
            </a:r>
            <a:r>
              <a:rPr lang="ar-SA" sz="2400" b="1" dirty="0" smtClean="0">
                <a:latin typeface="Traditional Arabic" panose="02020603050405020304" pitchFamily="18" charset="-78"/>
                <a:cs typeface="Traditional Arabic" panose="02020603050405020304" pitchFamily="18" charset="-78"/>
              </a:rPr>
              <a:t>قسم لاثنين من الصّدر حتى الأسفل!</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كيف تمشي على اليابسة بشكلك التّافه،</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عندما تجرجر جسمك ببطئ، بثقل يخلو من الجمال،</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أنت كثيف الشّعر وجاف وأطرافك بدون فائدة.</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والأسوأ من كل هذا – تتنفّس الهواء!</a:t>
            </a:r>
            <a:br>
              <a:rPr lang="ar-SA" sz="2400" b="1" dirty="0" smtClean="0">
                <a:latin typeface="Traditional Arabic" panose="02020603050405020304" pitchFamily="18" charset="-78"/>
                <a:cs typeface="Traditional Arabic" panose="02020603050405020304" pitchFamily="18" charset="-78"/>
              </a:rPr>
            </a:br>
            <a:r>
              <a:rPr lang="ar-SA" sz="2400" b="1" dirty="0" smtClean="0">
                <a:latin typeface="Traditional Arabic" panose="02020603050405020304" pitchFamily="18" charset="-78"/>
                <a:cs typeface="Traditional Arabic" panose="02020603050405020304" pitchFamily="18" charset="-78"/>
              </a:rPr>
              <a:t>كيف تستطيع العيش؟» </a:t>
            </a:r>
            <a:endParaRPr lang="en-US" sz="24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18017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763688" y="980728"/>
            <a:ext cx="6192688" cy="4893647"/>
          </a:xfrm>
          <a:prstGeom prst="rect">
            <a:avLst/>
          </a:prstGeom>
        </p:spPr>
        <p:txBody>
          <a:bodyPr wrap="square">
            <a:spAutoFit/>
          </a:bodyPr>
          <a:lstStyle/>
          <a:p>
            <a:pPr lvl="0"/>
            <a:r>
              <a:rPr lang="ar-SA" sz="3200" dirty="0" smtClean="0">
                <a:latin typeface="Traditional Arabic" panose="02020603050405020304" pitchFamily="18" charset="-78"/>
                <a:cs typeface="Traditional Arabic" panose="02020603050405020304" pitchFamily="18" charset="-78"/>
              </a:rPr>
              <a:t>حديث (حوار) </a:t>
            </a:r>
            <a:r>
              <a:rPr lang="he-IL" sz="3200" dirty="0" smtClean="0">
                <a:latin typeface="Traditional Arabic" panose="02020603050405020304" pitchFamily="18" charset="-78"/>
                <a:cs typeface="+mj-cs"/>
              </a:rPr>
              <a:t>: </a:t>
            </a:r>
            <a:r>
              <a:rPr lang="ar-SA" sz="3200" b="1" dirty="0" smtClean="0">
                <a:solidFill>
                  <a:schemeClr val="accent1">
                    <a:lumMod val="75000"/>
                  </a:schemeClr>
                </a:solidFill>
                <a:latin typeface="Traditional Arabic" panose="02020603050405020304" pitchFamily="18" charset="-78"/>
                <a:cs typeface="Traditional Arabic" panose="02020603050405020304" pitchFamily="18" charset="-78"/>
              </a:rPr>
              <a:t>السّمكة، الرّجل والهواء</a:t>
            </a:r>
            <a:endParaRPr lang="he-IL" sz="3200" b="1" dirty="0" smtClean="0">
              <a:solidFill>
                <a:schemeClr val="accent1">
                  <a:lumMod val="75000"/>
                </a:schemeClr>
              </a:solidFill>
              <a:latin typeface="Traditional Arabic" panose="02020603050405020304" pitchFamily="18" charset="-78"/>
              <a:cs typeface="+mj-cs"/>
            </a:endParaRPr>
          </a:p>
          <a:p>
            <a:pPr lvl="0"/>
            <a:endParaRPr lang="he-IL" sz="2800" dirty="0">
              <a:latin typeface="Traditional Arabic" panose="02020603050405020304" pitchFamily="18" charset="-78"/>
            </a:endParaRPr>
          </a:p>
          <a:p>
            <a:pPr marL="514350" lvl="0" indent="-514350">
              <a:buFont typeface="+mj-lt"/>
              <a:buAutoNum type="arabicPeriod"/>
            </a:pPr>
            <a:r>
              <a:rPr lang="ar-SA" sz="2800" b="1" dirty="0" smtClean="0">
                <a:latin typeface="Traditional Arabic" panose="02020603050405020304" pitchFamily="18" charset="-78"/>
                <a:cs typeface="Traditional Arabic" panose="02020603050405020304" pitchFamily="18" charset="-78"/>
              </a:rPr>
              <a:t>ماذا تفكّر السّمكة عن الرّجل، وماذا يفكّر الرّجل عن السّمكة؟</a:t>
            </a:r>
            <a:endParaRPr lang="he-IL" sz="2800" b="1" dirty="0" smtClean="0">
              <a:latin typeface="Traditional Arabic" panose="02020603050405020304" pitchFamily="18" charset="-78"/>
              <a:cs typeface="+mj-cs"/>
            </a:endParaRPr>
          </a:p>
          <a:p>
            <a:pPr marL="514350" lvl="0" indent="-514350">
              <a:buFont typeface="+mj-lt"/>
              <a:buAutoNum type="arabicPeriod"/>
            </a:pPr>
            <a:r>
              <a:rPr lang="ar-SA" sz="2800" b="1" dirty="0" smtClean="0">
                <a:latin typeface="Traditional Arabic" panose="02020603050405020304" pitchFamily="18" charset="-78"/>
                <a:cs typeface="Traditional Arabic" panose="02020603050405020304" pitchFamily="18" charset="-78"/>
              </a:rPr>
              <a:t>ما هو مصدر هذه الأفكار ؟</a:t>
            </a:r>
            <a:endParaRPr lang="en-US" sz="2800" b="1" dirty="0" smtClean="0">
              <a:latin typeface="Traditional Arabic" panose="02020603050405020304" pitchFamily="18" charset="-78"/>
              <a:cs typeface="Traditional Arabic" panose="02020603050405020304" pitchFamily="18" charset="-78"/>
            </a:endParaRPr>
          </a:p>
          <a:p>
            <a:pPr marL="514350" lvl="0" indent="-514350">
              <a:buFont typeface="+mj-lt"/>
              <a:buAutoNum type="arabicPeriod"/>
            </a:pPr>
            <a:r>
              <a:rPr lang="ar-SA" sz="2800" b="1" dirty="0" smtClean="0">
                <a:latin typeface="Traditional Arabic" panose="02020603050405020304" pitchFamily="18" charset="-78"/>
                <a:cs typeface="Traditional Arabic" panose="02020603050405020304" pitchFamily="18" charset="-78"/>
              </a:rPr>
              <a:t>تحوّلت السّمكة الى إنسان، هل حوار كهذا يمكن أن يدور بين شخصين؟  </a:t>
            </a:r>
            <a:endParaRPr lang="he-IL" sz="2800" b="1" dirty="0" smtClean="0">
              <a:latin typeface="Traditional Arabic" panose="02020603050405020304" pitchFamily="18" charset="-78"/>
              <a:cs typeface="+mj-cs"/>
            </a:endParaRPr>
          </a:p>
          <a:p>
            <a:pPr marL="514350" lvl="0" indent="-514350">
              <a:buFont typeface="+mj-lt"/>
              <a:buAutoNum type="arabicPeriod"/>
            </a:pPr>
            <a:r>
              <a:rPr lang="ar-SA" sz="2800" b="1" dirty="0" smtClean="0">
                <a:latin typeface="Traditional Arabic" panose="02020603050405020304" pitchFamily="18" charset="-78"/>
                <a:cs typeface="Traditional Arabic" panose="02020603050405020304" pitchFamily="18" charset="-78"/>
              </a:rPr>
              <a:t>بين أي نوعين من بني البشر يمكن أن يدور حوار كهذا؟ ماذا ستكون خلفيّة حوار كهذا؟</a:t>
            </a:r>
            <a:endParaRPr lang="he-IL" sz="2800" b="1" dirty="0" smtClean="0">
              <a:latin typeface="Traditional Arabic" panose="02020603050405020304" pitchFamily="18" charset="-78"/>
              <a:cs typeface="+mj-cs"/>
            </a:endParaRPr>
          </a:p>
          <a:p>
            <a:pPr lvl="0"/>
            <a:endParaRPr lang="he-IL" sz="2800" dirty="0">
              <a:latin typeface="Traditional Arabic" panose="02020603050405020304" pitchFamily="18" charset="-78"/>
            </a:endParaRPr>
          </a:p>
          <a:p>
            <a:pPr lvl="0"/>
            <a:r>
              <a:rPr lang="ar-SA" sz="2800" b="1" dirty="0" smtClean="0">
                <a:solidFill>
                  <a:schemeClr val="accent1">
                    <a:lumMod val="75000"/>
                  </a:schemeClr>
                </a:solidFill>
                <a:latin typeface="Traditional Arabic" panose="02020603050405020304" pitchFamily="18" charset="-78"/>
                <a:cs typeface="Traditional Arabic" panose="02020603050405020304" pitchFamily="18" charset="-78"/>
              </a:rPr>
              <a:t>أفكار: ما الممكن عمله؟ </a:t>
            </a:r>
            <a:endParaRPr lang="en-US" sz="2800" b="1" dirty="0">
              <a:solidFill>
                <a:schemeClr val="accent1">
                  <a:lumMod val="75000"/>
                </a:schemeClr>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060210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403648" y="980728"/>
            <a:ext cx="6300192" cy="800219"/>
          </a:xfrm>
          <a:prstGeom prst="rect">
            <a:avLst/>
          </a:prstGeom>
        </p:spPr>
        <p:txBody>
          <a:bodyPr wrap="square">
            <a:spAutoFit/>
          </a:bodyPr>
          <a:lstStyle/>
          <a:p>
            <a:endParaRPr lang="he-IL" dirty="0">
              <a:latin typeface="Traditional Arabic" panose="02020603050405020304" pitchFamily="18" charset="-78"/>
            </a:endParaRPr>
          </a:p>
          <a:p>
            <a:r>
              <a:rPr lang="ar-SA" sz="2800" dirty="0" smtClean="0">
                <a:latin typeface="Traditional Arabic" panose="02020603050405020304" pitchFamily="18" charset="-78"/>
                <a:cs typeface="Traditional Arabic" panose="02020603050405020304" pitchFamily="18" charset="-78"/>
                <a:hlinkClick r:id="rId2"/>
              </a:rPr>
              <a:t>ما هي الحضارة الإسرائيلية </a:t>
            </a:r>
            <a:r>
              <a:rPr lang="he-IL" sz="2800" dirty="0" smtClean="0">
                <a:latin typeface="Traditional Arabic" panose="02020603050405020304" pitchFamily="18" charset="-78"/>
              </a:rPr>
              <a:t> - </a:t>
            </a:r>
            <a:r>
              <a:rPr lang="ar-SA" sz="2800" dirty="0" smtClean="0">
                <a:latin typeface="Traditional Arabic" panose="02020603050405020304" pitchFamily="18" charset="-78"/>
                <a:cs typeface="Traditional Arabic" panose="02020603050405020304" pitchFamily="18" charset="-78"/>
              </a:rPr>
              <a:t>فيلم قصير – كلية سبير </a:t>
            </a:r>
            <a:endParaRPr lang="he-IL" sz="2800" dirty="0">
              <a:latin typeface="Traditional Arabic" panose="02020603050405020304" pitchFamily="18" charset="-78"/>
            </a:endParaRPr>
          </a:p>
        </p:txBody>
      </p:sp>
      <p:sp>
        <p:nvSpPr>
          <p:cNvPr id="5" name="מלבן 4"/>
          <p:cNvSpPr/>
          <p:nvPr/>
        </p:nvSpPr>
        <p:spPr>
          <a:xfrm>
            <a:off x="1988865" y="3645024"/>
            <a:ext cx="5944255" cy="2246769"/>
          </a:xfrm>
          <a:prstGeom prst="rect">
            <a:avLst/>
          </a:prstGeom>
        </p:spPr>
        <p:txBody>
          <a:bodyPr wrap="square">
            <a:spAutoFit/>
          </a:bodyPr>
          <a:lstStyle/>
          <a:p>
            <a:r>
              <a:rPr lang="ar-SA" sz="2800" dirty="0" smtClean="0">
                <a:latin typeface="Traditional Arabic" panose="02020603050405020304" pitchFamily="18" charset="-78"/>
                <a:cs typeface="Traditional Arabic" panose="02020603050405020304" pitchFamily="18" charset="-78"/>
              </a:rPr>
              <a:t>نُشر بتاريخ 21/01/2014</a:t>
            </a:r>
            <a:br>
              <a:rPr lang="ar-SA" sz="2800" dirty="0" smtClean="0">
                <a:latin typeface="Traditional Arabic" panose="02020603050405020304" pitchFamily="18" charset="-78"/>
                <a:cs typeface="Traditional Arabic" panose="02020603050405020304" pitchFamily="18" charset="-78"/>
              </a:rPr>
            </a:br>
            <a:r>
              <a:rPr lang="ar-SA" sz="2800" dirty="0" smtClean="0">
                <a:latin typeface="Traditional Arabic" panose="02020603050405020304" pitchFamily="18" charset="-78"/>
                <a:cs typeface="Traditional Arabic" panose="02020603050405020304" pitchFamily="18" charset="-78"/>
              </a:rPr>
              <a:t>أين وضع إشارة لايك يعتبر كشتيمة؟ في أي دولة لفظ كلمة «أوكي» يعتبر شيء مستنكر؟ وأين امتنعوا عن التأشير بـ- إنتظر لحظة؟</a:t>
            </a:r>
            <a:br>
              <a:rPr lang="ar-SA" sz="2800" dirty="0" smtClean="0">
                <a:latin typeface="Traditional Arabic" panose="02020603050405020304" pitchFamily="18" charset="-78"/>
                <a:cs typeface="Traditional Arabic" panose="02020603050405020304" pitchFamily="18" charset="-78"/>
              </a:rPr>
            </a:br>
            <a:r>
              <a:rPr lang="ar-SA" sz="2800" dirty="0" smtClean="0">
                <a:latin typeface="Traditional Arabic" panose="02020603050405020304" pitchFamily="18" charset="-78"/>
                <a:cs typeface="Traditional Arabic" panose="02020603050405020304" pitchFamily="18" charset="-78"/>
              </a:rPr>
              <a:t>كافي شفرن مدير عام «لنعرف كيف نظهر» عن لغة الجسم. </a:t>
            </a:r>
            <a:endParaRPr lang="en-US" sz="2800" dirty="0">
              <a:latin typeface="Traditional Arabic" panose="02020603050405020304" pitchFamily="18" charset="-78"/>
              <a:cs typeface="Traditional Arabic" panose="02020603050405020304" pitchFamily="18" charset="-78"/>
            </a:endParaRPr>
          </a:p>
        </p:txBody>
      </p:sp>
      <p:sp>
        <p:nvSpPr>
          <p:cNvPr id="6" name="מלבן 5"/>
          <p:cNvSpPr/>
          <p:nvPr/>
        </p:nvSpPr>
        <p:spPr>
          <a:xfrm>
            <a:off x="2001069" y="2564904"/>
            <a:ext cx="5724128" cy="800219"/>
          </a:xfrm>
          <a:prstGeom prst="rect">
            <a:avLst/>
          </a:prstGeom>
        </p:spPr>
        <p:txBody>
          <a:bodyPr wrap="square">
            <a:spAutoFit/>
          </a:bodyPr>
          <a:lstStyle/>
          <a:p>
            <a:endParaRPr lang="he-IL" dirty="0">
              <a:latin typeface="Traditional Arabic" panose="02020603050405020304" pitchFamily="18" charset="-78"/>
            </a:endParaRPr>
          </a:p>
          <a:p>
            <a:r>
              <a:rPr lang="ar-SA" sz="2800" dirty="0" smtClean="0">
                <a:latin typeface="Traditional Arabic" panose="02020603050405020304" pitchFamily="18" charset="-78"/>
                <a:cs typeface="Traditional Arabic" panose="02020603050405020304" pitchFamily="18" charset="-78"/>
                <a:hlinkClick r:id="rId3"/>
              </a:rPr>
              <a:t>الحضارة في العالم</a:t>
            </a:r>
            <a:r>
              <a:rPr lang="he-IL" sz="2800" dirty="0" smtClean="0">
                <a:latin typeface="Traditional Arabic" panose="02020603050405020304" pitchFamily="18" charset="-78"/>
              </a:rPr>
              <a:t>– </a:t>
            </a:r>
            <a:r>
              <a:rPr lang="ar-SA" sz="2800" dirty="0" smtClean="0">
                <a:latin typeface="Traditional Arabic" panose="02020603050405020304" pitchFamily="18" charset="-78"/>
                <a:cs typeface="Traditional Arabic" panose="02020603050405020304" pitchFamily="18" charset="-78"/>
              </a:rPr>
              <a:t>5 دقائق عن الفوارق العالمية </a:t>
            </a:r>
            <a:endParaRPr lang="he-IL" sz="2800" dirty="0">
              <a:latin typeface="Traditional Arabic" panose="02020603050405020304" pitchFamily="18" charset="-78"/>
            </a:endParaRPr>
          </a:p>
        </p:txBody>
      </p:sp>
    </p:spTree>
    <p:extLst>
      <p:ext uri="{BB962C8B-B14F-4D97-AF65-F5344CB8AC3E}">
        <p14:creationId xmlns:p14="http://schemas.microsoft.com/office/powerpoint/2010/main" val="3010013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431482" y="908720"/>
            <a:ext cx="6534472" cy="4678204"/>
          </a:xfrm>
          <a:prstGeom prst="rect">
            <a:avLst/>
          </a:prstGeom>
        </p:spPr>
        <p:txBody>
          <a:bodyPr wrap="square">
            <a:spAutoFit/>
          </a:bodyPr>
          <a:lstStyle/>
          <a:p>
            <a:r>
              <a:rPr lang="ar-SA" sz="2800" dirty="0" smtClean="0">
                <a:latin typeface="Traditional Arabic" panose="02020603050405020304" pitchFamily="18" charset="-78"/>
                <a:cs typeface="Traditional Arabic" panose="02020603050405020304" pitchFamily="18" charset="-78"/>
                <a:hlinkClick r:id="rId2"/>
              </a:rPr>
              <a:t>لا تحكموا على الناس</a:t>
            </a:r>
            <a:r>
              <a:rPr lang="he-IL" sz="2800" dirty="0" smtClean="0">
                <a:latin typeface="Traditional Arabic" panose="02020603050405020304" pitchFamily="18" charset="-78"/>
              </a:rPr>
              <a:t>  </a:t>
            </a:r>
            <a:r>
              <a:rPr lang="ar-SA" sz="2800" dirty="0" smtClean="0">
                <a:latin typeface="Traditional Arabic" panose="02020603050405020304" pitchFamily="18" charset="-78"/>
                <a:cs typeface="Traditional Arabic" panose="02020603050405020304" pitchFamily="18" charset="-78"/>
              </a:rPr>
              <a:t>بحسب مظهرهم – جورج عميرا</a:t>
            </a:r>
            <a:endParaRPr lang="en-US" sz="2800" dirty="0">
              <a:latin typeface="Traditional Arabic" panose="02020603050405020304" pitchFamily="18" charset="-78"/>
              <a:cs typeface="Traditional Arabic" panose="02020603050405020304" pitchFamily="18" charset="-78"/>
            </a:endParaRPr>
          </a:p>
          <a:p>
            <a:r>
              <a:rPr lang="he-IL" dirty="0">
                <a:latin typeface="Traditional Arabic" panose="02020603050405020304" pitchFamily="18" charset="-78"/>
              </a:rPr>
              <a:t> </a:t>
            </a:r>
            <a:endParaRPr lang="en-US" dirty="0">
              <a:latin typeface="Traditional Arabic" panose="02020603050405020304" pitchFamily="18" charset="-78"/>
              <a:cs typeface="Traditional Arabic" panose="02020603050405020304" pitchFamily="18" charset="-78"/>
            </a:endParaRPr>
          </a:p>
          <a:p>
            <a:endParaRPr lang="he-IL" sz="2000" b="1" dirty="0" smtClean="0">
              <a:latin typeface="Traditional Arabic" panose="02020603050405020304" pitchFamily="18" charset="-78"/>
              <a:hlinkClick r:id="rId3"/>
            </a:endParaRPr>
          </a:p>
          <a:p>
            <a:endParaRPr lang="he-IL" sz="2000" b="1" dirty="0" smtClean="0">
              <a:latin typeface="Traditional Arabic" panose="02020603050405020304" pitchFamily="18" charset="-78"/>
              <a:hlinkClick r:id="rId3"/>
            </a:endParaRPr>
          </a:p>
          <a:p>
            <a:r>
              <a:rPr lang="ar-SA" sz="2400" b="1" u="sng" dirty="0" smtClean="0">
                <a:solidFill>
                  <a:schemeClr val="accent1">
                    <a:lumMod val="75000"/>
                  </a:schemeClr>
                </a:solidFill>
                <a:latin typeface="Traditional Arabic" panose="02020603050405020304" pitchFamily="18" charset="-78"/>
                <a:cs typeface="Traditional Arabic" panose="02020603050405020304" pitchFamily="18" charset="-78"/>
              </a:rPr>
              <a:t>رئيس </a:t>
            </a:r>
            <a:r>
              <a:rPr lang="ar-SA" sz="2400" b="1" u="sng" dirty="0">
                <a:solidFill>
                  <a:schemeClr val="accent1">
                    <a:lumMod val="75000"/>
                  </a:schemeClr>
                </a:solidFill>
                <a:latin typeface="Traditional Arabic" panose="02020603050405020304" pitchFamily="18" charset="-78"/>
                <a:cs typeface="Traditional Arabic" panose="02020603050405020304" pitchFamily="18" charset="-78"/>
              </a:rPr>
              <a:t>الدولة روفين ريفلين وجورج عميرا</a:t>
            </a:r>
            <a:endParaRPr lang="he-IL" sz="2400" b="1" u="sng" dirty="0">
              <a:solidFill>
                <a:schemeClr val="accent1">
                  <a:lumMod val="75000"/>
                </a:schemeClr>
              </a:solidFill>
              <a:latin typeface="Traditional Arabic" panose="02020603050405020304" pitchFamily="18" charset="-78"/>
            </a:endParaRPr>
          </a:p>
          <a:p>
            <a:endParaRPr lang="he-IL" sz="2000" b="1" dirty="0">
              <a:latin typeface="Traditional Arabic" panose="02020603050405020304" pitchFamily="18" charset="-78"/>
            </a:endParaRPr>
          </a:p>
          <a:p>
            <a:r>
              <a:rPr lang="ar-SA" sz="2400" b="1" dirty="0" smtClean="0">
                <a:latin typeface="Traditional Arabic" panose="02020603050405020304" pitchFamily="18" charset="-78"/>
                <a:cs typeface="Traditional Arabic" panose="02020603050405020304" pitchFamily="18" charset="-78"/>
              </a:rPr>
              <a:t>الدعوة الى التسامح نُشر بتاريخ 30/09/2014</a:t>
            </a:r>
            <a:endParaRPr lang="en-US" sz="2400" dirty="0">
              <a:latin typeface="Traditional Arabic" panose="02020603050405020304" pitchFamily="18" charset="-78"/>
              <a:cs typeface="Traditional Arabic" panose="02020603050405020304" pitchFamily="18" charset="-78"/>
            </a:endParaRPr>
          </a:p>
          <a:p>
            <a:r>
              <a:rPr lang="ar-SA" sz="2400" dirty="0">
                <a:latin typeface="Traditional Arabic" panose="02020603050405020304" pitchFamily="18" charset="-78"/>
                <a:cs typeface="Traditional Arabic" panose="02020603050405020304" pitchFamily="18" charset="-78"/>
              </a:rPr>
              <a:t>ا</a:t>
            </a:r>
            <a:r>
              <a:rPr lang="ar-SA" sz="2400" dirty="0" smtClean="0">
                <a:latin typeface="Traditional Arabic" panose="02020603050405020304" pitchFamily="18" charset="-78"/>
                <a:cs typeface="Traditional Arabic" panose="02020603050405020304" pitchFamily="18" charset="-78"/>
              </a:rPr>
              <a:t>لتقى رئيس الدولة روفين (روبي) ريفلين مع الفتى جورج عميرا وعائلته، بعد مشاهدته لفيلم الفيديو المثير للمشاعر الذي حررّه جورج، فيه يعرض ما اختبره من عنف وعدوانية وصدمات عاطفية من زملائه على مقعد التعليم.</a:t>
            </a:r>
            <a:br>
              <a:rPr lang="ar-SA" sz="2400" dirty="0" smtClean="0">
                <a:latin typeface="Traditional Arabic" panose="02020603050405020304" pitchFamily="18" charset="-78"/>
                <a:cs typeface="Traditional Arabic" panose="02020603050405020304" pitchFamily="18" charset="-78"/>
              </a:rPr>
            </a:br>
            <a:r>
              <a:rPr lang="ar-SA" sz="2400" dirty="0" smtClean="0">
                <a:latin typeface="Traditional Arabic" panose="02020603050405020304" pitchFamily="18" charset="-78"/>
                <a:cs typeface="Traditional Arabic" panose="02020603050405020304" pitchFamily="18" charset="-78"/>
              </a:rPr>
              <a:t>جورج إبن الـ 11 سنة، من سكان يافا، دُعي الى الرئيس مع عائلته وأخيه. في اللقاء المثير للمشاعر تحدث جورج للرئيس عن الممارسات التي أدّت به الى نشر الفيلم وعن التحسّن الذي حصل على علاقة زملائه به منذ ذلك الوقت.</a:t>
            </a:r>
            <a:endParaRPr lang="en-US" sz="24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972081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43608" y="908720"/>
            <a:ext cx="7056784" cy="1938992"/>
          </a:xfrm>
          <a:prstGeom prst="rect">
            <a:avLst/>
          </a:prstGeom>
          <a:solidFill>
            <a:schemeClr val="accent1">
              <a:lumMod val="20000"/>
              <a:lumOff val="80000"/>
            </a:schemeClr>
          </a:solidFill>
        </p:spPr>
        <p:txBody>
          <a:bodyPr wrap="square">
            <a:spAutoFit/>
          </a:bodyPr>
          <a:lstStyle/>
          <a:p>
            <a:r>
              <a:rPr lang="ar-SA" sz="4000" b="1" dirty="0" smtClean="0">
                <a:cs typeface="+mj-cs"/>
              </a:rPr>
              <a:t>إعرضوا أمثلة لفروق بين الحضارات واشرحوا علاقتها بنموذج الجبل الجليدي متعدّد الحضارات.</a:t>
            </a:r>
            <a:endParaRPr lang="he-IL" sz="4000" b="1" dirty="0">
              <a:cs typeface="+mj-cs"/>
            </a:endParaRPr>
          </a:p>
        </p:txBody>
      </p:sp>
      <p:pic>
        <p:nvPicPr>
          <p:cNvPr id="3" name="Picture 2" descr="http://images.mouse.co.il/storage/1/3/bubot-leonidpedr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068960"/>
            <a:ext cx="770485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7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187624" y="1124744"/>
            <a:ext cx="6768752" cy="1900098"/>
          </a:xfr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p:spPr>
        <p:txBody>
          <a:bodyPr>
            <a:normAutofit fontScale="90000"/>
          </a:bodyPr>
          <a:lstStyle/>
          <a:p>
            <a:r>
              <a:rPr lang="ar-SA" sz="6000" b="1" dirty="0" smtClean="0">
                <a:solidFill>
                  <a:srgbClr val="0070C0"/>
                </a:solidFill>
                <a:latin typeface="Traditional Arabic" panose="02020603050405020304" pitchFamily="18" charset="-78"/>
                <a:cs typeface="Traditional Arabic" panose="02020603050405020304" pitchFamily="18" charset="-78"/>
              </a:rPr>
              <a:t>الجبل الجليديّ متعدّد الحضارات</a:t>
            </a:r>
            <a:endParaRPr lang="he-IL" sz="6000" b="1" dirty="0">
              <a:solidFill>
                <a:srgbClr val="0070C0"/>
              </a:solidFill>
              <a:latin typeface="Traditional Arabic" panose="02020603050405020304" pitchFamily="18" charset="-78"/>
            </a:endParaRPr>
          </a:p>
        </p:txBody>
      </p:sp>
      <p:sp>
        <p:nvSpPr>
          <p:cNvPr id="3" name="כותרת משנה 2"/>
          <p:cNvSpPr>
            <a:spLocks noGrp="1"/>
          </p:cNvSpPr>
          <p:nvPr>
            <p:ph type="subTitle" idx="1"/>
          </p:nvPr>
        </p:nvSpPr>
        <p:spPr>
          <a:xfrm>
            <a:off x="1043608" y="3212976"/>
            <a:ext cx="7056784" cy="3168352"/>
          </a:xfrm>
          <a:ln w="76200">
            <a:solidFill>
              <a:schemeClr val="bg2">
                <a:lumMod val="50000"/>
              </a:schemeClr>
            </a:solidFill>
          </a:ln>
        </p:spPr>
        <p:txBody>
          <a:bodyPr>
            <a:normAutofit/>
          </a:bodyPr>
          <a:lstStyle/>
          <a:p>
            <a:r>
              <a:rPr lang="ar-SA" sz="3600" b="1" dirty="0" smtClean="0">
                <a:solidFill>
                  <a:schemeClr val="tx1"/>
                </a:solidFill>
                <a:latin typeface="Traditional Arabic" panose="02020603050405020304" pitchFamily="18" charset="-78"/>
                <a:cs typeface="Traditional Arabic" panose="02020603050405020304" pitchFamily="18" charset="-78"/>
              </a:rPr>
              <a:t>أنظر بالمادة «أنا اسرائيلي»</a:t>
            </a:r>
            <a:endParaRPr lang="he-IL" sz="3600" b="1" dirty="0" smtClean="0">
              <a:solidFill>
                <a:schemeClr val="tx1"/>
              </a:solidFill>
              <a:latin typeface="Traditional Arabic" panose="02020603050405020304" pitchFamily="18" charset="-78"/>
              <a:cs typeface="+mj-cs"/>
            </a:endParaRPr>
          </a:p>
          <a:p>
            <a:endParaRPr lang="he-IL" sz="3600" b="1" dirty="0" smtClean="0">
              <a:solidFill>
                <a:schemeClr val="tx1"/>
              </a:solidFill>
              <a:latin typeface="Traditional Arabic" panose="02020603050405020304" pitchFamily="18" charset="-78"/>
              <a:cs typeface="+mj-cs"/>
            </a:endParaRPr>
          </a:p>
          <a:p>
            <a:r>
              <a:rPr lang="ar-SA" sz="3600" b="1" dirty="0" smtClean="0">
                <a:solidFill>
                  <a:schemeClr val="tx1"/>
                </a:solidFill>
                <a:latin typeface="Traditional Arabic" panose="02020603050405020304" pitchFamily="18" charset="-78"/>
                <a:cs typeface="Traditional Arabic" panose="02020603050405020304" pitchFamily="18" charset="-78"/>
              </a:rPr>
              <a:t>نيلي تاجليخت        إيلات كاتس</a:t>
            </a:r>
            <a:r>
              <a:rPr lang="he-IL" sz="3600" b="1" dirty="0" smtClean="0">
                <a:solidFill>
                  <a:schemeClr val="tx1"/>
                </a:solidFill>
                <a:latin typeface="Traditional Arabic" panose="02020603050405020304" pitchFamily="18" charset="-78"/>
                <a:cs typeface="+mj-cs"/>
              </a:rPr>
              <a:t> – </a:t>
            </a:r>
          </a:p>
          <a:p>
            <a:r>
              <a:rPr lang="ar-SA" sz="3600" b="1" dirty="0" smtClean="0">
                <a:solidFill>
                  <a:schemeClr val="tx1"/>
                </a:solidFill>
                <a:latin typeface="Traditional Arabic" panose="02020603050405020304" pitchFamily="18" charset="-78"/>
                <a:cs typeface="Traditional Arabic" panose="02020603050405020304" pitchFamily="18" charset="-78"/>
              </a:rPr>
              <a:t>هيلا/عتيد</a:t>
            </a:r>
            <a:endParaRPr lang="en-US" sz="3600" b="1" dirty="0" smtClean="0">
              <a:solidFill>
                <a:schemeClr val="tx1"/>
              </a:solidFill>
              <a:latin typeface="Traditional Arabic" panose="02020603050405020304" pitchFamily="18" charset="-78"/>
              <a:cs typeface="Traditional Arabic" panose="02020603050405020304" pitchFamily="18" charset="-78"/>
            </a:endParaRPr>
          </a:p>
          <a:p>
            <a:pPr algn="r"/>
            <a:r>
              <a:rPr lang="ar-SA" b="1" dirty="0" smtClean="0">
                <a:solidFill>
                  <a:schemeClr val="tx1"/>
                </a:solidFill>
                <a:latin typeface="Traditional Arabic" panose="02020603050405020304" pitchFamily="18" charset="-78"/>
                <a:cs typeface="+mj-cs"/>
              </a:rPr>
              <a:t>                                        ترجمه للعربيّة: أ. موسى أبوشقارة</a:t>
            </a:r>
            <a:endParaRPr lang="he-IL" b="1" dirty="0">
              <a:solidFill>
                <a:schemeClr val="tx1"/>
              </a:solidFill>
              <a:latin typeface="Traditional Arabic" panose="02020603050405020304" pitchFamily="18" charset="-78"/>
              <a:cs typeface="+mj-cs"/>
            </a:endParaRPr>
          </a:p>
        </p:txBody>
      </p:sp>
    </p:spTree>
    <p:extLst>
      <p:ext uri="{BB962C8B-B14F-4D97-AF65-F5344CB8AC3E}">
        <p14:creationId xmlns:p14="http://schemas.microsoft.com/office/powerpoint/2010/main" val="384901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Grp="1" noChangeArrowheads="1"/>
          </p:cNvSpPr>
          <p:nvPr>
            <p:ph type="title"/>
          </p:nvPr>
        </p:nvSpPr>
        <p:spPr>
          <a:xfrm>
            <a:off x="1115616" y="620688"/>
            <a:ext cx="6965245" cy="1202485"/>
          </a:xfrm>
        </p:spPr>
        <p:txBody>
          <a:bodyPr>
            <a:normAutofit/>
          </a:bodyPr>
          <a:lstStyle/>
          <a:p>
            <a:pPr algn="ctr"/>
            <a:r>
              <a:rPr lang="ar-SA" altLang="he-IL" b="1" dirty="0" smtClean="0">
                <a:solidFill>
                  <a:srgbClr val="0070C0"/>
                </a:solidFill>
                <a:latin typeface="Traditional Arabic" panose="02020603050405020304" pitchFamily="18" charset="-78"/>
                <a:cs typeface="Traditional Arabic" panose="02020603050405020304" pitchFamily="18" charset="-78"/>
              </a:rPr>
              <a:t>نموذج جبل الجليد متعدّد الحضارات</a:t>
            </a:r>
            <a:endParaRPr lang="en-US" altLang="he-IL" b="1" dirty="0" smtClean="0">
              <a:solidFill>
                <a:srgbClr val="0070C0"/>
              </a:solidFill>
              <a:latin typeface="Traditional Arabic" panose="02020603050405020304" pitchFamily="18" charset="-78"/>
              <a:cs typeface="Traditional Arabic" panose="02020603050405020304" pitchFamily="18" charset="-78"/>
            </a:endParaRPr>
          </a:p>
        </p:txBody>
      </p:sp>
      <p:pic>
        <p:nvPicPr>
          <p:cNvPr id="11267" name="Picture 12" descr="קרחון"/>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576" y="2060848"/>
            <a:ext cx="5473254" cy="4176464"/>
          </a:xfrm>
        </p:spPr>
      </p:pic>
      <p:sp>
        <p:nvSpPr>
          <p:cNvPr id="2" name="מלבן 1"/>
          <p:cNvSpPr/>
          <p:nvPr/>
        </p:nvSpPr>
        <p:spPr>
          <a:xfrm>
            <a:off x="6564879" y="2316852"/>
            <a:ext cx="1499128" cy="461665"/>
          </a:xfrm>
          <a:prstGeom prst="rect">
            <a:avLst/>
          </a:prstGeom>
        </p:spPr>
        <p:txBody>
          <a:bodyPr wrap="none">
            <a:spAutoFit/>
          </a:bodyPr>
          <a:lstStyle/>
          <a:p>
            <a:r>
              <a:rPr lang="ar-SA" sz="2400" b="1" dirty="0" smtClean="0">
                <a:latin typeface="Traditional Arabic" panose="02020603050405020304" pitchFamily="18" charset="-78"/>
                <a:cs typeface="Traditional Arabic" panose="02020603050405020304" pitchFamily="18" charset="-78"/>
              </a:rPr>
              <a:t>الطبقة المكشوفة</a:t>
            </a:r>
            <a:endParaRPr lang="he-IL" sz="2400" b="1" dirty="0">
              <a:latin typeface="Traditional Arabic" panose="02020603050405020304" pitchFamily="18" charset="-78"/>
              <a:cs typeface="+mj-cs"/>
            </a:endParaRPr>
          </a:p>
        </p:txBody>
      </p:sp>
      <p:sp>
        <p:nvSpPr>
          <p:cNvPr id="3" name="מלבן 2"/>
          <p:cNvSpPr/>
          <p:nvPr/>
        </p:nvSpPr>
        <p:spPr>
          <a:xfrm>
            <a:off x="6773918" y="4221087"/>
            <a:ext cx="1282723" cy="461665"/>
          </a:xfrm>
          <a:prstGeom prst="rect">
            <a:avLst/>
          </a:prstGeom>
        </p:spPr>
        <p:txBody>
          <a:bodyPr wrap="none">
            <a:spAutoFit/>
          </a:bodyPr>
          <a:lstStyle/>
          <a:p>
            <a:r>
              <a:rPr lang="ar-SA" sz="2400" b="1" dirty="0" smtClean="0">
                <a:latin typeface="Traditional Arabic" panose="02020603050405020304" pitchFamily="18" charset="-78"/>
                <a:cs typeface="Traditional Arabic" panose="02020603050405020304" pitchFamily="18" charset="-78"/>
              </a:rPr>
              <a:t>الطبقة الخفيّة</a:t>
            </a:r>
            <a:endParaRPr lang="he-IL" sz="2400" b="1" dirty="0">
              <a:latin typeface="Traditional Arabic" panose="02020603050405020304" pitchFamily="18" charset="-78"/>
              <a:cs typeface="+mj-cs"/>
            </a:endParaRPr>
          </a:p>
        </p:txBody>
      </p:sp>
    </p:spTree>
    <p:extLst>
      <p:ext uri="{BB962C8B-B14F-4D97-AF65-F5344CB8AC3E}">
        <p14:creationId xmlns:p14="http://schemas.microsoft.com/office/powerpoint/2010/main" val="2135702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99592" y="1124744"/>
            <a:ext cx="7443305" cy="4524315"/>
          </a:xfrm>
          <a:prstGeom prst="rect">
            <a:avLst/>
          </a:prstGeom>
        </p:spPr>
        <p:txBody>
          <a:bodyPr wrap="square">
            <a:spAutoFit/>
          </a:bodyPr>
          <a:lstStyle/>
          <a:p>
            <a:pPr algn="ctr"/>
            <a:r>
              <a:rPr lang="ar-SA" sz="3600" b="1" dirty="0" smtClean="0">
                <a:solidFill>
                  <a:srgbClr val="0070C0"/>
                </a:solidFill>
                <a:latin typeface="Traditional Arabic" panose="02020603050405020304" pitchFamily="18" charset="-78"/>
                <a:cs typeface="Traditional Arabic" panose="02020603050405020304" pitchFamily="18" charset="-78"/>
              </a:rPr>
              <a:t>تشبه الحضارة بالجبل الجليديّ، منه ما هو مكشوف وبارز فوق سطح الماء بينما القسم الأكبر منه تحت سطح الماء.</a:t>
            </a:r>
            <a:br>
              <a:rPr lang="ar-SA" sz="3600" b="1" dirty="0" smtClean="0">
                <a:solidFill>
                  <a:srgbClr val="0070C0"/>
                </a:solidFill>
                <a:latin typeface="Traditional Arabic" panose="02020603050405020304" pitchFamily="18" charset="-78"/>
                <a:cs typeface="Traditional Arabic" panose="02020603050405020304" pitchFamily="18" charset="-78"/>
              </a:rPr>
            </a:br>
            <a:r>
              <a:rPr lang="ar-SA" sz="3600" b="1" dirty="0" smtClean="0">
                <a:solidFill>
                  <a:srgbClr val="0070C0"/>
                </a:solidFill>
                <a:latin typeface="Traditional Arabic" panose="02020603050405020304" pitchFamily="18" charset="-78"/>
                <a:cs typeface="Traditional Arabic" panose="02020603050405020304" pitchFamily="18" charset="-78"/>
              </a:rPr>
              <a:t>هكذا أيضًا الحضارة، الجزء البسيط منها مكشوف وظاهر للعيان بينما القسم الأكبر منها مخفيّ عن العين لكنه يؤثّر مباشرةً على التّعابير المكشوفة.</a:t>
            </a:r>
            <a:br>
              <a:rPr lang="ar-SA" sz="3600" b="1" dirty="0" smtClean="0">
                <a:solidFill>
                  <a:srgbClr val="0070C0"/>
                </a:solidFill>
                <a:latin typeface="Traditional Arabic" panose="02020603050405020304" pitchFamily="18" charset="-78"/>
                <a:cs typeface="Traditional Arabic" panose="02020603050405020304" pitchFamily="18" charset="-78"/>
              </a:rPr>
            </a:br>
            <a:r>
              <a:rPr lang="ar-SA" sz="3600" b="1" dirty="0" smtClean="0">
                <a:solidFill>
                  <a:srgbClr val="0070C0"/>
                </a:solidFill>
                <a:latin typeface="Traditional Arabic" panose="02020603050405020304" pitchFamily="18" charset="-78"/>
                <a:cs typeface="Traditional Arabic" panose="02020603050405020304" pitchFamily="18" charset="-78"/>
              </a:rPr>
              <a:t>لذلك، لكي نتعرّف على الحضارة بشكل عميق، يجب اختبار الجوانب المكشوفة، كذلك الجوانب المخفيّة، التي عنها نعرف القليل.    </a:t>
            </a:r>
            <a:endParaRPr lang="he-IL" sz="3600" b="1" dirty="0">
              <a:solidFill>
                <a:srgbClr val="0070C0"/>
              </a:solidFill>
              <a:latin typeface="Traditional Arabic" panose="02020603050405020304" pitchFamily="18" charset="-78"/>
              <a:cs typeface="+mj-cs"/>
            </a:endParaRPr>
          </a:p>
        </p:txBody>
      </p:sp>
    </p:spTree>
    <p:extLst>
      <p:ext uri="{BB962C8B-B14F-4D97-AF65-F5344CB8AC3E}">
        <p14:creationId xmlns:p14="http://schemas.microsoft.com/office/powerpoint/2010/main" val="2725149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של מספר שקופית 4"/>
          <p:cNvSpPr>
            <a:spLocks noGrp="1"/>
          </p:cNvSpPr>
          <p:nvPr>
            <p:ph type="sldNum" sz="quarter" idx="12"/>
          </p:nvPr>
        </p:nvSpPr>
        <p:spPr/>
        <p:txBody>
          <a:bodyPr/>
          <a:lstStyle/>
          <a:p>
            <a:fld id="{AD7A02DC-9FFF-4DD3-9377-95FF07499191}" type="slidenum">
              <a:rPr lang="he-IL" altLang="en-US"/>
              <a:pPr/>
              <a:t>5</a:t>
            </a:fld>
            <a:endParaRPr lang="en-US" altLang="en-US"/>
          </a:p>
        </p:txBody>
      </p:sp>
      <p:sp>
        <p:nvSpPr>
          <p:cNvPr id="104450" name="Rectangle 2"/>
          <p:cNvSpPr>
            <a:spLocks noGrp="1" noChangeArrowheads="1"/>
          </p:cNvSpPr>
          <p:nvPr>
            <p:ph type="title"/>
          </p:nvPr>
        </p:nvSpPr>
        <p:spPr/>
        <p:txBody>
          <a:bodyPr>
            <a:normAutofit/>
          </a:bodyPr>
          <a:lstStyle/>
          <a:p>
            <a:r>
              <a:rPr lang="ar-SA" altLang="he-IL" b="1" dirty="0" smtClean="0">
                <a:latin typeface="Traditional Arabic" panose="02020603050405020304" pitchFamily="18" charset="-78"/>
                <a:cs typeface="Traditional Arabic" panose="02020603050405020304" pitchFamily="18" charset="-78"/>
              </a:rPr>
              <a:t>الأنماط الحضاريّة -    نموذج جبل الجليد</a:t>
            </a:r>
            <a:endParaRPr lang="en-US" altLang="he-IL" b="1" dirty="0">
              <a:latin typeface="Traditional Arabic" panose="02020603050405020304" pitchFamily="18" charset="-78"/>
              <a:cs typeface="Traditional Arabic" panose="02020603050405020304" pitchFamily="18" charset="-78"/>
            </a:endParaRPr>
          </a:p>
        </p:txBody>
      </p:sp>
      <p:sp>
        <p:nvSpPr>
          <p:cNvPr id="104452" name="Text Box 4"/>
          <p:cNvSpPr txBox="1">
            <a:spLocks noChangeArrowheads="1"/>
          </p:cNvSpPr>
          <p:nvPr/>
        </p:nvSpPr>
        <p:spPr bwMode="auto">
          <a:xfrm>
            <a:off x="5549942" y="1857169"/>
            <a:ext cx="13452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he-IL" dirty="0" smtClean="0">
                <a:solidFill>
                  <a:srgbClr val="0099CC"/>
                </a:solidFill>
                <a:latin typeface="Traditional Arabic" panose="02020603050405020304" pitchFamily="18" charset="-78"/>
                <a:cs typeface="Traditional Arabic" panose="02020603050405020304" pitchFamily="18" charset="-78"/>
              </a:rPr>
              <a:t>اللغة، لغة الجسم</a:t>
            </a:r>
            <a:br>
              <a:rPr lang="ar-SA" altLang="he-IL" dirty="0" smtClean="0">
                <a:solidFill>
                  <a:srgbClr val="0099CC"/>
                </a:solidFill>
                <a:latin typeface="Traditional Arabic" panose="02020603050405020304" pitchFamily="18" charset="-78"/>
                <a:cs typeface="Traditional Arabic" panose="02020603050405020304" pitchFamily="18" charset="-78"/>
              </a:rPr>
            </a:br>
            <a:r>
              <a:rPr lang="ar-SA" altLang="he-IL" dirty="0" smtClean="0">
                <a:solidFill>
                  <a:srgbClr val="0099CC"/>
                </a:solidFill>
                <a:latin typeface="Traditional Arabic" panose="02020603050405020304" pitchFamily="18" charset="-78"/>
                <a:cs typeface="Traditional Arabic" panose="02020603050405020304" pitchFamily="18" charset="-78"/>
              </a:rPr>
              <a:t>التأثيرات الخارجية</a:t>
            </a:r>
            <a:br>
              <a:rPr lang="ar-SA" altLang="he-IL" dirty="0" smtClean="0">
                <a:solidFill>
                  <a:srgbClr val="0099CC"/>
                </a:solidFill>
                <a:latin typeface="Traditional Arabic" panose="02020603050405020304" pitchFamily="18" charset="-78"/>
                <a:cs typeface="Traditional Arabic" panose="02020603050405020304" pitchFamily="18" charset="-78"/>
              </a:rPr>
            </a:br>
            <a:r>
              <a:rPr lang="ar-SA" altLang="he-IL" dirty="0" smtClean="0">
                <a:solidFill>
                  <a:srgbClr val="0099CC"/>
                </a:solidFill>
                <a:latin typeface="Traditional Arabic" panose="02020603050405020304" pitchFamily="18" charset="-78"/>
                <a:cs typeface="Traditional Arabic" panose="02020603050405020304" pitchFamily="18" charset="-78"/>
              </a:rPr>
              <a:t>الطقوس، الممنوعات</a:t>
            </a:r>
            <a:br>
              <a:rPr lang="ar-SA" altLang="he-IL" dirty="0" smtClean="0">
                <a:solidFill>
                  <a:srgbClr val="0099CC"/>
                </a:solidFill>
                <a:latin typeface="Traditional Arabic" panose="02020603050405020304" pitchFamily="18" charset="-78"/>
                <a:cs typeface="Traditional Arabic" panose="02020603050405020304" pitchFamily="18" charset="-78"/>
              </a:rPr>
            </a:br>
            <a:r>
              <a:rPr lang="ar-SA" altLang="he-IL" dirty="0" smtClean="0">
                <a:solidFill>
                  <a:srgbClr val="0099CC"/>
                </a:solidFill>
                <a:latin typeface="Traditional Arabic" panose="02020603050405020304" pitchFamily="18" charset="-78"/>
                <a:cs typeface="Traditional Arabic" panose="02020603050405020304" pitchFamily="18" charset="-78"/>
              </a:rPr>
              <a:t>قصص، أساطير</a:t>
            </a:r>
            <a:endParaRPr lang="en-US" altLang="he-IL" dirty="0">
              <a:solidFill>
                <a:srgbClr val="0099CC"/>
              </a:solidFill>
              <a:latin typeface="Traditional Arabic" panose="02020603050405020304" pitchFamily="18" charset="-78"/>
              <a:cs typeface="Traditional Arabic" panose="02020603050405020304" pitchFamily="18" charset="-78"/>
            </a:endParaRPr>
          </a:p>
        </p:txBody>
      </p:sp>
      <p:sp>
        <p:nvSpPr>
          <p:cNvPr id="104454" name="AutoShape 6"/>
          <p:cNvSpPr>
            <a:spLocks noChangeArrowheads="1"/>
          </p:cNvSpPr>
          <p:nvPr/>
        </p:nvSpPr>
        <p:spPr bwMode="auto">
          <a:xfrm>
            <a:off x="1828800" y="1752600"/>
            <a:ext cx="4267200" cy="4343400"/>
          </a:xfrm>
          <a:prstGeom prst="triangle">
            <a:avLst>
              <a:gd name="adj" fmla="val 51162"/>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dirty="0"/>
          </a:p>
        </p:txBody>
      </p:sp>
      <p:sp>
        <p:nvSpPr>
          <p:cNvPr id="104455" name="AutoShape 7"/>
          <p:cNvSpPr>
            <a:spLocks noChangeArrowheads="1"/>
          </p:cNvSpPr>
          <p:nvPr/>
        </p:nvSpPr>
        <p:spPr bwMode="auto">
          <a:xfrm>
            <a:off x="2133600" y="3962400"/>
            <a:ext cx="4343400" cy="457200"/>
          </a:xfrm>
          <a:prstGeom prst="wave">
            <a:avLst>
              <a:gd name="adj1" fmla="val 13005"/>
              <a:gd name="adj2" fmla="val 0"/>
            </a:avLst>
          </a:prstGeom>
          <a:solidFill>
            <a:schemeClr val="accent1"/>
          </a:solidFill>
          <a:ln w="12700">
            <a:solidFill>
              <a:srgbClr val="0099CC"/>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he-IL" altLang="he-IL" b="1">
              <a:solidFill>
                <a:srgbClr val="0099CC"/>
              </a:solidFill>
            </a:endParaRPr>
          </a:p>
        </p:txBody>
      </p:sp>
      <p:sp>
        <p:nvSpPr>
          <p:cNvPr id="104457" name="Text Box 9"/>
          <p:cNvSpPr txBox="1">
            <a:spLocks noChangeArrowheads="1"/>
          </p:cNvSpPr>
          <p:nvPr/>
        </p:nvSpPr>
        <p:spPr bwMode="auto">
          <a:xfrm>
            <a:off x="5951087" y="4599153"/>
            <a:ext cx="13260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he-IL" dirty="0" smtClean="0">
                <a:solidFill>
                  <a:srgbClr val="0099CC"/>
                </a:solidFill>
                <a:latin typeface="Traditional Arabic" panose="02020603050405020304" pitchFamily="18" charset="-78"/>
                <a:cs typeface="Traditional Arabic" panose="02020603050405020304" pitchFamily="18" charset="-78"/>
              </a:rPr>
              <a:t>الفرضيات الأساسية</a:t>
            </a:r>
            <a:br>
              <a:rPr lang="ar-SA" altLang="he-IL" dirty="0" smtClean="0">
                <a:solidFill>
                  <a:srgbClr val="0099CC"/>
                </a:solidFill>
                <a:latin typeface="Traditional Arabic" panose="02020603050405020304" pitchFamily="18" charset="-78"/>
                <a:cs typeface="Traditional Arabic" panose="02020603050405020304" pitchFamily="18" charset="-78"/>
              </a:rPr>
            </a:br>
            <a:r>
              <a:rPr lang="ar-SA" altLang="he-IL" dirty="0" smtClean="0">
                <a:solidFill>
                  <a:srgbClr val="0099CC"/>
                </a:solidFill>
                <a:latin typeface="Traditional Arabic" panose="02020603050405020304" pitchFamily="18" charset="-78"/>
                <a:cs typeface="Traditional Arabic" panose="02020603050405020304" pitchFamily="18" charset="-78"/>
              </a:rPr>
              <a:t>القيم</a:t>
            </a:r>
            <a:br>
              <a:rPr lang="ar-SA" altLang="he-IL" dirty="0" smtClean="0">
                <a:solidFill>
                  <a:srgbClr val="0099CC"/>
                </a:solidFill>
                <a:latin typeface="Traditional Arabic" panose="02020603050405020304" pitchFamily="18" charset="-78"/>
                <a:cs typeface="Traditional Arabic" panose="02020603050405020304" pitchFamily="18" charset="-78"/>
              </a:rPr>
            </a:br>
            <a:r>
              <a:rPr lang="ar-SA" altLang="he-IL" dirty="0" smtClean="0">
                <a:solidFill>
                  <a:srgbClr val="0099CC"/>
                </a:solidFill>
                <a:latin typeface="Traditional Arabic" panose="02020603050405020304" pitchFamily="18" charset="-78"/>
                <a:cs typeface="Traditional Arabic" panose="02020603050405020304" pitchFamily="18" charset="-78"/>
              </a:rPr>
              <a:t>المعايير السلوكيّة </a:t>
            </a:r>
            <a:endParaRPr lang="en-US" altLang="he-IL" dirty="0">
              <a:solidFill>
                <a:srgbClr val="0099CC"/>
              </a:solidFill>
              <a:latin typeface="Traditional Arabic" panose="02020603050405020304" pitchFamily="18" charset="-78"/>
              <a:cs typeface="Traditional Arabic" panose="02020603050405020304" pitchFamily="18" charset="-78"/>
            </a:endParaRPr>
          </a:p>
        </p:txBody>
      </p:sp>
      <p:sp>
        <p:nvSpPr>
          <p:cNvPr id="104458" name="Text Box 10"/>
          <p:cNvSpPr txBox="1">
            <a:spLocks noChangeArrowheads="1"/>
          </p:cNvSpPr>
          <p:nvPr/>
        </p:nvSpPr>
        <p:spPr bwMode="auto">
          <a:xfrm>
            <a:off x="7041923" y="2133600"/>
            <a:ext cx="11031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he-IL" sz="2800" b="1" dirty="0" smtClean="0">
                <a:solidFill>
                  <a:schemeClr val="tx2"/>
                </a:solidFill>
                <a:latin typeface="Traditional Arabic" panose="02020603050405020304" pitchFamily="18" charset="-78"/>
                <a:cs typeface="Traditional Arabic" panose="02020603050405020304" pitchFamily="18" charset="-78"/>
              </a:rPr>
              <a:t>المكشوف</a:t>
            </a:r>
            <a:endParaRPr lang="en-US" altLang="he-IL" sz="2800" b="1" dirty="0">
              <a:solidFill>
                <a:schemeClr val="tx2"/>
              </a:solidFill>
              <a:latin typeface="Traditional Arabic" panose="02020603050405020304" pitchFamily="18" charset="-78"/>
              <a:cs typeface="Traditional Arabic" panose="02020603050405020304" pitchFamily="18" charset="-78"/>
            </a:endParaRPr>
          </a:p>
        </p:txBody>
      </p:sp>
      <p:sp>
        <p:nvSpPr>
          <p:cNvPr id="104459" name="Text Box 11"/>
          <p:cNvSpPr txBox="1">
            <a:spLocks noChangeArrowheads="1"/>
          </p:cNvSpPr>
          <p:nvPr/>
        </p:nvSpPr>
        <p:spPr bwMode="auto">
          <a:xfrm>
            <a:off x="7349116" y="4767918"/>
            <a:ext cx="832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he-IL" sz="2800" b="1" dirty="0" smtClean="0">
                <a:solidFill>
                  <a:schemeClr val="tx2"/>
                </a:solidFill>
                <a:latin typeface="Traditional Arabic" panose="02020603050405020304" pitchFamily="18" charset="-78"/>
                <a:cs typeface="Traditional Arabic" panose="02020603050405020304" pitchFamily="18" charset="-78"/>
              </a:rPr>
              <a:t>المخفي</a:t>
            </a:r>
            <a:endParaRPr lang="en-US" altLang="he-IL" sz="2800" b="1" dirty="0">
              <a:solidFill>
                <a:schemeClr val="tx2"/>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565294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algn="ctr" eaLnBrk="1" hangingPunct="1"/>
            <a:r>
              <a:rPr lang="ar-SA" altLang="he-IL" sz="4800" b="1" dirty="0" smtClean="0">
                <a:solidFill>
                  <a:schemeClr val="hlink"/>
                </a:solidFill>
                <a:latin typeface="Traditional Arabic" panose="02020603050405020304" pitchFamily="18" charset="-78"/>
                <a:cs typeface="Traditional Arabic" panose="02020603050405020304" pitchFamily="18" charset="-78"/>
              </a:rPr>
              <a:t>الطّبقة المكشوفة</a:t>
            </a:r>
            <a:r>
              <a:rPr lang="he-IL" altLang="he-IL" sz="4800" dirty="0" smtClean="0">
                <a:latin typeface="Traditional Arabic" panose="02020603050405020304" pitchFamily="18" charset="-78"/>
              </a:rPr>
              <a:t/>
            </a:r>
            <a:br>
              <a:rPr lang="he-IL" altLang="he-IL" sz="4800" dirty="0" smtClean="0">
                <a:latin typeface="Traditional Arabic" panose="02020603050405020304" pitchFamily="18" charset="-78"/>
              </a:rPr>
            </a:br>
            <a:r>
              <a:rPr lang="ar-SA" altLang="he-IL" sz="4800" b="1" dirty="0" smtClean="0">
                <a:latin typeface="Traditional Arabic" panose="02020603050405020304" pitchFamily="18" charset="-78"/>
                <a:cs typeface="Traditional Arabic" panose="02020603050405020304" pitchFamily="18" charset="-78"/>
              </a:rPr>
              <a:t>ويميزها الأشياء الظّاهرة للعين</a:t>
            </a:r>
            <a:r>
              <a:rPr lang="he-IL" altLang="he-IL" sz="4800" b="1" dirty="0" smtClean="0">
                <a:latin typeface="Traditional Arabic" panose="02020603050405020304" pitchFamily="18" charset="-78"/>
                <a:cs typeface="David" pitchFamily="34" charset="-79"/>
              </a:rPr>
              <a:t>:</a:t>
            </a:r>
            <a:r>
              <a:rPr lang="he-IL" altLang="he-IL" sz="4800" dirty="0" smtClean="0">
                <a:latin typeface="Traditional Arabic" panose="02020603050405020304" pitchFamily="18" charset="-78"/>
              </a:rPr>
              <a:t>	</a:t>
            </a:r>
            <a:endParaRPr lang="en-US" altLang="he-IL" sz="4800" dirty="0" smtClean="0">
              <a:latin typeface="Traditional Arabic" panose="02020603050405020304" pitchFamily="18" charset="-78"/>
              <a:cs typeface="Traditional Arabic" panose="02020603050405020304" pitchFamily="18" charset="-78"/>
            </a:endParaRPr>
          </a:p>
        </p:txBody>
      </p:sp>
      <p:sp>
        <p:nvSpPr>
          <p:cNvPr id="12291" name="Content Placeholder 2"/>
          <p:cNvSpPr>
            <a:spLocks noGrp="1"/>
          </p:cNvSpPr>
          <p:nvPr>
            <p:ph idx="1"/>
          </p:nvPr>
        </p:nvSpPr>
        <p:spPr/>
        <p:txBody>
          <a:bodyPr>
            <a:normAutofit fontScale="92500" lnSpcReduction="10000"/>
          </a:bodyPr>
          <a:lstStyle/>
          <a:p>
            <a:pPr lvl="1" eaLnBrk="1" hangingPunct="1"/>
            <a:r>
              <a:rPr lang="ar-SA" altLang="he-IL" sz="3600" b="1" dirty="0" smtClean="0">
                <a:latin typeface="Traditional Arabic" panose="02020603050405020304" pitchFamily="18" charset="-78"/>
                <a:cs typeface="Traditional Arabic" panose="02020603050405020304" pitchFamily="18" charset="-78"/>
              </a:rPr>
              <a:t>اللباس</a:t>
            </a:r>
            <a:endParaRPr lang="en-US" altLang="he-IL" sz="3600" b="1" dirty="0" smtClean="0">
              <a:latin typeface="Traditional Arabic" panose="02020603050405020304" pitchFamily="18" charset="-78"/>
              <a:cs typeface="Traditional Arabic" panose="02020603050405020304" pitchFamily="18" charset="-78"/>
            </a:endParaRPr>
          </a:p>
          <a:p>
            <a:pPr lvl="1" eaLnBrk="1" hangingPunct="1"/>
            <a:r>
              <a:rPr lang="ar-SA" altLang="he-IL" sz="3600" b="1" dirty="0" smtClean="0">
                <a:latin typeface="Traditional Arabic" panose="02020603050405020304" pitchFamily="18" charset="-78"/>
                <a:cs typeface="Traditional Arabic" panose="02020603050405020304" pitchFamily="18" charset="-78"/>
              </a:rPr>
              <a:t>الطّعام</a:t>
            </a:r>
            <a:endParaRPr lang="en-US" altLang="he-IL" sz="3600" b="1" dirty="0" smtClean="0">
              <a:latin typeface="Traditional Arabic" panose="02020603050405020304" pitchFamily="18" charset="-78"/>
              <a:cs typeface="Traditional Arabic" panose="02020603050405020304" pitchFamily="18" charset="-78"/>
            </a:endParaRPr>
          </a:p>
          <a:p>
            <a:pPr lvl="1" eaLnBrk="1" hangingPunct="1"/>
            <a:r>
              <a:rPr lang="ar-SA" altLang="he-IL" sz="3600" b="1" dirty="0" smtClean="0">
                <a:latin typeface="Traditional Arabic" panose="02020603050405020304" pitchFamily="18" charset="-78"/>
                <a:cs typeface="Traditional Arabic" panose="02020603050405020304" pitchFamily="18" charset="-78"/>
              </a:rPr>
              <a:t>الفن المعماريّ</a:t>
            </a:r>
            <a:endParaRPr lang="en-US" altLang="he-IL" sz="3600" b="1" dirty="0" smtClean="0">
              <a:latin typeface="Traditional Arabic" panose="02020603050405020304" pitchFamily="18" charset="-78"/>
              <a:cs typeface="Traditional Arabic" panose="02020603050405020304" pitchFamily="18" charset="-78"/>
            </a:endParaRPr>
          </a:p>
          <a:p>
            <a:pPr lvl="1" eaLnBrk="1" hangingPunct="1"/>
            <a:r>
              <a:rPr lang="ar-SA" altLang="he-IL" sz="3600" b="1" dirty="0" smtClean="0">
                <a:latin typeface="Traditional Arabic" panose="02020603050405020304" pitchFamily="18" charset="-78"/>
                <a:cs typeface="Traditional Arabic" panose="02020603050405020304" pitchFamily="18" charset="-78"/>
              </a:rPr>
              <a:t>لغة الجسم</a:t>
            </a:r>
            <a:endParaRPr lang="en-US" altLang="he-IL" sz="3600" b="1" dirty="0" smtClean="0">
              <a:latin typeface="Traditional Arabic" panose="02020603050405020304" pitchFamily="18" charset="-78"/>
              <a:cs typeface="Traditional Arabic" panose="02020603050405020304" pitchFamily="18" charset="-78"/>
            </a:endParaRPr>
          </a:p>
          <a:p>
            <a:pPr lvl="1" eaLnBrk="1" hangingPunct="1"/>
            <a:r>
              <a:rPr lang="ar-SA" altLang="he-IL" sz="3600" b="1" dirty="0" smtClean="0">
                <a:latin typeface="Traditional Arabic" panose="02020603050405020304" pitchFamily="18" charset="-78"/>
                <a:cs typeface="Traditional Arabic" panose="02020603050405020304" pitchFamily="18" charset="-78"/>
              </a:rPr>
              <a:t>اللغة</a:t>
            </a:r>
            <a:endParaRPr lang="en-US" altLang="he-IL" sz="3600" b="1" dirty="0" smtClean="0">
              <a:latin typeface="Traditional Arabic" panose="02020603050405020304" pitchFamily="18" charset="-78"/>
              <a:cs typeface="Traditional Arabic" panose="02020603050405020304" pitchFamily="18" charset="-78"/>
            </a:endParaRPr>
          </a:p>
          <a:p>
            <a:pPr lvl="1" eaLnBrk="1" hangingPunct="1"/>
            <a:r>
              <a:rPr lang="ar-SA" altLang="he-IL" sz="3600" b="1" dirty="0" smtClean="0">
                <a:latin typeface="Traditional Arabic" panose="02020603050405020304" pitchFamily="18" charset="-78"/>
                <a:cs typeface="Traditional Arabic" panose="02020603050405020304" pitchFamily="18" charset="-78"/>
              </a:rPr>
              <a:t>حسن التصرّف (الآداب)</a:t>
            </a:r>
            <a:endParaRPr lang="en-US" altLang="he-IL" sz="3600" b="1"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326274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249805" y="1844824"/>
            <a:ext cx="6552728" cy="3416320"/>
          </a:xfrm>
          <a:prstGeom prst="rect">
            <a:avLst/>
          </a:prstGeom>
        </p:spPr>
        <p:txBody>
          <a:bodyPr wrap="square">
            <a:spAutoFit/>
          </a:bodyPr>
          <a:lstStyle/>
          <a:p>
            <a:pPr lvl="1"/>
            <a:r>
              <a:rPr lang="ar-SA" altLang="he-IL" sz="3600" b="1" dirty="0" smtClean="0">
                <a:latin typeface="Traditional Arabic" panose="02020603050405020304" pitchFamily="18" charset="-78"/>
                <a:cs typeface="Traditional Arabic" panose="02020603050405020304" pitchFamily="18" charset="-78"/>
              </a:rPr>
              <a:t>التّربية</a:t>
            </a:r>
            <a:endParaRPr lang="en-US" altLang="he-IL" sz="3600" b="1" dirty="0">
              <a:latin typeface="Traditional Arabic" panose="02020603050405020304" pitchFamily="18" charset="-78"/>
              <a:cs typeface="Traditional Arabic" panose="02020603050405020304" pitchFamily="18" charset="-78"/>
            </a:endParaRPr>
          </a:p>
          <a:p>
            <a:pPr lvl="1"/>
            <a:r>
              <a:rPr lang="ar-SA" altLang="he-IL" sz="3600" b="1" dirty="0" smtClean="0">
                <a:latin typeface="Traditional Arabic" panose="02020603050405020304" pitchFamily="18" charset="-78"/>
                <a:cs typeface="Traditional Arabic" panose="02020603050405020304" pitchFamily="18" charset="-78"/>
              </a:rPr>
              <a:t>مجتمع متديّن أو علمانيّ</a:t>
            </a:r>
            <a:endParaRPr lang="en-US" altLang="he-IL" sz="3600" b="1" dirty="0">
              <a:latin typeface="Traditional Arabic" panose="02020603050405020304" pitchFamily="18" charset="-78"/>
              <a:cs typeface="Traditional Arabic" panose="02020603050405020304" pitchFamily="18" charset="-78"/>
            </a:endParaRPr>
          </a:p>
          <a:p>
            <a:pPr lvl="1"/>
            <a:r>
              <a:rPr lang="ar-SA" altLang="he-IL" sz="3600" b="1" dirty="0" smtClean="0">
                <a:latin typeface="Traditional Arabic" panose="02020603050405020304" pitchFamily="18" charset="-78"/>
                <a:cs typeface="Traditional Arabic" panose="02020603050405020304" pitchFamily="18" charset="-78"/>
              </a:rPr>
              <a:t>مجتمع مغلق أو منفتح</a:t>
            </a:r>
            <a:endParaRPr lang="en-US" altLang="he-IL" sz="3600" b="1" dirty="0">
              <a:latin typeface="Traditional Arabic" panose="02020603050405020304" pitchFamily="18" charset="-78"/>
              <a:cs typeface="Traditional Arabic" panose="02020603050405020304" pitchFamily="18" charset="-78"/>
            </a:endParaRPr>
          </a:p>
          <a:p>
            <a:pPr lvl="1"/>
            <a:r>
              <a:rPr lang="ar-SA" altLang="he-IL" sz="3600" b="1" dirty="0" smtClean="0">
                <a:latin typeface="Traditional Arabic" panose="02020603050405020304" pitchFamily="18" charset="-78"/>
                <a:cs typeface="Traditional Arabic" panose="02020603050405020304" pitchFamily="18" charset="-78"/>
              </a:rPr>
              <a:t>العادات</a:t>
            </a:r>
            <a:endParaRPr lang="he-IL" altLang="he-IL" sz="3600" b="1" dirty="0">
              <a:latin typeface="Traditional Arabic" panose="02020603050405020304" pitchFamily="18" charset="-78"/>
              <a:cs typeface="David" pitchFamily="34" charset="-79"/>
            </a:endParaRPr>
          </a:p>
          <a:p>
            <a:pPr lvl="1"/>
            <a:r>
              <a:rPr lang="ar-SA" altLang="he-IL" sz="3600" b="1" dirty="0" smtClean="0">
                <a:latin typeface="Traditional Arabic" panose="02020603050405020304" pitchFamily="18" charset="-78"/>
                <a:cs typeface="Traditional Arabic" panose="02020603050405020304" pitchFamily="18" charset="-78"/>
              </a:rPr>
              <a:t>المعتقدات العامّة والمعتقدات التّافهة</a:t>
            </a:r>
            <a:endParaRPr lang="en-US" altLang="he-IL" sz="3600" b="1" dirty="0">
              <a:latin typeface="Traditional Arabic" panose="02020603050405020304" pitchFamily="18" charset="-78"/>
              <a:cs typeface="Traditional Arabic" panose="02020603050405020304" pitchFamily="18" charset="-78"/>
            </a:endParaRPr>
          </a:p>
          <a:p>
            <a:pPr lvl="1"/>
            <a:r>
              <a:rPr lang="ar-SA" altLang="he-IL" sz="3600" b="1" dirty="0" smtClean="0">
                <a:latin typeface="Traditional Arabic" panose="02020603050405020304" pitchFamily="18" charset="-78"/>
                <a:cs typeface="Traditional Arabic" panose="02020603050405020304" pitchFamily="18" charset="-78"/>
              </a:rPr>
              <a:t>الإطراءات</a:t>
            </a:r>
            <a:endParaRPr lang="en-US" altLang="he-IL" sz="3600" b="1" dirty="0">
              <a:latin typeface="Traditional Arabic" panose="02020603050405020304" pitchFamily="18" charset="-78"/>
              <a:cs typeface="Traditional Arabic" panose="02020603050405020304" pitchFamily="18" charset="-78"/>
            </a:endParaRPr>
          </a:p>
        </p:txBody>
      </p:sp>
      <p:sp>
        <p:nvSpPr>
          <p:cNvPr id="3" name="מלבן 2"/>
          <p:cNvSpPr/>
          <p:nvPr/>
        </p:nvSpPr>
        <p:spPr>
          <a:xfrm>
            <a:off x="5180928" y="773477"/>
            <a:ext cx="2588813" cy="707886"/>
          </a:xfrm>
          <a:prstGeom prst="rect">
            <a:avLst/>
          </a:prstGeom>
        </p:spPr>
        <p:txBody>
          <a:bodyPr wrap="square">
            <a:spAutoFit/>
          </a:bodyPr>
          <a:lstStyle/>
          <a:p>
            <a:r>
              <a:rPr lang="ar-SA" altLang="he-IL" sz="4000" b="1" dirty="0" smtClean="0">
                <a:solidFill>
                  <a:schemeClr val="hlink"/>
                </a:solidFill>
                <a:latin typeface="Traditional Arabic" panose="02020603050405020304" pitchFamily="18" charset="-78"/>
                <a:cs typeface="Traditional Arabic" panose="02020603050405020304" pitchFamily="18" charset="-78"/>
              </a:rPr>
              <a:t>الطبقة المخفيّة</a:t>
            </a:r>
            <a:endParaRPr lang="he-IL" sz="4000" dirty="0">
              <a:latin typeface="Traditional Arabic" panose="02020603050405020304" pitchFamily="18" charset="-78"/>
            </a:endParaRPr>
          </a:p>
        </p:txBody>
      </p:sp>
      <p:sp>
        <p:nvSpPr>
          <p:cNvPr id="5" name="מלבן 4"/>
          <p:cNvSpPr/>
          <p:nvPr/>
        </p:nvSpPr>
        <p:spPr>
          <a:xfrm>
            <a:off x="1619672" y="1127420"/>
            <a:ext cx="3145413" cy="523220"/>
          </a:xfrm>
          <a:prstGeom prst="rect">
            <a:avLst/>
          </a:prstGeom>
        </p:spPr>
        <p:txBody>
          <a:bodyPr wrap="none">
            <a:spAutoFit/>
          </a:bodyPr>
          <a:lstStyle/>
          <a:p>
            <a:r>
              <a:rPr lang="ar-SA" sz="2800" b="1" dirty="0" smtClean="0">
                <a:solidFill>
                  <a:schemeClr val="accent1"/>
                </a:solidFill>
                <a:latin typeface="Traditional Arabic" panose="02020603050405020304" pitchFamily="18" charset="-78"/>
                <a:cs typeface="Traditional Arabic" panose="02020603050405020304" pitchFamily="18" charset="-78"/>
              </a:rPr>
              <a:t>يميزها الأشياء </a:t>
            </a:r>
            <a:r>
              <a:rPr lang="ar-SA" sz="2800" b="1" smtClean="0">
                <a:solidFill>
                  <a:schemeClr val="accent1"/>
                </a:solidFill>
                <a:latin typeface="Traditional Arabic" panose="02020603050405020304" pitchFamily="18" charset="-78"/>
                <a:cs typeface="Traditional Arabic" panose="02020603050405020304" pitchFamily="18" charset="-78"/>
              </a:rPr>
              <a:t>الغير ظاهرة </a:t>
            </a:r>
            <a:r>
              <a:rPr lang="ar-SA" sz="2800" b="1" dirty="0" smtClean="0">
                <a:solidFill>
                  <a:schemeClr val="accent1"/>
                </a:solidFill>
                <a:latin typeface="Traditional Arabic" panose="02020603050405020304" pitchFamily="18" charset="-78"/>
                <a:cs typeface="Traditional Arabic" panose="02020603050405020304" pitchFamily="18" charset="-78"/>
              </a:rPr>
              <a:t>للعين</a:t>
            </a:r>
            <a:endParaRPr lang="he-IL" sz="2800" b="1" dirty="0">
              <a:solidFill>
                <a:schemeClr val="accent1"/>
              </a:solidFill>
              <a:latin typeface="Traditional Arabic" panose="02020603050405020304" pitchFamily="18" charset="-78"/>
              <a:cs typeface="+mj-cs"/>
            </a:endParaRPr>
          </a:p>
        </p:txBody>
      </p:sp>
    </p:spTree>
    <p:extLst>
      <p:ext uri="{BB962C8B-B14F-4D97-AF65-F5344CB8AC3E}">
        <p14:creationId xmlns:p14="http://schemas.microsoft.com/office/powerpoint/2010/main" val="579308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r>
              <a:rPr lang="ar-SA" altLang="he-IL" sz="5400" b="1" dirty="0" smtClean="0">
                <a:solidFill>
                  <a:schemeClr val="hlink"/>
                </a:solidFill>
                <a:latin typeface="Traditional Arabic" panose="02020603050405020304" pitchFamily="18" charset="-78"/>
                <a:cs typeface="Traditional Arabic" panose="02020603050405020304" pitchFamily="18" charset="-78"/>
              </a:rPr>
              <a:t>الطبقة المخفيّة والمكشوفة</a:t>
            </a:r>
            <a:endParaRPr lang="en-US" altLang="he-IL" sz="2800" b="1" dirty="0" smtClean="0">
              <a:solidFill>
                <a:schemeClr val="bg1"/>
              </a:solidFill>
              <a:latin typeface="Traditional Arabic" panose="02020603050405020304" pitchFamily="18" charset="-78"/>
              <a:cs typeface="Traditional Arabic" panose="02020603050405020304" pitchFamily="18" charset="-78"/>
            </a:endParaRPr>
          </a:p>
        </p:txBody>
      </p:sp>
      <p:sp>
        <p:nvSpPr>
          <p:cNvPr id="14339" name="Content Placeholder 2"/>
          <p:cNvSpPr>
            <a:spLocks noGrp="1"/>
          </p:cNvSpPr>
          <p:nvPr>
            <p:ph idx="1"/>
          </p:nvPr>
        </p:nvSpPr>
        <p:spPr/>
        <p:txBody>
          <a:bodyPr/>
          <a:lstStyle/>
          <a:p>
            <a:pPr lvl="1" eaLnBrk="1" hangingPunct="1"/>
            <a:r>
              <a:rPr lang="ar-SA" altLang="he-IL" sz="3600" b="1" dirty="0" smtClean="0">
                <a:latin typeface="Traditional Arabic" panose="02020603050405020304" pitchFamily="18" charset="-78"/>
                <a:cs typeface="Traditional Arabic" panose="02020603050405020304" pitchFamily="18" charset="-78"/>
              </a:rPr>
              <a:t>الثقافة والفن</a:t>
            </a:r>
            <a:endParaRPr lang="en-US" altLang="he-IL" sz="3600" b="1" dirty="0" smtClean="0">
              <a:latin typeface="Traditional Arabic" panose="02020603050405020304" pitchFamily="18" charset="-78"/>
              <a:cs typeface="Traditional Arabic" panose="02020603050405020304" pitchFamily="18" charset="-78"/>
            </a:endParaRPr>
          </a:p>
          <a:p>
            <a:pPr lvl="1" eaLnBrk="1" hangingPunct="1"/>
            <a:r>
              <a:rPr lang="ar-SA" altLang="he-IL" sz="3600" b="1" dirty="0" smtClean="0">
                <a:latin typeface="Traditional Arabic" panose="02020603050405020304" pitchFamily="18" charset="-78"/>
                <a:cs typeface="Traditional Arabic" panose="02020603050405020304" pitchFamily="18" charset="-78"/>
              </a:rPr>
              <a:t>الأدب، المسرح والموسيقى</a:t>
            </a:r>
            <a:endParaRPr lang="en-US" altLang="he-IL" sz="3600" b="1" dirty="0" smtClean="0">
              <a:latin typeface="Traditional Arabic" panose="02020603050405020304" pitchFamily="18" charset="-78"/>
              <a:cs typeface="Traditional Arabic" panose="02020603050405020304" pitchFamily="18" charset="-78"/>
            </a:endParaRPr>
          </a:p>
          <a:p>
            <a:pPr lvl="1" eaLnBrk="1" hangingPunct="1"/>
            <a:r>
              <a:rPr lang="ar-SA" altLang="he-IL" sz="3600" b="1" dirty="0" smtClean="0">
                <a:latin typeface="Traditional Arabic" panose="02020603050405020304" pitchFamily="18" charset="-78"/>
                <a:cs typeface="Traditional Arabic" panose="02020603050405020304" pitchFamily="18" charset="-78"/>
              </a:rPr>
              <a:t>المراسيم (الطقوس)</a:t>
            </a:r>
            <a:endParaRPr lang="he-IL" altLang="he-IL" sz="3600" b="1" dirty="0" smtClean="0">
              <a:latin typeface="Traditional Arabic" panose="02020603050405020304" pitchFamily="18" charset="-78"/>
              <a:cs typeface="David" pitchFamily="34" charset="-79"/>
            </a:endParaRPr>
          </a:p>
          <a:p>
            <a:pPr lvl="1" eaLnBrk="1" hangingPunct="1"/>
            <a:r>
              <a:rPr lang="ar-SA" altLang="he-IL" sz="3600" b="1" dirty="0" smtClean="0">
                <a:latin typeface="Traditional Arabic" panose="02020603050405020304" pitchFamily="18" charset="-78"/>
                <a:cs typeface="Traditional Arabic" panose="02020603050405020304" pitchFamily="18" charset="-78"/>
              </a:rPr>
              <a:t>المعايير السلوكيّة</a:t>
            </a:r>
            <a:endParaRPr lang="en-US" altLang="he-IL" sz="3600" b="1" dirty="0" smtClean="0">
              <a:latin typeface="Traditional Arabic" panose="02020603050405020304" pitchFamily="18" charset="-78"/>
              <a:cs typeface="Traditional Arabic" panose="02020603050405020304" pitchFamily="18" charset="-78"/>
            </a:endParaRPr>
          </a:p>
          <a:p>
            <a:pPr eaLnBrk="1" hangingPunct="1"/>
            <a:endParaRPr lang="en-US" altLang="he-IL" sz="3600" b="1"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143118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ar-SA" altLang="he-IL" sz="5400" b="1" dirty="0" smtClean="0">
                <a:latin typeface="Traditional Arabic" panose="02020603050405020304" pitchFamily="18" charset="-78"/>
                <a:cs typeface="Traditional Arabic" panose="02020603050405020304" pitchFamily="18" charset="-78"/>
              </a:rPr>
              <a:t>اللقاء بين الحضارات</a:t>
            </a:r>
            <a:endParaRPr lang="en-US" altLang="he-IL" sz="5400" b="1" dirty="0" smtClean="0">
              <a:latin typeface="Traditional Arabic" panose="02020603050405020304" pitchFamily="18" charset="-78"/>
              <a:cs typeface="Traditional Arabic" panose="02020603050405020304" pitchFamily="18" charset="-78"/>
            </a:endParaRPr>
          </a:p>
        </p:txBody>
      </p:sp>
      <p:sp>
        <p:nvSpPr>
          <p:cNvPr id="7171" name="Rectangle 3"/>
          <p:cNvSpPr>
            <a:spLocks noGrp="1" noChangeArrowheads="1"/>
          </p:cNvSpPr>
          <p:nvPr>
            <p:ph type="body" idx="1"/>
          </p:nvPr>
        </p:nvSpPr>
        <p:spPr/>
        <p:txBody>
          <a:bodyPr>
            <a:normAutofit fontScale="92500" lnSpcReduction="20000"/>
          </a:bodyPr>
          <a:lstStyle/>
          <a:p>
            <a:r>
              <a:rPr lang="ar-SA" altLang="he-IL" sz="3600" b="1" dirty="0" smtClean="0">
                <a:latin typeface="Traditional Arabic" panose="02020603050405020304" pitchFamily="18" charset="-78"/>
                <a:cs typeface="Traditional Arabic" panose="02020603050405020304" pitchFamily="18" charset="-78"/>
              </a:rPr>
              <a:t>ما يبدو منطقيّ ومهم في حضارة معينة يمكن أن يبدو غير منطقي وذات أهمية في الحضارة الأُخرى: </a:t>
            </a:r>
            <a:endParaRPr lang="he-IL" altLang="he-IL" sz="3600" b="1" dirty="0" smtClean="0">
              <a:latin typeface="Traditional Arabic" panose="02020603050405020304" pitchFamily="18" charset="-78"/>
              <a:cs typeface="David" pitchFamily="34" charset="-79"/>
            </a:endParaRPr>
          </a:p>
          <a:p>
            <a:pPr>
              <a:lnSpc>
                <a:spcPct val="90000"/>
              </a:lnSpc>
            </a:pPr>
            <a:r>
              <a:rPr lang="ar-SA" altLang="he-IL" sz="3600" b="1" dirty="0" smtClean="0">
                <a:latin typeface="Traditional Arabic" panose="02020603050405020304" pitchFamily="18" charset="-78"/>
                <a:cs typeface="Traditional Arabic" panose="02020603050405020304" pitchFamily="18" charset="-78"/>
              </a:rPr>
              <a:t>الفروق بين الحضارات تبدو أحيانًا مصدر للتّهديد.</a:t>
            </a:r>
            <a:endParaRPr lang="he-IL" altLang="he-IL" sz="3600" dirty="0">
              <a:latin typeface="Traditional Arabic" panose="02020603050405020304" pitchFamily="18" charset="-78"/>
              <a:cs typeface="David" pitchFamily="34" charset="-79"/>
            </a:endParaRPr>
          </a:p>
          <a:p>
            <a:pPr>
              <a:lnSpc>
                <a:spcPct val="90000"/>
              </a:lnSpc>
            </a:pPr>
            <a:r>
              <a:rPr lang="ar-SA" altLang="he-IL" sz="3600" b="1" dirty="0" smtClean="0">
                <a:latin typeface="Traditional Arabic" panose="02020603050405020304" pitchFamily="18" charset="-78"/>
                <a:cs typeface="Traditional Arabic" panose="02020603050405020304" pitchFamily="18" charset="-78"/>
              </a:rPr>
              <a:t>عندما يتحدث شخصين ينتمون لحضارات مختلفة، نادرًا ما يتكلّمون تمامًا عن نفس الموضوع، لأنّ كلٍّ منهما متأثّر بوجهة نظر شخصيّة مصدرها الحضارة التي أتى منها.</a:t>
            </a:r>
            <a:endParaRPr lang="en-US" altLang="he-IL" sz="3600" b="1" dirty="0">
              <a:latin typeface="Traditional Arabic" panose="02020603050405020304" pitchFamily="18" charset="-78"/>
              <a:cs typeface="Traditional Arabic" panose="02020603050405020304" pitchFamily="18" charset="-78"/>
            </a:endParaRPr>
          </a:p>
          <a:p>
            <a:endParaRPr lang="en-US" altLang="he-IL" sz="3600" b="1"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9476686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נעץ">
  <a:themeElements>
    <a:clrScheme name="חלון">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נעץ">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נעץ">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937</TotalTime>
  <Words>329</Words>
  <Application>Microsoft Office PowerPoint</Application>
  <PresentationFormat>On-screen Show (4:3)</PresentationFormat>
  <Paragraphs>81</Paragraphs>
  <Slides>19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Brush Script MT</vt:lpstr>
      <vt:lpstr>Calibri</vt:lpstr>
      <vt:lpstr>Choco</vt:lpstr>
      <vt:lpstr>Constantia</vt:lpstr>
      <vt:lpstr>David</vt:lpstr>
      <vt:lpstr>Franklin Gothic Book</vt:lpstr>
      <vt:lpstr>Majalla UI</vt:lpstr>
      <vt:lpstr>Rage Italic</vt:lpstr>
      <vt:lpstr>Tahoma</vt:lpstr>
      <vt:lpstr>Traditional Arabic</vt:lpstr>
      <vt:lpstr>נעץ</vt:lpstr>
      <vt:lpstr>הקרחון הרב תרבותי </vt:lpstr>
      <vt:lpstr>الجبل الجليديّ متعدّد الحضارات</vt:lpstr>
      <vt:lpstr>نموذج جبل الجليد متعدّد الحضارات</vt:lpstr>
      <vt:lpstr>PowerPoint Presentation</vt:lpstr>
      <vt:lpstr>الأنماط الحضاريّة -    نموذج جبل الجليد</vt:lpstr>
      <vt:lpstr>الطّبقة المكشوفة ويميزها الأشياء الظّاهرة للعين: </vt:lpstr>
      <vt:lpstr>PowerPoint Presentation</vt:lpstr>
      <vt:lpstr>الطبقة المخفيّة والمكشوفة</vt:lpstr>
      <vt:lpstr>اللقاء بين الحضارات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גזענות</dc:title>
  <dc:creator>User</dc:creator>
  <cp:lastModifiedBy>Mousa</cp:lastModifiedBy>
  <cp:revision>66</cp:revision>
  <dcterms:created xsi:type="dcterms:W3CDTF">2015-05-04T12:57:31Z</dcterms:created>
  <dcterms:modified xsi:type="dcterms:W3CDTF">2016-03-24T15:43:16Z</dcterms:modified>
</cp:coreProperties>
</file>