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6A98-6722-4E9A-A310-01CA2B7C1B47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AD89-651A-47C5-973C-99E2117D6193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295753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 smtClean="0">
                <a:cs typeface="+mn-cs"/>
              </a:rPr>
              <a:t>מארג שפה מסלול 8-9-10 </a:t>
            </a:r>
            <a:br>
              <a:rPr lang="he-IL" b="1" dirty="0" smtClean="0">
                <a:cs typeface="+mn-cs"/>
              </a:rPr>
            </a:br>
            <a:r>
              <a:rPr lang="he-IL" b="1" smtClean="0">
                <a:cs typeface="+mn-cs"/>
              </a:rPr>
              <a:t>תוכנית </a:t>
            </a:r>
            <a:r>
              <a:rPr lang="he-IL" b="1" smtClean="0">
                <a:cs typeface="+mn-cs"/>
              </a:rPr>
              <a:t>היל"ה</a:t>
            </a:r>
            <a:r>
              <a:rPr lang="he-IL" b="1" dirty="0" smtClean="0">
                <a:cs typeface="+mn-cs"/>
              </a:rPr>
              <a:t/>
            </a:r>
            <a:br>
              <a:rPr lang="he-IL" b="1" dirty="0" smtClean="0">
                <a:cs typeface="+mn-cs"/>
              </a:rPr>
            </a:br>
            <a:r>
              <a:rPr lang="he-IL" b="1" dirty="0" smtClean="0">
                <a:cs typeface="+mn-cs"/>
              </a:rPr>
              <a:t>זיוה אילני- אילת </a:t>
            </a:r>
            <a:r>
              <a:rPr lang="he-IL" b="1" dirty="0" err="1" smtClean="0">
                <a:cs typeface="+mn-cs"/>
              </a:rPr>
              <a:t>כ"ץ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נסגר בלי מנעול, נפתח בלי מפתח.</a:t>
            </a:r>
          </a:p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לא הסוגר הוא הפותח.</a:t>
            </a:r>
          </a:p>
          <a:p>
            <a:endParaRPr lang="he-IL" sz="1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e-IL" sz="1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מי אני? </a:t>
            </a:r>
          </a:p>
          <a:p>
            <a:endParaRPr lang="he-IL" dirty="0"/>
          </a:p>
        </p:txBody>
      </p:sp>
      <p:pic>
        <p:nvPicPr>
          <p:cNvPr id="4" name="Picture 3" descr="C:\Documents and Settings\e\Local Settings\Temporary Internet Files\Content.IE5\YY3UN5RX\MH900433831[1].JPG"/>
          <p:cNvPicPr/>
          <p:nvPr/>
        </p:nvPicPr>
        <p:blipFill>
          <a:blip r:embed="rId2"/>
          <a:srcRect l="20254" t="24590" r="24964" b="28689"/>
          <a:stretch>
            <a:fillRect/>
          </a:stretch>
        </p:blipFill>
        <p:spPr bwMode="auto">
          <a:xfrm>
            <a:off x="0" y="4643446"/>
            <a:ext cx="2357422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 smtClean="0">
                <a:cs typeface="+mn-cs"/>
              </a:rPr>
              <a:t>המכתב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המכתב הוא סוגה בעלת מאפיינים משותפים בצורה ובאמצעים הלשוניים. </a:t>
            </a:r>
          </a:p>
          <a:p>
            <a:pPr marL="0" indent="0">
              <a:buNone/>
            </a:pPr>
            <a:endParaRPr lang="he-IL" sz="51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המשותף לכולם הוא היותם מעין שיחה כתובה, שיחה שבה פונה הכותב (</a:t>
            </a:r>
            <a:r>
              <a:rPr lang="he-IL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המוען</a:t>
            </a: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) אל מקבל המכתב (</a:t>
            </a:r>
            <a:r>
              <a:rPr lang="he-IL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הנמען</a:t>
            </a: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marL="0" indent="0">
              <a:buNone/>
            </a:pPr>
            <a:endParaRPr lang="he-IL" sz="51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e-IL" sz="5100" b="1" dirty="0" smtClean="0">
                <a:latin typeface="Arial" pitchFamily="34" charset="0"/>
                <a:cs typeface="Arial" pitchFamily="34" charset="0"/>
              </a:rPr>
              <a:t>תכני המכתבים הם רבים ושונים: חוויות, אירועים, ומחשבות; מכתבים שעיקרם בקשה, עצה, תלונה או התנצלות; מכתבים שמעבירים מידע או מבקשים לקבל מידע; </a:t>
            </a:r>
            <a:endParaRPr lang="he-IL" sz="5100" dirty="0" smtClean="0"/>
          </a:p>
          <a:p>
            <a:endParaRPr lang="he-IL" dirty="0"/>
          </a:p>
        </p:txBody>
      </p:sp>
      <p:pic>
        <p:nvPicPr>
          <p:cNvPr id="4" name="Picture 2" descr="j02120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222"/>
            <a:ext cx="1928794" cy="151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e-IL" b="1" dirty="0" smtClean="0">
                <a:latin typeface="Arial" pitchFamily="34" charset="0"/>
                <a:cs typeface="Arial" pitchFamily="34" charset="0"/>
              </a:rPr>
              <a:t>תבנית משותפת לכתיבת מכתבים</a:t>
            </a:r>
            <a:endParaRPr lang="he-I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u="sng" dirty="0" smtClean="0"/>
              <a:t>התבנית </a:t>
            </a:r>
            <a:r>
              <a:rPr lang="he-IL" b="1" u="sng" dirty="0"/>
              <a:t>המשותפת למכתב האישי והרשמי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תאריך</a:t>
            </a:r>
            <a:r>
              <a:rPr lang="he-IL" dirty="0"/>
              <a:t>– </a:t>
            </a:r>
            <a:r>
              <a:rPr lang="he-IL" dirty="0" smtClean="0"/>
              <a:t> תאריך </a:t>
            </a:r>
            <a:r>
              <a:rPr lang="he-IL" dirty="0"/>
              <a:t>כתיבת המכתב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שם הנמען</a:t>
            </a:r>
            <a:r>
              <a:rPr lang="he-IL" dirty="0"/>
              <a:t>– פרטי האדם/הגוף/הארגון אליו מופנה המכתב.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מילות ברכה</a:t>
            </a:r>
            <a:r>
              <a:rPr lang="he-IL" dirty="0"/>
              <a:t> </a:t>
            </a:r>
            <a:r>
              <a:rPr lang="he-IL" dirty="0" smtClean="0"/>
              <a:t>- בפניה </a:t>
            </a:r>
            <a:r>
              <a:rPr lang="he-IL" dirty="0"/>
              <a:t>לנמען כגון: אדון נכבד, חברי היקר,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גוף המכתב</a:t>
            </a:r>
            <a:r>
              <a:rPr lang="he-IL" dirty="0"/>
              <a:t>– מטרת הכתיבה של המכתב.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סיום</a:t>
            </a:r>
            <a:r>
              <a:rPr lang="he-IL" dirty="0"/>
              <a:t>– מילות פרדה- בידידות, באהבה, בברכה, בכבוד רב, בתודה.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חתימה המוען</a:t>
            </a:r>
            <a:r>
              <a:rPr lang="he-IL" dirty="0"/>
              <a:t>– שם כותב המכתב וחתימתו האישית. </a:t>
            </a:r>
            <a:endParaRPr lang="en-US" dirty="0"/>
          </a:p>
          <a:p>
            <a:endParaRPr lang="he-IL" dirty="0"/>
          </a:p>
        </p:txBody>
      </p:sp>
      <p:pic>
        <p:nvPicPr>
          <p:cNvPr id="4" name="Picture 3" descr="C:\Documents and Settings\e\Local Settings\Temporary Internet Files\Content.IE5\YY3UN5RX\MH900433831[1].JPG"/>
          <p:cNvPicPr/>
          <p:nvPr/>
        </p:nvPicPr>
        <p:blipFill>
          <a:blip r:embed="rId2"/>
          <a:srcRect l="20254" t="24590" r="24964" b="28689"/>
          <a:stretch>
            <a:fillRect/>
          </a:stretch>
        </p:blipFill>
        <p:spPr bwMode="auto">
          <a:xfrm>
            <a:off x="-108520" y="1556792"/>
            <a:ext cx="1855678" cy="114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he-IL" b="1" dirty="0" smtClean="0">
                <a:latin typeface="Arial" pitchFamily="34" charset="0"/>
                <a:cs typeface="Arial" pitchFamily="34" charset="0"/>
              </a:rPr>
              <a:t>מכתבים- אישי ורשמי</a:t>
            </a:r>
            <a:endParaRPr lang="he-I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9600" b="1" u="sng" dirty="0" smtClean="0">
                <a:solidFill>
                  <a:srgbClr val="FF0000"/>
                </a:solidFill>
              </a:rPr>
              <a:t>מכתב רשמי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הפנייה וחתימה -</a:t>
            </a:r>
            <a:r>
              <a:rPr lang="he-IL" sz="9600" b="1" dirty="0" smtClean="0"/>
              <a:t>  הפנייה לנמען היא לפי תפקידו. תחילה מוזכר השם הפרטי ושם המשפחה של הנמען, ואחר כך התפקיד: גם בחתימת המכתב הרשמי: מופיעים השם הפרטי של המוען, שם המשפחה שלו ותפקידו.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מילות הברכה והפנייה הן</a:t>
            </a:r>
            <a:r>
              <a:rPr lang="he-IL" sz="9600" b="1" dirty="0" smtClean="0"/>
              <a:t>: לכבוד, אל, אדון נכבד, אדון וגברת נכבדים, ובסיומו: בכבוד רב, בברכה.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>
                <a:solidFill>
                  <a:srgbClr val="A50021"/>
                </a:solidFill>
              </a:rPr>
              <a:t>שפה רשמית (לא פונולוגית)</a:t>
            </a:r>
            <a:r>
              <a:rPr lang="he-IL" sz="9600" b="1" dirty="0" smtClean="0"/>
              <a:t> – השפה גבוהה ומרוחקת הכתיבה צריכה להיות עניינית, ברורה ומדויקת.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e-IL" sz="9600" b="1" dirty="0" smtClean="0"/>
              <a:t> </a:t>
            </a:r>
            <a:r>
              <a:rPr lang="he-IL" sz="9600" b="1" dirty="0" smtClean="0">
                <a:solidFill>
                  <a:srgbClr val="A50021"/>
                </a:solidFill>
              </a:rPr>
              <a:t>הפתיחה והסיומת –</a:t>
            </a:r>
            <a:r>
              <a:rPr lang="he-IL" sz="9600" b="1" dirty="0" smtClean="0"/>
              <a:t> בפתיחת מכתב רשמי  נמצא ביטויים כגון: ברצוני להביא לידיעתך..., וכדומה.       </a:t>
            </a:r>
          </a:p>
          <a:p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8000" b="1" u="sng" dirty="0" smtClean="0">
                <a:solidFill>
                  <a:srgbClr val="FF0000"/>
                </a:solidFill>
              </a:rPr>
              <a:t>מכתב אישי</a:t>
            </a:r>
          </a:p>
          <a:p>
            <a:pPr marL="0" indent="0">
              <a:buNone/>
            </a:pPr>
            <a:endParaRPr lang="he-IL" sz="8000" b="1" u="sng" dirty="0" smtClean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/>
              <a:t>הפנייה לנמען והחתימה (ציון השם) של המוען במכתב האישי הם ישירים, ללא ציון תפקיד או תואר.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/>
              <a:t>בפתיחתו של המכתב האישי נמצא מילות ברכה, כגון: הי, שלום, אהלן, פניות אלו אינן רשמיות ו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פתיחה </a:t>
            </a:r>
            <a:r>
              <a:rPr lang="he-IL" sz="8000" b="1" dirty="0" smtClean="0"/>
              <a:t>- במכתב אישי הפתיחה עשויה להתייחס לסיטואציה של הכתיבה: מתי, איפה ובאילו נסיבות מתרחשת הכתיבה.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סיומת</a:t>
            </a:r>
            <a:r>
              <a:rPr lang="he-IL" sz="8000" b="1" dirty="0" smtClean="0"/>
              <a:t> - במכתב אישי הכותב עשוי לספר מהן הנסיבות שהביאו אותו לסיים את המכתב: כתבתי הרבה, אני חייבת לרוץ לעבודה וכו'.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e-IL" sz="8000" b="1" dirty="0" smtClean="0">
                <a:solidFill>
                  <a:srgbClr val="FF0000"/>
                </a:solidFill>
              </a:rPr>
              <a:t>כתיבה חופשית, פונולוגית </a:t>
            </a:r>
            <a:r>
              <a:rPr lang="he-IL" sz="8000" b="1" dirty="0" smtClean="0"/>
              <a:t>(דיבורית).  </a:t>
            </a:r>
          </a:p>
          <a:p>
            <a:endParaRPr lang="he-IL" dirty="0"/>
          </a:p>
        </p:txBody>
      </p:sp>
      <p:pic>
        <p:nvPicPr>
          <p:cNvPr id="5" name="Picture 2" descr="PE0169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285728"/>
            <a:ext cx="2357422" cy="1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מטלות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pic>
        <p:nvPicPr>
          <p:cNvPr id="4" name="Picture 2" descr="j02120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1928794" cy="151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345</Words>
  <Application>Microsoft Office PowerPoint</Application>
  <PresentationFormat>‫הצגה על המסך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מארג שפה מסלול 8-9-10  תוכנית היל"ה זיוה אילני- אילת כ"ץ</vt:lpstr>
      <vt:lpstr>המכתב</vt:lpstr>
      <vt:lpstr>תבנית משותפת לכתיבת מכתבים</vt:lpstr>
      <vt:lpstr>מכתבים- אישי ורשמי</vt:lpstr>
      <vt:lpstr>מטלות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מארג שפה מסלול 8-9-10  תוכנית היל"ה- רשת עתיד זיוה אילני- אילת כ"ץ</dc:title>
  <dc:creator>eilat</dc:creator>
  <cp:lastModifiedBy>Eilat Katz</cp:lastModifiedBy>
  <cp:revision>7</cp:revision>
  <dcterms:created xsi:type="dcterms:W3CDTF">2013-10-16T09:20:51Z</dcterms:created>
  <dcterms:modified xsi:type="dcterms:W3CDTF">2019-01-07T10:24:51Z</dcterms:modified>
</cp:coreProperties>
</file>