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72" r:id="rId3"/>
    <p:sldId id="256" r:id="rId4"/>
    <p:sldId id="268" r:id="rId5"/>
    <p:sldId id="273" r:id="rId6"/>
    <p:sldId id="257" r:id="rId7"/>
    <p:sldId id="267" r:id="rId8"/>
    <p:sldId id="271" r:id="rId9"/>
    <p:sldId id="269" r:id="rId10"/>
    <p:sldId id="270" r:id="rId11"/>
    <p:sldId id="274" r:id="rId12"/>
    <p:sldId id="258" r:id="rId13"/>
    <p:sldId id="266" r:id="rId14"/>
    <p:sldId id="276" r:id="rId15"/>
    <p:sldId id="259" r:id="rId16"/>
    <p:sldId id="265" r:id="rId17"/>
    <p:sldId id="275" r:id="rId18"/>
    <p:sldId id="260" r:id="rId19"/>
    <p:sldId id="264" r:id="rId20"/>
    <p:sldId id="277" r:id="rId21"/>
    <p:sldId id="261" r:id="rId22"/>
    <p:sldId id="263" r:id="rId23"/>
    <p:sldId id="278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05" autoAdjust="0"/>
    <p:restoredTop sz="94660"/>
  </p:normalViewPr>
  <p:slideViewPr>
    <p:cSldViewPr snapToGrid="0">
      <p:cViewPr>
        <p:scale>
          <a:sx n="81" d="100"/>
          <a:sy n="81" d="100"/>
        </p:scale>
        <p:origin x="-53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9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7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2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7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43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8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96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96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0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1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7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772D-3960-4E53-8BEB-0C1F7CDDF14F}" type="datetimeFigureOut">
              <a:rPr lang="he-IL" smtClean="0"/>
              <a:t>כ"ט/כסלו/תשע"ה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1266-DE41-43E8-908E-555C4C8F0A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74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RPzhvdSq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shet.tv/%D7%97%D7%93%D7%A9%D7%95%D7%AA/News/programs/FridayNewscast/allfriday/Article,170409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S1wT_c1g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347XFHIE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B2AnUXL1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iU93IAsiE" TargetMode="External"/><Relationship Id="rId2" Type="http://schemas.openxmlformats.org/officeDocument/2006/relationships/hyperlink" Target="https://www.youtube.com/watch?v=7l6iWDXZnB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433" y="657046"/>
            <a:ext cx="895453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/>
              <a:t>שירים מתוך תכנית הלימודים למסלול  </a:t>
            </a:r>
            <a:r>
              <a:rPr lang="he-IL" sz="3600" b="1" dirty="0" smtClean="0">
                <a:solidFill>
                  <a:srgbClr val="FF0000"/>
                </a:solidFill>
              </a:rPr>
              <a:t>10</a:t>
            </a:r>
          </a:p>
          <a:p>
            <a:pPr algn="ctr"/>
            <a:r>
              <a:rPr lang="he-IL" sz="3600" b="1" dirty="0" smtClean="0"/>
              <a:t>שנות לימוד שעוצבו בעזרת תוכנת ה- </a:t>
            </a:r>
            <a:endParaRPr lang="en-US" sz="3600" b="1" dirty="0" smtClean="0"/>
          </a:p>
          <a:p>
            <a:pPr marL="571500" indent="-571500" algn="ctr">
              <a:buFontTx/>
              <a:buChar char="-"/>
            </a:pPr>
            <a:r>
              <a:rPr lang="en-US" sz="3600" dirty="0" err="1" smtClean="0"/>
              <a:t>Wordle</a:t>
            </a:r>
            <a:r>
              <a:rPr lang="en-US" sz="3600" dirty="0" smtClean="0"/>
              <a:t> </a:t>
            </a:r>
            <a:r>
              <a:rPr lang="he-IL" sz="3600" dirty="0" smtClean="0"/>
              <a:t> </a:t>
            </a:r>
            <a:r>
              <a:rPr lang="he-IL" sz="3600" b="1" dirty="0" err="1" smtClean="0">
                <a:solidFill>
                  <a:srgbClr val="FF0000"/>
                </a:solidFill>
              </a:rPr>
              <a:t>תוכנית</a:t>
            </a:r>
            <a:r>
              <a:rPr lang="he-IL" sz="3600" b="1" dirty="0" smtClean="0">
                <a:solidFill>
                  <a:srgbClr val="FF0000"/>
                </a:solidFill>
              </a:rPr>
              <a:t> </a:t>
            </a:r>
            <a:r>
              <a:rPr lang="he-IL" sz="3600" b="1" dirty="0" err="1" smtClean="0">
                <a:solidFill>
                  <a:srgbClr val="FF0000"/>
                </a:solidFill>
              </a:rPr>
              <a:t>היל"ה</a:t>
            </a:r>
            <a:r>
              <a:rPr lang="he-IL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e-IL" sz="3600" b="1" dirty="0">
                <a:solidFill>
                  <a:srgbClr val="FF0000"/>
                </a:solidFill>
              </a:rPr>
              <a:t> </a:t>
            </a:r>
            <a:r>
              <a:rPr lang="he-IL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he-IL" sz="3600" b="1" dirty="0" smtClean="0">
                <a:solidFill>
                  <a:srgbClr val="0070C0"/>
                </a:solidFill>
              </a:rPr>
              <a:t>זיוה אילני ואילת </a:t>
            </a:r>
            <a:r>
              <a:rPr lang="he-IL" sz="3600" b="1" dirty="0" err="1" smtClean="0">
                <a:solidFill>
                  <a:srgbClr val="0070C0"/>
                </a:solidFill>
              </a:rPr>
              <a:t>כ"ץ</a:t>
            </a:r>
            <a:r>
              <a:rPr lang="he-IL" sz="3600" b="1" dirty="0" smtClean="0">
                <a:solidFill>
                  <a:srgbClr val="0070C0"/>
                </a:solidFill>
              </a:rPr>
              <a:t> </a:t>
            </a:r>
            <a:endParaRPr lang="he-IL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webdesignhot.com/wp-content/uploads/2010/02/FlowersandSwirlsVectorGraphic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8" y="2321169"/>
            <a:ext cx="3371111" cy="36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8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509846" y="46864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/>
              <a:t>אז אחים שלי אל תשתופפו</a:t>
            </a:r>
          </a:p>
          <a:p>
            <a:r>
              <a:rPr lang="he-IL" sz="2800" dirty="0"/>
              <a:t>החזיקו מעמד אל תתכופפו</a:t>
            </a:r>
          </a:p>
          <a:p>
            <a:r>
              <a:rPr lang="he-IL" sz="2800" dirty="0"/>
              <a:t>אחים שלי אל תשתופפו</a:t>
            </a:r>
          </a:p>
          <a:p>
            <a:r>
              <a:rPr lang="he-IL" sz="2800" dirty="0"/>
              <a:t>לא כל המוחות שלנו נשטפו</a:t>
            </a:r>
          </a:p>
          <a:p>
            <a:r>
              <a:rPr lang="he-IL" sz="2800" dirty="0"/>
              <a:t>זה הזמן להתעורר הבית מתפורר</a:t>
            </a:r>
          </a:p>
          <a:p>
            <a:r>
              <a:rPr lang="he-IL" sz="2800" dirty="0"/>
              <a:t>נצא מהחורים ביחד די להסתתר</a:t>
            </a:r>
          </a:p>
          <a:p>
            <a:r>
              <a:rPr lang="he-IL" sz="2800" dirty="0"/>
              <a:t>תרימו את היד תפתחו את הפה</a:t>
            </a:r>
          </a:p>
          <a:p>
            <a:r>
              <a:rPr lang="he-IL" sz="2800" dirty="0"/>
              <a:t>מול כולנו אין סיכוי שהם יחזיקו עוד הרבה</a:t>
            </a:r>
          </a:p>
          <a:p>
            <a:r>
              <a:rPr lang="he-IL" sz="2800" dirty="0"/>
              <a:t>זה הזמן להתעורר הבית מתפורר</a:t>
            </a:r>
          </a:p>
          <a:p>
            <a:r>
              <a:rPr lang="he-IL" sz="2800" dirty="0"/>
              <a:t>נצא מהחורים ביחד די להסתתר</a:t>
            </a:r>
          </a:p>
          <a:p>
            <a:r>
              <a:rPr lang="he-IL" sz="2800" dirty="0"/>
              <a:t>תרימו את היד תפתחו את הפה</a:t>
            </a:r>
          </a:p>
          <a:p>
            <a:r>
              <a:rPr lang="he-IL" sz="2800" dirty="0"/>
              <a:t>מול כולנו אין סיכוי שהם יחזיקו עוד הרבה</a:t>
            </a:r>
          </a:p>
          <a:p>
            <a:r>
              <a:rPr lang="he-IL" sz="2800" dirty="0"/>
              <a:t>זה הזמן להתעורר...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1" y="3763501"/>
            <a:ext cx="5137215" cy="23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1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581401" y="3244334"/>
            <a:ext cx="5029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www.youtube.com/watch?v=MPRPzhvdSqU</a:t>
            </a:r>
            <a:endParaRPr lang="en-US" dirty="0" smtClean="0"/>
          </a:p>
          <a:p>
            <a:endParaRPr lang="en-US" dirty="0"/>
          </a:p>
          <a:p>
            <a:r>
              <a:rPr lang="he-IL" dirty="0" smtClean="0"/>
              <a:t>להתעורר הדג נחש – קליפ רשמי – 4 דקות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883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1512"/>
            <a:ext cx="9144000" cy="5514975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494142" y="30218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0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"אומץ" - יהונתן גפן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08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57" y="363415"/>
            <a:ext cx="7972129" cy="60842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42" y="3405553"/>
            <a:ext cx="2686225" cy="312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8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http://reshet.tv/%</a:t>
            </a:r>
            <a:r>
              <a:rPr lang="en-US" dirty="0" smtClean="0">
                <a:hlinkClick r:id="rId2"/>
              </a:rPr>
              <a:t>D7%97%D7%93%D7%A9%D7%95%D7%AA/News/programs/FridayNewscast/allfriday/Article,170409.aspx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ראיון עם יהונתן גפן. רשת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50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39" y="911311"/>
            <a:ext cx="8972550" cy="4953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702010" y="4862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b="1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פּגִּוּמִים</a:t>
            </a:r>
          </a:p>
          <a:p>
            <a:pPr algn="ctr"/>
            <a:r>
              <a:rPr lang="he-IL" b="1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מאת ארז ביטון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1696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654062" y="498859"/>
            <a:ext cx="41661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פּגִּוּמִים   - מאת </a:t>
            </a:r>
            <a:r>
              <a:rPr lang="he-IL" sz="2400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ארז </a:t>
            </a:r>
            <a:r>
              <a:rPr lang="he-IL" sz="24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ביטון</a:t>
            </a:r>
            <a:endParaRPr lang="he-IL" sz="24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עַל סַף חֲצִי בַּיִת בְּאֶרֶץ יִשְׂרָאֵל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עָמַד אָבִי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מַצְבִּיעַ לִצְדָדִים ואְוֹמֵר: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בַּהֲריִסוֹת הָאֵלֶּה,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נִבְנֶה פַּעַם מִטְבָּח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לְבַשֵּׁל בּוֹ </a:t>
            </a:r>
            <a:r>
              <a:rPr lang="he-IL" sz="2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זְנב </a:t>
            </a:r>
            <a:r>
              <a:rPr lang="he-IL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לוִיְתָָן</a:t>
            </a:r>
            <a:endParaRPr lang="he-IL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וְשׁוֹר הַבָּר,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וּבַהֲרִיסוֹת הָאֵלֶּה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נָקִים פִּנַּת תְּפִלָּה</a:t>
            </a:r>
          </a:p>
          <a:p>
            <a:r>
              <a:rPr lang="he-IL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לִמְצֹא</a:t>
            </a:r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 מָקוֹם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למְִקְדָּשׁ מְעַט.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אָבִי נִשָּׁאֵר בַּסַּף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וַאֲנִי כֹּל יָמַי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מַצִּיב פִּגּוּמִים</a:t>
            </a:r>
          </a:p>
          <a:p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אֶל לֵב הַשָּׁמַיִם.</a:t>
            </a:r>
            <a:endParaRPr lang="he-I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8" y="2144619"/>
            <a:ext cx="2808410" cy="31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4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57535" y="2036857"/>
            <a:ext cx="4851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www.youtube.com/watch?v=ffS1wT_c1gE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ראיון עם ארז ביטון – 6 דקות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195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038225"/>
            <a:ext cx="8810625" cy="478155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041864" y="42699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0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לאה גולדברג / אור וצל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141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04302" y="52892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לאה גולדברג / אור וצל</a:t>
            </a:r>
            <a:r>
              <a:rPr lang="he-IL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(מתוך הספר "מה עושות האיילות </a:t>
            </a:r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")</a:t>
            </a:r>
          </a:p>
          <a:p>
            <a:r>
              <a:rPr lang="he-IL" sz="2000" dirty="0" smtClean="0">
                <a:latin typeface="Narkisim" panose="020E0502050101010101" pitchFamily="34" charset="-79"/>
              </a:rPr>
              <a:t>בְּגַנּיִ</a:t>
            </a:r>
            <a:r>
              <a:rPr lang="he-IL" sz="2000" dirty="0">
                <a:latin typeface="Narkisim" panose="020E0502050101010101" pitchFamily="34" charset="-79"/>
              </a:rPr>
              <a:t>, בְּצִדָּהּ שֶׁל מִרְפֶּסֶת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אוֹר וָצֵל שִׂחֲקוּ בְּתוֹפֶסֶת.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בָּא הָרוּחַ דָּפַק בָּאִילָן,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"רוּצוּ חִישׁ!" זֶה הָיהָ הַסִּימָן.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ממְַהֵר-אָץ הַצֵּל הַשָּׁחוֹר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וְאֵינֶנוּ מַשִּׂיג אֶת הָאוֹר.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והְָאוֹר – הוּא עַלִּיז </a:t>
            </a:r>
            <a:r>
              <a:rPr lang="he-IL" sz="2000" dirty="0" smtClean="0">
                <a:latin typeface="Narkisim" panose="020E0502050101010101" pitchFamily="34" charset="-79"/>
              </a:rPr>
              <a:t>וְשָׂמֵח</a:t>
            </a:r>
            <a:endParaRPr lang="he-IL" sz="2000" dirty="0">
              <a:latin typeface="Narkisim" panose="020E0502050101010101" pitchFamily="34" charset="-79"/>
            </a:endParaRPr>
          </a:p>
          <a:p>
            <a:r>
              <a:rPr lang="he-IL" sz="2000" dirty="0">
                <a:latin typeface="Narkisim" panose="020E0502050101010101" pitchFamily="34" charset="-79"/>
              </a:rPr>
              <a:t>וּבוֹרֵחַ , בּוֹרֵחַ , בּוֹרֵחַ !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וְהָרוּחַ פִּזְמוֹן מְפַזֵּם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וּמֵאִיץ </a:t>
            </a:r>
            <a:r>
              <a:rPr lang="he-IL" sz="2000" dirty="0" err="1">
                <a:latin typeface="Narkisim" panose="020E0502050101010101" pitchFamily="34" charset="-79"/>
              </a:rPr>
              <a:t>וּמֵאִיץ</a:t>
            </a:r>
            <a:r>
              <a:rPr lang="he-IL" sz="2000" dirty="0">
                <a:latin typeface="Narkisim" panose="020E0502050101010101" pitchFamily="34" charset="-79"/>
              </a:rPr>
              <a:t> בִּשְׁנֵיהֶם.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רָץ הַצֵּל הַפָּזיִז, ממְַהֵר,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וּמִכַּעַס מַשְׁחִיר עוֹד יוֹתֵר.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וְהָאוֹר מִתְגָּרֶה בּוֹ וְנָס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וְצוֹחֵק וְאֵינֶנוּ נִתְפָּס.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רַד הָעֶרֶב וּבָא גַּם הַלֵּיל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יִשְׁכְּבוּ עֲיֵיפִים אוֹר וָצֵל.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בְּגַנִּי בְּצִדָּהּ שֶׁל מִרְפֶּסֶת,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כָּך נגִמְַר הַמּשְִׂחָק בּתְוֹפֶסֶת.</a:t>
            </a:r>
            <a:endParaRPr lang="he-I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8" y="3445830"/>
            <a:ext cx="3634887" cy="274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b="1" dirty="0" smtClean="0">
                <a:cs typeface="+mn-cs"/>
              </a:rPr>
              <a:t>הצעות לפעילות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err="1" smtClean="0"/>
              <a:t>וורדל</a:t>
            </a:r>
            <a:r>
              <a:rPr lang="he-IL" dirty="0" smtClean="0"/>
              <a:t> </a:t>
            </a:r>
            <a:r>
              <a:rPr lang="en-US" dirty="0" err="1" smtClean="0"/>
              <a:t>Wordle</a:t>
            </a:r>
            <a:r>
              <a:rPr lang="en-US" dirty="0" smtClean="0"/>
              <a:t> </a:t>
            </a:r>
            <a:r>
              <a:rPr lang="he-IL" dirty="0" smtClean="0"/>
              <a:t> הוא </a:t>
            </a:r>
            <a:r>
              <a:rPr lang="he-IL" dirty="0"/>
              <a:t>כלי חינמי </a:t>
            </a:r>
            <a:r>
              <a:rPr lang="he-IL" dirty="0" smtClean="0"/>
              <a:t>המאפשר </a:t>
            </a:r>
            <a:r>
              <a:rPr lang="he-IL" dirty="0"/>
              <a:t>ליצור ייצוג ויזואלי של טקסט. התוצר מדגיש את המילים השכיחות ביותר באותו טקסט. התוכנה בונה מעין "גרף מילולי". מזינים אליה </a:t>
            </a:r>
            <a:r>
              <a:rPr lang="he-IL" dirty="0" smtClean="0"/>
              <a:t>טקסט, </a:t>
            </a:r>
            <a:r>
              <a:rPr lang="he-IL" dirty="0"/>
              <a:t>והיא מרכיבה ממנו ענני מילים שגודלן </a:t>
            </a:r>
            <a:r>
              <a:rPr lang="he-IL" b="1" dirty="0">
                <a:solidFill>
                  <a:srgbClr val="FF0000"/>
                </a:solidFill>
              </a:rPr>
              <a:t>עולה</a:t>
            </a:r>
            <a:r>
              <a:rPr lang="he-IL" dirty="0"/>
              <a:t> ככל שהן מופיעות מספר רב יותר של פעמים בטקסט.  </a:t>
            </a:r>
          </a:p>
          <a:p>
            <a:pPr marL="0" indent="0">
              <a:buNone/>
            </a:pPr>
            <a:r>
              <a:rPr lang="he-IL" dirty="0" smtClean="0"/>
              <a:t>אפשרות: לעבוד עם המצגת, לתת ללומדים תדפיס של השיר </a:t>
            </a:r>
            <a:r>
              <a:rPr lang="he-IL" dirty="0" err="1" smtClean="0"/>
              <a:t>בוורדל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שאלות לדוגמא: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על מה לדעתכם מדבר השיר? מה אנו הולכים ללמוד?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מה משמעות המילים המופיעות בשקופית?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כתבו שיר בין 3-5 שורות הכולל מילים המופיעות </a:t>
            </a:r>
            <a:r>
              <a:rPr lang="he-IL" dirty="0" err="1" smtClean="0"/>
              <a:t>בוורדל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892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65719" y="1028672"/>
            <a:ext cx="4860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www.youtube.com/watch?v=fK347XFHIE8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ביצוע מודרני: דפנה פלג 2:50 דקות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3665719" y="3244334"/>
            <a:ext cx="4860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www.youtube.com/watch?v=fK347XFHIE8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ביצוע קלאסי: 4:30 דקות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436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34" y="741148"/>
            <a:ext cx="8648700" cy="527685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437684" y="221047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0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פּגְיִשָׁה, חֲצִי פְּגִישָׁה/ רחל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911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41394" y="101282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Narkisim" panose="020E0502050101010101" pitchFamily="34" charset="-79"/>
              </a:rPr>
              <a:t>פּגְיִשָׁה, חֲצִי פְּגִישָׁה/ </a:t>
            </a:r>
            <a:r>
              <a:rPr lang="he-IL" sz="3200" b="1" dirty="0" smtClean="0">
                <a:solidFill>
                  <a:srgbClr val="FF0000"/>
                </a:solidFill>
                <a:latin typeface="Narkisim" panose="020E0502050101010101" pitchFamily="34" charset="-79"/>
              </a:rPr>
              <a:t>רחל</a:t>
            </a:r>
          </a:p>
          <a:p>
            <a:endParaRPr lang="he-IL" sz="3200" dirty="0">
              <a:latin typeface="Narkisim" panose="020E0502050101010101" pitchFamily="34" charset="-79"/>
            </a:endParaRPr>
          </a:p>
          <a:p>
            <a:r>
              <a:rPr lang="he-IL" sz="3200" dirty="0">
                <a:latin typeface="Narkisim" panose="020E0502050101010101" pitchFamily="34" charset="-79"/>
              </a:rPr>
              <a:t>פּגְיִשָׁה, חֲצִי פְּגִישָׁה, מַבָּט אֶחָד מָהיִר,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קִטְעֵי ניִביִם סְתוּמִים – זֶה דַי...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וְשׁוּב הֵצִיף </a:t>
            </a:r>
            <a:r>
              <a:rPr lang="he-IL" sz="3200" dirty="0" err="1">
                <a:latin typeface="Narkisim" panose="020E0502050101010101" pitchFamily="34" charset="-79"/>
              </a:rPr>
              <a:t>הַכֹּל</a:t>
            </a:r>
            <a:r>
              <a:rPr lang="he-IL" sz="3200" dirty="0">
                <a:latin typeface="Narkisim" panose="020E0502050101010101" pitchFamily="34" charset="-79"/>
              </a:rPr>
              <a:t>, וְשׁוּב </a:t>
            </a:r>
            <a:r>
              <a:rPr lang="he-IL" sz="3200" dirty="0" err="1">
                <a:latin typeface="Narkisim" panose="020E0502050101010101" pitchFamily="34" charset="-79"/>
              </a:rPr>
              <a:t>הַכֹּל</a:t>
            </a:r>
            <a:r>
              <a:rPr lang="he-IL" sz="3200" dirty="0">
                <a:latin typeface="Narkisim" panose="020E0502050101010101" pitchFamily="34" charset="-79"/>
              </a:rPr>
              <a:t> הִסְעִיר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מִשְׁבַּר </a:t>
            </a:r>
            <a:r>
              <a:rPr lang="he-IL" sz="3200" dirty="0" err="1">
                <a:latin typeface="Narkisim" panose="020E0502050101010101" pitchFamily="34" charset="-79"/>
              </a:rPr>
              <a:t>הָאשֶֹׁר</a:t>
            </a:r>
            <a:r>
              <a:rPr lang="he-IL" sz="3200" dirty="0">
                <a:latin typeface="Narkisim" panose="020E0502050101010101" pitchFamily="34" charset="-79"/>
              </a:rPr>
              <a:t> </a:t>
            </a:r>
            <a:r>
              <a:rPr lang="he-IL" sz="3200" dirty="0" err="1">
                <a:latin typeface="Narkisim" panose="020E0502050101010101" pitchFamily="34" charset="-79"/>
              </a:rPr>
              <a:t>והְַדּוְָי</a:t>
            </a:r>
            <a:r>
              <a:rPr lang="he-IL" sz="3200" dirty="0">
                <a:latin typeface="Narkisim" panose="020E0502050101010101" pitchFamily="34" charset="-79"/>
              </a:rPr>
              <a:t>.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אַף סֶכֶר שִׁכְחָה – בָּנִיתִי לִי מָגֵן –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הִנֵּה הָיָה כְּלֹא הָיָה.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וְעַל בִּרְכַּי אֶכְרַע עַל שְׂפַת אֲגַם סוֹאֵן</a:t>
            </a:r>
          </a:p>
          <a:p>
            <a:r>
              <a:rPr lang="he-IL" sz="3200" dirty="0">
                <a:latin typeface="Narkisim" panose="020E0502050101010101" pitchFamily="34" charset="-79"/>
              </a:rPr>
              <a:t>לִשְׁתּוֹת מִמֶּנּוּ </a:t>
            </a:r>
            <a:r>
              <a:rPr lang="he-IL" sz="3200" dirty="0" err="1">
                <a:latin typeface="Narkisim" panose="020E0502050101010101" pitchFamily="34" charset="-79"/>
              </a:rPr>
              <a:t>לִרְוָיָה</a:t>
            </a:r>
            <a:r>
              <a:rPr lang="he-IL" sz="3200" dirty="0">
                <a:latin typeface="Narkisim" panose="020E0502050101010101" pitchFamily="34" charset="-79"/>
              </a:rPr>
              <a:t>!</a:t>
            </a:r>
            <a:endParaRPr lang="he-I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91" y="2214517"/>
            <a:ext cx="2328886" cy="374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99742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0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566333" y="3244334"/>
            <a:ext cx="5059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www.youtube.com/watch?v=UNB2AnUXL1o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ביצוע: חנן יובל  2:38 דקות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02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79" y="1367480"/>
            <a:ext cx="6714770" cy="4298607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019838" y="221218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0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לֹא בַיּוֹם וְלֹא בַלָּיְלָה - חיים נחמן ביאליק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014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48000" y="181958"/>
            <a:ext cx="6096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>
                <a:latin typeface="Narkisim" panose="020E0502050101010101" pitchFamily="34" charset="-79"/>
                <a:cs typeface="Narkisim" panose="020E0502050101010101" pitchFamily="34" charset="-79"/>
              </a:rPr>
              <a:t>לֹא בַיּוֹם וְלֹא בַלָּיְלָה - חיים נחמן ביאליק</a:t>
            </a:r>
          </a:p>
          <a:p>
            <a:endParaRPr lang="he-IL" sz="16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he-IL" sz="1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לאֹ 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בַיּוֹם ולְאֹ בַלָּילְָה –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חֶרֶשׁ אֵצֵא ליִ, אֲטַיּלְָה;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לֹא בָהָר וְלֹא בַבִּקְעָה –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שִׁטָּה </a:t>
            </a:r>
            <a:r>
              <a:rPr lang="he-IL" sz="1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עוֹמְדָה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 שָׁם עַתִּיקָה.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וְהַשִּׁטָּה פּוֹתְרָה חִידוֹת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וּמַגִּידָה הִיא עֲתִידוֹת.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אֶת-הַשִּׁטָּה אֶשְׁאַל אָניִ: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מִי וָמִי יְהִי חֲתָנִי?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וּמֵאַיִן יָבֹא, שִׁטָּה –</a:t>
            </a:r>
          </a:p>
          <a:p>
            <a:r>
              <a:rPr lang="he-IL" sz="1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הֲמִפּוֹליִן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 אִם מִלּיִטָא?</a:t>
            </a:r>
          </a:p>
          <a:p>
            <a:r>
              <a:rPr lang="he-IL" sz="1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הַבְּמֶרְכָּבָה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 יַעֲברֹ שְׁבִילוֹ,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אִם בְּמַקְלוֹ וּבְתַרְמִילוֹ?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וּמַה-יָּבִיא לִי שִׁלּוּמִים: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חֲרוּזֵי פְנִינִים אִם </a:t>
            </a:r>
            <a:r>
              <a:rPr lang="he-IL" sz="1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אַלְגֻּמִּים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?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וּמַה-תָּאֳרוֹ: צַח אִם-שָׁחרֹ?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אַלְמָן הוּא אִם-עוֹדוֹ בָחוּר?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שֶׁמָּא זקֵָ ן, שִׁטָּה טוֹבָה,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אָז לֹא אֶשְׁמַע, אָז לֹא אֹבֶה.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אמַֹר לְאָבִי: הֲמיִתֵניִ –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וּבְיַד זָקֵן אַל </a:t>
            </a:r>
            <a:r>
              <a:rPr lang="he-IL" sz="1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תִּתְּנֵנִי</a:t>
            </a:r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!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לרְַגלְָיו אֶפּלֹ ואְֶשָּׁקֵן:</a:t>
            </a:r>
          </a:p>
          <a:p>
            <a:r>
              <a:rPr lang="he-IL" sz="1600" dirty="0">
                <a:latin typeface="Narkisim" panose="020E0502050101010101" pitchFamily="34" charset="-79"/>
                <a:cs typeface="Narkisim" panose="020E0502050101010101" pitchFamily="34" charset="-79"/>
              </a:rPr>
              <a:t>אַךְ לֹא זָקֵן, אַךְ לֹא זָקֵן!</a:t>
            </a:r>
            <a:endParaRPr lang="he-I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92" y="1962960"/>
            <a:ext cx="2325931" cy="32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4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736891" y="1380365"/>
            <a:ext cx="4929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www.youtube.com/watch?v=7l6iWDXZnBg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ביצוע מלי </a:t>
            </a:r>
            <a:r>
              <a:rPr lang="he-IL" dirty="0" err="1" smtClean="0"/>
              <a:t>ברונשטיין</a:t>
            </a:r>
            <a:r>
              <a:rPr lang="he-IL" dirty="0" smtClean="0"/>
              <a:t> – 2:13 דקות ביצוע קלאסי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3888919" y="3244334"/>
            <a:ext cx="47771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www.youtube.com/watch?v=P1iU93IAsiE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ביצוע: </a:t>
            </a:r>
            <a:r>
              <a:rPr lang="he-IL" dirty="0" err="1" smtClean="0"/>
              <a:t>אודהליה</a:t>
            </a:r>
            <a:r>
              <a:rPr lang="he-IL" dirty="0" smtClean="0"/>
              <a:t> ברלין – 2:48 דקות – ביצוע חדשני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18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42937"/>
            <a:ext cx="8963025" cy="557212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0152" y="3197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b="1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להתעורר</a:t>
            </a:r>
          </a:p>
          <a:p>
            <a:pPr algn="ctr"/>
            <a:r>
              <a:rPr lang="he-IL" b="1" i="0" u="none" strike="noStrike" baseline="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הדג נחש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640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112001" y="361447"/>
            <a:ext cx="6096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להתעורר    הדג </a:t>
            </a:r>
            <a:r>
              <a:rPr lang="he-IL" sz="2400" b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נחש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מילים: הדג נחש, שאנן </a:t>
            </a:r>
            <a:r>
              <a:rPr lang="he-IL" sz="2000" dirty="0" err="1">
                <a:latin typeface="Narkisim" panose="020E0502050101010101" pitchFamily="34" charset="-79"/>
              </a:rPr>
              <a:t>סטריט</a:t>
            </a:r>
            <a:r>
              <a:rPr lang="he-IL" sz="2000" dirty="0">
                <a:latin typeface="Narkisim" panose="020E0502050101010101" pitchFamily="34" charset="-79"/>
              </a:rPr>
              <a:t> וגיא מ ר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לחן: הדג נחש, גיא מר, שלומי </a:t>
            </a:r>
            <a:r>
              <a:rPr lang="he-IL" sz="2000" dirty="0" err="1">
                <a:latin typeface="Narkisim" panose="020E0502050101010101" pitchFamily="34" charset="-79"/>
              </a:rPr>
              <a:t>אלוןויא</a:t>
            </a:r>
            <a:r>
              <a:rPr lang="he-IL" sz="2000" dirty="0">
                <a:latin typeface="Narkisim" panose="020E0502050101010101" pitchFamily="34" charset="-79"/>
              </a:rPr>
              <a:t> י א</a:t>
            </a:r>
          </a:p>
          <a:p>
            <a:endParaRPr lang="he-IL" sz="2000" dirty="0" smtClean="0">
              <a:latin typeface="Narkisim" panose="020E0502050101010101" pitchFamily="34" charset="-79"/>
            </a:endParaRPr>
          </a:p>
          <a:p>
            <a:r>
              <a:rPr lang="he-IL" sz="2000" dirty="0" smtClean="0">
                <a:latin typeface="Narkisim" panose="020E0502050101010101" pitchFamily="34" charset="-79"/>
              </a:rPr>
              <a:t>השכמה</a:t>
            </a:r>
            <a:r>
              <a:rPr lang="he-IL" sz="2000" dirty="0">
                <a:latin typeface="Narkisim" panose="020E0502050101010101" pitchFamily="34" charset="-79"/>
              </a:rPr>
              <a:t>!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לא מאמין בנשק מאמין בשירה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ותיק מספיק כדי לעשות את הבחירה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בכי זה לא רע כשהמצב בכי רע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כל דמעה שמטפטפת מזכירה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בדיוק עד כמה בעלי השררה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ואנחנו לגמרי לא באותה סירה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כשמישהו על עצמו שופך חומר בעירה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איך זה שאנחנו מרגישים עם זה רע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הם משתמשים </a:t>
            </a:r>
            <a:r>
              <a:rPr lang="he-IL" sz="2000" dirty="0" err="1">
                <a:latin typeface="Narkisim" panose="020E0502050101010101" pitchFamily="34" charset="-79"/>
              </a:rPr>
              <a:t>בתשקורת</a:t>
            </a:r>
            <a:r>
              <a:rPr lang="he-IL" sz="2000" dirty="0">
                <a:latin typeface="Narkisim" panose="020E0502050101010101" pitchFamily="34" charset="-79"/>
              </a:rPr>
              <a:t> כדי לביית ולתכנת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להחדיר לנו </a:t>
            </a:r>
            <a:r>
              <a:rPr lang="he-IL" sz="2000" dirty="0" err="1">
                <a:latin typeface="Narkisim" panose="020E0502050101010101" pitchFamily="34" charset="-79"/>
              </a:rPr>
              <a:t>ת'שקר</a:t>
            </a:r>
            <a:r>
              <a:rPr lang="he-IL" sz="2000" dirty="0">
                <a:latin typeface="Narkisim" panose="020E0502050101010101" pitchFamily="34" charset="-79"/>
              </a:rPr>
              <a:t> שנאמין שזה אמת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אתה קולט- אני מריח זה מסריח מהראש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אומרים לי תירגע- אז זה הזמן לחשוש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שמה שחשבתי הגיוני- לא הגיוני בהחלט</a:t>
            </a:r>
          </a:p>
          <a:p>
            <a:r>
              <a:rPr lang="he-IL" sz="2000" dirty="0">
                <a:latin typeface="Narkisim" panose="020E0502050101010101" pitchFamily="34" charset="-79"/>
              </a:rPr>
              <a:t>זה הספין שמסיט מהאלף אל הבית</a:t>
            </a:r>
          </a:p>
          <a:p>
            <a:endParaRPr lang="he-IL" sz="1400" dirty="0">
              <a:latin typeface="Calibri" panose="020F0502020204030204" pitchFamily="3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492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556739" y="87024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/>
              <a:t>זה הזמן להתעורר הבית מתפורר</a:t>
            </a:r>
          </a:p>
          <a:p>
            <a:r>
              <a:rPr lang="he-IL" sz="2800" dirty="0"/>
              <a:t>נצא מהחורים ביחד די להסתתר</a:t>
            </a:r>
          </a:p>
          <a:p>
            <a:r>
              <a:rPr lang="he-IL" sz="2800" dirty="0"/>
              <a:t>תרימו את היד תפתחו את הפה</a:t>
            </a:r>
          </a:p>
          <a:p>
            <a:r>
              <a:rPr lang="he-IL" sz="2800" dirty="0"/>
              <a:t>מול כולנו אין סיכוי שהם יחזיקו עוד הרבה</a:t>
            </a:r>
          </a:p>
          <a:p>
            <a:r>
              <a:rPr lang="he-IL" sz="2800" dirty="0"/>
              <a:t>זה הזמן להתעורר הבית מתפורר</a:t>
            </a:r>
          </a:p>
          <a:p>
            <a:r>
              <a:rPr lang="he-IL" sz="2800" dirty="0"/>
              <a:t>נצא מהחורים ביחד די להסתתר</a:t>
            </a:r>
          </a:p>
          <a:p>
            <a:r>
              <a:rPr lang="he-IL" sz="2800" dirty="0"/>
              <a:t>תרימו את היד תפתחו את הפה</a:t>
            </a:r>
          </a:p>
          <a:p>
            <a:r>
              <a:rPr lang="he-IL" sz="2800" dirty="0"/>
              <a:t>מול כולנו אין סיכוי שהם יחזיקו עוד הרבה</a:t>
            </a:r>
          </a:p>
          <a:p>
            <a:r>
              <a:rPr lang="he-IL" sz="2800" dirty="0"/>
              <a:t>זה הזמן להתעורר...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0" y="3118340"/>
            <a:ext cx="5127079" cy="283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6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91507" y="452240"/>
            <a:ext cx="77489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Narkisim" panose="020E0502050101010101" pitchFamily="34" charset="-79"/>
              </a:rPr>
              <a:t>לחברי המחאה נשחרר מחמאה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כי הם חותרים להקלה לתיקונה של העוולה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ממוסר העבדים נמאס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רוצים לחיות בקלאס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אם חשוב לנו עתיד הילדים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עכשיו שוברים את הכלים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אז כלים שלי אל תשתופפו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דגלים חדשים עוד יתנוססו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הימים השחורים עוד יתמוססו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ילדים מאושרים עוד יתרוצצו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למען המחר נצא אל הכיכר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נראה לכם בדיוק מי פה נטע זר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ומי גיבור האוהל עוד יחזור</a:t>
            </a:r>
          </a:p>
          <a:p>
            <a:r>
              <a:rPr lang="he-IL" sz="2800" dirty="0">
                <a:latin typeface="Narkisim" panose="020E0502050101010101" pitchFamily="34" charset="-79"/>
              </a:rPr>
              <a:t>מי פה המשיח ומי פה </a:t>
            </a:r>
            <a:r>
              <a:rPr lang="he-IL" sz="2800" dirty="0" smtClean="0">
                <a:latin typeface="Narkisim" panose="020E0502050101010101" pitchFamily="34" charset="-79"/>
              </a:rPr>
              <a:t>החמור</a:t>
            </a:r>
            <a:endParaRPr lang="he-IL" sz="2800" dirty="0">
              <a:latin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94182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854</Words>
  <Application>Microsoft Office PowerPoint</Application>
  <PresentationFormat>מותאם אישית</PresentationFormat>
  <Paragraphs>168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מצגת של PowerPoint</vt:lpstr>
      <vt:lpstr>הצעות לפעילות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Keren Taiter</dc:creator>
  <cp:lastModifiedBy>User</cp:lastModifiedBy>
  <cp:revision>21</cp:revision>
  <dcterms:created xsi:type="dcterms:W3CDTF">2014-01-15T10:06:34Z</dcterms:created>
  <dcterms:modified xsi:type="dcterms:W3CDTF">2014-12-21T09:46:26Z</dcterms:modified>
</cp:coreProperties>
</file>