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700" r:id="rId2"/>
    <p:sldMasterId id="2147483718" r:id="rId3"/>
  </p:sldMasterIdLst>
  <p:notesMasterIdLst>
    <p:notesMasterId r:id="rId20"/>
  </p:notesMasterIdLst>
  <p:handoutMasterIdLst>
    <p:handoutMasterId r:id="rId21"/>
  </p:handoutMasterIdLst>
  <p:sldIdLst>
    <p:sldId id="256" r:id="rId4"/>
    <p:sldId id="301" r:id="rId5"/>
    <p:sldId id="309" r:id="rId6"/>
    <p:sldId id="338" r:id="rId7"/>
    <p:sldId id="352" r:id="rId8"/>
    <p:sldId id="367" r:id="rId9"/>
    <p:sldId id="368" r:id="rId10"/>
    <p:sldId id="369" r:id="rId11"/>
    <p:sldId id="371" r:id="rId12"/>
    <p:sldId id="374" r:id="rId13"/>
    <p:sldId id="372" r:id="rId14"/>
    <p:sldId id="373" r:id="rId15"/>
    <p:sldId id="310" r:id="rId16"/>
    <p:sldId id="311" r:id="rId17"/>
    <p:sldId id="312" r:id="rId18"/>
    <p:sldId id="313"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showGuides="1">
      <p:cViewPr varScale="1">
        <p:scale>
          <a:sx n="73" d="100"/>
          <a:sy n="73" d="100"/>
        </p:scale>
        <p:origin x="618" y="6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3043238" cy="466725"/>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978275" y="0"/>
            <a:ext cx="3043238" cy="466725"/>
          </a:xfrm>
          <a:prstGeom prst="rect">
            <a:avLst/>
          </a:prstGeom>
        </p:spPr>
        <p:txBody>
          <a:bodyPr vert="horz" lIns="91440" tIns="45720" rIns="91440" bIns="45720" rtlCol="1"/>
          <a:lstStyle>
            <a:lvl1pPr algn="r" latinLnBrk="0">
              <a:defRPr lang="he-IL" sz="1200"/>
            </a:lvl1pPr>
          </a:lstStyle>
          <a:p>
            <a:pPr algn="r" rtl="1"/>
            <a:fld id="{E574AC39-44E6-425E-AF49-CF7D189F346F}" type="datetimeFigureOut">
              <a:rPr lang="he-IL" smtClean="0"/>
              <a:t>כ"ו/טבת/תש"פ</a:t>
            </a:fld>
            <a:endParaRPr lang="he-IL"/>
          </a:p>
        </p:txBody>
      </p:sp>
      <p:sp>
        <p:nvSpPr>
          <p:cNvPr id="4" name="מציין מיקום כותרת תחתונה 3"/>
          <p:cNvSpPr>
            <a:spLocks noGrp="1"/>
          </p:cNvSpPr>
          <p:nvPr>
            <p:ph type="ftr" sz="quarter" idx="2"/>
          </p:nvPr>
        </p:nvSpPr>
        <p:spPr>
          <a:xfrm>
            <a:off x="0" y="8842375"/>
            <a:ext cx="3043238" cy="466725"/>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978275" y="8842375"/>
            <a:ext cx="3043238" cy="466725"/>
          </a:xfrm>
          <a:prstGeom prst="rect">
            <a:avLst/>
          </a:prstGeom>
        </p:spPr>
        <p:txBody>
          <a:bodyPr vert="horz" lIns="91440" tIns="45720" rIns="91440" bIns="45720" rtlCol="1" anchor="b"/>
          <a:lstStyle>
            <a:lvl1pPr algn="r" latinLnBrk="0">
              <a:defRPr lang="he-IL" sz="1200"/>
            </a:lvl1pPr>
          </a:lstStyle>
          <a:p>
            <a:pPr algn="r" rtl="1"/>
            <a:fld id="{6320F472-929B-459B-8D82-2FABCC5B32A0}" type="slidenum">
              <a:rPr lang="he-IL" smtClean="0"/>
              <a:t>‹#›</a:t>
            </a:fld>
            <a:endParaRPr lang="he-IL"/>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3043343" cy="467072"/>
          </a:xfrm>
          <a:prstGeom prst="rect">
            <a:avLst/>
          </a:prstGeom>
        </p:spPr>
        <p:txBody>
          <a:bodyPr vert="horz" lIns="93324" tIns="46662" rIns="93324" bIns="46662"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978132" y="0"/>
            <a:ext cx="3043343" cy="467072"/>
          </a:xfrm>
          <a:prstGeom prst="rect">
            <a:avLst/>
          </a:prstGeom>
        </p:spPr>
        <p:txBody>
          <a:bodyPr vert="horz" lIns="93324" tIns="46662" rIns="93324" bIns="46662" rtlCol="1"/>
          <a:lstStyle>
            <a:lvl1pPr algn="r" latinLnBrk="0">
              <a:defRPr lang="he-IL" sz="1200"/>
            </a:lvl1pPr>
          </a:lstStyle>
          <a:p>
            <a:pPr algn="r" rtl="1"/>
            <a:fld id="{DF2775BC-6312-42C7-B7C5-EA6783C2D9CA}" type="datetimeFigureOut">
              <a:t>1/23/2020</a:t>
            </a:fld>
            <a:endParaRPr lang="he-IL"/>
          </a:p>
        </p:txBody>
      </p:sp>
      <p:sp>
        <p:nvSpPr>
          <p:cNvPr id="4" name="מציין מיקום תמונת שקופית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1" anchor="ctr"/>
          <a:lstStyle/>
          <a:p>
            <a:pPr algn="r" rtl="1"/>
            <a:endParaRPr lang="he-IL"/>
          </a:p>
        </p:txBody>
      </p:sp>
      <p:sp>
        <p:nvSpPr>
          <p:cNvPr id="5" name="מציין מיקום הערות 4"/>
          <p:cNvSpPr>
            <a:spLocks noGrp="1"/>
          </p:cNvSpPr>
          <p:nvPr>
            <p:ph type="body" sz="quarter" idx="3"/>
          </p:nvPr>
        </p:nvSpPr>
        <p:spPr>
          <a:xfrm>
            <a:off x="702310" y="4480004"/>
            <a:ext cx="5618480" cy="3665458"/>
          </a:xfrm>
          <a:prstGeom prst="rect">
            <a:avLst/>
          </a:prstGeom>
        </p:spPr>
        <p:txBody>
          <a:bodyPr vert="horz" lIns="93324" tIns="46662" rIns="93324" bIns="46662"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842030"/>
            <a:ext cx="3043343" cy="467071"/>
          </a:xfrm>
          <a:prstGeom prst="rect">
            <a:avLst/>
          </a:prstGeom>
        </p:spPr>
        <p:txBody>
          <a:bodyPr vert="horz" lIns="93324" tIns="46662" rIns="93324" bIns="46662"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978132" y="8842030"/>
            <a:ext cx="3043343" cy="467071"/>
          </a:xfrm>
          <a:prstGeom prst="rect">
            <a:avLst/>
          </a:prstGeom>
        </p:spPr>
        <p:txBody>
          <a:bodyPr vert="horz" lIns="93324" tIns="46662" rIns="93324" bIns="46662" rtlCol="1" anchor="b"/>
          <a:lstStyle>
            <a:lvl1pPr algn="r" latinLnBrk="0">
              <a:defRPr lang="he-IL" sz="1200"/>
            </a:lvl1pPr>
          </a:lstStyle>
          <a:p>
            <a:pPr algn="r" rtl="1"/>
            <a:fld id="{67F715A1-4ADC-44E0-9587-804FF39D6B22}" type="slidenum">
              <a:t>‹#›</a:t>
            </a:fld>
            <a:endParaRPr lang="he-IL"/>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Hebrew)" panose="02020603050405020304" pitchFamily="18" charset="0"/>
                <a:cs typeface="Times New Roman (Hebrew)"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fld id="{891555FE-51DE-4410-9547-3B2FE91346F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Hebrew)" panose="02020603050405020304" pitchFamily="18" charset="0"/>
              </a:rPr>
              <a:pPr marL="0" marR="0" lvl="0" indent="0" algn="r" defTabSz="914400" rtl="1"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Hebrew)"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cs typeface="Times New Roman (Hebrew)" panose="02020603050405020304" pitchFamily="18" charset="0"/>
            </a:endParaRPr>
          </a:p>
        </p:txBody>
      </p:sp>
    </p:spTree>
    <p:extLst>
      <p:ext uri="{BB962C8B-B14F-4D97-AF65-F5344CB8AC3E}">
        <p14:creationId xmlns:p14="http://schemas.microsoft.com/office/powerpoint/2010/main" val="3538880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a:xfrm>
            <a:off x="2692397" y="5037663"/>
            <a:ext cx="5214635" cy="279400"/>
          </a:xfrm>
        </p:spPr>
        <p:txBody>
          <a:bodyPr/>
          <a:lstStyle/>
          <a:p>
            <a:pPr algn="r" rtl="1"/>
            <a:endParaRPr lang="he-IL"/>
          </a:p>
        </p:txBody>
      </p:sp>
      <p:sp>
        <p:nvSpPr>
          <p:cNvPr id="6" name="Slide Number Placeholder 5"/>
          <p:cNvSpPr>
            <a:spLocks noGrp="1"/>
          </p:cNvSpPr>
          <p:nvPr>
            <p:ph type="sldNum" sz="quarter" idx="12"/>
          </p:nvPr>
        </p:nvSpPr>
        <p:spPr>
          <a:xfrm>
            <a:off x="8956900" y="5037663"/>
            <a:ext cx="551167" cy="279400"/>
          </a:xfrm>
        </p:spPr>
        <p:txBody>
          <a:bodyPr/>
          <a:lstStyle/>
          <a:p>
            <a:pPr algn="r" rtl="1"/>
            <a:fld id="{BA875541-8164-4CC7-9F2F-6F0C49BB858D}"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437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280884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123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902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554501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כ"ו/טבת/תש"פ</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53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כ"ו/טבת/תש"פ</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96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5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כ"ו/טבת/תש"פ</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464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20A4D556-8CCE-4CBF-80CB-91358EBC7B0E}"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2696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3B3EADA1-BACB-48D6-B5BB-C0DB62FBA2AC}"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67785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5" name="Footer Placeholder 4"/>
          <p:cNvSpPr>
            <a:spLocks noGrp="1"/>
          </p:cNvSpPr>
          <p:nvPr>
            <p:ph type="ftr" sz="quarter" idx="11"/>
          </p:nvPr>
        </p:nvSpPr>
        <p:spPr/>
        <p:txBody>
          <a:bodyPr/>
          <a:lstStyle/>
          <a:p>
            <a:pPr algn="r" rtl="1"/>
            <a:endParaRPr lang="he-IL"/>
          </a:p>
        </p:txBody>
      </p:sp>
      <p:sp>
        <p:nvSpPr>
          <p:cNvPr id="6" name="Slide Number Placeholder 5"/>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3557563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49DEA423-4D7A-4654-9419-2F0C96D9A8DB}"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0552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1A1D1D84-D411-4F43-9A37-05D623965856}"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549312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7717C6D2-2A46-49CF-9366-23E1A63CE3E9}"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99807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96130974-58DC-4255-A00A-885843E29052}"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09411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6895186C-B719-475F-9F49-DB7D1AF29B33}"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46082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C9D7D4F7-5C6B-4161-B24D-EA17CE7AF055}"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4244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794BA77E-0CC3-42F7-A107-580C9250A5B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35630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1DF648C0-E4DA-446E-892D-D92BB98D4E6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9990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eaLnBrk="0" fontAlgn="base" hangingPunct="0">
              <a:spcBef>
                <a:spcPct val="0"/>
              </a:spcBef>
              <a:spcAft>
                <a:spcPct val="0"/>
              </a:spcAft>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eaLnBrk="0" fontAlgn="base" hangingPunct="0">
              <a:spcBef>
                <a:spcPct val="0"/>
              </a:spcBef>
              <a:spcAft>
                <a:spcPct val="0"/>
              </a:spcAft>
            </a:pPr>
            <a:fld id="{2D28DDBE-5094-44F5-9808-A9179E57A1B7}"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6527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pPr rtl="1"/>
            <a:fld id="{40FF0622-75E4-48B8-A617-5428CA5926CE}" type="datetimeFigureOut">
              <a:rPr lang="he-IL" smtClean="0"/>
              <a:pPr rtl="1"/>
              <a:t>כ"ו/טבת/תש"פ</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6" name="Slide Number Placeholder 5"/>
          <p:cNvSpPr>
            <a:spLocks noGrp="1"/>
          </p:cNvSpPr>
          <p:nvPr>
            <p:ph type="sldNum" sz="quarter" idx="12"/>
          </p:nvPr>
        </p:nvSpPr>
        <p:spPr/>
        <p:txBody>
          <a:bodyPr/>
          <a:lstStyle/>
          <a:p>
            <a:pPr rtl="1"/>
            <a:fld id="{BA875541-8164-4CC7-9F2F-6F0C49BB858D}" type="slidenum">
              <a:rPr lang="he-IL" smtClean="0"/>
              <a:pPr rtl="1"/>
              <a:t>‹#›</a:t>
            </a:fld>
            <a:endParaRPr lang="he-IL"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44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rtl="1"/>
            <a:fld id="{40FF0622-75E4-48B8-A617-5428CA5926CE}" type="datetimeFigureOut">
              <a:rPr lang="he-IL" smtClean="0"/>
              <a:pPr rtl="1"/>
              <a:t>כ"ו/טבת/תש"פ</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7" name="Slide Number Placeholder 6"/>
          <p:cNvSpPr>
            <a:spLocks noGrp="1"/>
          </p:cNvSpPr>
          <p:nvPr>
            <p:ph type="sldNum" sz="quarter" idx="12"/>
          </p:nvPr>
        </p:nvSpPr>
        <p:spPr/>
        <p:txBody>
          <a:bodyPr/>
          <a:lstStyle/>
          <a:p>
            <a:pPr rtl="1"/>
            <a:fld id="{BA875541-8164-4CC7-9F2F-6F0C49BB858D}" type="slidenum">
              <a:rPr lang="he-IL" smtClean="0"/>
              <a:pPr rtl="1"/>
              <a:t>‹#›</a:t>
            </a:fld>
            <a:endParaRPr lang="he-IL" dirty="0"/>
          </a:p>
        </p:txBody>
      </p:sp>
    </p:spTree>
    <p:extLst>
      <p:ext uri="{BB962C8B-B14F-4D97-AF65-F5344CB8AC3E}">
        <p14:creationId xmlns:p14="http://schemas.microsoft.com/office/powerpoint/2010/main" val="219824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8" name="Footer Placeholder 7"/>
          <p:cNvSpPr>
            <a:spLocks noGrp="1"/>
          </p:cNvSpPr>
          <p:nvPr>
            <p:ph type="ftr" sz="quarter" idx="11"/>
          </p:nvPr>
        </p:nvSpPr>
        <p:spPr/>
        <p:txBody>
          <a:bodyPr/>
          <a:lstStyle/>
          <a:p>
            <a:pPr algn="r" rtl="1"/>
            <a:endParaRPr lang="he-IL"/>
          </a:p>
        </p:txBody>
      </p:sp>
      <p:sp>
        <p:nvSpPr>
          <p:cNvPr id="9" name="Slide Number Placeholder 8"/>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773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4" name="Footer Placeholder 3"/>
          <p:cNvSpPr>
            <a:spLocks noGrp="1"/>
          </p:cNvSpPr>
          <p:nvPr>
            <p:ph type="ftr" sz="quarter" idx="11"/>
          </p:nvPr>
        </p:nvSpPr>
        <p:spPr/>
        <p:txBody>
          <a:bodyPr/>
          <a:lstStyle/>
          <a:p>
            <a:pPr algn="r" rtl="1"/>
            <a:endParaRPr lang="he-IL"/>
          </a:p>
        </p:txBody>
      </p:sp>
      <p:sp>
        <p:nvSpPr>
          <p:cNvPr id="5" name="Slide Number Placeholder 4"/>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3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3" name="Footer Placeholder 2"/>
          <p:cNvSpPr>
            <a:spLocks noGrp="1"/>
          </p:cNvSpPr>
          <p:nvPr>
            <p:ph type="ftr" sz="quarter" idx="11"/>
          </p:nvPr>
        </p:nvSpPr>
        <p:spPr/>
        <p:txBody>
          <a:bodyPr/>
          <a:lstStyle/>
          <a:p>
            <a:pPr algn="r" rtl="1"/>
            <a:endParaRPr lang="he-IL"/>
          </a:p>
        </p:txBody>
      </p:sp>
      <p:sp>
        <p:nvSpPr>
          <p:cNvPr id="4" name="Slide Number Placeholder 3"/>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126812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5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pPr algn="r" rtl="1"/>
            <a:fld id="{40FF0622-75E4-48B8-A617-5428CA5926CE}" type="datetimeFigureOut">
              <a:rPr lang="he-IL" smtClean="0"/>
              <a:t>כ"ו/טבת/תש"פ</a:t>
            </a:fld>
            <a:endParaRPr lang="he-IL"/>
          </a:p>
        </p:txBody>
      </p:sp>
      <p:sp>
        <p:nvSpPr>
          <p:cNvPr id="6" name="Footer Placeholder 5"/>
          <p:cNvSpPr>
            <a:spLocks noGrp="1"/>
          </p:cNvSpPr>
          <p:nvPr>
            <p:ph type="ftr" sz="quarter" idx="11"/>
          </p:nvPr>
        </p:nvSpPr>
        <p:spPr/>
        <p:txBody>
          <a:bodyPr/>
          <a:lstStyle/>
          <a:p>
            <a:pPr algn="r" rtl="1"/>
            <a:endParaRPr lang="he-IL"/>
          </a:p>
        </p:txBody>
      </p:sp>
      <p:sp>
        <p:nvSpPr>
          <p:cNvPr id="7" name="Slide Number Placeholder 6"/>
          <p:cNvSpPr>
            <a:spLocks noGrp="1"/>
          </p:cNvSpPr>
          <p:nvPr>
            <p:ph type="sldNum" sz="quarter" idx="12"/>
          </p:nvPr>
        </p:nvSpPr>
        <p:spPr/>
        <p:txBody>
          <a:bodyPr/>
          <a:lstStyle/>
          <a:p>
            <a:pPr algn="r" rtl="1"/>
            <a:fld id="{BA875541-8164-4CC7-9F2F-6F0C49BB858D}" type="slidenum">
              <a:rPr lang="he-IL" smtClean="0"/>
              <a:t>‹#›</a:t>
            </a:fld>
            <a:endParaRPr lang="he-IL"/>
          </a:p>
        </p:txBody>
      </p:sp>
    </p:spTree>
    <p:extLst>
      <p:ext uri="{BB962C8B-B14F-4D97-AF65-F5344CB8AC3E}">
        <p14:creationId xmlns:p14="http://schemas.microsoft.com/office/powerpoint/2010/main" val="327992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40FF0622-75E4-48B8-A617-5428CA5926CE}" type="datetimeFigureOut">
              <a:rPr lang="he-IL" smtClean="0"/>
              <a:pPr rtl="1"/>
              <a:t>כ"ו/טבת/תש"פ</a:t>
            </a:fld>
            <a:endParaRPr lang="he-IL"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1"/>
            <a:endParaRPr lang="he-IL"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1"/>
            <a:fld id="{BA875541-8164-4CC7-9F2F-6F0C49BB858D}" type="slidenum">
              <a:rPr lang="he-IL" smtClean="0"/>
              <a:pPr rtl="1"/>
              <a:t>‹#›</a:t>
            </a:fld>
            <a:endParaRPr lang="he-IL" dirty="0"/>
          </a:p>
        </p:txBody>
      </p:sp>
    </p:spTree>
    <p:extLst>
      <p:ext uri="{BB962C8B-B14F-4D97-AF65-F5344CB8AC3E}">
        <p14:creationId xmlns:p14="http://schemas.microsoft.com/office/powerpoint/2010/main" val="202981861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3075"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cs typeface="Times New Roman (Hebrew)" pitchFamily="26" charset="0"/>
              </a:defRPr>
            </a:lvl1pPr>
          </a:lstStyle>
          <a:p>
            <a:pPr eaLnBrk="0" fontAlgn="base" hangingPunct="0">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cs typeface="Times New Roman (Hebrew)" pitchFamily="26" charset="0"/>
              </a:defRPr>
            </a:lvl1pPr>
          </a:lstStyle>
          <a:p>
            <a:pPr eaLnBrk="0" fontAlgn="base" hangingPunct="0">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pPr eaLnBrk="0" fontAlgn="base" hangingPunct="0">
              <a:spcBef>
                <a:spcPct val="0"/>
              </a:spcBef>
              <a:spcAft>
                <a:spcPct val="0"/>
              </a:spcAft>
            </a:pPr>
            <a:fld id="{D596FE9F-31CF-4541-A935-93724AE52B6B}"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9083459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2pPr>
      <a:lvl3pPr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3pPr>
      <a:lvl4pPr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4pPr>
      <a:lvl5pPr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5pPr>
      <a:lvl6pPr marL="457200"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6pPr>
      <a:lvl7pPr marL="914400"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7pPr>
      <a:lvl8pPr marL="1371600"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8pPr>
      <a:lvl9pPr marL="1828800" algn="ctr" rtl="0" eaLnBrk="0" fontAlgn="base" hangingPunct="0">
        <a:spcBef>
          <a:spcPct val="0"/>
        </a:spcBef>
        <a:spcAft>
          <a:spcPct val="0"/>
        </a:spcAft>
        <a:defRPr sz="4400">
          <a:solidFill>
            <a:schemeClr val="tx2"/>
          </a:solidFill>
          <a:latin typeface="Times New Roman" pitchFamily="26" charset="0"/>
          <a:cs typeface="Times New Roman (Hebrew)" pitchFamily="2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iba.org.il/bet/?entity=930343&amp;type=286"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eureka.org.il/item/31285/%D7%90%D7%99%D7%9A-%D7%94%D7%AA%D7%92%D7%9C%D7%94-%D7%94%D7%97%D7%99%D7%A1%D7%95%D7%9F-%D7%A0%D7%92%D7%93-%D7%90%D7%91%D7%A2%D7%91%D7%95%D7%A2%D7%95%D7%AA-%D7%A9%D7%97%D7%95%D7%A8%D7%95%D7%A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K7tr3AMia0" TargetMode="External"/><Relationship Id="rId2" Type="http://schemas.openxmlformats.org/officeDocument/2006/relationships/hyperlink" Target="https://www.youtube.com/watch?v=9Ue1nYMyci0" TargetMode="External"/><Relationship Id="rId1" Type="http://schemas.openxmlformats.org/officeDocument/2006/relationships/slideLayout" Target="../slideLayouts/slideLayout7.xml"/><Relationship Id="rId6" Type="http://schemas.openxmlformats.org/officeDocument/2006/relationships/hyperlink" Target="https://www.youtube.com/watch?v=k0HdWRLPV6w" TargetMode="External"/><Relationship Id="rId5" Type="http://schemas.openxmlformats.org/officeDocument/2006/relationships/hyperlink" Target="https://www.youtube.com/watch?v=xXubSlSJ5aQ" TargetMode="External"/><Relationship Id="rId4" Type="http://schemas.openxmlformats.org/officeDocument/2006/relationships/hyperlink" Target="https://www.youtube.com/watch?v=jJwGNPRmyTI"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X7S2IMFI9PU" TargetMode="External"/><Relationship Id="rId2" Type="http://schemas.openxmlformats.org/officeDocument/2006/relationships/hyperlink" Target="https://www.youtube.com/watch?v=jG1VNSCsP5Q" TargetMode="External"/><Relationship Id="rId1" Type="http://schemas.openxmlformats.org/officeDocument/2006/relationships/slideLayout" Target="../slideLayouts/slideLayout7.xml"/><Relationship Id="rId6" Type="http://schemas.openxmlformats.org/officeDocument/2006/relationships/hyperlink" Target="https://www.youtube.com/watch?v=R5DupUCybB8" TargetMode="External"/><Relationship Id="rId5" Type="http://schemas.openxmlformats.org/officeDocument/2006/relationships/hyperlink" Target="https://www.youtube.com/watch?v=o-Ce97icBAA" TargetMode="External"/><Relationship Id="rId4" Type="http://schemas.openxmlformats.org/officeDocument/2006/relationships/hyperlink" Target="http://hisunim.org.il/vaccinesinhistor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994862" y="695275"/>
            <a:ext cx="10210739" cy="1911537"/>
          </a:xfrm>
        </p:spPr>
        <p:style>
          <a:lnRef idx="1">
            <a:schemeClr val="accent6"/>
          </a:lnRef>
          <a:fillRef idx="3">
            <a:schemeClr val="accent6"/>
          </a:fillRef>
          <a:effectRef idx="2">
            <a:schemeClr val="accent6"/>
          </a:effectRef>
          <a:fontRef idx="minor">
            <a:schemeClr val="lt1"/>
          </a:fontRef>
        </p:style>
        <p:txBody>
          <a:bodyPr/>
          <a:lstStyle/>
          <a:p>
            <a:pPr algn="r" rtl="1"/>
            <a:r>
              <a:rPr lang="he-IL" b="1" dirty="0" err="1">
                <a:solidFill>
                  <a:srgbClr val="C00000"/>
                </a:solidFill>
                <a:latin typeface="David" panose="020E0502060401010101" pitchFamily="34" charset="-79"/>
                <a:cs typeface="David" panose="020E0502060401010101" pitchFamily="34" charset="-79"/>
              </a:rPr>
              <a:t>מוט"ל</a:t>
            </a:r>
            <a:r>
              <a:rPr lang="he-IL" b="1" dirty="0">
                <a:solidFill>
                  <a:srgbClr val="C00000"/>
                </a:solidFill>
                <a:latin typeface="David" panose="020E0502060401010101" pitchFamily="34" charset="-79"/>
                <a:cs typeface="David" panose="020E0502060401010101" pitchFamily="34" charset="-79"/>
              </a:rPr>
              <a:t>– מצגת למורים המלמדים </a:t>
            </a:r>
            <a:r>
              <a:rPr lang="he-IL" b="1" dirty="0" err="1">
                <a:solidFill>
                  <a:srgbClr val="C00000"/>
                </a:solidFill>
                <a:latin typeface="David" panose="020E0502060401010101" pitchFamily="34" charset="-79"/>
                <a:cs typeface="David" panose="020E0502060401010101" pitchFamily="34" charset="-79"/>
              </a:rPr>
              <a:t>בהיל"ה</a:t>
            </a:r>
            <a:r>
              <a:rPr lang="he-IL" b="1" dirty="0">
                <a:solidFill>
                  <a:srgbClr val="C00000"/>
                </a:solidFill>
                <a:latin typeface="David" panose="020E0502060401010101" pitchFamily="34" charset="-79"/>
                <a:cs typeface="David" panose="020E0502060401010101" pitchFamily="34" charset="-79"/>
              </a:rPr>
              <a:t> – </a:t>
            </a:r>
            <a:r>
              <a:rPr lang="he-IL" b="1" dirty="0" err="1">
                <a:solidFill>
                  <a:srgbClr val="C00000"/>
                </a:solidFill>
                <a:latin typeface="David" panose="020E0502060401010101" pitchFamily="34" charset="-79"/>
                <a:cs typeface="David" panose="020E0502060401010101" pitchFamily="34" charset="-79"/>
              </a:rPr>
              <a:t>תש"ף</a:t>
            </a:r>
            <a:r>
              <a:rPr lang="he-IL" b="1" dirty="0">
                <a:solidFill>
                  <a:srgbClr val="C00000"/>
                </a:solidFill>
                <a:latin typeface="David" panose="020E0502060401010101" pitchFamily="34" charset="-79"/>
                <a:cs typeface="David" panose="020E0502060401010101" pitchFamily="34" charset="-79"/>
              </a:rPr>
              <a:t> 2019-2020</a:t>
            </a:r>
          </a:p>
        </p:txBody>
      </p:sp>
      <p:sp>
        <p:nvSpPr>
          <p:cNvPr id="3" name="כותרת משנה 2"/>
          <p:cNvSpPr>
            <a:spLocks noGrp="1"/>
          </p:cNvSpPr>
          <p:nvPr>
            <p:ph type="subTitle" idx="1"/>
          </p:nvPr>
        </p:nvSpPr>
        <p:spPr>
          <a:xfrm>
            <a:off x="3332476" y="3239586"/>
            <a:ext cx="6815669" cy="2601535"/>
          </a:xfr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a:normAutofit/>
          </a:bodyPr>
          <a:lstStyle/>
          <a:p>
            <a:pPr algn="r" rtl="1"/>
            <a:r>
              <a:rPr lang="he-IL" sz="4800" b="1" dirty="0">
                <a:solidFill>
                  <a:srgbClr val="C00000"/>
                </a:solidFill>
                <a:latin typeface="David" panose="020E0502060401010101" pitchFamily="34" charset="-79"/>
                <a:cs typeface="David" panose="020E0502060401010101" pitchFamily="34" charset="-79"/>
              </a:rPr>
              <a:t>נושא: חיסון- עבר הווה עתיד</a:t>
            </a:r>
          </a:p>
          <a:p>
            <a:pPr algn="r" rtl="1"/>
            <a:endParaRPr lang="he-IL" sz="3600" b="1" dirty="0">
              <a:solidFill>
                <a:srgbClr val="C00000"/>
              </a:solidFill>
              <a:latin typeface="David" panose="020E0502060401010101" pitchFamily="34" charset="-79"/>
              <a:cs typeface="David" panose="020E0502060401010101" pitchFamily="34" charset="-79"/>
            </a:endParaRPr>
          </a:p>
          <a:p>
            <a:pPr algn="r" rtl="1"/>
            <a:r>
              <a:rPr lang="he-IL" sz="3600" b="1" dirty="0">
                <a:solidFill>
                  <a:srgbClr val="C00000"/>
                </a:solidFill>
                <a:latin typeface="David" panose="020E0502060401010101" pitchFamily="34" charset="-79"/>
                <a:cs typeface="David" panose="020E0502060401010101" pitchFamily="34" charset="-79"/>
              </a:rPr>
              <a:t>אילת כ"ץ</a:t>
            </a:r>
          </a:p>
        </p:txBody>
      </p:sp>
    </p:spTree>
    <p:extLst>
      <p:ext uri="{BB962C8B-B14F-4D97-AF65-F5344CB8AC3E}">
        <p14:creationId xmlns:p14="http://schemas.microsoft.com/office/powerpoint/2010/main" val="40054406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1034078" y="360609"/>
            <a:ext cx="10530521" cy="6220495"/>
          </a:xfrm>
          <a:prstGeom prst="rect">
            <a:avLst/>
          </a:prstGeom>
        </p:spPr>
      </p:pic>
    </p:spTree>
    <p:extLst>
      <p:ext uri="{BB962C8B-B14F-4D97-AF65-F5344CB8AC3E}">
        <p14:creationId xmlns:p14="http://schemas.microsoft.com/office/powerpoint/2010/main" val="253460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stretch>
            <a:fillRect/>
          </a:stretch>
        </p:blipFill>
        <p:spPr>
          <a:xfrm>
            <a:off x="656823" y="270456"/>
            <a:ext cx="10650828" cy="6336405"/>
          </a:xfrm>
          <a:prstGeom prst="rect">
            <a:avLst/>
          </a:prstGeom>
        </p:spPr>
      </p:pic>
    </p:spTree>
    <p:extLst>
      <p:ext uri="{BB962C8B-B14F-4D97-AF65-F5344CB8AC3E}">
        <p14:creationId xmlns:p14="http://schemas.microsoft.com/office/powerpoint/2010/main" val="179261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70469" y="709952"/>
            <a:ext cx="8693238" cy="3416320"/>
          </a:xfrm>
          <a:prstGeom prst="rect">
            <a:avLst/>
          </a:prstGeom>
        </p:spPr>
        <p:txBody>
          <a:bodyPr wrap="square">
            <a:spAutoFit/>
          </a:bodyPr>
          <a:lstStyle/>
          <a:p>
            <a:pPr algn="r"/>
            <a:r>
              <a:rPr lang="he-IL" sz="2400" b="1" dirty="0">
                <a:solidFill>
                  <a:srgbClr val="000000"/>
                </a:solidFill>
                <a:latin typeface="David" panose="020E0502060401010101" pitchFamily="34" charset="-79"/>
                <a:cs typeface="David" panose="020E0502060401010101" pitchFamily="34" charset="-79"/>
              </a:rPr>
              <a:t>מתוך כל המחלות בהיסטוריה האנושית, האבעבועות השחורות היא הנוראית מכולן. על תואר מפוקפק זה היא מתחרה בהצלחה עם הדבר, שקטל שליש מאוכלוסיית אירופה במאה ה- 14, ומנצחת בקלות את הכולרה, הקדחת הצהובה והעגבת. היא הייתה אחראית לנפילתן של שלוש אימפריות לפחות ברחבי העולם, חיסלה כמעט את כל אוכלוסיית דרום אמריקה ולקראת סוף המאה ה- 18 הרגה למעלה מ- 400,000 איש מדי שנה באירופה. אלו ששרדו את המחלה הנוראה נותרו עם פנים מצולקות ומוכתמות, ושליש מתוך השורדים לקו בעיוורון עד סוף חייהם. אצל רבים אחרים פגעה המחלה בדרכי הרבייה והותירה אותם עקרים.</a:t>
            </a:r>
            <a:endParaRPr lang="he-IL" dirty="0"/>
          </a:p>
        </p:txBody>
      </p:sp>
      <p:pic>
        <p:nvPicPr>
          <p:cNvPr id="4098" name="Picture 2" descr="חולה נגוע באבעבועות שחו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656" y="3832719"/>
            <a:ext cx="2575775" cy="27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1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upload.wikimedia.org/wikipedia/commons/7/70/Smallpo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626" y="424783"/>
            <a:ext cx="9104144" cy="598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9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iba.org.il/pictures/P7681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832610"/>
            <a:ext cx="5284660" cy="4628032"/>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6289048" y="832610"/>
            <a:ext cx="5008807" cy="646331"/>
          </a:xfrm>
          <a:prstGeom prst="rect">
            <a:avLst/>
          </a:prstGeom>
        </p:spPr>
        <p:txBody>
          <a:bodyPr wrap="none">
            <a:spAutoFit/>
          </a:bodyPr>
          <a:lstStyle/>
          <a:p>
            <a:r>
              <a:rPr lang="en-US" dirty="0">
                <a:hlinkClick r:id="rId3"/>
              </a:rPr>
              <a:t>http://www.iba.org.il/bet/?entity=930343&amp;type=286</a:t>
            </a:r>
            <a:endParaRPr lang="he-IL" dirty="0"/>
          </a:p>
          <a:p>
            <a:r>
              <a:rPr lang="he-IL" dirty="0"/>
              <a:t>סיפור גילוי המחקר</a:t>
            </a:r>
          </a:p>
        </p:txBody>
      </p:sp>
      <p:sp>
        <p:nvSpPr>
          <p:cNvPr id="3" name="מלבן 2"/>
          <p:cNvSpPr/>
          <p:nvPr/>
        </p:nvSpPr>
        <p:spPr>
          <a:xfrm>
            <a:off x="5927232" y="3956363"/>
            <a:ext cx="6096000" cy="2308324"/>
          </a:xfrm>
          <a:prstGeom prst="rect">
            <a:avLst/>
          </a:prstGeom>
        </p:spPr>
        <p:txBody>
          <a:bodyPr>
            <a:spAutoFit/>
          </a:bodyPr>
          <a:lstStyle/>
          <a:p>
            <a:r>
              <a:rPr lang="en-US" dirty="0">
                <a:hlinkClick r:id="rId4"/>
              </a:rPr>
              <a:t>http://eureka.org.il/item/31285/%D7%90%D7%99%D7%9A-%D7%94%D7%AA%D7%92%D7%9C%D7%94-%D7%94%D7%97%D7%99%D7%A1%D7%95%D7%9F-%D7%A0%D7%92%D7%93-%D7%90%D7%91%D7%A2%D7%91%D7%95%D7%A2%D7%95%D7%AA-%D7%A9%D7%97%D7%95%D7%A8%D7%95%D7%AA</a:t>
            </a:r>
            <a:endParaRPr lang="he-IL" dirty="0"/>
          </a:p>
          <a:p>
            <a:endParaRPr lang="he-IL" dirty="0"/>
          </a:p>
        </p:txBody>
      </p:sp>
      <p:sp>
        <p:nvSpPr>
          <p:cNvPr id="4" name="מלבן 3"/>
          <p:cNvSpPr/>
          <p:nvPr/>
        </p:nvSpPr>
        <p:spPr>
          <a:xfrm>
            <a:off x="6412098" y="2163654"/>
            <a:ext cx="3063659" cy="369332"/>
          </a:xfrm>
          <a:prstGeom prst="rect">
            <a:avLst/>
          </a:prstGeom>
        </p:spPr>
        <p:txBody>
          <a:bodyPr wrap="none">
            <a:spAutoFit/>
          </a:bodyPr>
          <a:lstStyle/>
          <a:p>
            <a:r>
              <a:rPr lang="he-IL" b="1" dirty="0">
                <a:solidFill>
                  <a:srgbClr val="FF0000"/>
                </a:solidFill>
                <a:latin typeface="Arial" panose="020B0604020202020204" pitchFamily="34" charset="0"/>
                <a:ea typeface="Calibri" panose="020F0502020204030204" pitchFamily="34" charset="0"/>
                <a:cs typeface="Narkisim" panose="020E0502050101010101" pitchFamily="34" charset="-79"/>
              </a:rPr>
              <a:t> אדוארד </a:t>
            </a:r>
            <a:r>
              <a:rPr lang="he-IL" b="1" dirty="0" err="1">
                <a:solidFill>
                  <a:srgbClr val="FF0000"/>
                </a:solidFill>
                <a:latin typeface="Arial" panose="020B0604020202020204" pitchFamily="34" charset="0"/>
                <a:ea typeface="Calibri" panose="020F0502020204030204" pitchFamily="34" charset="0"/>
                <a:cs typeface="Narkisim" panose="020E0502050101010101" pitchFamily="34" charset="-79"/>
              </a:rPr>
              <a:t>ג'נר</a:t>
            </a:r>
            <a:r>
              <a:rPr lang="he-IL" b="1" dirty="0">
                <a:solidFill>
                  <a:srgbClr val="FF0000"/>
                </a:solidFill>
                <a:latin typeface="Arial" panose="020B0604020202020204" pitchFamily="34" charset="0"/>
                <a:ea typeface="Calibri" panose="020F0502020204030204" pitchFamily="34" charset="0"/>
                <a:cs typeface="Narkisim" panose="020E0502050101010101" pitchFamily="34" charset="-79"/>
              </a:rPr>
              <a:t> </a:t>
            </a:r>
            <a:r>
              <a:rPr lang="en-US" dirty="0">
                <a:latin typeface="Arial" panose="020B0604020202020204" pitchFamily="34" charset="0"/>
                <a:ea typeface="Calibri" panose="020F0502020204030204" pitchFamily="34" charset="0"/>
                <a:cs typeface="Narkisim" panose="020E0502050101010101" pitchFamily="34" charset="-79"/>
              </a:rPr>
              <a:t>- Edward Jenner</a:t>
            </a:r>
            <a:r>
              <a:rPr lang="he-IL" dirty="0">
                <a:latin typeface="Arial" panose="020B0604020202020204" pitchFamily="34" charset="0"/>
                <a:ea typeface="Calibri" panose="020F0502020204030204" pitchFamily="34" charset="0"/>
                <a:cs typeface="Narkisim" panose="020E0502050101010101" pitchFamily="34" charset="-79"/>
              </a:rPr>
              <a:t> </a:t>
            </a:r>
            <a:endParaRPr lang="he-IL" dirty="0"/>
          </a:p>
        </p:txBody>
      </p:sp>
    </p:spTree>
    <p:extLst>
      <p:ext uri="{BB962C8B-B14F-4D97-AF65-F5344CB8AC3E}">
        <p14:creationId xmlns:p14="http://schemas.microsoft.com/office/powerpoint/2010/main" val="380112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340141" y="848864"/>
            <a:ext cx="4843570" cy="646331"/>
          </a:xfrm>
          <a:prstGeom prst="rect">
            <a:avLst/>
          </a:prstGeom>
        </p:spPr>
        <p:txBody>
          <a:bodyPr wrap="none">
            <a:spAutoFit/>
          </a:bodyPr>
          <a:lstStyle/>
          <a:p>
            <a:r>
              <a:rPr lang="en-US" dirty="0">
                <a:hlinkClick r:id="rId2"/>
              </a:rPr>
              <a:t>https://www.youtube.com/watch?v=9Ue1nYMyci0</a:t>
            </a:r>
            <a:endParaRPr lang="he-IL" dirty="0"/>
          </a:p>
          <a:p>
            <a:r>
              <a:rPr lang="he-IL" dirty="0"/>
              <a:t>חיסונים – מהו חיסון? מהו חיסון סביל ופעיל? </a:t>
            </a:r>
          </a:p>
        </p:txBody>
      </p:sp>
      <p:sp>
        <p:nvSpPr>
          <p:cNvPr id="3" name="מלבן 2"/>
          <p:cNvSpPr/>
          <p:nvPr/>
        </p:nvSpPr>
        <p:spPr>
          <a:xfrm>
            <a:off x="6336935" y="2031332"/>
            <a:ext cx="4846776" cy="646331"/>
          </a:xfrm>
          <a:prstGeom prst="rect">
            <a:avLst/>
          </a:prstGeom>
        </p:spPr>
        <p:txBody>
          <a:bodyPr wrap="none">
            <a:spAutoFit/>
          </a:bodyPr>
          <a:lstStyle/>
          <a:p>
            <a:r>
              <a:rPr lang="en-US" dirty="0">
                <a:hlinkClick r:id="rId3"/>
              </a:rPr>
              <a:t>https://www.youtube.com/watch?v=VK7tr3AMia0</a:t>
            </a:r>
            <a:endParaRPr lang="he-IL" dirty="0"/>
          </a:p>
          <a:p>
            <a:r>
              <a:rPr lang="he-IL" dirty="0"/>
              <a:t>אבעבועות שחורות – 7 דקות</a:t>
            </a:r>
          </a:p>
        </p:txBody>
      </p:sp>
      <p:sp>
        <p:nvSpPr>
          <p:cNvPr id="4" name="מלבן 3"/>
          <p:cNvSpPr/>
          <p:nvPr/>
        </p:nvSpPr>
        <p:spPr>
          <a:xfrm>
            <a:off x="825019" y="848864"/>
            <a:ext cx="4959178" cy="646331"/>
          </a:xfrm>
          <a:prstGeom prst="rect">
            <a:avLst/>
          </a:prstGeom>
        </p:spPr>
        <p:txBody>
          <a:bodyPr wrap="none">
            <a:spAutoFit/>
          </a:bodyPr>
          <a:lstStyle/>
          <a:p>
            <a:r>
              <a:rPr lang="en-US" dirty="0">
                <a:hlinkClick r:id="rId4"/>
              </a:rPr>
              <a:t>https://www.youtube.com/watch?v=jJwGNPRmyTI</a:t>
            </a:r>
            <a:endParaRPr lang="he-IL" dirty="0"/>
          </a:p>
          <a:p>
            <a:r>
              <a:rPr lang="he-IL" dirty="0" err="1"/>
              <a:t>גנר</a:t>
            </a:r>
            <a:r>
              <a:rPr lang="he-IL" dirty="0"/>
              <a:t> ואבעבועות שחורות – 2 דקות</a:t>
            </a:r>
          </a:p>
        </p:txBody>
      </p:sp>
      <p:sp>
        <p:nvSpPr>
          <p:cNvPr id="5" name="מלבן 4"/>
          <p:cNvSpPr/>
          <p:nvPr/>
        </p:nvSpPr>
        <p:spPr>
          <a:xfrm>
            <a:off x="914883" y="4843702"/>
            <a:ext cx="4779450" cy="923330"/>
          </a:xfrm>
          <a:prstGeom prst="rect">
            <a:avLst/>
          </a:prstGeom>
        </p:spPr>
        <p:txBody>
          <a:bodyPr wrap="none">
            <a:spAutoFit/>
          </a:bodyPr>
          <a:lstStyle/>
          <a:p>
            <a:r>
              <a:rPr lang="en-US" dirty="0">
                <a:hlinkClick r:id="rId5"/>
              </a:rPr>
              <a:t>https://www.youtube.com/watch?v=xXubSlSJ5aQ</a:t>
            </a:r>
            <a:endParaRPr lang="en-US" dirty="0"/>
          </a:p>
          <a:p>
            <a:endParaRPr lang="en-US" dirty="0"/>
          </a:p>
          <a:p>
            <a:r>
              <a:rPr lang="he-IL" dirty="0"/>
              <a:t>אבעבועות – 1.5 דקות</a:t>
            </a:r>
          </a:p>
        </p:txBody>
      </p:sp>
      <p:sp>
        <p:nvSpPr>
          <p:cNvPr id="6" name="מלבן 5"/>
          <p:cNvSpPr/>
          <p:nvPr/>
        </p:nvSpPr>
        <p:spPr>
          <a:xfrm>
            <a:off x="3304608" y="3386002"/>
            <a:ext cx="5087226" cy="646331"/>
          </a:xfrm>
          <a:prstGeom prst="rect">
            <a:avLst/>
          </a:prstGeom>
        </p:spPr>
        <p:txBody>
          <a:bodyPr wrap="none">
            <a:spAutoFit/>
          </a:bodyPr>
          <a:lstStyle/>
          <a:p>
            <a:r>
              <a:rPr lang="en-US" dirty="0">
                <a:hlinkClick r:id="rId6"/>
              </a:rPr>
              <a:t>https://www.youtube.com/watch?v=k0HdWRLPV6w</a:t>
            </a:r>
            <a:endParaRPr lang="en-US" dirty="0"/>
          </a:p>
          <a:p>
            <a:r>
              <a:rPr lang="he-IL" dirty="0"/>
              <a:t>מבט לחדשות  - האם לחייב חיסונים? </a:t>
            </a:r>
          </a:p>
        </p:txBody>
      </p:sp>
    </p:spTree>
    <p:extLst>
      <p:ext uri="{BB962C8B-B14F-4D97-AF65-F5344CB8AC3E}">
        <p14:creationId xmlns:p14="http://schemas.microsoft.com/office/powerpoint/2010/main" val="78055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010714" y="973291"/>
            <a:ext cx="4983031" cy="646331"/>
          </a:xfrm>
          <a:prstGeom prst="rect">
            <a:avLst/>
          </a:prstGeom>
        </p:spPr>
        <p:txBody>
          <a:bodyPr wrap="none">
            <a:spAutoFit/>
          </a:bodyPr>
          <a:lstStyle/>
          <a:p>
            <a:r>
              <a:rPr lang="en-US" dirty="0">
                <a:hlinkClick r:id="rId2"/>
              </a:rPr>
              <a:t>https://www.youtube.com/watch?v=jG1VNSCsP5Q</a:t>
            </a:r>
            <a:endParaRPr lang="he-IL" dirty="0"/>
          </a:p>
          <a:p>
            <a:r>
              <a:rPr lang="he-IL" dirty="0"/>
              <a:t>כולרה</a:t>
            </a:r>
          </a:p>
        </p:txBody>
      </p:sp>
      <p:sp>
        <p:nvSpPr>
          <p:cNvPr id="3" name="מלבן 2"/>
          <p:cNvSpPr/>
          <p:nvPr/>
        </p:nvSpPr>
        <p:spPr>
          <a:xfrm>
            <a:off x="4066819" y="2240769"/>
            <a:ext cx="4926926" cy="923330"/>
          </a:xfrm>
          <a:prstGeom prst="rect">
            <a:avLst/>
          </a:prstGeom>
        </p:spPr>
        <p:txBody>
          <a:bodyPr wrap="none">
            <a:spAutoFit/>
          </a:bodyPr>
          <a:lstStyle/>
          <a:p>
            <a:r>
              <a:rPr lang="en-US" dirty="0">
                <a:hlinkClick r:id="rId3"/>
              </a:rPr>
              <a:t>https://www.youtube.com/watch?v=X7S2IMFI9PU</a:t>
            </a:r>
            <a:endParaRPr lang="he-IL" dirty="0"/>
          </a:p>
          <a:p>
            <a:endParaRPr lang="he-IL" dirty="0"/>
          </a:p>
          <a:p>
            <a:r>
              <a:rPr lang="he-IL" dirty="0"/>
              <a:t>חיסונים אמת אחרת</a:t>
            </a:r>
          </a:p>
        </p:txBody>
      </p:sp>
      <p:sp>
        <p:nvSpPr>
          <p:cNvPr id="4" name="מלבן 3"/>
          <p:cNvSpPr/>
          <p:nvPr/>
        </p:nvSpPr>
        <p:spPr>
          <a:xfrm>
            <a:off x="958421" y="5008739"/>
            <a:ext cx="3693768" cy="923330"/>
          </a:xfrm>
          <a:prstGeom prst="rect">
            <a:avLst/>
          </a:prstGeom>
        </p:spPr>
        <p:txBody>
          <a:bodyPr wrap="none">
            <a:spAutoFit/>
          </a:bodyPr>
          <a:lstStyle/>
          <a:p>
            <a:endParaRPr lang="en-US" dirty="0">
              <a:hlinkClick r:id="rId4"/>
            </a:endParaRPr>
          </a:p>
          <a:p>
            <a:r>
              <a:rPr lang="en-US" dirty="0">
                <a:hlinkClick r:id="rId4"/>
              </a:rPr>
              <a:t>http://hisunim.org.il/vaccinesinhistory</a:t>
            </a:r>
            <a:endParaRPr lang="en-US" dirty="0"/>
          </a:p>
          <a:p>
            <a:r>
              <a:rPr lang="he-IL" dirty="0"/>
              <a:t>האם לחסן? לא בטוח</a:t>
            </a:r>
          </a:p>
        </p:txBody>
      </p:sp>
      <p:sp>
        <p:nvSpPr>
          <p:cNvPr id="5" name="מלבן 4"/>
          <p:cNvSpPr/>
          <p:nvPr/>
        </p:nvSpPr>
        <p:spPr>
          <a:xfrm>
            <a:off x="6594755" y="5285738"/>
            <a:ext cx="4797980" cy="646331"/>
          </a:xfrm>
          <a:prstGeom prst="rect">
            <a:avLst/>
          </a:prstGeom>
        </p:spPr>
        <p:txBody>
          <a:bodyPr wrap="none">
            <a:spAutoFit/>
          </a:bodyPr>
          <a:lstStyle/>
          <a:p>
            <a:r>
              <a:rPr lang="en-US" dirty="0">
                <a:hlinkClick r:id="rId5"/>
              </a:rPr>
              <a:t>https://www.youtube.com/watch?v=o-Ce97icBAA</a:t>
            </a:r>
            <a:endParaRPr lang="en-US" dirty="0"/>
          </a:p>
          <a:p>
            <a:r>
              <a:rPr lang="he-IL" dirty="0"/>
              <a:t>חיסון נגד שפעת - מצויר</a:t>
            </a:r>
          </a:p>
        </p:txBody>
      </p:sp>
      <p:sp>
        <p:nvSpPr>
          <p:cNvPr id="6" name="מלבן 5"/>
          <p:cNvSpPr/>
          <p:nvPr/>
        </p:nvSpPr>
        <p:spPr>
          <a:xfrm>
            <a:off x="4007508" y="3785246"/>
            <a:ext cx="4986237" cy="646331"/>
          </a:xfrm>
          <a:prstGeom prst="rect">
            <a:avLst/>
          </a:prstGeom>
        </p:spPr>
        <p:txBody>
          <a:bodyPr wrap="none">
            <a:spAutoFit/>
          </a:bodyPr>
          <a:lstStyle/>
          <a:p>
            <a:r>
              <a:rPr lang="en-US" dirty="0">
                <a:hlinkClick r:id="rId6"/>
              </a:rPr>
              <a:t>https://www.youtube.com/watch?v=R5DupUCybB8</a:t>
            </a:r>
            <a:endParaRPr lang="en-US" dirty="0"/>
          </a:p>
          <a:p>
            <a:r>
              <a:rPr lang="he-IL" dirty="0"/>
              <a:t>החיים 26 דקות - חיסונים</a:t>
            </a:r>
          </a:p>
        </p:txBody>
      </p:sp>
    </p:spTree>
    <p:extLst>
      <p:ext uri="{BB962C8B-B14F-4D97-AF65-F5344CB8AC3E}">
        <p14:creationId xmlns:p14="http://schemas.microsoft.com/office/powerpoint/2010/main" val="128096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5223977" y="781640"/>
            <a:ext cx="6096000" cy="3074175"/>
          </a:xfrm>
          <a:prstGeom prst="rect">
            <a:avLst/>
          </a:prstGeom>
        </p:spPr>
        <p:txBody>
          <a:bodyPr>
            <a:spAutoFit/>
          </a:bodyPr>
          <a:lstStyle/>
          <a:p>
            <a:pPr algn="r" rtl="1">
              <a:lnSpc>
                <a:spcPct val="115000"/>
              </a:lnSpc>
              <a:spcAft>
                <a:spcPts val="1000"/>
              </a:spcAft>
            </a:pPr>
            <a:r>
              <a:rPr lang="he-IL" sz="2800" dirty="0">
                <a:latin typeface="Calibri" panose="020F0502020204030204" pitchFamily="34" charset="0"/>
                <a:ea typeface="Calibri" panose="020F0502020204030204" pitchFamily="34" charset="0"/>
                <a:cs typeface="Narkisim" panose="020E0502050101010101" pitchFamily="34" charset="-79"/>
              </a:rPr>
              <a:t>מדעי החיים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dirty="0">
                <a:latin typeface="Calibri" panose="020F0502020204030204" pitchFamily="34" charset="0"/>
                <a:ea typeface="Calibri" panose="020F0502020204030204" pitchFamily="34" charset="0"/>
                <a:cs typeface="Narkisim" panose="020E0502050101010101" pitchFamily="34" charset="-79"/>
              </a:rPr>
              <a:t>המושג מדעי החיים</a:t>
            </a:r>
            <a:r>
              <a:rPr lang="en-US" dirty="0">
                <a:latin typeface="Calibri" panose="020F0502020204030204" pitchFamily="34" charset="0"/>
                <a:ea typeface="Calibri" panose="020F0502020204030204" pitchFamily="34" charset="0"/>
                <a:cs typeface="Narkisim" panose="020E0502050101010101" pitchFamily="34" charset="-79"/>
              </a:rPr>
              <a:t> (Life Sciences) </a:t>
            </a:r>
            <a:r>
              <a:rPr lang="he-IL" dirty="0">
                <a:latin typeface="Calibri" panose="020F0502020204030204" pitchFamily="34" charset="0"/>
                <a:ea typeface="Calibri" panose="020F0502020204030204" pitchFamily="34" charset="0"/>
                <a:cs typeface="Narkisim" panose="020E0502050101010101" pitchFamily="34" charset="-79"/>
              </a:rPr>
              <a:t>מתאר קבוצה של תחומים במדעי הטבע, העוסקת בחומר החי על פני כדור הארץ, </a:t>
            </a:r>
            <a:r>
              <a:rPr lang="he-IL" b="1" dirty="0">
                <a:latin typeface="Calibri" panose="020F0502020204030204" pitchFamily="34" charset="0"/>
                <a:ea typeface="Calibri" panose="020F0502020204030204" pitchFamily="34" charset="0"/>
                <a:cs typeface="Narkisim" panose="020E0502050101010101" pitchFamily="34" charset="-79"/>
              </a:rPr>
              <a:t>בהתפתחות החיים, בהשלכות יצורים חיים על הסביבה וביחסי הגומלין בין יצורים חיים</a:t>
            </a:r>
            <a:r>
              <a:rPr lang="en-US" b="1" dirty="0">
                <a:latin typeface="Calibri" panose="020F0502020204030204" pitchFamily="34" charset="0"/>
                <a:ea typeface="Calibri" panose="020F0502020204030204" pitchFamily="34" charset="0"/>
                <a:cs typeface="Narkisim" panose="020E0502050101010101" pitchFamily="34" charset="-79"/>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he-IL" dirty="0">
                <a:latin typeface="Calibri" panose="020F0502020204030204" pitchFamily="34" charset="0"/>
                <a:ea typeface="Calibri" panose="020F0502020204030204" pitchFamily="34" charset="0"/>
                <a:cs typeface="Narkisim" panose="020E0502050101010101" pitchFamily="34" charset="-79"/>
              </a:rPr>
              <a:t>מדעי החיים מסועפים במיוחד וכוללים מגוון רחב של תחומים. פרט לכל תחומי הביולוגיה, נכללים במדעי החיים גם גנטיקה, ביוכימיה, ביוטכנולוגיה, </a:t>
            </a:r>
            <a:r>
              <a:rPr lang="he-IL" dirty="0" err="1">
                <a:latin typeface="Calibri" panose="020F0502020204030204" pitchFamily="34" charset="0"/>
                <a:ea typeface="Calibri" panose="020F0502020204030204" pitchFamily="34" charset="0"/>
                <a:cs typeface="Narkisim" panose="020E0502050101010101" pitchFamily="34" charset="-79"/>
              </a:rPr>
              <a:t>ביואינפורמטיקה</a:t>
            </a:r>
            <a:r>
              <a:rPr lang="he-IL" dirty="0">
                <a:latin typeface="Calibri" panose="020F0502020204030204" pitchFamily="34" charset="0"/>
                <a:ea typeface="Calibri" panose="020F0502020204030204" pitchFamily="34" charset="0"/>
                <a:cs typeface="Narkisim" panose="020E0502050101010101" pitchFamily="34" charset="-79"/>
              </a:rPr>
              <a:t>, אקולוגיה מדעי המוח ועוד. גם הרפואה והנושאים הכלולים בה נחשבים כחלק ממדעי החיים.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3314" name="Picture 2" descr="http://www1.biu.ac.il/images/Adi/faculties/biology%20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50" y="3964853"/>
            <a:ext cx="5082058" cy="216257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go.tau.ac.il/sites/register.tau.ac.il/files/biology-single-182-1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802" y="1330576"/>
            <a:ext cx="2366359" cy="19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0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holon.muni.il/toshavim/HealthSport/PublishingImages/vet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31" y="1461687"/>
            <a:ext cx="2703534" cy="405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14446" y="2733640"/>
            <a:ext cx="2683096"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he-IL" sz="3200" b="1" dirty="0"/>
              <a:t>אוריינית מדעית - חיסונים</a:t>
            </a:r>
            <a:r>
              <a:rPr lang="he-IL" sz="3200" dirty="0"/>
              <a:t> </a:t>
            </a:r>
          </a:p>
        </p:txBody>
      </p:sp>
      <p:sp>
        <p:nvSpPr>
          <p:cNvPr id="3" name="מלבן 2"/>
          <p:cNvSpPr/>
          <p:nvPr/>
        </p:nvSpPr>
        <p:spPr>
          <a:xfrm>
            <a:off x="5899526" y="741091"/>
            <a:ext cx="1814920" cy="570413"/>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r" rtl="1">
              <a:lnSpc>
                <a:spcPct val="115000"/>
              </a:lnSpc>
              <a:spcAft>
                <a:spcPts val="1000"/>
              </a:spcAft>
            </a:pPr>
            <a:r>
              <a:rPr lang="he-IL" sz="2800" dirty="0">
                <a:solidFill>
                  <a:srgbClr val="0070C0"/>
                </a:solidFill>
                <a:latin typeface="Calibri" panose="020F0502020204030204" pitchFamily="34" charset="0"/>
                <a:ea typeface="Calibri" panose="020F0502020204030204" pitchFamily="34" charset="0"/>
                <a:cs typeface="Narkisim" panose="020E0502050101010101" pitchFamily="34" charset="-79"/>
              </a:rPr>
              <a:t>מדעי החיים </a:t>
            </a:r>
            <a:endParaRPr lang="en-US" sz="28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36436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184856" y="987113"/>
            <a:ext cx="10084158" cy="4708981"/>
          </a:xfrm>
          <a:prstGeom prst="rect">
            <a:avLst/>
          </a:prstGeom>
        </p:spPr>
        <p:txBody>
          <a:bodyPr wrap="square">
            <a:spAutoFit/>
          </a:bodyPr>
          <a:lstStyle/>
          <a:p>
            <a:pPr lvl="0" algn="ctr" rtl="1">
              <a:lnSpc>
                <a:spcPct val="150000"/>
              </a:lnSpc>
              <a:spcAft>
                <a:spcPts val="0"/>
              </a:spcAft>
            </a:pPr>
            <a:r>
              <a:rPr lang="he-IL" sz="2000" b="1" u="sng" dirty="0">
                <a:solidFill>
                  <a:srgbClr val="0070C0"/>
                </a:solidFill>
                <a:cs typeface="Narkisim" panose="020E0502050101010101" pitchFamily="34" charset="-79"/>
              </a:rPr>
              <a:t>חיסון - עבר הווה עתיד</a:t>
            </a:r>
            <a:endParaRPr lang="en-US" dirty="0">
              <a:solidFill>
                <a:srgbClr val="0070C0"/>
              </a:solidFill>
            </a:endParaRPr>
          </a:p>
          <a:p>
            <a:pPr algn="r" rtl="1">
              <a:lnSpc>
                <a:spcPct val="150000"/>
              </a:lnSpc>
              <a:spcAft>
                <a:spcPts val="1000"/>
              </a:spcAft>
            </a:pPr>
            <a:r>
              <a:rPr lang="he-IL" dirty="0">
                <a:latin typeface="Arial" panose="020B0604020202020204" pitchFamily="34" charset="0"/>
                <a:ea typeface="Calibri" panose="020F0502020204030204" pitchFamily="34" charset="0"/>
                <a:cs typeface="Narkisim" panose="020E0502050101010101" pitchFamily="34" charset="-79"/>
              </a:rPr>
              <a:t>כיום</a:t>
            </a:r>
            <a:r>
              <a:rPr lang="he-IL" dirty="0">
                <a:solidFill>
                  <a:srgbClr val="0000FF"/>
                </a:solidFill>
                <a:latin typeface="Arial" panose="020B0604020202020204" pitchFamily="34" charset="0"/>
                <a:ea typeface="Calibri" panose="020F0502020204030204" pitchFamily="34" charset="0"/>
                <a:cs typeface="Narkisim" panose="020E0502050101010101" pitchFamily="34" charset="-79"/>
              </a:rPr>
              <a:t> </a:t>
            </a:r>
            <a:r>
              <a:rPr lang="he-IL" dirty="0">
                <a:latin typeface="Arial" panose="020B0604020202020204" pitchFamily="34" charset="0"/>
                <a:ea typeface="Calibri" panose="020F0502020204030204" pitchFamily="34" charset="0"/>
                <a:cs typeface="Narkisim" panose="020E0502050101010101" pitchFamily="34" charset="-79"/>
              </a:rPr>
              <a:t>חיסון נגד מחלות שונות הוא דבר מקובל מאוד. עד למאה ה-18 לא חיסנו באופן שיטתי בני אדם נגד מחלות. אחת המחלות שגרמה לתמותה רבה</a:t>
            </a:r>
            <a:r>
              <a:rPr lang="he-IL" dirty="0">
                <a:solidFill>
                  <a:srgbClr val="0000FF"/>
                </a:solidFill>
                <a:latin typeface="Arial" panose="020B0604020202020204" pitchFamily="34" charset="0"/>
                <a:ea typeface="Calibri" panose="020F0502020204030204" pitchFamily="34" charset="0"/>
                <a:cs typeface="Narkisim" panose="020E0502050101010101" pitchFamily="34" charset="-79"/>
              </a:rPr>
              <a:t> </a:t>
            </a:r>
            <a:r>
              <a:rPr lang="he-IL" dirty="0">
                <a:latin typeface="Arial" panose="020B0604020202020204" pitchFamily="34" charset="0"/>
                <a:ea typeface="Calibri" panose="020F0502020204030204" pitchFamily="34" charset="0"/>
                <a:cs typeface="Narkisim" panose="020E0502050101010101" pitchFamily="34" charset="-79"/>
              </a:rPr>
              <a:t>הייתה אבעבועות שחורות. </a:t>
            </a:r>
            <a:br>
              <a:rPr lang="he-IL" dirty="0">
                <a:latin typeface="Arial" panose="020B0604020202020204" pitchFamily="34" charset="0"/>
                <a:ea typeface="Calibri" panose="020F0502020204030204" pitchFamily="34" charset="0"/>
                <a:cs typeface="Narkisim" panose="020E0502050101010101" pitchFamily="34" charset="-79"/>
              </a:rPr>
            </a:br>
            <a:r>
              <a:rPr lang="he-IL" dirty="0">
                <a:latin typeface="Arial" panose="020B0604020202020204" pitchFamily="34" charset="0"/>
                <a:ea typeface="Calibri" panose="020F0502020204030204" pitchFamily="34" charset="0"/>
                <a:cs typeface="Narkisim" panose="020E0502050101010101" pitchFamily="34" charset="-79"/>
              </a:rPr>
              <a:t>מחלת האבעבועות השחורות נגרמת על-ידי נגיף (וירוס) ומתבטאת בהופעה של פצעים (אבעבועות) על העור בכל הגוף. </a:t>
            </a:r>
            <a:br>
              <a:rPr lang="he-IL" dirty="0">
                <a:latin typeface="Arial" panose="020B0604020202020204" pitchFamily="34" charset="0"/>
                <a:ea typeface="Calibri" panose="020F0502020204030204" pitchFamily="34" charset="0"/>
                <a:cs typeface="Narkisim" panose="020E0502050101010101" pitchFamily="34" charset="-79"/>
              </a:rPr>
            </a:br>
            <a:r>
              <a:rPr lang="he-IL" dirty="0">
                <a:latin typeface="Arial" panose="020B0604020202020204" pitchFamily="34" charset="0"/>
                <a:ea typeface="Calibri" panose="020F0502020204030204" pitchFamily="34" charset="0"/>
                <a:cs typeface="Narkisim" panose="020E0502050101010101" pitchFamily="34" charset="-79"/>
              </a:rPr>
              <a:t>רופא כפרי אנגלי בשם  </a:t>
            </a:r>
            <a:r>
              <a:rPr lang="he-IL" b="1" dirty="0">
                <a:solidFill>
                  <a:srgbClr val="FF0000"/>
                </a:solidFill>
                <a:latin typeface="Arial" panose="020B0604020202020204" pitchFamily="34" charset="0"/>
                <a:ea typeface="Calibri" panose="020F0502020204030204" pitchFamily="34" charset="0"/>
                <a:cs typeface="Narkisim" panose="020E0502050101010101" pitchFamily="34" charset="-79"/>
              </a:rPr>
              <a:t>אדוארד </a:t>
            </a:r>
            <a:r>
              <a:rPr lang="he-IL" b="1" dirty="0" err="1">
                <a:solidFill>
                  <a:srgbClr val="FF0000"/>
                </a:solidFill>
                <a:latin typeface="Arial" panose="020B0604020202020204" pitchFamily="34" charset="0"/>
                <a:ea typeface="Calibri" panose="020F0502020204030204" pitchFamily="34" charset="0"/>
                <a:cs typeface="Narkisim" panose="020E0502050101010101" pitchFamily="34" charset="-79"/>
              </a:rPr>
              <a:t>ג'נר</a:t>
            </a:r>
            <a:r>
              <a:rPr lang="he-IL" b="1" dirty="0">
                <a:solidFill>
                  <a:srgbClr val="FF0000"/>
                </a:solidFill>
                <a:latin typeface="Arial" panose="020B0604020202020204" pitchFamily="34" charset="0"/>
                <a:ea typeface="Calibri" panose="020F0502020204030204" pitchFamily="34" charset="0"/>
                <a:cs typeface="Narkisim" panose="020E0502050101010101" pitchFamily="34" charset="-79"/>
              </a:rPr>
              <a:t> </a:t>
            </a:r>
            <a:r>
              <a:rPr lang="he-IL" dirty="0">
                <a:latin typeface="Arial" panose="020B0604020202020204" pitchFamily="34" charset="0"/>
                <a:ea typeface="Calibri" panose="020F0502020204030204" pitchFamily="34" charset="0"/>
                <a:cs typeface="Narkisim" panose="020E0502050101010101" pitchFamily="34" charset="-79"/>
              </a:rPr>
              <a:t>(</a:t>
            </a:r>
            <a:r>
              <a:rPr lang="en-US" dirty="0">
                <a:latin typeface="Arial" panose="020B0604020202020204" pitchFamily="34" charset="0"/>
                <a:ea typeface="Calibri" panose="020F0502020204030204" pitchFamily="34" charset="0"/>
                <a:cs typeface="Narkisim" panose="020E0502050101010101" pitchFamily="34" charset="-79"/>
              </a:rPr>
              <a:t>(Edward Jenner</a:t>
            </a:r>
            <a:r>
              <a:rPr lang="he-IL" dirty="0">
                <a:latin typeface="Arial" panose="020B0604020202020204" pitchFamily="34" charset="0"/>
                <a:ea typeface="Calibri" panose="020F0502020204030204" pitchFamily="34" charset="0"/>
                <a:cs typeface="Narkisim" panose="020E0502050101010101" pitchFamily="34" charset="-79"/>
              </a:rPr>
              <a:t> למד מאנשי הכפר כי פרות חולות לעתים במחלה דומה – אבעבועות הבקר. הסתבר כי אדם שנדבק מהפרות באבעבועות הבקר, מבריא ולא יידבק בעתיד במחלת האבעבועות השחורות – הוא מחוסן.</a:t>
            </a:r>
            <a:br>
              <a:rPr lang="he-IL" dirty="0">
                <a:latin typeface="Arial" panose="020B0604020202020204" pitchFamily="34" charset="0"/>
                <a:ea typeface="Calibri" panose="020F0502020204030204" pitchFamily="34" charset="0"/>
                <a:cs typeface="Narkisim" panose="020E0502050101010101" pitchFamily="34" charset="-79"/>
              </a:rPr>
            </a:br>
            <a:r>
              <a:rPr lang="he-IL" dirty="0">
                <a:latin typeface="Arial" panose="020B0604020202020204" pitchFamily="34" charset="0"/>
                <a:ea typeface="Calibri" panose="020F0502020204030204" pitchFamily="34" charset="0"/>
                <a:cs typeface="Narkisim" panose="020E0502050101010101" pitchFamily="34" charset="-79"/>
              </a:rPr>
              <a:t>בשנת 1796, השתמש </a:t>
            </a:r>
            <a:r>
              <a:rPr lang="he-IL" dirty="0" err="1">
                <a:latin typeface="Arial" panose="020B0604020202020204" pitchFamily="34" charset="0"/>
                <a:ea typeface="Calibri" panose="020F0502020204030204" pitchFamily="34" charset="0"/>
                <a:cs typeface="Narkisim" panose="020E0502050101010101" pitchFamily="34" charset="-79"/>
              </a:rPr>
              <a:t>ג'נר</a:t>
            </a:r>
            <a:r>
              <a:rPr lang="he-IL" dirty="0">
                <a:latin typeface="Arial" panose="020B0604020202020204" pitchFamily="34" charset="0"/>
                <a:ea typeface="Calibri" panose="020F0502020204030204" pitchFamily="34" charset="0"/>
                <a:cs typeface="Narkisim" panose="020E0502050101010101" pitchFamily="34" charset="-79"/>
              </a:rPr>
              <a:t> בידע הזה כדי לחסן אנשים מפני אבעבועות שחורות: הוא שרט את עורו של ילד ומרח על השריטה חומר שנלקח מאבעבועות של </a:t>
            </a:r>
            <a:r>
              <a:rPr lang="he-IL" u="sng" dirty="0">
                <a:latin typeface="Arial" panose="020B0604020202020204" pitchFamily="34" charset="0"/>
                <a:ea typeface="Calibri" panose="020F0502020204030204" pitchFamily="34" charset="0"/>
                <a:cs typeface="Narkisim" panose="020E0502050101010101" pitchFamily="34" charset="-79"/>
              </a:rPr>
              <a:t>פרה</a:t>
            </a:r>
            <a:r>
              <a:rPr lang="he-IL" dirty="0">
                <a:latin typeface="Arial" panose="020B0604020202020204" pitchFamily="34" charset="0"/>
                <a:ea typeface="Calibri" panose="020F0502020204030204" pitchFamily="34" charset="0"/>
                <a:cs typeface="Narkisim" panose="020E0502050101010101" pitchFamily="34" charset="-79"/>
              </a:rPr>
              <a:t>. אצל הילד התפתחה מחלה קלה, הופיעו על גופו אבעבועות אך הוא החלים לאחר מספר ימים. כעבור כחודשיים חזר </a:t>
            </a:r>
            <a:r>
              <a:rPr lang="he-IL" dirty="0" err="1">
                <a:latin typeface="Arial" panose="020B0604020202020204" pitchFamily="34" charset="0"/>
                <a:ea typeface="Calibri" panose="020F0502020204030204" pitchFamily="34" charset="0"/>
                <a:cs typeface="Narkisim" panose="020E0502050101010101" pitchFamily="34" charset="-79"/>
              </a:rPr>
              <a:t>ג'נר</a:t>
            </a:r>
            <a:r>
              <a:rPr lang="he-IL" dirty="0">
                <a:latin typeface="Arial" panose="020B0604020202020204" pitchFamily="34" charset="0"/>
                <a:ea typeface="Calibri" panose="020F0502020204030204" pitchFamily="34" charset="0"/>
                <a:cs typeface="Narkisim" panose="020E0502050101010101" pitchFamily="34" charset="-79"/>
              </a:rPr>
              <a:t> על הפעולה אך הפעם מרח על השריטה חומר שנלקח מאבעבועות של </a:t>
            </a:r>
            <a:r>
              <a:rPr lang="he-IL" u="sng" dirty="0">
                <a:latin typeface="Arial" panose="020B0604020202020204" pitchFamily="34" charset="0"/>
                <a:ea typeface="Calibri" panose="020F0502020204030204" pitchFamily="34" charset="0"/>
                <a:cs typeface="Narkisim" panose="020E0502050101010101" pitchFamily="34" charset="-79"/>
              </a:rPr>
              <a:t>אדם</a:t>
            </a:r>
            <a:r>
              <a:rPr lang="he-IL" dirty="0">
                <a:latin typeface="Arial" panose="020B0604020202020204" pitchFamily="34" charset="0"/>
                <a:ea typeface="Calibri" panose="020F0502020204030204" pitchFamily="34" charset="0"/>
                <a:cs typeface="Narkisim" panose="020E0502050101010101" pitchFamily="34" charset="-79"/>
              </a:rPr>
              <a:t> חולה באבעבועות שחורות. הילד לא נדבק  במחלה כלל  ונראה היה כי החיסון הצליח.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5516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501" y="1146220"/>
            <a:ext cx="8568880" cy="4524315"/>
          </a:xfrm>
          <a:prstGeom prst="rect">
            <a:avLst/>
          </a:prstGeom>
          <a:noFill/>
        </p:spPr>
        <p:txBody>
          <a:bodyPr wrap="square" rtlCol="1">
            <a:spAutoFit/>
          </a:bodyPr>
          <a:lstStyle/>
          <a:p>
            <a:pPr algn="r"/>
            <a:r>
              <a:rPr lang="he-IL" sz="2400" b="1" dirty="0">
                <a:solidFill>
                  <a:srgbClr val="FF0000"/>
                </a:solidFill>
                <a:latin typeface="David" panose="020E0502060401010101" pitchFamily="34" charset="-79"/>
                <a:cs typeface="David" panose="020E0502060401010101" pitchFamily="34" charset="-79"/>
              </a:rPr>
              <a:t>שאלות: </a:t>
            </a:r>
          </a:p>
          <a:p>
            <a:pPr algn="r"/>
            <a:r>
              <a:rPr lang="he-IL" sz="2400" b="1" dirty="0">
                <a:latin typeface="David" panose="020E0502060401010101" pitchFamily="34" charset="-79"/>
                <a:cs typeface="David" panose="020E0502060401010101" pitchFamily="34" charset="-79"/>
              </a:rPr>
              <a:t>האם קיבלתם חיסון נגד שפעת החורף? כן/לא מדוע?</a:t>
            </a:r>
            <a:endParaRPr lang="en-US" sz="2400" b="1" dirty="0">
              <a:latin typeface="David" panose="020E0502060401010101" pitchFamily="34" charset="-79"/>
              <a:cs typeface="David" panose="020E0502060401010101" pitchFamily="34" charset="-79"/>
            </a:endParaRPr>
          </a:p>
          <a:p>
            <a:pPr algn="r"/>
            <a:endParaRPr lang="he-IL"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אם אתם רוצים לנסוע לאפריקה, לאילו חיסונים תזדקקו, למה?</a:t>
            </a:r>
            <a:endParaRPr lang="en-US" sz="2400" b="1" dirty="0">
              <a:latin typeface="David" panose="020E0502060401010101" pitchFamily="34" charset="-79"/>
              <a:cs typeface="David" panose="020E0502060401010101" pitchFamily="34" charset="-79"/>
            </a:endParaRPr>
          </a:p>
          <a:p>
            <a:pPr algn="r"/>
            <a:endParaRPr lang="he-IL"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לאילו חלקים של העולם יש צורך בקבלת חיסונים לפני הנסיעה? מה נתון זה מלמד אותנו על המדינות הללו?</a:t>
            </a:r>
          </a:p>
          <a:p>
            <a:pPr algn="r"/>
            <a:endParaRPr lang="he-IL"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מה אתם יודעים על מגפות ששינו את פני ההיסטוריה?</a:t>
            </a:r>
          </a:p>
          <a:p>
            <a:pPr algn="r"/>
            <a:endParaRPr lang="he-IL" sz="2400" b="1" dirty="0">
              <a:latin typeface="David" panose="020E0502060401010101" pitchFamily="34" charset="-79"/>
              <a:cs typeface="David" panose="020E0502060401010101" pitchFamily="34" charset="-79"/>
            </a:endParaRPr>
          </a:p>
          <a:p>
            <a:pPr algn="r"/>
            <a:r>
              <a:rPr lang="he-IL" sz="2400" b="1" dirty="0">
                <a:latin typeface="David" panose="020E0502060401010101" pitchFamily="34" charset="-79"/>
                <a:cs typeface="David" panose="020E0502060401010101" pitchFamily="34" charset="-79"/>
              </a:rPr>
              <a:t> מה אתם יודעים על אבעבועות שחורות? </a:t>
            </a:r>
          </a:p>
          <a:p>
            <a:pPr algn="r"/>
            <a:r>
              <a:rPr lang="he-IL" sz="2400" b="1" dirty="0">
                <a:latin typeface="David" panose="020E0502060401010101" pitchFamily="34" charset="-79"/>
                <a:cs typeface="David" panose="020E0502060401010101" pitchFamily="34" charset="-79"/>
              </a:rPr>
              <a:t> </a:t>
            </a:r>
          </a:p>
        </p:txBody>
      </p:sp>
      <p:pic>
        <p:nvPicPr>
          <p:cNvPr id="5122" name="Picture 2" descr="http://i8lnb3omswo28b2392u76oqf.wpengine.netdna-cdn.com/wp-content/uploads/2013/06/f_23614_692011205587898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56" y="3843042"/>
            <a:ext cx="2767377" cy="2471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00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43945" y="590828"/>
            <a:ext cx="10676584" cy="2246769"/>
          </a:xfrm>
          <a:prstGeom prst="rect">
            <a:avLst/>
          </a:prstGeom>
        </p:spPr>
        <p:txBody>
          <a:bodyPr wrap="square">
            <a:spAutoFit/>
          </a:bodyPr>
          <a:lstStyle/>
          <a:p>
            <a:pPr algn="r"/>
            <a:r>
              <a:rPr lang="he-IL" sz="2000" b="1" dirty="0">
                <a:solidFill>
                  <a:srgbClr val="FF0000"/>
                </a:solidFill>
                <a:latin typeface="David" panose="020E0502060401010101" pitchFamily="34" charset="-79"/>
                <a:cs typeface="David" panose="020E0502060401010101" pitchFamily="34" charset="-79"/>
              </a:rPr>
              <a:t>המוות השחור (1348-1354) </a:t>
            </a:r>
            <a:r>
              <a:rPr lang="he-IL" sz="2000" b="1" dirty="0">
                <a:latin typeface="David" panose="020E0502060401010101" pitchFamily="34" charset="-79"/>
                <a:cs typeface="David" panose="020E0502060401010101" pitchFamily="34" charset="-79"/>
              </a:rPr>
              <a:t>-  </a:t>
            </a:r>
            <a:r>
              <a:rPr lang="he-IL" sz="2000" b="1" dirty="0">
                <a:solidFill>
                  <a:srgbClr val="FF0000"/>
                </a:solidFill>
                <a:latin typeface="David" panose="020E0502060401010101" pitchFamily="34" charset="-79"/>
                <a:cs typeface="David" panose="020E0502060401010101" pitchFamily="34" charset="-79"/>
              </a:rPr>
              <a:t>מחלת הדבר </a:t>
            </a:r>
            <a:r>
              <a:rPr lang="he-IL" sz="2000" b="1" dirty="0">
                <a:latin typeface="David" panose="020E0502060401010101" pitchFamily="34" charset="-79"/>
                <a:cs typeface="David" panose="020E0502060401010101" pitchFamily="34" charset="-79"/>
              </a:rPr>
              <a:t>גרמה למגפה קשה כ-800 שנה לאחר ההתפרצות המתועדת הקודמת שלה. המחלה החלה באסיה, וככל הנראה הגיעה לאירופה בשנת 1348 בספינות מסחר איטלקיות. המחלה הביאה למותם של 20 מיליון אירופאים (שהיו רבע מאוכלוסיית היבשת בשנים האלה) במהלך שש שנים. באזורים מסוימים מתו מהדבר כמחצית מהתושבים.  </a:t>
            </a:r>
          </a:p>
          <a:p>
            <a:pPr algn="r"/>
            <a:r>
              <a:rPr lang="he-IL" sz="2000" b="1" dirty="0">
                <a:latin typeface="David" panose="020E0502060401010101" pitchFamily="34" charset="-79"/>
                <a:cs typeface="David" panose="020E0502060401010101" pitchFamily="34" charset="-79"/>
              </a:rPr>
              <a:t>התברר שפרעוש שנישא על גבן של חולדות הפיץ את החיידק  </a:t>
            </a:r>
            <a:r>
              <a:rPr lang="en-US" sz="2000" b="1" dirty="0">
                <a:latin typeface="David" panose="020E0502060401010101" pitchFamily="34" charset="-79"/>
                <a:cs typeface="David" panose="020E0502060401010101" pitchFamily="34" charset="-79"/>
              </a:rPr>
              <a:t>Yersinia </a:t>
            </a:r>
            <a:r>
              <a:rPr lang="en-US" sz="2000" b="1" dirty="0" err="1">
                <a:latin typeface="David" panose="020E0502060401010101" pitchFamily="34" charset="-79"/>
                <a:cs typeface="David" panose="020E0502060401010101" pitchFamily="34" charset="-79"/>
              </a:rPr>
              <a:t>Pestis</a:t>
            </a:r>
            <a:r>
              <a:rPr lang="en-US" sz="2000" b="1" dirty="0">
                <a:latin typeface="David" panose="020E0502060401010101" pitchFamily="34" charset="-79"/>
                <a:cs typeface="David" panose="020E0502060401010101" pitchFamily="34" charset="-79"/>
              </a:rPr>
              <a:t> </a:t>
            </a:r>
            <a:r>
              <a:rPr lang="he-IL" sz="2000" b="1" dirty="0">
                <a:latin typeface="David" panose="020E0502060401010101" pitchFamily="34" charset="-79"/>
                <a:cs typeface="David" panose="020E0502060401010101" pitchFamily="34" charset="-79"/>
              </a:rPr>
              <a:t>שגרם למחלה. למגפה היו השפעות רבות על האוכלוסייה הנותרת. בין שאר התופעות שהתעוררו בשנים האלה היה גל של אנטישמיות, שבו האשימו את היהודים בהרעלת בארות המים ובגרימת המגפה.</a:t>
            </a:r>
          </a:p>
        </p:txBody>
      </p:sp>
      <p:sp>
        <p:nvSpPr>
          <p:cNvPr id="3" name="מלבן 2"/>
          <p:cNvSpPr/>
          <p:nvPr/>
        </p:nvSpPr>
        <p:spPr>
          <a:xfrm>
            <a:off x="1249251" y="3572924"/>
            <a:ext cx="10071278" cy="2246769"/>
          </a:xfrm>
          <a:prstGeom prst="rect">
            <a:avLst/>
          </a:prstGeom>
        </p:spPr>
        <p:txBody>
          <a:bodyPr wrap="square">
            <a:spAutoFit/>
          </a:bodyPr>
          <a:lstStyle/>
          <a:p>
            <a:pPr algn="r" fontAlgn="ctr">
              <a:buFont typeface="Arial" panose="020B0604020202020204" pitchFamily="34" charset="0"/>
              <a:buChar char="•"/>
            </a:pPr>
            <a:r>
              <a:rPr lang="he-IL" sz="2000" b="1" dirty="0">
                <a:solidFill>
                  <a:srgbClr val="FF0000"/>
                </a:solidFill>
                <a:latin typeface="David" panose="020E0502060401010101" pitchFamily="34" charset="-79"/>
                <a:cs typeface="David" panose="020E0502060401010101" pitchFamily="34" charset="-79"/>
              </a:rPr>
              <a:t>מגפות בעולם החדש (אחרי 1492) - בעקבות מגלי הארצות שבאו מאירופה התפשטו מגפות קשות ב'עולם החדש'. מגלי הארצות ואלה שהגיעו בעקבותיהם הביאו עמם </a:t>
            </a:r>
            <a:r>
              <a:rPr lang="he-IL" sz="2000" b="1" dirty="0">
                <a:latin typeface="David" panose="020E0502060401010101" pitchFamily="34" charset="-79"/>
                <a:cs typeface="David" panose="020E0502060401010101" pitchFamily="34" charset="-79"/>
              </a:rPr>
              <a:t>מחלות 'אירופיות' כגון שפעת, שעלת, חצבת, אבעבועות שחורות, שחפת ומחלת הזיבה. </a:t>
            </a:r>
            <a:r>
              <a:rPr lang="he-IL" sz="2000" b="1" dirty="0">
                <a:solidFill>
                  <a:srgbClr val="FF0000"/>
                </a:solidFill>
                <a:latin typeface="David" panose="020E0502060401010101" pitchFamily="34" charset="-79"/>
                <a:cs typeface="David" panose="020E0502060401010101" pitchFamily="34" charset="-79"/>
              </a:rPr>
              <a:t>לתושבים המקומיים לא היה חסיון טבעי מפני המחלות הללו והם מתו בהמוניהם. באי היספניולה שבאיים הקריביים (לשם הגיע קולומבוס לראשונה), מתו כ-8 מיליון תושבים. בהמשך הגיעו לאיים הללו עבדים אפריקניים שהביאו לשם מחלות 'אפריקניות' מדבקות כגון המלריה והקדחת הצהובה. בשלב הזה נפגעו גם רבים מהמתיישבים האירופיים מן המחלות 'החדשות'. זוהי דוגמה לכך שמחלות זיהומיות גרמו לשינויים משמעותיים בהרכבי אוכלוסייה</a:t>
            </a:r>
            <a:r>
              <a:rPr lang="he-IL" dirty="0">
                <a:solidFill>
                  <a:srgbClr val="006666"/>
                </a:solidFill>
                <a:latin typeface="Times New Roman" panose="02020603050405020304" pitchFamily="18" charset="0"/>
              </a:rPr>
              <a:t>.</a:t>
            </a:r>
            <a:endParaRPr lang="he-IL" b="0" i="0" dirty="0">
              <a:solidFill>
                <a:srgbClr val="006666"/>
              </a:solidFill>
              <a:effectLst/>
              <a:latin typeface="Times New Roman" panose="02020603050405020304" pitchFamily="18" charset="0"/>
            </a:endParaRPr>
          </a:p>
        </p:txBody>
      </p:sp>
    </p:spTree>
    <p:extLst>
      <p:ext uri="{BB962C8B-B14F-4D97-AF65-F5344CB8AC3E}">
        <p14:creationId xmlns:p14="http://schemas.microsoft.com/office/powerpoint/2010/main" val="407088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56823" y="903625"/>
            <a:ext cx="10547797" cy="2554545"/>
          </a:xfrm>
          <a:prstGeom prst="rect">
            <a:avLst/>
          </a:prstGeom>
        </p:spPr>
        <p:txBody>
          <a:bodyPr wrap="square">
            <a:spAutoFit/>
          </a:bodyPr>
          <a:lstStyle/>
          <a:p>
            <a:pPr algn="r" fontAlgn="ctr">
              <a:buFont typeface="Arial" panose="020B0604020202020204" pitchFamily="34" charset="0"/>
              <a:buChar char="•"/>
            </a:pPr>
            <a:r>
              <a:rPr lang="he-IL" sz="2000" b="1" dirty="0">
                <a:solidFill>
                  <a:srgbClr val="FF0000"/>
                </a:solidFill>
                <a:latin typeface="David" panose="020E0502060401010101" pitchFamily="34" charset="-79"/>
                <a:cs typeface="David" panose="020E0502060401010101" pitchFamily="34" charset="-79"/>
              </a:rPr>
              <a:t>כולרה (1816-1826) </a:t>
            </a:r>
            <a:r>
              <a:rPr lang="he-IL" sz="2000" b="1" dirty="0">
                <a:latin typeface="David" panose="020E0502060401010101" pitchFamily="34" charset="-79"/>
                <a:cs typeface="David" panose="020E0502060401010101" pitchFamily="34" charset="-79"/>
              </a:rPr>
              <a:t>- המגפה גדולת הממדים (פנדמיה) הראשונה החלה בהודו ותוך 4 שנים הגיעה עד לסין ולים הכספי. בשנים שלאחר מכן, במהלך המאה ה-19, היו התפרצויות נוספות של מחלת הכולרה שפגעו באירופה, בארצות הברית, ברוסיה </a:t>
            </a:r>
            <a:r>
              <a:rPr lang="he-IL" sz="2000" b="1" dirty="0" err="1">
                <a:latin typeface="David" panose="020E0502060401010101" pitchFamily="34" charset="-79"/>
                <a:cs typeface="David" panose="020E0502060401010101" pitchFamily="34" charset="-79"/>
              </a:rPr>
              <a:t>ובאינדונסיה</a:t>
            </a:r>
            <a:r>
              <a:rPr lang="he-IL" sz="2000" b="1" dirty="0">
                <a:latin typeface="David" panose="020E0502060401010101" pitchFamily="34" charset="-79"/>
                <a:cs typeface="David" panose="020E0502060401010101" pitchFamily="34" charset="-79"/>
              </a:rPr>
              <a:t>. מיליוני אנשים קיפחו את חייהם בגלל חיידק הכולרה.</a:t>
            </a:r>
          </a:p>
          <a:p>
            <a:pPr algn="r"/>
            <a:br>
              <a:rPr lang="he-IL" sz="2000" b="1" dirty="0">
                <a:latin typeface="David" panose="020E0502060401010101" pitchFamily="34" charset="-79"/>
                <a:cs typeface="David" panose="020E0502060401010101" pitchFamily="34" charset="-79"/>
              </a:rPr>
            </a:br>
            <a:r>
              <a:rPr lang="he-IL" sz="2000" b="1" dirty="0">
                <a:solidFill>
                  <a:srgbClr val="FF0000"/>
                </a:solidFill>
                <a:latin typeface="David" panose="020E0502060401010101" pitchFamily="34" charset="-79"/>
                <a:cs typeface="David" panose="020E0502060401010101" pitchFamily="34" charset="-79"/>
              </a:rPr>
              <a:t>השפעת הספרדית</a:t>
            </a:r>
            <a:r>
              <a:rPr lang="he-IL" sz="2000" b="1" dirty="0">
                <a:latin typeface="David" panose="020E0502060401010101" pitchFamily="34" charset="-79"/>
                <a:cs typeface="David" panose="020E0502060401010101" pitchFamily="34" charset="-79"/>
              </a:rPr>
              <a:t> (1918-1919) באוגוסט 1918 התפרץ זן קטלני של מחלת השפעת בשלושה מוקדים שונים: צרפת, ארצות הברית וסיירה לאונה שבאפריקה. השפעת הקטלנית התפשטה ברחבי העולם ובמשך שישה חודשים מתו ממנה 25 מיליון איש (יש שמעריכים שמספר המתים היה אף כפול מזה). המחלה נעלמה כליל כעבור שנה וחצי אך השאירה את חותמה על אוכלוסיית העולם למשך שנים רבות לאחר מכן.</a:t>
            </a:r>
            <a:endParaRPr lang="he-IL" sz="2000" b="1" i="0" dirty="0">
              <a:effectLst/>
              <a:latin typeface="David" panose="020E0502060401010101" pitchFamily="34" charset="-79"/>
              <a:cs typeface="David" panose="020E0502060401010101" pitchFamily="34" charset="-79"/>
            </a:endParaRPr>
          </a:p>
        </p:txBody>
      </p:sp>
      <p:sp>
        <p:nvSpPr>
          <p:cNvPr id="3" name="מלבן 2"/>
          <p:cNvSpPr/>
          <p:nvPr/>
        </p:nvSpPr>
        <p:spPr>
          <a:xfrm>
            <a:off x="1004552" y="4049793"/>
            <a:ext cx="10200068" cy="1015663"/>
          </a:xfrm>
          <a:prstGeom prst="rect">
            <a:avLst/>
          </a:prstGeom>
        </p:spPr>
        <p:txBody>
          <a:bodyPr wrap="square">
            <a:spAutoFit/>
          </a:bodyPr>
          <a:lstStyle/>
          <a:p>
            <a:pPr algn="r" fontAlgn="ctr">
              <a:buFont typeface="Arial" panose="020B0604020202020204" pitchFamily="34" charset="0"/>
              <a:buChar char="•"/>
            </a:pPr>
            <a:r>
              <a:rPr lang="he-IL" sz="2000" b="1" dirty="0">
                <a:solidFill>
                  <a:srgbClr val="006666"/>
                </a:solidFill>
                <a:latin typeface="David" panose="020E0502060401010101" pitchFamily="34" charset="-79"/>
                <a:cs typeface="David" panose="020E0502060401010101" pitchFamily="34" charset="-79"/>
              </a:rPr>
              <a:t>מחלת הטיפוס</a:t>
            </a:r>
            <a:r>
              <a:rPr lang="he-IL" sz="2000" dirty="0">
                <a:solidFill>
                  <a:srgbClr val="006666"/>
                </a:solidFill>
                <a:latin typeface="David" panose="020E0502060401010101" pitchFamily="34" charset="-79"/>
                <a:cs typeface="David" panose="020E0502060401010101" pitchFamily="34" charset="-79"/>
              </a:rPr>
              <a:t> - זוהי מחלה חיידקית שהפכה למגפה בעיקר בזמני מלחמה. משום כך המחלה מכונה בשפות מסוימת 'קדחת המחנות'. המחלה התפרצה בתקופת מסעי הצלב, במלחמות בספרד במאה ה-15 ובמלחמה </a:t>
            </a:r>
            <a:r>
              <a:rPr lang="he-IL" sz="2000" dirty="0" err="1">
                <a:solidFill>
                  <a:srgbClr val="006666"/>
                </a:solidFill>
                <a:latin typeface="David" panose="020E0502060401010101" pitchFamily="34" charset="-79"/>
                <a:cs typeface="David" panose="020E0502060401010101" pitchFamily="34" charset="-79"/>
              </a:rPr>
              <a:t>בבלקאנים</a:t>
            </a:r>
            <a:r>
              <a:rPr lang="he-IL" sz="2000" dirty="0">
                <a:solidFill>
                  <a:srgbClr val="006666"/>
                </a:solidFill>
                <a:latin typeface="David" panose="020E0502060401010101" pitchFamily="34" charset="-79"/>
                <a:cs typeface="David" panose="020E0502060401010101" pitchFamily="34" charset="-79"/>
              </a:rPr>
              <a:t> במאה ה-16. מחלת הטיפוס אף שיחקה תפקיד חשוב בהשמדת צבא נפוליון ברוסיה בשנת 1811</a:t>
            </a:r>
            <a:r>
              <a:rPr lang="he-IL" dirty="0">
                <a:solidFill>
                  <a:srgbClr val="006666"/>
                </a:solidFill>
                <a:latin typeface="Times New Roman" panose="02020603050405020304" pitchFamily="18" charset="0"/>
              </a:rPr>
              <a:t>.</a:t>
            </a:r>
            <a:endParaRPr lang="he-IL" b="0" i="0" dirty="0">
              <a:solidFill>
                <a:srgbClr val="006666"/>
              </a:solidFill>
              <a:effectLst/>
              <a:latin typeface="Times New Roman" panose="02020603050405020304" pitchFamily="18" charset="0"/>
            </a:endParaRPr>
          </a:p>
        </p:txBody>
      </p:sp>
    </p:spTree>
    <p:extLst>
      <p:ext uri="{BB962C8B-B14F-4D97-AF65-F5344CB8AC3E}">
        <p14:creationId xmlns:p14="http://schemas.microsoft.com/office/powerpoint/2010/main" val="109759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95461" y="1630483"/>
            <a:ext cx="10612190" cy="3600986"/>
          </a:xfrm>
          <a:prstGeom prst="rect">
            <a:avLst/>
          </a:prstGeom>
        </p:spPr>
        <p:txBody>
          <a:bodyPr wrap="square">
            <a:spAutoFit/>
          </a:bodyPr>
          <a:lstStyle/>
          <a:p>
            <a:pPr algn="r" fontAlgn="ctr">
              <a:buFont typeface="Arial" panose="020B0604020202020204" pitchFamily="34" charset="0"/>
              <a:buChar char="•"/>
            </a:pPr>
            <a:r>
              <a:rPr lang="he-IL" sz="2800" b="1" dirty="0">
                <a:solidFill>
                  <a:srgbClr val="006666"/>
                </a:solidFill>
                <a:latin typeface="David" panose="020E0502060401010101" pitchFamily="34" charset="-79"/>
                <a:cs typeface="David" panose="020E0502060401010101" pitchFamily="34" charset="-79"/>
              </a:rPr>
              <a:t>איידס - (1980- ) </a:t>
            </a:r>
            <a:r>
              <a:rPr lang="he-IL" sz="2000" b="1" dirty="0">
                <a:solidFill>
                  <a:srgbClr val="006666"/>
                </a:solidFill>
                <a:latin typeface="David" panose="020E0502060401010101" pitchFamily="34" charset="-79"/>
                <a:cs typeface="David" panose="020E0502060401010101" pitchFamily="34" charset="-79"/>
              </a:rPr>
              <a:t>בתחילת שנות השמונים של המאה ה-20 התחילו גורמים רפואיים להבחין במקרים של תמותה ממחלות שנצפו קודם לכן רק בחולים בעלי מערכת חיסונית פגומה (למשל אנשים שעברו השתלת איברים). בתחילה התברר שאחוז גבוה מאוד מהחולים במחלה שכונתה 'איידס' (תסמונת הכשל החיסוני) היו גברים הומוסקסואלים ואנשים המזריקים סמים. בשנים שלאחר הופעת המחלה, אנשים רבים שאינם נכללים בקבוצות הללו נפגעו ממנו גם כן. במשך השנים נערכו מחקרים מקיפים שבהם נתגלה הנגיף האחראי למחלה. נמצאו תרופות שמדכאות את התפרצותה וגורמי הבריאות יצאו במבצעי הדרכה למניעת הידבקות.  </a:t>
            </a:r>
            <a:br>
              <a:rPr lang="he-IL" sz="2000" b="1" dirty="0">
                <a:solidFill>
                  <a:srgbClr val="006666"/>
                </a:solidFill>
                <a:latin typeface="David" panose="020E0502060401010101" pitchFamily="34" charset="-79"/>
                <a:cs typeface="David" panose="020E0502060401010101" pitchFamily="34" charset="-79"/>
              </a:rPr>
            </a:br>
            <a:r>
              <a:rPr lang="he-IL" sz="2000" b="1" dirty="0">
                <a:solidFill>
                  <a:srgbClr val="006666"/>
                </a:solidFill>
                <a:latin typeface="David" panose="020E0502060401010101" pitchFamily="34" charset="-79"/>
                <a:cs typeface="David" panose="020E0502060401010101" pitchFamily="34" charset="-79"/>
              </a:rPr>
              <a:t>בעולם המערבי כיום המחלה ניתנת לטיפול ונמצאת, כך מקווים, תחת שליטה. המחלה הביאה לשינויים חברתיים גדולים וביניהם שינוי ביחס לאוכלוסייה ההומוסקסואלית ושינוי בהרגלי המין של אוכלוסיית המערב. </a:t>
            </a:r>
            <a:br>
              <a:rPr lang="he-IL" sz="2000" b="1" dirty="0">
                <a:solidFill>
                  <a:srgbClr val="006666"/>
                </a:solidFill>
                <a:latin typeface="David" panose="020E0502060401010101" pitchFamily="34" charset="-79"/>
                <a:cs typeface="David" panose="020E0502060401010101" pitchFamily="34" charset="-79"/>
              </a:rPr>
            </a:br>
            <a:r>
              <a:rPr lang="he-IL" sz="2000" b="1" dirty="0">
                <a:solidFill>
                  <a:srgbClr val="006666"/>
                </a:solidFill>
                <a:latin typeface="David" panose="020E0502060401010101" pitchFamily="34" charset="-79"/>
                <a:cs typeface="David" panose="020E0502060401010101" pitchFamily="34" charset="-79"/>
              </a:rPr>
              <a:t>אולם המחלה התפשטה ברחבי העולם וכיום המוקד העיקרי של המחלה הוא בעולם השלישי. ישנן מדינות באפריקה ובאסיה שאחוז החולים והנשאים הוא גבוה ביותר, ולמדינות אלה אין תקציבים לקניית התרופות היקרות. משום כך בעולם השלישי האיידס עדיין נחשב לאחד מגורמי התמותה הגדולים ביותר</a:t>
            </a:r>
            <a:r>
              <a:rPr lang="he-IL" dirty="0">
                <a:solidFill>
                  <a:srgbClr val="006666"/>
                </a:solidFill>
                <a:latin typeface="Times New Roman" panose="02020603050405020304" pitchFamily="18" charset="0"/>
              </a:rPr>
              <a:t>.</a:t>
            </a:r>
            <a:endParaRPr lang="he-IL" b="0" i="0" dirty="0">
              <a:solidFill>
                <a:srgbClr val="006666"/>
              </a:solidFill>
              <a:effectLst/>
              <a:latin typeface="Times New Roman" panose="02020603050405020304" pitchFamily="18" charset="0"/>
            </a:endParaRPr>
          </a:p>
        </p:txBody>
      </p:sp>
    </p:spTree>
    <p:extLst>
      <p:ext uri="{BB962C8B-B14F-4D97-AF65-F5344CB8AC3E}">
        <p14:creationId xmlns:p14="http://schemas.microsoft.com/office/powerpoint/2010/main" val="278359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66FF"/>
            </a:gs>
            <a:gs pos="100000">
              <a:srgbClr val="0000CC"/>
            </a:gs>
          </a:gsLst>
          <a:path path="shape">
            <a:fillToRect l="50000" t="50000" r="50000" b="5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7772400" cy="1143000"/>
          </a:xfrm>
        </p:spPr>
        <p:txBody>
          <a:bodyPr/>
          <a:lstStyle/>
          <a:p>
            <a:pPr rtl="1"/>
            <a:r>
              <a:rPr lang="he-IL" altLang="en-US" sz="3600" b="1" u="sng" dirty="0">
                <a:solidFill>
                  <a:srgbClr val="FFFF00"/>
                </a:solidFill>
                <a:latin typeface="David" panose="020E0502060401010101" pitchFamily="34" charset="-79"/>
                <a:cs typeface="David" panose="020E0502060401010101" pitchFamily="34" charset="-79"/>
              </a:rPr>
              <a:t>למה מתלקחות מגיפות?</a:t>
            </a:r>
            <a:endParaRPr lang="en-US" altLang="en-US" sz="3600" dirty="0">
              <a:latin typeface="David" panose="020E0502060401010101" pitchFamily="34" charset="-79"/>
              <a:cs typeface="David" panose="020E0502060401010101" pitchFamily="34" charset="-79"/>
            </a:endParaRPr>
          </a:p>
        </p:txBody>
      </p:sp>
      <p:sp>
        <p:nvSpPr>
          <p:cNvPr id="6147" name="Text Box 3"/>
          <p:cNvSpPr txBox="1">
            <a:spLocks noChangeArrowheads="1"/>
          </p:cNvSpPr>
          <p:nvPr/>
        </p:nvSpPr>
        <p:spPr bwMode="auto">
          <a:xfrm>
            <a:off x="1648497" y="940158"/>
            <a:ext cx="9028089"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Hebrew)" panose="02020603050405020304" pitchFamily="18" charset="0"/>
                <a:cs typeface="Times New Roman (Hebrew)" panose="02020603050405020304" pitchFamily="18" charset="0"/>
              </a:defRPr>
            </a:lvl1pPr>
            <a:lvl2pPr marL="742950" indent="-285750">
              <a:defRPr sz="2400">
                <a:solidFill>
                  <a:schemeClr val="tx1"/>
                </a:solidFill>
                <a:latin typeface="Times New Roman (Hebrew)" panose="02020603050405020304" pitchFamily="18" charset="0"/>
                <a:cs typeface="Times New Roman (Hebrew)" panose="02020603050405020304" pitchFamily="18" charset="0"/>
              </a:defRPr>
            </a:lvl2pPr>
            <a:lvl3pPr marL="1143000" indent="-228600">
              <a:defRPr sz="2400">
                <a:solidFill>
                  <a:schemeClr val="tx1"/>
                </a:solidFill>
                <a:latin typeface="Times New Roman (Hebrew)" panose="02020603050405020304" pitchFamily="18" charset="0"/>
                <a:cs typeface="Times New Roman (Hebrew)" panose="02020603050405020304" pitchFamily="18" charset="0"/>
              </a:defRPr>
            </a:lvl3pPr>
            <a:lvl4pPr marL="1600200" indent="-228600">
              <a:defRPr sz="2400">
                <a:solidFill>
                  <a:schemeClr val="tx1"/>
                </a:solidFill>
                <a:latin typeface="Times New Roman (Hebrew)" panose="02020603050405020304" pitchFamily="18" charset="0"/>
                <a:cs typeface="Times New Roman (Hebrew)" panose="02020603050405020304" pitchFamily="18" charset="0"/>
              </a:defRPr>
            </a:lvl4pPr>
            <a:lvl5pPr marL="2057400" indent="-228600">
              <a:defRPr sz="2400">
                <a:solidFill>
                  <a:schemeClr val="tx1"/>
                </a:solidFill>
                <a:latin typeface="Times New Roman (Hebrew)" panose="02020603050405020304" pitchFamily="18" charset="0"/>
                <a:cs typeface="Times New Roman (Hebrew)" panose="02020603050405020304" pitchFamily="18" charset="0"/>
              </a:defRPr>
            </a:lvl5pPr>
            <a:lvl6pPr marL="25146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6pPr>
            <a:lvl7pPr marL="29718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7pPr>
            <a:lvl8pPr marL="34290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8pPr>
            <a:lvl9pPr marL="3886200" indent="-228600" algn="l" rtl="0" eaLnBrk="0" fontAlgn="base" hangingPunct="0">
              <a:spcBef>
                <a:spcPct val="0"/>
              </a:spcBef>
              <a:spcAft>
                <a:spcPct val="0"/>
              </a:spcAft>
              <a:defRPr sz="2400">
                <a:solidFill>
                  <a:schemeClr val="tx1"/>
                </a:solidFill>
                <a:latin typeface="Times New Roman (Hebrew)" panose="02020603050405020304" pitchFamily="18" charset="0"/>
                <a:cs typeface="Times New Roman (Hebrew)" panose="02020603050405020304" pitchFamily="18" charset="0"/>
              </a:defRPr>
            </a:lvl9pPr>
          </a:lstStyle>
          <a:p>
            <a:pPr algn="r" rtl="1" eaLnBrk="0" fontAlgn="base" hangingPunct="0">
              <a:spcBef>
                <a:spcPct val="50000"/>
              </a:spcBef>
              <a:spcAft>
                <a:spcPct val="0"/>
              </a:spcAft>
            </a:pPr>
            <a:r>
              <a:rPr lang="he-IL" altLang="en-US" sz="3200" b="1" u="sng" dirty="0">
                <a:solidFill>
                  <a:srgbClr val="FFFFFF"/>
                </a:solidFill>
                <a:latin typeface="David" panose="020E0502060401010101" pitchFamily="34" charset="-79"/>
                <a:cs typeface="David" panose="020E0502060401010101" pitchFamily="34" charset="-79"/>
              </a:rPr>
              <a:t>בעבר הרחוק</a:t>
            </a:r>
            <a:r>
              <a:rPr lang="he-IL" altLang="en-US" sz="3200" b="1" dirty="0">
                <a:solidFill>
                  <a:srgbClr val="FFFFFF"/>
                </a:solidFill>
                <a:latin typeface="David" panose="020E0502060401010101" pitchFamily="34" charset="-79"/>
                <a:cs typeface="David" panose="020E0502060401010101" pitchFamily="34" charset="-79"/>
              </a:rPr>
              <a:t> - עונש מן השמיים על מעשים לא ראויים - פעולות של כוחות האופל ונציגיהם.</a:t>
            </a:r>
            <a:endParaRPr lang="en-US" altLang="en-US" sz="3200" b="1" dirty="0">
              <a:solidFill>
                <a:srgbClr val="FFFFFF"/>
              </a:solidFill>
              <a:latin typeface="David" panose="020E0502060401010101" pitchFamily="34" charset="-79"/>
              <a:cs typeface="David" panose="020E0502060401010101" pitchFamily="34" charset="-79"/>
            </a:endParaRPr>
          </a:p>
          <a:p>
            <a:pPr algn="r" rtl="1" eaLnBrk="0" fontAlgn="base" hangingPunct="0">
              <a:spcBef>
                <a:spcPct val="50000"/>
              </a:spcBef>
              <a:spcAft>
                <a:spcPct val="0"/>
              </a:spcAft>
            </a:pPr>
            <a:r>
              <a:rPr lang="he-IL" altLang="en-US" sz="3200" b="1" u="sng" dirty="0">
                <a:solidFill>
                  <a:srgbClr val="FFFFFF"/>
                </a:solidFill>
                <a:latin typeface="David" panose="020E0502060401010101" pitchFamily="34" charset="-79"/>
                <a:cs typeface="David" panose="020E0502060401010101" pitchFamily="34" charset="-79"/>
              </a:rPr>
              <a:t>כיום</a:t>
            </a:r>
            <a:r>
              <a:rPr lang="he-IL" altLang="en-US" sz="3200" b="1" dirty="0">
                <a:solidFill>
                  <a:srgbClr val="FFFFFF"/>
                </a:solidFill>
                <a:latin typeface="David" panose="020E0502060401010101" pitchFamily="34" charset="-79"/>
                <a:cs typeface="David" panose="020E0502060401010101" pitchFamily="34" charset="-79"/>
              </a:rPr>
              <a:t> - כל מגפה נגרמת ע”י גורמים מיקרוביולוגיים שונים, בד”כ בקטריות ווירוסים שונים. לדוגמה</a:t>
            </a:r>
            <a:r>
              <a:rPr lang="he-IL" altLang="he-IL" sz="3200" b="1" dirty="0">
                <a:solidFill>
                  <a:srgbClr val="FFFFFF"/>
                </a:solidFill>
                <a:latin typeface="David" panose="020E0502060401010101" pitchFamily="34" charset="-79"/>
                <a:cs typeface="David" panose="020E0502060401010101" pitchFamily="34" charset="-79"/>
              </a:rPr>
              <a:t>:</a:t>
            </a:r>
            <a:endParaRPr lang="en-US" altLang="he-IL" sz="3200" b="1" dirty="0">
              <a:solidFill>
                <a:srgbClr val="FFFFFF"/>
              </a:solidFill>
              <a:latin typeface="David" panose="020E0502060401010101" pitchFamily="34" charset="-79"/>
              <a:cs typeface="David" panose="020E0502060401010101" pitchFamily="34" charset="-79"/>
            </a:endParaRPr>
          </a:p>
          <a:p>
            <a:pPr algn="r" rtl="1" eaLnBrk="0" fontAlgn="base" hangingPunct="0">
              <a:spcBef>
                <a:spcPct val="50000"/>
              </a:spcBef>
              <a:spcAft>
                <a:spcPct val="0"/>
              </a:spcAft>
              <a:buFontTx/>
              <a:buChar char="•"/>
            </a:pPr>
            <a:r>
              <a:rPr lang="he-IL" altLang="en-US" sz="3200" b="1" dirty="0">
                <a:solidFill>
                  <a:srgbClr val="FFFFFF"/>
                </a:solidFill>
                <a:latin typeface="David" panose="020E0502060401010101" pitchFamily="34" charset="-79"/>
                <a:cs typeface="David" panose="020E0502060401010101" pitchFamily="34" charset="-79"/>
              </a:rPr>
              <a:t>אבעבועות ושפעת מועברות במגע ישיר עם אוויר שזוהם ע”י הפרשות הפה של החולה.</a:t>
            </a:r>
            <a:endParaRPr lang="en-US" altLang="en-US" sz="3200" b="1" dirty="0">
              <a:solidFill>
                <a:srgbClr val="FFFFFF"/>
              </a:solidFill>
              <a:latin typeface="David" panose="020E0502060401010101" pitchFamily="34" charset="-79"/>
              <a:cs typeface="David" panose="020E0502060401010101" pitchFamily="34" charset="-79"/>
            </a:endParaRPr>
          </a:p>
          <a:p>
            <a:pPr algn="r" rtl="1" eaLnBrk="0" fontAlgn="base" hangingPunct="0">
              <a:spcBef>
                <a:spcPct val="50000"/>
              </a:spcBef>
              <a:spcAft>
                <a:spcPct val="0"/>
              </a:spcAft>
              <a:buFontTx/>
              <a:buChar char="•"/>
            </a:pPr>
            <a:r>
              <a:rPr lang="he-IL" altLang="en-US" sz="3200" b="1" dirty="0" err="1">
                <a:solidFill>
                  <a:srgbClr val="FFFFFF"/>
                </a:solidFill>
                <a:latin typeface="David" panose="020E0502060401010101" pitchFamily="34" charset="-79"/>
                <a:cs typeface="David" panose="020E0502060401010101" pitchFamily="34" charset="-79"/>
              </a:rPr>
              <a:t>כולירע</a:t>
            </a:r>
            <a:r>
              <a:rPr lang="he-IL" altLang="en-US" sz="3200" b="1" dirty="0">
                <a:solidFill>
                  <a:srgbClr val="FFFFFF"/>
                </a:solidFill>
                <a:latin typeface="David" panose="020E0502060401010101" pitchFamily="34" charset="-79"/>
                <a:cs typeface="David" panose="020E0502060401010101" pitchFamily="34" charset="-79"/>
              </a:rPr>
              <a:t>, דיזנטריה וטיפוס מועברות ע”י מקורות מים מזוהמים. </a:t>
            </a:r>
            <a:endParaRPr lang="en-US" altLang="en-US" sz="3200" b="1" dirty="0">
              <a:solidFill>
                <a:srgbClr val="FFFFFF"/>
              </a:solidFill>
              <a:latin typeface="David" panose="020E0502060401010101" pitchFamily="34" charset="-79"/>
              <a:cs typeface="David" panose="020E0502060401010101" pitchFamily="34" charset="-79"/>
            </a:endParaRPr>
          </a:p>
          <a:p>
            <a:pPr algn="r" rtl="1" eaLnBrk="0" fontAlgn="base" hangingPunct="0">
              <a:spcBef>
                <a:spcPct val="50000"/>
              </a:spcBef>
              <a:spcAft>
                <a:spcPct val="0"/>
              </a:spcAft>
              <a:buFontTx/>
              <a:buChar char="•"/>
            </a:pPr>
            <a:r>
              <a:rPr lang="he-IL" altLang="en-US" sz="3200" b="1" dirty="0">
                <a:solidFill>
                  <a:srgbClr val="FFFFFF"/>
                </a:solidFill>
                <a:latin typeface="David" panose="020E0502060401010101" pitchFamily="34" charset="-79"/>
                <a:cs typeface="David" panose="020E0502060401010101" pitchFamily="34" charset="-79"/>
              </a:rPr>
              <a:t>מלריה, דבר, </a:t>
            </a:r>
            <a:r>
              <a:rPr lang="he-IL" altLang="en-US" sz="3200" b="1" dirty="0" err="1">
                <a:solidFill>
                  <a:srgbClr val="FFFFFF"/>
                </a:solidFill>
                <a:latin typeface="David" panose="020E0502060401010101" pitchFamily="34" charset="-79"/>
                <a:cs typeface="David" panose="020E0502060401010101" pitchFamily="34" charset="-79"/>
              </a:rPr>
              <a:t>קדחות</a:t>
            </a:r>
            <a:r>
              <a:rPr lang="he-IL" altLang="en-US" sz="3200" b="1" dirty="0">
                <a:solidFill>
                  <a:srgbClr val="FFFFFF"/>
                </a:solidFill>
                <a:latin typeface="David" panose="020E0502060401010101" pitchFamily="34" charset="-79"/>
                <a:cs typeface="David" panose="020E0502060401010101" pitchFamily="34" charset="-79"/>
              </a:rPr>
              <a:t> שונות - מועברות מחרקים שונים </a:t>
            </a:r>
            <a:br>
              <a:rPr lang="he-IL" altLang="en-US" sz="3200" b="1" dirty="0">
                <a:solidFill>
                  <a:srgbClr val="FFFFFF"/>
                </a:solidFill>
                <a:latin typeface="David" panose="020E0502060401010101" pitchFamily="34" charset="-79"/>
                <a:cs typeface="David" panose="020E0502060401010101" pitchFamily="34" charset="-79"/>
              </a:rPr>
            </a:br>
            <a:r>
              <a:rPr lang="he-IL" altLang="en-US" sz="3200" b="1" dirty="0">
                <a:solidFill>
                  <a:srgbClr val="FFFFFF"/>
                </a:solidFill>
                <a:latin typeface="David" panose="020E0502060401010101" pitchFamily="34" charset="-79"/>
                <a:cs typeface="David" panose="020E0502060401010101" pitchFamily="34" charset="-79"/>
              </a:rPr>
              <a:t>(יתושים, פרעושים, קרציות וכו’).</a:t>
            </a:r>
            <a:endParaRPr lang="en-US" altLang="en-US" sz="3200" b="1" dirty="0">
              <a:solidFill>
                <a:srgbClr val="FFFFFF"/>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324676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Times New Roman (Hebrew)"/>
      </a:majorFont>
      <a:minorFont>
        <a:latin typeface="Times New Roman"/>
        <a:ea typeface=""/>
        <a:cs typeface="Times New Roman (Hebr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Hebrew)" pitchFamily="26" charset="0"/>
            <a:cs typeface="Times New Roman (Hebrew)" pitchFamily="2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Hebrew)" pitchFamily="26" charset="0"/>
            <a:cs typeface="Times New Roman (Hebrew)" pitchFamily="2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751</Words>
  <Application>Microsoft Office PowerPoint</Application>
  <PresentationFormat>מסך רחב</PresentationFormat>
  <Paragraphs>64</Paragraphs>
  <Slides>16</Slides>
  <Notes>1</Notes>
  <HiddenSlides>0</HiddenSlides>
  <MMClips>0</MMClips>
  <ScaleCrop>false</ScaleCrop>
  <HeadingPairs>
    <vt:vector size="6" baseType="variant">
      <vt:variant>
        <vt:lpstr>גופנים בשימוש</vt:lpstr>
      </vt:variant>
      <vt:variant>
        <vt:i4>8</vt:i4>
      </vt:variant>
      <vt:variant>
        <vt:lpstr>ערכת נושא</vt:lpstr>
      </vt:variant>
      <vt:variant>
        <vt:i4>2</vt:i4>
      </vt:variant>
      <vt:variant>
        <vt:lpstr>כותרות שקופיות</vt:lpstr>
      </vt:variant>
      <vt:variant>
        <vt:i4>16</vt:i4>
      </vt:variant>
    </vt:vector>
  </HeadingPairs>
  <TitlesOfParts>
    <vt:vector size="26" baseType="lpstr">
      <vt:lpstr>Arial</vt:lpstr>
      <vt:lpstr>Calibri</vt:lpstr>
      <vt:lpstr>David</vt:lpstr>
      <vt:lpstr>Garamond</vt:lpstr>
      <vt:lpstr>Gisha</vt:lpstr>
      <vt:lpstr>Narkisim</vt:lpstr>
      <vt:lpstr>Times New Roman</vt:lpstr>
      <vt:lpstr>Times New Roman (Hebrew)</vt:lpstr>
      <vt:lpstr>אורגני</vt:lpstr>
      <vt:lpstr>Blank Presentation</vt:lpstr>
      <vt:lpstr>מוט"ל– מצגת למורים המלמדים בהיל"ה – תש"ף 2019-2020</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למה מתלקחות מגיפות?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2016-02-26T10:05:38Z</dcterms:created>
  <dcterms:modified xsi:type="dcterms:W3CDTF">2020-01-23T18:09:06Z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