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4233" r:id="rId1"/>
  </p:sldMasterIdLst>
  <p:sldIdLst>
    <p:sldId id="256" r:id="rId2"/>
    <p:sldId id="296" r:id="rId3"/>
    <p:sldId id="265" r:id="rId4"/>
    <p:sldId id="257" r:id="rId5"/>
    <p:sldId id="258" r:id="rId6"/>
    <p:sldId id="292" r:id="rId7"/>
    <p:sldId id="293" r:id="rId8"/>
    <p:sldId id="295" r:id="rId9"/>
    <p:sldId id="259" r:id="rId10"/>
    <p:sldId id="261" r:id="rId11"/>
    <p:sldId id="260" r:id="rId12"/>
    <p:sldId id="291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viewProps" Target="view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4065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תמונה פנורמית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0516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34764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0038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3585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עמוד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5894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עמודת 3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7897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4304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3854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3929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652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6235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889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47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1567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4665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226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image" Target="../media/image3.jp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56069C44-1FE1-41CC-B570-C24D662CB765}" type="datetimeFigureOut">
              <a:rPr lang="he-IL" smtClean="0"/>
              <a:t>ו'/אייר/תשפ"א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E161FA77-0281-439F-9D4E-0C228F6B0F1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421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4" r:id="rId1"/>
    <p:sldLayoutId id="2147484235" r:id="rId2"/>
    <p:sldLayoutId id="2147484236" r:id="rId3"/>
    <p:sldLayoutId id="2147484237" r:id="rId4"/>
    <p:sldLayoutId id="2147484238" r:id="rId5"/>
    <p:sldLayoutId id="2147484239" r:id="rId6"/>
    <p:sldLayoutId id="2147484240" r:id="rId7"/>
    <p:sldLayoutId id="2147484241" r:id="rId8"/>
    <p:sldLayoutId id="2147484242" r:id="rId9"/>
    <p:sldLayoutId id="2147484243" r:id="rId10"/>
    <p:sldLayoutId id="2147484244" r:id="rId11"/>
    <p:sldLayoutId id="2147484245" r:id="rId12"/>
    <p:sldLayoutId id="2147484246" r:id="rId13"/>
    <p:sldLayoutId id="2147484247" r:id="rId14"/>
    <p:sldLayoutId id="2147484248" r:id="rId15"/>
    <p:sldLayoutId id="2147484249" r:id="rId16"/>
    <p:sldLayoutId id="2147484250" r:id="rId17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ila-matnasim.org.il/page.php?type=page&amp;ht=%D7%9E%D7%A1%D7%9C%D7%95%D7%9C%2012%20%D7%9E%D7%A8%D7%9B%D7%96%D7%99%D7%9D%20%D7%A2%D7%A8%D7%91%D7%99%D7%99%D7%9D&amp;id=3419" TargetMode="Externa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1"/>
            <a:ext cx="12234556" cy="683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9270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AE" sz="6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أ</a:t>
            </a:r>
            <a:r>
              <a:rPr lang="ar-SA" sz="6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نواع النصوص المطلوبة في قسم الفهم:</a:t>
            </a:r>
            <a:endParaRPr lang="he-IL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1301750" y="1612900"/>
            <a:ext cx="10342562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ar-AE" sz="3600" b="1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مقالات علميّة ثقافية.</a:t>
            </a:r>
            <a:endParaRPr lang="ar-AE" sz="36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</a:t>
            </a:r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قصة شعبية</a:t>
            </a:r>
            <a:r>
              <a:rPr lang="ar-AE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.</a:t>
            </a:r>
            <a:endParaRPr lang="ar-SA" sz="36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قصة قصيرة.</a:t>
            </a:r>
            <a:endParaRPr lang="ar-SA" sz="3600" dirty="0">
              <a:latin typeface="Neo Sans Arabic" panose="020B0504030504040204" pitchFamily="34" charset="-78"/>
            </a:endParaRPr>
          </a:p>
          <a:p>
            <a:r>
              <a:rPr lang="ar-SA" sz="3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نص وصفي اقناعي.</a:t>
            </a:r>
            <a:endParaRPr lang="ar-AE" sz="36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4" y="3003735"/>
            <a:ext cx="3602438" cy="360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41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3687" y="529631"/>
            <a:ext cx="11104563" cy="1100001"/>
          </a:xfrm>
        </p:spPr>
        <p:txBody>
          <a:bodyPr>
            <a:normAutofit fontScale="90000"/>
          </a:bodyPr>
          <a:lstStyle/>
          <a:p>
            <a:pPr algn="r"/>
            <a:br>
              <a:rPr lang="ar-AE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</a:br>
            <a:r>
              <a:rPr lang="ar-SA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 </a:t>
            </a:r>
            <a:r>
              <a:rPr lang="ar-AE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يشك</a:t>
            </a:r>
            <a:r>
              <a:rPr lang="ar-SA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ل40</a:t>
            </a:r>
            <a:r>
              <a:rPr lang="ar-AE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% من الامتحان الد</a:t>
            </a:r>
            <a:r>
              <a:rPr lang="ar-SA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ّ</a:t>
            </a:r>
            <a:r>
              <a:rPr lang="ar-AE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اخلي .</a:t>
            </a:r>
            <a:br>
              <a:rPr lang="ar-AE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</a:br>
            <a:r>
              <a:rPr lang="ar-AE" sz="31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 </a:t>
            </a:r>
            <a:endParaRPr lang="he-IL" sz="3100" dirty="0">
              <a:solidFill>
                <a:schemeClr val="accent2">
                  <a:lumMod val="75000"/>
                </a:schemeClr>
              </a:solidFill>
              <a:latin typeface="Neo Sans Arabic" panose="020B0504030504040204" pitchFamily="34" charset="-7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AE" sz="3200" b="1" u="sng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ينقسم مجال الأدب إلى ثلاثة أقسام:</a:t>
            </a:r>
          </a:p>
          <a:p>
            <a:r>
              <a:rPr lang="ar-AE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1- شعر ونثر قديم</a:t>
            </a:r>
            <a:r>
              <a:rPr lang="ar-SA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( خطبة الحجاج)</a:t>
            </a:r>
            <a:endParaRPr lang="ar-AE" sz="28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AE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2- شعر حديث</a:t>
            </a:r>
            <a:r>
              <a:rPr lang="ar-SA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(إرادة الحياة)</a:t>
            </a:r>
            <a:endParaRPr lang="ar-AE" sz="28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AE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3- قص</a:t>
            </a:r>
            <a:r>
              <a:rPr lang="ar-SA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قصيرة</a:t>
            </a:r>
            <a:r>
              <a:rPr lang="ar-SA" sz="28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(مارش الغروب)</a:t>
            </a:r>
            <a:endParaRPr lang="ar-AE" sz="28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marL="0" indent="0">
              <a:buNone/>
            </a:pPr>
            <a:r>
              <a:rPr lang="ar-AE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وهي مجالات أساسي</a:t>
            </a:r>
            <a:r>
              <a:rPr lang="ar-SA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يجب على الط</a:t>
            </a:r>
            <a:r>
              <a:rPr lang="ar-SA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الب أن يتناولها كمواضيع تدريسي</a:t>
            </a:r>
            <a:r>
              <a:rPr lang="ar-SA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0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هامة وذلك وفق خطة التدريس في وزارة المعارف. </a:t>
            </a:r>
          </a:p>
          <a:p>
            <a:pPr marL="0" indent="0">
              <a:buNone/>
            </a:pPr>
            <a:r>
              <a:rPr lang="ar-AE" sz="20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يستطيع الط</a:t>
            </a:r>
            <a:r>
              <a:rPr lang="ar-SA" sz="20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0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الب أن يتناولها ضمن كتاب – </a:t>
            </a:r>
            <a:r>
              <a:rPr lang="ar-SA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المنتخب</a:t>
            </a:r>
            <a:r>
              <a:rPr lang="ar-AE" sz="20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.</a:t>
            </a:r>
            <a:endParaRPr lang="he-IL" sz="2000" b="1" u="sng" dirty="0">
              <a:latin typeface="Neo Sans Arabic" panose="020B0504030504040204" pitchFamily="34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63135" y="364871"/>
            <a:ext cx="29173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48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الأدب</a:t>
            </a:r>
            <a:endParaRPr lang="he-IL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983" y="1324131"/>
            <a:ext cx="3744692" cy="44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357007" y="1237191"/>
            <a:ext cx="8915400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r-AE" sz="8000" dirty="0" err="1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بالن</a:t>
            </a:r>
            <a:r>
              <a:rPr lang="ar-SA" sz="8000" dirty="0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ّ</a:t>
            </a:r>
            <a:r>
              <a:rPr lang="ar-AE" sz="8000" dirty="0">
                <a:solidFill>
                  <a:schemeClr val="accent2">
                    <a:lumMod val="75000"/>
                  </a:schemeClr>
                </a:solidFill>
                <a:latin typeface="AlArabiya" panose="02060603050605020204" pitchFamily="18" charset="-78"/>
                <a:cs typeface="AlArabiya" panose="02060603050605020204" pitchFamily="18" charset="-78"/>
              </a:rPr>
              <a:t>جاح للجميع !</a:t>
            </a:r>
            <a:endParaRPr lang="he-IL" sz="8000" dirty="0">
              <a:solidFill>
                <a:schemeClr val="accent2">
                  <a:lumMod val="75000"/>
                </a:schemeClr>
              </a:solidFill>
              <a:latin typeface="AlArabiya" panose="02060603050605020204" pitchFamily="18" charset="-78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094" y="-605995"/>
            <a:ext cx="6040967" cy="746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2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رابط خاص بموضوع اللّغة العربيّة في موقع مشروع هيلا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https://www.hila-matnasim.org.il/page.php?type=page&amp;ht=%D7%9E%D7%A1%D7%9C%D7%95%D7%9C%2012%20%D7%9E%D7%A8%D7%9B%D7%96%D7%99%D7%9D%20%D7%A2%D7%A8%D7%91%D7%99%D7%99%D7%9D&amp;id=3419</a:t>
            </a:r>
            <a:endParaRPr lang="ar-SA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1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1933303" y="261153"/>
            <a:ext cx="92833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SA" sz="8000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وحدتان تعليميّتان إلزاميّتان</a:t>
            </a:r>
            <a:endParaRPr lang="he-IL" sz="8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17" y="1316907"/>
            <a:ext cx="6387988" cy="4824495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4406538" y="3009931"/>
            <a:ext cx="398704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ar-AE" sz="6000" dirty="0">
                <a:solidFill>
                  <a:prstClr val="black"/>
                </a:solidFill>
                <a:cs typeface="Alarabiya Font" pitchFamily="2" charset="-78"/>
              </a:rPr>
              <a:t>للوسط ال</a:t>
            </a:r>
            <a:r>
              <a:rPr lang="ar-SA" sz="6000" dirty="0">
                <a:solidFill>
                  <a:prstClr val="black"/>
                </a:solidFill>
                <a:cs typeface="Alarabiya Font" pitchFamily="2" charset="-78"/>
              </a:rPr>
              <a:t>درزي</a:t>
            </a:r>
            <a:endParaRPr lang="he-IL" sz="6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955750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AE" sz="6000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أعزائي المعلمين / المعلمات :</a:t>
            </a:r>
            <a:br>
              <a:rPr lang="ar-AE" sz="6000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endParaRPr lang="he-IL" sz="6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>
          <a:xfrm>
            <a:off x="2749592" y="1714500"/>
            <a:ext cx="8915400" cy="3777622"/>
          </a:xfrm>
        </p:spPr>
        <p:txBody>
          <a:bodyPr>
            <a:normAutofit fontScale="92500" lnSpcReduction="10000"/>
          </a:bodyPr>
          <a:lstStyle/>
          <a:p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نضع بين أيديكم برنامج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تعليمي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خاص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بوح</a:t>
            </a:r>
            <a:r>
              <a:rPr lang="ar-SA" sz="2600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دتي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الل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غة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العربي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الإلزامي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ّتين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ضمن إطار البرنامج الت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عليمي " هيلا " حيث يشكل جزء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هام</a:t>
            </a:r>
            <a:r>
              <a:rPr lang="ar-SA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ًّ</a:t>
            </a:r>
            <a:r>
              <a:rPr lang="ar-AE" sz="26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 من تركيبة شهادة انهاء مستوى 12 وأيضا 30 % من امتحان البجروت .</a:t>
            </a:r>
          </a:p>
          <a:p>
            <a:pPr marL="0" indent="0">
              <a:buNone/>
            </a:pPr>
            <a:endParaRPr lang="ar-AE" sz="28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ومن خلال هذا البرنامج نكون قد مكّنا</a:t>
            </a: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طلابنا من الاطّلاع على جميع مجالات</a:t>
            </a:r>
          </a:p>
          <a:p>
            <a:pPr marL="0" indent="0" algn="ctr">
              <a:buNone/>
            </a:pP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الل</a:t>
            </a:r>
            <a:r>
              <a:rPr lang="ar-SA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200" b="1" dirty="0" err="1">
                <a:latin typeface="Neo Sans Arabic" panose="020B0504030504040204" pitchFamily="34" charset="-78"/>
                <a:cs typeface="Neo Sans Arabic" panose="020B0504030504040204" pitchFamily="34" charset="-78"/>
              </a:rPr>
              <a:t>غة</a:t>
            </a: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 العربي</a:t>
            </a:r>
            <a:r>
              <a:rPr lang="ar-SA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ّ</a:t>
            </a:r>
            <a:r>
              <a:rPr lang="ar-AE" sz="32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ة .</a:t>
            </a:r>
            <a:endParaRPr lang="he-IL" sz="3200" b="1" dirty="0">
              <a:latin typeface="Neo Sans Arabic" panose="020B0504030504040204" pitchFamily="34" charset="-78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669" y="685800"/>
            <a:ext cx="3866605" cy="52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1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0" y="171992"/>
            <a:ext cx="8634920" cy="576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2262" y="0"/>
            <a:ext cx="8067761" cy="56115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تركيبة العلامة في موضوع اللّغة العربيّة</a:t>
            </a:r>
          </a:p>
          <a:p>
            <a:pPr algn="ctr"/>
            <a:endParaRPr lang="ar-SA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  <a:cs typeface="Alarabiya Font" pitchFamily="2" charset="-78"/>
            </a:endParaRP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50% امتحان خارجي</a:t>
            </a:r>
          </a:p>
          <a:p>
            <a:pPr algn="ctr"/>
            <a:r>
              <a:rPr lang="ar-S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50% علامة واقية</a:t>
            </a:r>
            <a:endParaRPr lang="he-IL" sz="4800" dirty="0">
              <a:solidFill>
                <a:schemeClr val="tx1">
                  <a:lumMod val="95000"/>
                  <a:lumOff val="5000"/>
                </a:schemeClr>
              </a:solidFill>
              <a:latin typeface="Neo Sans Arabic" panose="020B0504030504040204" pitchFamily="34" charset="-78"/>
            </a:endParaRPr>
          </a:p>
          <a:p>
            <a:endParaRPr lang="he-IL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7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العلامة الواقية</a:t>
            </a:r>
            <a:b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تقسم إلى ثلاثة أقسام</a:t>
            </a: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>
          <a:xfrm>
            <a:off x="952500" y="2289026"/>
            <a:ext cx="10394707" cy="3311189"/>
          </a:xfrm>
        </p:spPr>
        <p:txBody>
          <a:bodyPr>
            <a:normAutofit/>
          </a:bodyPr>
          <a:lstStyle/>
          <a:p>
            <a:r>
              <a:rPr lang="ar-SA" b="1" dirty="0"/>
              <a:t>القسم الأوّل:</a:t>
            </a:r>
          </a:p>
          <a:p>
            <a:pPr marL="0" indent="0">
              <a:buNone/>
            </a:pPr>
            <a:r>
              <a:rPr lang="ar-SA" u="sng" dirty="0"/>
              <a:t> تقييم المعلّم.</a:t>
            </a:r>
            <a:endParaRPr lang="ar-SA" dirty="0"/>
          </a:p>
          <a:p>
            <a:r>
              <a:rPr lang="ar-SA" b="1" dirty="0"/>
              <a:t>القسم الثّاني: </a:t>
            </a:r>
          </a:p>
          <a:p>
            <a:pPr marL="0" indent="0">
              <a:buNone/>
            </a:pPr>
            <a:r>
              <a:rPr lang="ar-SA" u="sng" dirty="0"/>
              <a:t>نموذجان للتّقييم ( ورقة عمل، اختبار، فعاليّة....)</a:t>
            </a:r>
            <a:endParaRPr lang="ar-SA" dirty="0"/>
          </a:p>
          <a:p>
            <a:r>
              <a:rPr lang="ar-SA" b="1" dirty="0"/>
              <a:t>القسم الثّالث: </a:t>
            </a:r>
          </a:p>
          <a:p>
            <a:pPr marL="0" indent="0">
              <a:buNone/>
            </a:pPr>
            <a:r>
              <a:rPr lang="ar-SA" u="sng" dirty="0"/>
              <a:t>امتحان نموذجي </a:t>
            </a:r>
            <a:endParaRPr lang="en-US" u="sng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185850"/>
            <a:ext cx="4746171" cy="341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589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b="1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مبنى الامتحان</a:t>
            </a:r>
            <a:endParaRPr lang="en-US" b="1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r-SA" b="1" dirty="0">
                <a:latin typeface="David"/>
                <a:ea typeface="Calibri"/>
                <a:cs typeface="Times New Roman"/>
              </a:rPr>
              <a:t>يتكون الاختبار من ثلاثة فصول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latin typeface="David"/>
                <a:ea typeface="Calibri"/>
                <a:cs typeface="Times New Roman"/>
              </a:rPr>
              <a:t>الفصل الأول: فهم المقروء (30علامة)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Arial"/>
              </a:rPr>
              <a:t>على الطّالب الإجابة عن السّؤال (النّص) المقترح، النّص يحتوي على 6 بنود (أسئلة)، لا يوجد اختيار في أسئلة البنود.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b="1" dirty="0">
                <a:latin typeface="David"/>
                <a:ea typeface="Calibri"/>
                <a:cs typeface="Times New Roman"/>
              </a:rPr>
              <a:t>الفصل الثّاني: المعرفة اللغويّة (30 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على الطّالب الإجابة عن </a:t>
            </a:r>
            <a:r>
              <a:rPr lang="ar-SA" dirty="0" err="1">
                <a:latin typeface="David"/>
                <a:ea typeface="Calibri"/>
                <a:cs typeface="Times New Roman"/>
              </a:rPr>
              <a:t>جمية</a:t>
            </a:r>
            <a:r>
              <a:rPr lang="ar-SA" dirty="0">
                <a:latin typeface="David"/>
                <a:ea typeface="Calibri"/>
                <a:cs typeface="Times New Roman"/>
              </a:rPr>
              <a:t> الأسئلة المقترحة.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 </a:t>
            </a:r>
            <a:r>
              <a:rPr lang="ar-SA" b="1" dirty="0">
                <a:latin typeface="David"/>
                <a:ea typeface="Calibri"/>
                <a:cs typeface="Times New Roman"/>
              </a:rPr>
              <a:t>الفصل الثّالث: الأدب (40 علامة)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SA" dirty="0">
                <a:latin typeface="David"/>
                <a:ea typeface="Calibri"/>
                <a:cs typeface="Times New Roman"/>
              </a:rPr>
              <a:t>على الطّالب الإجابة عن نص واحد فقط من النصين المقترحين.</a:t>
            </a:r>
            <a:endParaRPr lang="en-US" sz="1400" dirty="0">
              <a:latin typeface="Calibri"/>
              <a:ea typeface="Calibri"/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641797"/>
            <a:ext cx="3196046" cy="31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38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  <a:t>رابط لامتحان نموذجي في الموقع</a:t>
            </a:r>
            <a:br>
              <a:rPr lang="ar-SA" dirty="0">
                <a:solidFill>
                  <a:schemeClr val="accent2">
                    <a:lumMod val="75000"/>
                  </a:schemeClr>
                </a:solidFill>
                <a:cs typeface="Alarabiya Font" pitchFamily="2" charset="-78"/>
              </a:rPr>
            </a:br>
            <a:endParaRPr lang="en-US" dirty="0">
              <a:solidFill>
                <a:schemeClr val="accent2">
                  <a:lumMod val="75000"/>
                </a:schemeClr>
              </a:solidFill>
              <a:cs typeface="Alarabiya Font" pitchFamily="2" charset="-78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https://www.hila-matnasim.org.il/productImages2/262/2019/10/28/image1572261610.pdf</a:t>
            </a:r>
          </a:p>
        </p:txBody>
      </p:sp>
    </p:spTree>
    <p:extLst>
      <p:ext uri="{BB962C8B-B14F-4D97-AF65-F5344CB8AC3E}">
        <p14:creationId xmlns:p14="http://schemas.microsoft.com/office/powerpoint/2010/main" val="167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ar-SA" sz="4000" b="1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المعرفة اللغوية</a:t>
            </a:r>
            <a:r>
              <a:rPr lang="ar-AE" sz="4000" b="1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: </a:t>
            </a:r>
            <a:br>
              <a:rPr lang="ar-AE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</a:br>
            <a:r>
              <a:rPr lang="ar-AE" sz="32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يشكل </a:t>
            </a:r>
            <a:r>
              <a:rPr lang="ar-SA" sz="32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30</a:t>
            </a:r>
            <a:r>
              <a:rPr lang="ar-AE" sz="32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% من الامتحان الد</a:t>
            </a:r>
            <a:r>
              <a:rPr lang="ar-SA" sz="32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ّ</a:t>
            </a:r>
            <a:r>
              <a:rPr lang="ar-AE" sz="3200" dirty="0">
                <a:solidFill>
                  <a:schemeClr val="accent2">
                    <a:lumMod val="75000"/>
                  </a:schemeClr>
                </a:solidFill>
                <a:latin typeface="Neo Sans Arabic" panose="020B0504030504040204" pitchFamily="34" charset="-78"/>
                <a:cs typeface="Alarabiya Font" pitchFamily="2" charset="-78"/>
              </a:rPr>
              <a:t>اخلي.</a:t>
            </a:r>
            <a:endParaRPr lang="he-IL" sz="3200" dirty="0">
              <a:solidFill>
                <a:schemeClr val="accent2">
                  <a:lumMod val="75000"/>
                </a:schemeClr>
              </a:solidFill>
              <a:latin typeface="Neo Sans Arabic" panose="020B0504030504040204" pitchFamily="34" charset="-78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ar-AE" sz="24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</a:t>
            </a:r>
            <a:r>
              <a:rPr lang="ar-SA" sz="2400" b="1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مادّة المطلوبة</a:t>
            </a:r>
            <a:r>
              <a:rPr lang="ar-AE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:</a:t>
            </a:r>
          </a:p>
          <a:p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الجملة الاسميّة.</a:t>
            </a:r>
            <a:endParaRPr lang="ar-AE" sz="24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الجملة الفعليّة.</a:t>
            </a:r>
            <a:endParaRPr lang="ar-AE" sz="24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  <a:p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الجار والمجرور.</a:t>
            </a:r>
          </a:p>
          <a:p>
            <a:r>
              <a:rPr lang="ar-SA" sz="2400" dirty="0">
                <a:latin typeface="Neo Sans Arabic" panose="020B0504030504040204" pitchFamily="34" charset="-78"/>
                <a:cs typeface="Neo Sans Arabic" panose="020B0504030504040204" pitchFamily="34" charset="-78"/>
              </a:rPr>
              <a:t>كان واخواتها.</a:t>
            </a:r>
            <a:endParaRPr lang="ar-AE" sz="2400" dirty="0">
              <a:latin typeface="Neo Sans Arabic" panose="020B0504030504040204" pitchFamily="34" charset="-78"/>
              <a:cs typeface="Neo Sans Arabic" panose="020B0504030504040204" pitchFamily="34" charset="-78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754" y="1837765"/>
            <a:ext cx="2801684" cy="378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האירוע המרכזי">
  <a:themeElements>
    <a:clrScheme name="האירוע המרכזי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האירוע המרכזי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האירוע המרכזי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TM04033927[[fn=האירוע המרכזי]]</Template>
  <TotalTime>1704</TotalTime>
  <Words>445</Words>
  <Application>Microsoft Office PowerPoint</Application>
  <PresentationFormat>מסך רחב</PresentationFormat>
  <Paragraphs>54</Paragraphs>
  <Slides>12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3" baseType="lpstr">
      <vt:lpstr>האירוע המרכזי</vt:lpstr>
      <vt:lpstr>מצגת של PowerPoint‏</vt:lpstr>
      <vt:lpstr>رابط خاص بموضوع اللّغة العربيّة في موقع مشروع هيلا</vt:lpstr>
      <vt:lpstr>מצגת של PowerPoint‏</vt:lpstr>
      <vt:lpstr>أعزائي المعلمين / المعلمات : </vt:lpstr>
      <vt:lpstr>מצגת של PowerPoint‏</vt:lpstr>
      <vt:lpstr>العلامة الواقية تقسم إلى ثلاثة أقسام</vt:lpstr>
      <vt:lpstr>مبنى الامتحان</vt:lpstr>
      <vt:lpstr>رابط لامتحان نموذجي في الموقع </vt:lpstr>
      <vt:lpstr>المعرفة اللغوية:  يشكل 30% من الامتحان الدّاخلي.</vt:lpstr>
      <vt:lpstr>أنواع النصوص المطلوبة في قسم الفهم:</vt:lpstr>
      <vt:lpstr>  يشكل40% من الامتحان الدّاخلي .  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חדיגה סמרי</cp:lastModifiedBy>
  <cp:revision>103</cp:revision>
  <dcterms:created xsi:type="dcterms:W3CDTF">2019-03-03T18:13:28Z</dcterms:created>
  <dcterms:modified xsi:type="dcterms:W3CDTF">2021-04-18T10:39:46Z</dcterms:modified>
</cp:coreProperties>
</file>