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bookmarkIdSeed="2">
  <p:sldMasterIdLst>
    <p:sldMasterId id="2147484233" r:id="rId1"/>
  </p:sldMasterIdLst>
  <p:sldIdLst>
    <p:sldId id="256" r:id="rId2"/>
    <p:sldId id="296" r:id="rId3"/>
    <p:sldId id="265" r:id="rId4"/>
    <p:sldId id="257" r:id="rId5"/>
    <p:sldId id="258" r:id="rId6"/>
    <p:sldId id="292" r:id="rId7"/>
    <p:sldId id="293" r:id="rId8"/>
    <p:sldId id="295" r:id="rId9"/>
    <p:sldId id="297" r:id="rId10"/>
    <p:sldId id="261" r:id="rId11"/>
    <p:sldId id="263" r:id="rId12"/>
    <p:sldId id="291" r:id="rId13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סגנון ביניים 2 - הדגשה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3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6069C44-1FE1-41CC-B570-C24D662CB765}" type="datetimeFigureOut">
              <a:rPr lang="he-IL" smtClean="0"/>
              <a:t>ו'/אדר/תשפ"א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161FA77-0281-439F-9D4E-0C228F6B0F1C}" type="slidenum">
              <a:rPr lang="he-IL" smtClean="0"/>
              <a:t>‹#›</a:t>
            </a:fld>
            <a:endParaRPr lang="he-IL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40650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תמונה פנורמית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9C44-1FE1-41CC-B570-C24D662CB765}" type="datetimeFigureOut">
              <a:rPr lang="he-IL" smtClean="0"/>
              <a:t>ו'/אדר/תשפ"א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FA77-0281-439F-9D4E-0C228F6B0F1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50516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ו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9C44-1FE1-41CC-B570-C24D662CB765}" type="datetimeFigureOut">
              <a:rPr lang="he-IL" smtClean="0"/>
              <a:t>ו'/אדר/תשפ"א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FA77-0281-439F-9D4E-0C228F6B0F1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34764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ציטוט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9C44-1FE1-41CC-B570-C24D662CB765}" type="datetimeFigureOut">
              <a:rPr lang="he-IL" smtClean="0"/>
              <a:t>ו'/אדר/תשפ"א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FA77-0281-439F-9D4E-0C228F6B0F1C}" type="slidenum">
              <a:rPr lang="he-IL" smtClean="0"/>
              <a:t>‹#›</a:t>
            </a:fld>
            <a:endParaRPr lang="he-IL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70038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9C44-1FE1-41CC-B570-C24D662CB765}" type="datetimeFigureOut">
              <a:rPr lang="he-IL" smtClean="0"/>
              <a:t>ו'/אדר/תשפ"א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FA77-0281-439F-9D4E-0C228F6B0F1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63585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עמוד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9C44-1FE1-41CC-B570-C24D662CB765}" type="datetimeFigureOut">
              <a:rPr lang="he-IL" smtClean="0"/>
              <a:t>ו'/אדר/תשפ"א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FA77-0281-439F-9D4E-0C228F6B0F1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45894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עמודת 3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9C44-1FE1-41CC-B570-C24D662CB765}" type="datetimeFigureOut">
              <a:rPr lang="he-IL" smtClean="0"/>
              <a:t>ו'/אדר/תשפ"א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FA77-0281-439F-9D4E-0C228F6B0F1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77897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9C44-1FE1-41CC-B570-C24D662CB765}" type="datetimeFigureOut">
              <a:rPr lang="he-IL" smtClean="0"/>
              <a:t>ו'/אדר/תשפ"א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FA77-0281-439F-9D4E-0C228F6B0F1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343049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9C44-1FE1-41CC-B570-C24D662CB765}" type="datetimeFigureOut">
              <a:rPr lang="he-IL" smtClean="0"/>
              <a:t>ו'/אדר/תשפ"א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FA77-0281-439F-9D4E-0C228F6B0F1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63854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9C44-1FE1-41CC-B570-C24D662CB765}" type="datetimeFigureOut">
              <a:rPr lang="he-IL" smtClean="0"/>
              <a:t>ו'/אדר/תשפ"א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FA77-0281-439F-9D4E-0C228F6B0F1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63929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9C44-1FE1-41CC-B570-C24D662CB765}" type="datetimeFigureOut">
              <a:rPr lang="he-IL" smtClean="0"/>
              <a:t>ו'/אדר/תשפ"א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FA77-0281-439F-9D4E-0C228F6B0F1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56527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9C44-1FE1-41CC-B570-C24D662CB765}" type="datetimeFigureOut">
              <a:rPr lang="he-IL" smtClean="0"/>
              <a:t>ו'/אדר/תשפ"א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FA77-0281-439F-9D4E-0C228F6B0F1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76235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9C44-1FE1-41CC-B570-C24D662CB765}" type="datetimeFigureOut">
              <a:rPr lang="he-IL" smtClean="0"/>
              <a:t>ו'/אדר/תשפ"א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FA77-0281-439F-9D4E-0C228F6B0F1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18890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9C44-1FE1-41CC-B570-C24D662CB765}" type="datetimeFigureOut">
              <a:rPr lang="he-IL" smtClean="0"/>
              <a:t>ו'/אדר/תשפ"א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FA77-0281-439F-9D4E-0C228F6B0F1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7479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9C44-1FE1-41CC-B570-C24D662CB765}" type="datetimeFigureOut">
              <a:rPr lang="he-IL" smtClean="0"/>
              <a:t>ו'/אדר/תשפ"א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FA77-0281-439F-9D4E-0C228F6B0F1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01567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9C44-1FE1-41CC-B570-C24D662CB765}" type="datetimeFigureOut">
              <a:rPr lang="he-IL" smtClean="0"/>
              <a:t>ו'/אדר/תשפ"א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FA77-0281-439F-9D4E-0C228F6B0F1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84665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9C44-1FE1-41CC-B570-C24D662CB765}" type="datetimeFigureOut">
              <a:rPr lang="he-IL" smtClean="0"/>
              <a:t>ו'/אדר/תשפ"א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FA77-0281-439F-9D4E-0C228F6B0F1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32269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6069C44-1FE1-41CC-B570-C24D662CB765}" type="datetimeFigureOut">
              <a:rPr lang="he-IL" smtClean="0"/>
              <a:t>ו'/אדר/תשפ"א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E161FA77-0281-439F-9D4E-0C228F6B0F1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64219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4" r:id="rId1"/>
    <p:sldLayoutId id="2147484235" r:id="rId2"/>
    <p:sldLayoutId id="2147484236" r:id="rId3"/>
    <p:sldLayoutId id="2147484237" r:id="rId4"/>
    <p:sldLayoutId id="2147484238" r:id="rId5"/>
    <p:sldLayoutId id="2147484239" r:id="rId6"/>
    <p:sldLayoutId id="2147484240" r:id="rId7"/>
    <p:sldLayoutId id="2147484241" r:id="rId8"/>
    <p:sldLayoutId id="2147484242" r:id="rId9"/>
    <p:sldLayoutId id="2147484243" r:id="rId10"/>
    <p:sldLayoutId id="2147484244" r:id="rId11"/>
    <p:sldLayoutId id="2147484245" r:id="rId12"/>
    <p:sldLayoutId id="2147484246" r:id="rId13"/>
    <p:sldLayoutId id="2147484247" r:id="rId14"/>
    <p:sldLayoutId id="2147484248" r:id="rId15"/>
    <p:sldLayoutId id="2147484249" r:id="rId16"/>
    <p:sldLayoutId id="2147484250" r:id="rId17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ila-matnasim.org.il/page.php?type=page&amp;ht=%D7%9E%D7%A1%D7%9C%D7%95%D7%9C%2012%20%D7%9E%D7%A8%D7%9B%D7%96%D7%99%D7%9D%20%D7%A2%D7%A8%D7%91%D7%99%D7%99%D7%9D&amp;id=3419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ila-matnasim.org.il/designFiles/2621599752010rand.docx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71"/>
            <a:ext cx="12234556" cy="683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692703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AE" sz="6000" dirty="0">
                <a:solidFill>
                  <a:schemeClr val="accent2">
                    <a:lumMod val="75000"/>
                  </a:schemeClr>
                </a:solidFill>
                <a:cs typeface="Alarabiya Font" pitchFamily="2" charset="-78"/>
              </a:rPr>
              <a:t>الت</a:t>
            </a:r>
            <a:r>
              <a:rPr lang="ar-SA" sz="6000" dirty="0">
                <a:solidFill>
                  <a:schemeClr val="accent2">
                    <a:lumMod val="75000"/>
                  </a:schemeClr>
                </a:solidFill>
                <a:cs typeface="Alarabiya Font" pitchFamily="2" charset="-78"/>
              </a:rPr>
              <a:t>ّ</a:t>
            </a:r>
            <a:r>
              <a:rPr lang="ar-AE" sz="6000" dirty="0">
                <a:solidFill>
                  <a:schemeClr val="accent2">
                    <a:lumMod val="75000"/>
                  </a:schemeClr>
                </a:solidFill>
                <a:cs typeface="Alarabiya Font" pitchFamily="2" charset="-78"/>
              </a:rPr>
              <a:t>عبير الكتابي</a:t>
            </a:r>
            <a:endParaRPr lang="he-IL" sz="6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sz="quarter" idx="13"/>
          </p:nvPr>
        </p:nvSpPr>
        <p:spPr>
          <a:xfrm>
            <a:off x="1162050" y="2133600"/>
            <a:ext cx="10342562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r-AE" sz="3600" b="1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الأنواع ال</a:t>
            </a:r>
            <a:r>
              <a:rPr lang="ar-SA" sz="3600" b="1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إ</a:t>
            </a:r>
            <a:r>
              <a:rPr lang="ar-AE" sz="3600" b="1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نشائي</a:t>
            </a:r>
            <a:r>
              <a:rPr lang="ar-SA" sz="3600" b="1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ّ</a:t>
            </a:r>
            <a:r>
              <a:rPr lang="ar-AE" sz="3600" b="1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ة ال</a:t>
            </a:r>
            <a:r>
              <a:rPr lang="ar-SA" sz="3600" b="1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ّ</a:t>
            </a:r>
            <a:r>
              <a:rPr lang="ar-AE" sz="3600" b="1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تي تطرح في الموضوعات الكتابي</a:t>
            </a:r>
            <a:r>
              <a:rPr lang="ar-SA" sz="3600" b="1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ّ</a:t>
            </a:r>
            <a:r>
              <a:rPr lang="ar-AE" sz="3600" b="1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ة :</a:t>
            </a:r>
          </a:p>
          <a:p>
            <a:r>
              <a:rPr lang="ar-AE" sz="3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. مقالة رأي.</a:t>
            </a:r>
          </a:p>
          <a:p>
            <a:r>
              <a:rPr lang="ar-AE" sz="3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 رسالة شخصي</a:t>
            </a:r>
            <a:r>
              <a:rPr lang="ar-SA" sz="3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ّ</a:t>
            </a:r>
            <a:r>
              <a:rPr lang="ar-AE" sz="3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ة \ رسالة رسمي</a:t>
            </a:r>
            <a:r>
              <a:rPr lang="ar-SA" sz="3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ّ</a:t>
            </a:r>
            <a:r>
              <a:rPr lang="ar-AE" sz="3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ة .</a:t>
            </a:r>
          </a:p>
          <a:p>
            <a:r>
              <a:rPr lang="ar-AE" sz="3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نص وصفي</a:t>
            </a:r>
            <a:r>
              <a:rPr lang="ar-SA" sz="3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 إقناعي</a:t>
            </a:r>
            <a:endParaRPr lang="he-IL" sz="3600" dirty="0">
              <a:latin typeface="Neo Sans Arabic" panose="020B0504030504040204" pitchFamily="34" charset="-78"/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4" y="3003735"/>
            <a:ext cx="3602438" cy="360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1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00837" y="-14240"/>
            <a:ext cx="10396882" cy="1151965"/>
          </a:xfrm>
        </p:spPr>
        <p:txBody>
          <a:bodyPr>
            <a:normAutofit/>
          </a:bodyPr>
          <a:lstStyle/>
          <a:p>
            <a:pPr algn="ctr"/>
            <a:r>
              <a:rPr lang="ar-AE" sz="5400" dirty="0">
                <a:solidFill>
                  <a:schemeClr val="accent2">
                    <a:lumMod val="75000"/>
                  </a:schemeClr>
                </a:solidFill>
                <a:cs typeface="Alarabiya Font" pitchFamily="2" charset="-78"/>
              </a:rPr>
              <a:t>الماد</a:t>
            </a:r>
            <a:r>
              <a:rPr lang="ar-SA" sz="5400" dirty="0">
                <a:solidFill>
                  <a:schemeClr val="accent2">
                    <a:lumMod val="75000"/>
                  </a:schemeClr>
                </a:solidFill>
                <a:cs typeface="Alarabiya Font" pitchFamily="2" charset="-78"/>
              </a:rPr>
              <a:t>ّ</a:t>
            </a:r>
            <a:r>
              <a:rPr lang="ar-AE" sz="5400" dirty="0">
                <a:solidFill>
                  <a:schemeClr val="accent2">
                    <a:lumMod val="75000"/>
                  </a:schemeClr>
                </a:solidFill>
                <a:cs typeface="Alarabiya Font" pitchFamily="2" charset="-78"/>
              </a:rPr>
              <a:t>ة المطلوبة في الأدب</a:t>
            </a:r>
            <a:endParaRPr lang="he-IL" sz="5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sz="quarter" idx="13"/>
          </p:nvPr>
        </p:nvSpPr>
        <p:spPr>
          <a:xfrm>
            <a:off x="2537066" y="860228"/>
            <a:ext cx="8915400" cy="4817533"/>
          </a:xfrm>
        </p:spPr>
        <p:txBody>
          <a:bodyPr>
            <a:normAutofit fontScale="92500" lnSpcReduction="10000"/>
          </a:bodyPr>
          <a:lstStyle/>
          <a:p>
            <a:r>
              <a:rPr lang="ar-AE" sz="2400" u="sng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الش</a:t>
            </a:r>
            <a:r>
              <a:rPr lang="ar-SA" sz="2400" u="sng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ّ</a:t>
            </a:r>
            <a:r>
              <a:rPr lang="ar-AE" sz="2400" u="sng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عر القديم </a:t>
            </a:r>
            <a:r>
              <a:rPr lang="he-IL" sz="2400" u="sng" dirty="0">
                <a:latin typeface="Neo Sans Arabic" panose="020B0504030504040204" pitchFamily="34" charset="-78"/>
              </a:rPr>
              <a:t>:</a:t>
            </a:r>
          </a:p>
          <a:p>
            <a:pPr marL="0" indent="0">
              <a:buNone/>
            </a:pPr>
            <a:r>
              <a:rPr lang="ar-AE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أ. أراك عصي الد</a:t>
            </a:r>
            <a:r>
              <a:rPr lang="ar-SA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ّ</a:t>
            </a:r>
            <a:r>
              <a:rPr lang="ar-AE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مع – أبو فراس الحمداني ص 124</a:t>
            </a:r>
          </a:p>
          <a:p>
            <a:r>
              <a:rPr lang="ar-AE" sz="2400" u="sng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الن</a:t>
            </a:r>
            <a:r>
              <a:rPr lang="ar-SA" sz="2400" u="sng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ّ</a:t>
            </a:r>
            <a:r>
              <a:rPr lang="ar-AE" sz="2400" u="sng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ثر القديم </a:t>
            </a:r>
            <a:r>
              <a:rPr lang="he-IL" sz="2400" u="sng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:</a:t>
            </a:r>
            <a:endParaRPr lang="he-IL" sz="2400" u="sng" dirty="0">
              <a:latin typeface="Neo Sans Arabic" panose="020B0504030504040204" pitchFamily="34" charset="-78"/>
            </a:endParaRPr>
          </a:p>
          <a:p>
            <a:pPr marL="0" indent="0">
              <a:buNone/>
            </a:pPr>
            <a:r>
              <a:rPr lang="ar-AE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أ. (من سورة هود – الآيات 26-49 ) صفحة 26.</a:t>
            </a:r>
          </a:p>
          <a:p>
            <a:r>
              <a:rPr lang="ar-AE" sz="2400" u="sng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الش</a:t>
            </a:r>
            <a:r>
              <a:rPr lang="ar-SA" sz="2400" u="sng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ّ</a:t>
            </a:r>
            <a:r>
              <a:rPr lang="ar-AE" sz="2400" u="sng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عر الحديث :</a:t>
            </a:r>
            <a:endParaRPr lang="he-IL" sz="2400" u="sng" dirty="0">
              <a:latin typeface="Neo Sans Arabic" panose="020B0504030504040204" pitchFamily="34" charset="-78"/>
            </a:endParaRPr>
          </a:p>
          <a:p>
            <a:pPr marL="0" indent="0">
              <a:buNone/>
            </a:pPr>
            <a:r>
              <a:rPr lang="ar-AE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أ. حكاية قديمة – صلاح عبد الص</a:t>
            </a:r>
            <a:r>
              <a:rPr lang="ar-SA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ّ</a:t>
            </a:r>
            <a:r>
              <a:rPr lang="ar-AE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بور ص 37.</a:t>
            </a:r>
          </a:p>
          <a:p>
            <a:pPr marL="0" indent="0">
              <a:buNone/>
            </a:pPr>
            <a:r>
              <a:rPr lang="ar-AE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ب . نشيد الجبار – أبو القاسم الش</a:t>
            </a:r>
            <a:r>
              <a:rPr lang="ar-SA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ّ</a:t>
            </a:r>
            <a:r>
              <a:rPr lang="ar-AE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ابي ص 22.</a:t>
            </a:r>
            <a:endParaRPr lang="ar-SA" dirty="0">
              <a:latin typeface="Neo Sans Arabic" panose="020B0504030504040204" pitchFamily="34" charset="-78"/>
              <a:cs typeface="Neo Sans Arabic" panose="020B0504030504040204" pitchFamily="34" charset="-78"/>
            </a:endParaRPr>
          </a:p>
          <a:p>
            <a:pPr marL="0" indent="0">
              <a:buNone/>
            </a:pPr>
            <a:r>
              <a:rPr lang="ar-SA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ج. ونحن نحب الحياة- محمود درويش ص </a:t>
            </a:r>
            <a:endParaRPr lang="ar-AE" dirty="0">
              <a:latin typeface="Neo Sans Arabic" panose="020B0504030504040204" pitchFamily="34" charset="-78"/>
              <a:cs typeface="Neo Sans Arabic" panose="020B0504030504040204" pitchFamily="34" charset="-78"/>
            </a:endParaRPr>
          </a:p>
          <a:p>
            <a:r>
              <a:rPr lang="ar-AE" sz="2400" u="sng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القص</a:t>
            </a:r>
            <a:r>
              <a:rPr lang="ar-SA" sz="2400" u="sng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ّ</a:t>
            </a:r>
            <a:r>
              <a:rPr lang="ar-AE" sz="2400" u="sng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ة القصيرة: </a:t>
            </a:r>
          </a:p>
          <a:p>
            <a:r>
              <a:rPr lang="ar-AE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أ. الر</a:t>
            </a:r>
            <a:r>
              <a:rPr lang="ar-SA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ّ</a:t>
            </a:r>
            <a:r>
              <a:rPr lang="ar-AE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اية والبراءة – مجيد طوبيا ص 123.</a:t>
            </a:r>
            <a:endParaRPr lang="he-IL" dirty="0">
              <a:latin typeface="Neo Sans Arabic" panose="020B0504030504040204" pitchFamily="34" charset="-78"/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553" y="1436430"/>
            <a:ext cx="4882919" cy="43238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42806" y="2207165"/>
            <a:ext cx="5037666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6000" dirty="0">
                <a:solidFill>
                  <a:srgbClr val="C00000"/>
                </a:solidFill>
                <a:latin typeface="Neo Sans Arabic" panose="020B0504030504040204" pitchFamily="34" charset="-78"/>
                <a:cs typeface="Alarabiya Font" pitchFamily="2" charset="-78"/>
              </a:rPr>
              <a:t>       ملاحظة !</a:t>
            </a:r>
          </a:p>
          <a:p>
            <a:pPr algn="ctr"/>
            <a:r>
              <a:rPr lang="ar-AE" sz="24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الن</a:t>
            </a:r>
            <a:r>
              <a:rPr lang="ar-SA" sz="24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ّ</a:t>
            </a:r>
            <a:r>
              <a:rPr lang="ar-AE" sz="24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صوص الت</a:t>
            </a:r>
            <a:r>
              <a:rPr lang="ar-SA" sz="24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ّ</a:t>
            </a:r>
            <a:r>
              <a:rPr lang="ar-AE" sz="24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عليمي</a:t>
            </a:r>
            <a:r>
              <a:rPr lang="ar-SA" sz="24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ّ</a:t>
            </a:r>
            <a:r>
              <a:rPr lang="ar-AE" sz="24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ة </a:t>
            </a:r>
          </a:p>
          <a:p>
            <a:pPr algn="ctr"/>
            <a:r>
              <a:rPr lang="ar-AE" sz="24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موجودة في كتاب : </a:t>
            </a:r>
          </a:p>
          <a:p>
            <a:pPr algn="ctr"/>
            <a:r>
              <a:rPr lang="ar-AE" sz="24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بيادر الأدب القديم \ الحديث</a:t>
            </a:r>
            <a:endParaRPr lang="he-IL" sz="2400" dirty="0">
              <a:latin typeface="Neo Sans Arabic" panose="020B050403050404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0376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sz="quarter" idx="13"/>
          </p:nvPr>
        </p:nvSpPr>
        <p:spPr>
          <a:xfrm>
            <a:off x="357007" y="1237191"/>
            <a:ext cx="89154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r-AE" sz="8000" dirty="0" err="1">
                <a:solidFill>
                  <a:schemeClr val="accent2">
                    <a:lumMod val="75000"/>
                  </a:schemeClr>
                </a:solidFill>
                <a:latin typeface="AlArabiya" panose="02060603050605020204" pitchFamily="18" charset="-78"/>
                <a:cs typeface="AlArabiya" panose="02060603050605020204" pitchFamily="18" charset="-78"/>
              </a:rPr>
              <a:t>بالن</a:t>
            </a:r>
            <a:r>
              <a:rPr lang="ar-SA" sz="8000" dirty="0">
                <a:solidFill>
                  <a:schemeClr val="accent2">
                    <a:lumMod val="75000"/>
                  </a:schemeClr>
                </a:solidFill>
                <a:latin typeface="AlArabiya" panose="02060603050605020204" pitchFamily="18" charset="-78"/>
                <a:cs typeface="AlArabiya" panose="02060603050605020204" pitchFamily="18" charset="-78"/>
              </a:rPr>
              <a:t>ّ</a:t>
            </a:r>
            <a:r>
              <a:rPr lang="ar-AE" sz="8000" dirty="0">
                <a:solidFill>
                  <a:schemeClr val="accent2">
                    <a:lumMod val="75000"/>
                  </a:schemeClr>
                </a:solidFill>
                <a:latin typeface="AlArabiya" panose="02060603050605020204" pitchFamily="18" charset="-78"/>
                <a:cs typeface="AlArabiya" panose="02060603050605020204" pitchFamily="18" charset="-78"/>
              </a:rPr>
              <a:t>جاح للجميع !</a:t>
            </a:r>
            <a:endParaRPr lang="he-IL" sz="8000" dirty="0">
              <a:solidFill>
                <a:schemeClr val="accent2">
                  <a:lumMod val="75000"/>
                </a:schemeClr>
              </a:solidFill>
              <a:latin typeface="AlArabiya" panose="02060603050605020204" pitchFamily="18" charset="-78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094" y="-605995"/>
            <a:ext cx="6040967" cy="746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237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ar-SA" dirty="0">
                <a:solidFill>
                  <a:schemeClr val="accent2">
                    <a:lumMod val="75000"/>
                  </a:schemeClr>
                </a:solidFill>
                <a:cs typeface="Alarabiya Font" pitchFamily="2" charset="-78"/>
              </a:rPr>
              <a:t>رابط خاص بموضوع اللّغة العربيّة في موقع مشروع هيلا</a:t>
            </a:r>
            <a:endParaRPr lang="en-US" dirty="0">
              <a:solidFill>
                <a:schemeClr val="accent2">
                  <a:lumMod val="75000"/>
                </a:schemeClr>
              </a:solidFill>
              <a:cs typeface="Alarabiya Font" pitchFamily="2" charset="-78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https://www.hila-matnasim.org.il/page.php?type=page&amp;ht=%D7%9E%D7%A1%D7%9C%D7%95%D7%9C%2012%20%D7%9E%D7%A8%D7%9B%D7%96%D7%99%D7%9D%20%D7%A2%D7%A8%D7%91%D7%99%D7%99%D7%9D&amp;id=3419</a:t>
            </a:r>
            <a:endParaRPr lang="ar-SA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41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6"/>
          <p:cNvSpPr/>
          <p:nvPr/>
        </p:nvSpPr>
        <p:spPr>
          <a:xfrm>
            <a:off x="1933303" y="261153"/>
            <a:ext cx="92833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r-SA" sz="8000" dirty="0">
                <a:solidFill>
                  <a:schemeClr val="accent2">
                    <a:lumMod val="75000"/>
                  </a:schemeClr>
                </a:solidFill>
                <a:cs typeface="Alarabiya Font" pitchFamily="2" charset="-78"/>
              </a:rPr>
              <a:t>وحدتان تعليميّتان إلزاميّتان</a:t>
            </a:r>
            <a:endParaRPr lang="he-IL" sz="8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017" y="1316907"/>
            <a:ext cx="6387988" cy="4824495"/>
          </a:xfrm>
          <a:prstGeom prst="rect">
            <a:avLst/>
          </a:prstGeom>
        </p:spPr>
      </p:pic>
      <p:sp>
        <p:nvSpPr>
          <p:cNvPr id="6" name="מלבן 5"/>
          <p:cNvSpPr/>
          <p:nvPr/>
        </p:nvSpPr>
        <p:spPr>
          <a:xfrm>
            <a:off x="4406538" y="3009931"/>
            <a:ext cx="39870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r-AE" sz="6000" dirty="0">
                <a:solidFill>
                  <a:prstClr val="black"/>
                </a:solidFill>
                <a:cs typeface="Alarabiya Font" pitchFamily="2" charset="-78"/>
              </a:rPr>
              <a:t>للوسط العربي</a:t>
            </a:r>
            <a:endParaRPr lang="he-IL" sz="6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95575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ar-AE" sz="6000" b="1" dirty="0">
                <a:solidFill>
                  <a:schemeClr val="accent2">
                    <a:lumMod val="75000"/>
                  </a:schemeClr>
                </a:solidFill>
                <a:cs typeface="Alarabiya Font" pitchFamily="2" charset="-78"/>
              </a:rPr>
              <a:t>أعزائي المعلمين / المعلمات :</a:t>
            </a:r>
            <a:br>
              <a:rPr lang="ar-AE" sz="6000" b="1" dirty="0">
                <a:solidFill>
                  <a:schemeClr val="accent2">
                    <a:lumMod val="75000"/>
                  </a:schemeClr>
                </a:solidFill>
                <a:cs typeface="Alarabiya Font" pitchFamily="2" charset="-78"/>
              </a:rPr>
            </a:br>
            <a:endParaRPr lang="he-IL" sz="6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sz="quarter" idx="13"/>
          </p:nvPr>
        </p:nvSpPr>
        <p:spPr>
          <a:xfrm>
            <a:off x="2749592" y="1714500"/>
            <a:ext cx="8915400" cy="3777622"/>
          </a:xfrm>
        </p:spPr>
        <p:txBody>
          <a:bodyPr>
            <a:normAutofit fontScale="92500" lnSpcReduction="10000"/>
          </a:bodyPr>
          <a:lstStyle/>
          <a:p>
            <a:r>
              <a:rPr lang="ar-AE" sz="2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نضع بين أيديكم برنامج</a:t>
            </a:r>
            <a:r>
              <a:rPr lang="ar-SA" sz="2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ً</a:t>
            </a:r>
            <a:r>
              <a:rPr lang="ar-AE" sz="2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ا تعليمي</a:t>
            </a:r>
            <a:r>
              <a:rPr lang="ar-SA" sz="2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ًّ</a:t>
            </a:r>
            <a:r>
              <a:rPr lang="ar-AE" sz="2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ا خاص</a:t>
            </a:r>
            <a:r>
              <a:rPr lang="ar-SA" sz="2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ًّ</a:t>
            </a:r>
            <a:r>
              <a:rPr lang="ar-AE" sz="2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ا بوح</a:t>
            </a:r>
            <a:r>
              <a:rPr lang="ar-SA" sz="2600" dirty="0" err="1">
                <a:latin typeface="Neo Sans Arabic" panose="020B0504030504040204" pitchFamily="34" charset="-78"/>
                <a:cs typeface="Neo Sans Arabic" panose="020B0504030504040204" pitchFamily="34" charset="-78"/>
              </a:rPr>
              <a:t>دتي</a:t>
            </a:r>
            <a:r>
              <a:rPr lang="ar-SA" sz="2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 </a:t>
            </a:r>
            <a:r>
              <a:rPr lang="ar-AE" sz="2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الل</a:t>
            </a:r>
            <a:r>
              <a:rPr lang="ar-SA" sz="2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ّ</a:t>
            </a:r>
            <a:r>
              <a:rPr lang="ar-AE" sz="2600" dirty="0" err="1">
                <a:latin typeface="Neo Sans Arabic" panose="020B0504030504040204" pitchFamily="34" charset="-78"/>
                <a:cs typeface="Neo Sans Arabic" panose="020B0504030504040204" pitchFamily="34" charset="-78"/>
              </a:rPr>
              <a:t>غة</a:t>
            </a:r>
            <a:r>
              <a:rPr lang="ar-AE" sz="2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 العربي</a:t>
            </a:r>
            <a:r>
              <a:rPr lang="ar-SA" sz="2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ّ</a:t>
            </a:r>
            <a:r>
              <a:rPr lang="ar-AE" sz="2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ة الإلزامي</a:t>
            </a:r>
            <a:r>
              <a:rPr lang="ar-SA" sz="2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ّتين</a:t>
            </a:r>
            <a:r>
              <a:rPr lang="ar-AE" sz="2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 ضمن إطار البرنامج الت</a:t>
            </a:r>
            <a:r>
              <a:rPr lang="ar-SA" sz="2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ّ</a:t>
            </a:r>
            <a:r>
              <a:rPr lang="ar-AE" sz="2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عليمي " هيلا " حيث يشكل جزء</a:t>
            </a:r>
            <a:r>
              <a:rPr lang="ar-SA" sz="2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ً</a:t>
            </a:r>
            <a:r>
              <a:rPr lang="ar-AE" sz="2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 هام</a:t>
            </a:r>
            <a:r>
              <a:rPr lang="ar-SA" sz="2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ًّ</a:t>
            </a:r>
            <a:r>
              <a:rPr lang="ar-AE" sz="2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ا من تركيبة شهادة انهاء مستوى 12 وأيضا 30 % من امتحان البجروت .</a:t>
            </a:r>
          </a:p>
          <a:p>
            <a:pPr marL="0" indent="0">
              <a:buNone/>
            </a:pPr>
            <a:endParaRPr lang="ar-AE" sz="2800" dirty="0">
              <a:latin typeface="Neo Sans Arabic" panose="020B0504030504040204" pitchFamily="34" charset="-78"/>
              <a:cs typeface="Neo Sans Arabic" panose="020B0504030504040204" pitchFamily="34" charset="-78"/>
            </a:endParaRPr>
          </a:p>
          <a:p>
            <a:pPr marL="0" indent="0" algn="ctr">
              <a:buNone/>
            </a:pPr>
            <a:r>
              <a:rPr lang="ar-AE" sz="3200" b="1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ومن خلال هذا البرنامج نكون قد مكّنا</a:t>
            </a:r>
          </a:p>
          <a:p>
            <a:pPr marL="0" indent="0" algn="ctr">
              <a:buNone/>
            </a:pPr>
            <a:r>
              <a:rPr lang="ar-AE" sz="3200" b="1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 طلابنا من الاطّلاع على جميع مجالات</a:t>
            </a:r>
          </a:p>
          <a:p>
            <a:pPr marL="0" indent="0" algn="ctr">
              <a:buNone/>
            </a:pPr>
            <a:r>
              <a:rPr lang="ar-AE" sz="3200" b="1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 الل</a:t>
            </a:r>
            <a:r>
              <a:rPr lang="ar-SA" sz="3200" b="1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ّ</a:t>
            </a:r>
            <a:r>
              <a:rPr lang="ar-AE" sz="3200" b="1" dirty="0" err="1">
                <a:latin typeface="Neo Sans Arabic" panose="020B0504030504040204" pitchFamily="34" charset="-78"/>
                <a:cs typeface="Neo Sans Arabic" panose="020B0504030504040204" pitchFamily="34" charset="-78"/>
              </a:rPr>
              <a:t>غة</a:t>
            </a:r>
            <a:r>
              <a:rPr lang="ar-AE" sz="3200" b="1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 العربي</a:t>
            </a:r>
            <a:r>
              <a:rPr lang="ar-SA" sz="3200" b="1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ّ</a:t>
            </a:r>
            <a:r>
              <a:rPr lang="ar-AE" sz="3200" b="1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ة .</a:t>
            </a:r>
            <a:endParaRPr lang="he-IL" sz="3200" b="1" dirty="0">
              <a:latin typeface="Neo Sans Arabic" panose="020B0504030504040204" pitchFamily="34" charset="-78"/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9669" y="685800"/>
            <a:ext cx="3866605" cy="524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618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10" y="171992"/>
            <a:ext cx="8634920" cy="57650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12262" y="0"/>
            <a:ext cx="8067761" cy="56115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sz="4800" dirty="0">
              <a:solidFill>
                <a:schemeClr val="tx1">
                  <a:lumMod val="95000"/>
                  <a:lumOff val="5000"/>
                </a:schemeClr>
              </a:solidFill>
              <a:latin typeface="Neo Sans Arabic" panose="020B0504030504040204" pitchFamily="34" charset="-78"/>
              <a:cs typeface="Alarabiya Font" pitchFamily="2" charset="-78"/>
            </a:endParaRPr>
          </a:p>
          <a:p>
            <a:pPr algn="ctr"/>
            <a:endParaRPr lang="ar-SA" sz="4800" dirty="0">
              <a:solidFill>
                <a:schemeClr val="tx1">
                  <a:lumMod val="95000"/>
                  <a:lumOff val="5000"/>
                </a:schemeClr>
              </a:solidFill>
              <a:latin typeface="Neo Sans Arabic" panose="020B0504030504040204" pitchFamily="34" charset="-78"/>
              <a:cs typeface="Alarabiya Font" pitchFamily="2" charset="-78"/>
            </a:endParaRPr>
          </a:p>
          <a:p>
            <a:pPr algn="ctr"/>
            <a:r>
              <a:rPr lang="ar-SA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Neo Sans Arabic" panose="020B0504030504040204" pitchFamily="34" charset="-78"/>
                <a:cs typeface="Alarabiya Font" pitchFamily="2" charset="-78"/>
              </a:rPr>
              <a:t>تركيبة العلامة في موضوع اللّغة العربيّة</a:t>
            </a:r>
          </a:p>
          <a:p>
            <a:pPr algn="ctr"/>
            <a:endParaRPr lang="ar-SA" sz="4800" dirty="0">
              <a:solidFill>
                <a:schemeClr val="tx1">
                  <a:lumMod val="95000"/>
                  <a:lumOff val="5000"/>
                </a:schemeClr>
              </a:solidFill>
              <a:latin typeface="Neo Sans Arabic" panose="020B0504030504040204" pitchFamily="34" charset="-78"/>
              <a:cs typeface="Alarabiya Font" pitchFamily="2" charset="-78"/>
            </a:endParaRPr>
          </a:p>
          <a:p>
            <a:pPr algn="ctr"/>
            <a:r>
              <a:rPr lang="ar-SA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Neo Sans Arabic" panose="020B0504030504040204" pitchFamily="34" charset="-78"/>
                <a:cs typeface="Alarabiya Font" pitchFamily="2" charset="-78"/>
              </a:rPr>
              <a:t>50% علامة واقية</a:t>
            </a:r>
          </a:p>
          <a:p>
            <a:pPr algn="ctr"/>
            <a:r>
              <a:rPr lang="ar-SA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Neo Sans Arabic" panose="020B0504030504040204" pitchFamily="34" charset="-78"/>
                <a:cs typeface="Alarabiya Font" pitchFamily="2" charset="-78"/>
              </a:rPr>
              <a:t>50% امتحان خارجي</a:t>
            </a:r>
            <a:endParaRPr lang="he-IL" sz="4800" dirty="0">
              <a:solidFill>
                <a:schemeClr val="tx1">
                  <a:lumMod val="95000"/>
                  <a:lumOff val="5000"/>
                </a:schemeClr>
              </a:solidFill>
              <a:latin typeface="Neo Sans Arabic" panose="020B0504030504040204" pitchFamily="34" charset="-78"/>
            </a:endParaRPr>
          </a:p>
          <a:p>
            <a:endParaRPr lang="he-IL" sz="6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4791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ar-SA" dirty="0">
                <a:solidFill>
                  <a:schemeClr val="accent2">
                    <a:lumMod val="75000"/>
                  </a:schemeClr>
                </a:solidFill>
                <a:cs typeface="Alarabiya Font" pitchFamily="2" charset="-78"/>
              </a:rPr>
              <a:t>العلامة الواقية</a:t>
            </a:r>
            <a:br>
              <a:rPr lang="ar-SA" dirty="0">
                <a:solidFill>
                  <a:schemeClr val="accent2">
                    <a:lumMod val="75000"/>
                  </a:schemeClr>
                </a:solidFill>
                <a:cs typeface="Alarabiya Font" pitchFamily="2" charset="-78"/>
              </a:rPr>
            </a:br>
            <a:r>
              <a:rPr lang="ar-SA" dirty="0">
                <a:solidFill>
                  <a:schemeClr val="accent2">
                    <a:lumMod val="75000"/>
                  </a:schemeClr>
                </a:solidFill>
                <a:cs typeface="Alarabiya Font" pitchFamily="2" charset="-78"/>
              </a:rPr>
              <a:t>تقسم إلى ثلاثة أقسام</a:t>
            </a:r>
            <a:endParaRPr lang="en-US" dirty="0">
              <a:solidFill>
                <a:schemeClr val="accent2">
                  <a:lumMod val="75000"/>
                </a:schemeClr>
              </a:solidFill>
              <a:cs typeface="Alarabiya Font" pitchFamily="2" charset="-78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3"/>
          </p:nvPr>
        </p:nvSpPr>
        <p:spPr>
          <a:xfrm>
            <a:off x="952500" y="2289026"/>
            <a:ext cx="10394707" cy="3311189"/>
          </a:xfrm>
        </p:spPr>
        <p:txBody>
          <a:bodyPr>
            <a:normAutofit/>
          </a:bodyPr>
          <a:lstStyle/>
          <a:p>
            <a:r>
              <a:rPr lang="ar-SA" b="1" dirty="0"/>
              <a:t>القسم الأوّل:</a:t>
            </a:r>
          </a:p>
          <a:p>
            <a:pPr marL="0" indent="0">
              <a:buNone/>
            </a:pPr>
            <a:r>
              <a:rPr lang="ar-SA" u="sng" dirty="0"/>
              <a:t> تقييم المعلّم.</a:t>
            </a:r>
            <a:endParaRPr lang="ar-SA" dirty="0"/>
          </a:p>
          <a:p>
            <a:r>
              <a:rPr lang="ar-SA" b="1" dirty="0"/>
              <a:t>القسم الثّاني: </a:t>
            </a:r>
          </a:p>
          <a:p>
            <a:pPr marL="0" indent="0">
              <a:buNone/>
            </a:pPr>
            <a:r>
              <a:rPr lang="ar-SA" u="sng" dirty="0"/>
              <a:t>نموذجان للتّقييم ( ورقة عمل، اختبار، فعاليّة....)</a:t>
            </a:r>
            <a:endParaRPr lang="ar-SA" dirty="0"/>
          </a:p>
          <a:p>
            <a:r>
              <a:rPr lang="ar-SA" b="1" dirty="0"/>
              <a:t>القسم الثّالث: </a:t>
            </a:r>
          </a:p>
          <a:p>
            <a:pPr marL="0" indent="0">
              <a:buNone/>
            </a:pPr>
            <a:r>
              <a:rPr lang="ar-SA" u="sng" dirty="0"/>
              <a:t>امتحان نموذجي </a:t>
            </a:r>
            <a:endParaRPr lang="en-US" u="sng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2185850"/>
            <a:ext cx="4746171" cy="341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3589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b="1" dirty="0">
                <a:solidFill>
                  <a:schemeClr val="accent2">
                    <a:lumMod val="75000"/>
                  </a:schemeClr>
                </a:solidFill>
                <a:cs typeface="Alarabiya Font" pitchFamily="2" charset="-78"/>
              </a:rPr>
              <a:t>مبنى الامتحان</a:t>
            </a:r>
            <a:endParaRPr lang="en-US" b="1" dirty="0">
              <a:solidFill>
                <a:schemeClr val="accent2">
                  <a:lumMod val="75000"/>
                </a:schemeClr>
              </a:solidFill>
              <a:cs typeface="Alarabiya Font" pitchFamily="2" charset="-78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ar-SA" b="1" dirty="0">
                <a:latin typeface="David"/>
                <a:ea typeface="Calibri"/>
                <a:cs typeface="Times New Roman"/>
              </a:rPr>
              <a:t>يتكون الاختبار من ثلاثة فصول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b="1" dirty="0">
                <a:latin typeface="David"/>
                <a:ea typeface="Calibri"/>
                <a:cs typeface="Times New Roman"/>
              </a:rPr>
              <a:t>الفصل الأول: فهم المقروء (40 علامة)</a:t>
            </a:r>
            <a:endParaRPr lang="en-US" sz="1400" dirty="0">
              <a:latin typeface="Calibri"/>
              <a:ea typeface="Calibri"/>
              <a:cs typeface="Arial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dirty="0">
                <a:latin typeface="David"/>
                <a:ea typeface="Calibri"/>
                <a:cs typeface="Arial"/>
              </a:rPr>
              <a:t>على الطّالب الإجابة عن السّؤال (النّص) المقترح، النّص يحتوي على 8 بنود (أسئلة)، لا يوجد اختيار في أسئلة البنود.</a:t>
            </a:r>
            <a:endParaRPr lang="en-US" sz="1400" dirty="0">
              <a:latin typeface="Calibri"/>
              <a:ea typeface="Calibri"/>
              <a:cs typeface="Arial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b="1" dirty="0">
                <a:latin typeface="David"/>
                <a:ea typeface="Calibri"/>
                <a:cs typeface="Times New Roman"/>
              </a:rPr>
              <a:t>الفصل الثّاني: التّعبير (20 علامة)</a:t>
            </a:r>
            <a:endParaRPr lang="en-US" sz="1400" dirty="0">
              <a:latin typeface="Calibri"/>
              <a:ea typeface="Calibri"/>
              <a:cs typeface="Arial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dirty="0">
                <a:latin typeface="David"/>
                <a:ea typeface="Calibri"/>
                <a:cs typeface="Times New Roman"/>
              </a:rPr>
              <a:t>على الطّالب الإجابة عن </a:t>
            </a:r>
            <a:r>
              <a:rPr lang="ar-SA" b="1" u="sng" dirty="0">
                <a:latin typeface="David"/>
                <a:ea typeface="Calibri"/>
                <a:cs typeface="Times New Roman"/>
              </a:rPr>
              <a:t>سؤال واحد</a:t>
            </a:r>
            <a:r>
              <a:rPr lang="ar-SA" dirty="0">
                <a:latin typeface="David"/>
                <a:ea typeface="Calibri"/>
                <a:cs typeface="Times New Roman"/>
              </a:rPr>
              <a:t> فقط (1-3). الأسطر تتراوح بين 20-30 سطرًا.</a:t>
            </a:r>
            <a:endParaRPr lang="en-US" sz="1400" dirty="0">
              <a:latin typeface="Calibri"/>
              <a:ea typeface="Calibri"/>
              <a:cs typeface="Arial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b="1" dirty="0">
                <a:latin typeface="David"/>
                <a:ea typeface="Calibri"/>
                <a:cs typeface="Times New Roman"/>
              </a:rPr>
              <a:t>الفصل الثّالث: الأدب (40 علامة)</a:t>
            </a:r>
            <a:endParaRPr lang="en-US" sz="1400" dirty="0">
              <a:latin typeface="Calibri"/>
              <a:ea typeface="Calibri"/>
              <a:cs typeface="Arial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dirty="0">
                <a:latin typeface="David"/>
                <a:ea typeface="Calibri"/>
                <a:cs typeface="Times New Roman"/>
              </a:rPr>
              <a:t>على الطّالب الإجابة عن سؤالين مختلفين (أي نصين) من الأسئلة (1-</a:t>
            </a:r>
            <a:r>
              <a:rPr lang="he-IL" dirty="0">
                <a:latin typeface="David"/>
                <a:ea typeface="Calibri"/>
                <a:cs typeface="Times New Roman"/>
              </a:rPr>
              <a:t>2</a:t>
            </a:r>
            <a:r>
              <a:rPr lang="ar-SA" dirty="0">
                <a:latin typeface="David"/>
                <a:ea typeface="Calibri"/>
                <a:cs typeface="Times New Roman"/>
              </a:rPr>
              <a:t>)</a:t>
            </a:r>
            <a:endParaRPr lang="en-US" sz="1400" dirty="0">
              <a:latin typeface="Calibri"/>
              <a:ea typeface="Calibri"/>
              <a:cs typeface="Arial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dirty="0">
                <a:latin typeface="David"/>
                <a:ea typeface="Calibri"/>
                <a:cs typeface="Times New Roman"/>
              </a:rPr>
              <a:t> لكل سؤال 2</a:t>
            </a:r>
            <a:r>
              <a:rPr lang="he-IL" dirty="0">
                <a:latin typeface="David"/>
                <a:ea typeface="Calibri"/>
                <a:cs typeface="Times New Roman"/>
              </a:rPr>
              <a:t>0 </a:t>
            </a:r>
            <a:r>
              <a:rPr lang="ar-SA" dirty="0">
                <a:latin typeface="David"/>
                <a:ea typeface="Calibri"/>
                <a:cs typeface="Times New Roman"/>
              </a:rPr>
              <a:t>علامة.</a:t>
            </a:r>
            <a:endParaRPr lang="en-US" sz="1400" dirty="0">
              <a:latin typeface="Calibri"/>
              <a:ea typeface="Calibri"/>
              <a:cs typeface="Arial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41797"/>
            <a:ext cx="3196046" cy="318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380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ar-SA" dirty="0">
                <a:solidFill>
                  <a:schemeClr val="accent2">
                    <a:lumMod val="75000"/>
                  </a:schemeClr>
                </a:solidFill>
                <a:cs typeface="Alarabiya Font" pitchFamily="2" charset="-78"/>
              </a:rPr>
              <a:t>رابط لامتحان نموذجي في الموقع</a:t>
            </a:r>
            <a:br>
              <a:rPr lang="ar-SA" dirty="0">
                <a:solidFill>
                  <a:schemeClr val="accent2">
                    <a:lumMod val="75000"/>
                  </a:schemeClr>
                </a:solidFill>
                <a:cs typeface="Alarabiya Font" pitchFamily="2" charset="-78"/>
              </a:rPr>
            </a:br>
            <a:endParaRPr lang="en-US" dirty="0">
              <a:solidFill>
                <a:schemeClr val="accent2">
                  <a:lumMod val="75000"/>
                </a:schemeClr>
              </a:solidFill>
              <a:cs typeface="Alarabiya Font" pitchFamily="2" charset="-78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https://www.hila-matnasim.org.il/designFiles/2621599752010rand.docx</a:t>
            </a:r>
            <a:endParaRPr lang="ar-SA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67D787D-97C5-4B28-B3D3-959DD1B00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dirty="0"/>
              <a:t>فهم المقروء</a:t>
            </a:r>
            <a:endParaRPr lang="he-IL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DC6CBE2-C861-4ECB-89EF-DE8631ADFA6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ar-SA" sz="4400" dirty="0"/>
              <a:t>نص لم يدرّس</a:t>
            </a:r>
            <a:endParaRPr lang="he-IL" sz="4400" dirty="0"/>
          </a:p>
        </p:txBody>
      </p:sp>
    </p:spTree>
    <p:extLst>
      <p:ext uri="{BB962C8B-B14F-4D97-AF65-F5344CB8AC3E}">
        <p14:creationId xmlns:p14="http://schemas.microsoft.com/office/powerpoint/2010/main" val="21155026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האירוע המרכזי">
  <a:themeElements>
    <a:clrScheme name="האירוע המרכזי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8FA751"/>
      </a:accent1>
      <a:accent2>
        <a:srgbClr val="629D7D"/>
      </a:accent2>
      <a:accent3>
        <a:srgbClr val="5A7AAB"/>
      </a:accent3>
      <a:accent4>
        <a:srgbClr val="AA618F"/>
      </a:accent4>
      <a:accent5>
        <a:srgbClr val="BA5445"/>
      </a:accent5>
      <a:accent6>
        <a:srgbClr val="C8A547"/>
      </a:accent6>
      <a:hlink>
        <a:srgbClr val="91BF1A"/>
      </a:hlink>
      <a:folHlink>
        <a:srgbClr val="ADBE82"/>
      </a:folHlink>
    </a:clrScheme>
    <a:fontScheme name="האירוע המרכזי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האירוע המרכזי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CF823853-53CC-4249-AEDB-2EA9F718B2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TM04033927[[fn=האירוע המרכזי]]</Template>
  <TotalTime>1701</TotalTime>
  <Words>491</Words>
  <Application>Microsoft Office PowerPoint</Application>
  <PresentationFormat>מסך רחב</PresentationFormat>
  <Paragraphs>57</Paragraphs>
  <Slides>12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8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12</vt:i4>
      </vt:variant>
    </vt:vector>
  </HeadingPairs>
  <TitlesOfParts>
    <vt:vector size="21" baseType="lpstr">
      <vt:lpstr>AlArabiya</vt:lpstr>
      <vt:lpstr>Alarabiya Font</vt:lpstr>
      <vt:lpstr>Arial</vt:lpstr>
      <vt:lpstr>Calibri</vt:lpstr>
      <vt:lpstr>David</vt:lpstr>
      <vt:lpstr>Impact</vt:lpstr>
      <vt:lpstr>Neo Sans Arabic</vt:lpstr>
      <vt:lpstr>Times New Roman</vt:lpstr>
      <vt:lpstr>האירוע המרכזי</vt:lpstr>
      <vt:lpstr>מצגת של PowerPoint‏</vt:lpstr>
      <vt:lpstr>رابط خاص بموضوع اللّغة العربيّة في موقع مشروع هيلا</vt:lpstr>
      <vt:lpstr>מצגת של PowerPoint‏</vt:lpstr>
      <vt:lpstr>أعزائي المعلمين / المعلمات : </vt:lpstr>
      <vt:lpstr>מצגת של PowerPoint‏</vt:lpstr>
      <vt:lpstr>العلامة الواقية تقسم إلى ثلاثة أقسام</vt:lpstr>
      <vt:lpstr>مبنى الامتحان</vt:lpstr>
      <vt:lpstr>رابط لامتحان نموذجي في الموقع </vt:lpstr>
      <vt:lpstr>فهم المقروء</vt:lpstr>
      <vt:lpstr>التّعبير الكتابي</vt:lpstr>
      <vt:lpstr>المادّة المطلوبة في الأدب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USER</dc:creator>
  <cp:lastModifiedBy>IMOE001</cp:lastModifiedBy>
  <cp:revision>100</cp:revision>
  <dcterms:created xsi:type="dcterms:W3CDTF">2019-03-03T18:13:28Z</dcterms:created>
  <dcterms:modified xsi:type="dcterms:W3CDTF">2021-02-18T09:17:55Z</dcterms:modified>
</cp:coreProperties>
</file>