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2" r:id="rId1"/>
  </p:sldMasterIdLst>
  <p:notesMasterIdLst>
    <p:notesMasterId r:id="rId22"/>
  </p:notesMasterIdLst>
  <p:sldIdLst>
    <p:sldId id="281" r:id="rId2"/>
    <p:sldId id="256" r:id="rId3"/>
    <p:sldId id="258" r:id="rId4"/>
    <p:sldId id="259" r:id="rId5"/>
    <p:sldId id="260" r:id="rId6"/>
    <p:sldId id="262" r:id="rId7"/>
    <p:sldId id="261" r:id="rId8"/>
    <p:sldId id="263" r:id="rId9"/>
    <p:sldId id="265" r:id="rId10"/>
    <p:sldId id="266" r:id="rId11"/>
    <p:sldId id="264" r:id="rId12"/>
    <p:sldId id="267" r:id="rId13"/>
    <p:sldId id="268" r:id="rId14"/>
    <p:sldId id="269" r:id="rId15"/>
    <p:sldId id="271" r:id="rId16"/>
    <p:sldId id="273" r:id="rId17"/>
    <p:sldId id="270" r:id="rId18"/>
    <p:sldId id="275" r:id="rId19"/>
    <p:sldId id="278" r:id="rId20"/>
    <p:sldId id="280" r:id="rId2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0" autoAdjust="0"/>
    <p:restoredTop sz="94454" autoAdjust="0"/>
  </p:normalViewPr>
  <p:slideViewPr>
    <p:cSldViewPr snapToGrid="0">
      <p:cViewPr varScale="1">
        <p:scale>
          <a:sx n="69" d="100"/>
          <a:sy n="69" d="100"/>
        </p:scale>
        <p:origin x="780"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D0E8C5E-65EC-4878-90E3-3AE4766E7D3F}" type="datetimeFigureOut">
              <a:rPr lang="he-IL" smtClean="0"/>
              <a:t>י'/אלול/תש"פ</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4AAB206-235E-49E6-9FF8-5661D16512BA}" type="slidenum">
              <a:rPr lang="he-IL" smtClean="0"/>
              <a:t>‹#›</a:t>
            </a:fld>
            <a:endParaRPr lang="he-IL"/>
          </a:p>
        </p:txBody>
      </p:sp>
    </p:spTree>
    <p:extLst>
      <p:ext uri="{BB962C8B-B14F-4D97-AF65-F5344CB8AC3E}">
        <p14:creationId xmlns:p14="http://schemas.microsoft.com/office/powerpoint/2010/main" val="93753637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44AAB206-235E-49E6-9FF8-5661D16512BA}" type="slidenum">
              <a:rPr lang="he-IL" smtClean="0"/>
              <a:t>7</a:t>
            </a:fld>
            <a:endParaRPr lang="he-IL"/>
          </a:p>
        </p:txBody>
      </p:sp>
    </p:spTree>
    <p:extLst>
      <p:ext uri="{BB962C8B-B14F-4D97-AF65-F5344CB8AC3E}">
        <p14:creationId xmlns:p14="http://schemas.microsoft.com/office/powerpoint/2010/main" val="835505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269021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527597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e-IL" smtClean="0"/>
              <a:t>לחץ כדי לערוך סגנון כותרת של תבנית בסיס</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33156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404448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e-IL" smtClean="0"/>
              <a:t>לחץ כדי לערוך סגנון כותרת של תבנית בסיס</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69938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e-IL" smtClean="0"/>
              <a:t>לחץ כדי לערוך סגנון כותרת של תבנית בסיס</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404958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116223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1061228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316943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237683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318912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211884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319221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326573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361240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D51836EF-5DF7-457B-A458-DBF4343D64C6}" type="datetimeFigureOut">
              <a:rPr lang="he-IL" smtClean="0"/>
              <a:t>י'/אלול/תש"פ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E49E9E5-DC7F-4007-887B-7B295B2D7311}" type="slidenum">
              <a:rPr lang="he-IL" smtClean="0"/>
              <a:t>‹#›</a:t>
            </a:fld>
            <a:endParaRPr lang="he-IL"/>
          </a:p>
        </p:txBody>
      </p:sp>
    </p:spTree>
    <p:extLst>
      <p:ext uri="{BB962C8B-B14F-4D97-AF65-F5344CB8AC3E}">
        <p14:creationId xmlns:p14="http://schemas.microsoft.com/office/powerpoint/2010/main" val="1044970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1836EF-5DF7-457B-A458-DBF4343D64C6}" type="datetimeFigureOut">
              <a:rPr lang="he-IL" smtClean="0"/>
              <a:t>י'/אלול/תש"פ</a:t>
            </a:fld>
            <a:endParaRPr lang="he-I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E49E9E5-DC7F-4007-887B-7B295B2D7311}" type="slidenum">
              <a:rPr lang="he-IL" smtClean="0"/>
              <a:t>‹#›</a:t>
            </a:fld>
            <a:endParaRPr lang="he-IL"/>
          </a:p>
        </p:txBody>
      </p:sp>
    </p:spTree>
    <p:extLst>
      <p:ext uri="{BB962C8B-B14F-4D97-AF65-F5344CB8AC3E}">
        <p14:creationId xmlns:p14="http://schemas.microsoft.com/office/powerpoint/2010/main" val="13898255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m.knesset.gov.il/AR/About/Lexicon/Pages/budget.aspx"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p:nvPr/>
        </p:nvPicPr>
        <p:blipFill>
          <a:blip r:embed="rId2">
            <a:extLst>
              <a:ext uri="{28A0092B-C50C-407E-A947-70E740481C1C}">
                <a14:useLocalDpi xmlns:a14="http://schemas.microsoft.com/office/drawing/2010/main" val="0"/>
              </a:ext>
            </a:extLst>
          </a:blip>
          <a:srcRect/>
          <a:stretch>
            <a:fillRect/>
          </a:stretch>
        </p:blipFill>
        <p:spPr bwMode="auto">
          <a:xfrm>
            <a:off x="1954403" y="941014"/>
            <a:ext cx="7191375" cy="1645920"/>
          </a:xfrm>
          <a:prstGeom prst="rect">
            <a:avLst/>
          </a:prstGeom>
          <a:noFill/>
        </p:spPr>
      </p:pic>
      <p:sp>
        <p:nvSpPr>
          <p:cNvPr id="3" name="מלבן 2"/>
          <p:cNvSpPr/>
          <p:nvPr/>
        </p:nvSpPr>
        <p:spPr>
          <a:xfrm>
            <a:off x="3633631" y="3175085"/>
            <a:ext cx="4924746" cy="2216056"/>
          </a:xfrm>
          <a:prstGeom prst="rect">
            <a:avLst/>
          </a:prstGeom>
        </p:spPr>
        <p:txBody>
          <a:bodyPr wrap="none">
            <a:spAutoFit/>
          </a:bodyPr>
          <a:lstStyle/>
          <a:p>
            <a:pPr algn="ctr">
              <a:lnSpc>
                <a:spcPct val="150000"/>
              </a:lnSpc>
            </a:pPr>
            <a:r>
              <a:rPr lang="he-IL" sz="3200" b="1" dirty="0" smtClean="0">
                <a:latin typeface="Arial" panose="020B0604020202020204" pitchFamily="34" charset="0"/>
                <a:ea typeface="Times New Roman" panose="02020603050405020304" pitchFamily="18" charset="0"/>
                <a:cs typeface="David" panose="020E0502060401010101" pitchFamily="34" charset="-79"/>
              </a:rPr>
              <a:t>המאבק על תוכנית היל"ה</a:t>
            </a:r>
          </a:p>
          <a:p>
            <a:pPr algn="ctr">
              <a:lnSpc>
                <a:spcPct val="150000"/>
              </a:lnSpc>
            </a:pPr>
            <a:endParaRPr lang="he-IL" sz="3200" b="1" dirty="0">
              <a:effectLst/>
              <a:latin typeface="Arial" panose="020B0604020202020204" pitchFamily="34" charset="0"/>
              <a:cs typeface="David" panose="020E0502060401010101" pitchFamily="34" charset="-79"/>
            </a:endParaRPr>
          </a:p>
          <a:p>
            <a:pPr algn="ctr">
              <a:lnSpc>
                <a:spcPct val="150000"/>
              </a:lnSpc>
            </a:pPr>
            <a:r>
              <a:rPr lang="ar-SA" sz="3200" b="1" dirty="0" smtClean="0">
                <a:latin typeface="Arial" panose="020B0604020202020204" pitchFamily="34" charset="0"/>
              </a:rPr>
              <a:t>الصراع على مشروع هيلا</a:t>
            </a:r>
            <a:endParaRPr lang="en-US" sz="3200" dirty="0">
              <a:effectLst/>
            </a:endParaRPr>
          </a:p>
        </p:txBody>
      </p:sp>
    </p:spTree>
    <p:extLst>
      <p:ext uri="{BB962C8B-B14F-4D97-AF65-F5344CB8AC3E}">
        <p14:creationId xmlns:p14="http://schemas.microsoft.com/office/powerpoint/2010/main" val="1299162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BD2F9854-DB55-4C63-93A9-00FDB245F01E}"/>
              </a:ext>
            </a:extLst>
          </p:cNvPr>
          <p:cNvSpPr>
            <a:spLocks noGrp="1"/>
          </p:cNvSpPr>
          <p:nvPr>
            <p:ph idx="1"/>
          </p:nvPr>
        </p:nvSpPr>
        <p:spPr>
          <a:xfrm>
            <a:off x="873072" y="1398722"/>
            <a:ext cx="10972800" cy="4876800"/>
          </a:xfrm>
        </p:spPr>
        <p:txBody>
          <a:bodyPr>
            <a:normAutofit/>
          </a:bodyPr>
          <a:lstStyle/>
          <a:p>
            <a:pPr algn="just">
              <a:lnSpc>
                <a:spcPct val="200000"/>
              </a:lnSpc>
              <a:buFont typeface="Wingdings" panose="05000000000000000000" pitchFamily="2" charset="2"/>
              <a:buChar char="v"/>
            </a:pPr>
            <a:r>
              <a:rPr lang="ar-SA" sz="4000" dirty="0" smtClean="0"/>
              <a:t>ما هي الحقوق والمبادئ والتوجهات الاقتصادية التي يتم المس بها من خلال عدم المصادقة على ميزانية الدولة وعدم تشغيل مشروع هيلا؟</a:t>
            </a:r>
          </a:p>
          <a:p>
            <a:pPr algn="just">
              <a:lnSpc>
                <a:spcPct val="200000"/>
              </a:lnSpc>
              <a:buFont typeface="Wingdings" panose="05000000000000000000" pitchFamily="2" charset="2"/>
              <a:buChar char="v"/>
            </a:pPr>
            <a:endParaRPr lang="he-IL" sz="4000" dirty="0"/>
          </a:p>
        </p:txBody>
      </p:sp>
    </p:spTree>
    <p:extLst>
      <p:ext uri="{BB962C8B-B14F-4D97-AF65-F5344CB8AC3E}">
        <p14:creationId xmlns:p14="http://schemas.microsoft.com/office/powerpoint/2010/main" val="3712115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873457" y="1050583"/>
            <a:ext cx="9321421" cy="4524315"/>
          </a:xfrm>
          <a:prstGeom prst="rect">
            <a:avLst/>
          </a:prstGeom>
        </p:spPr>
        <p:txBody>
          <a:bodyPr wrap="square">
            <a:spAutoFit/>
          </a:bodyPr>
          <a:lstStyle/>
          <a:p>
            <a:r>
              <a:rPr lang="ar-SA" b="1" u="sng" dirty="0"/>
              <a:t>التوجه الاقتصادي: الاجتماعي – الديمقراطي</a:t>
            </a:r>
            <a:r>
              <a:rPr lang="ar-SA" dirty="0"/>
              <a:t>: </a:t>
            </a:r>
            <a:endParaRPr lang="en-US" dirty="0"/>
          </a:p>
          <a:p>
            <a:r>
              <a:rPr lang="he-IL" dirty="0"/>
              <a:t> </a:t>
            </a:r>
            <a:endParaRPr lang="en-US" dirty="0"/>
          </a:p>
          <a:p>
            <a:pPr marL="285750" lvl="0" indent="-285750" algn="just">
              <a:lnSpc>
                <a:spcPct val="200000"/>
              </a:lnSpc>
              <a:buFont typeface="Wingdings" panose="05000000000000000000" pitchFamily="2" charset="2"/>
              <a:buChar char="ü"/>
            </a:pPr>
            <a:r>
              <a:rPr lang="ar-SA" dirty="0" smtClean="0"/>
              <a:t>يشدّد </a:t>
            </a:r>
            <a:r>
              <a:rPr lang="ar-SA" dirty="0"/>
              <a:t>على المساواة الاجتماعيّة-الاقتصاديّة أكثر ممّا يشدّد على الحرّيّة الاقتصاديّة. </a:t>
            </a:r>
            <a:endParaRPr lang="en-US" dirty="0"/>
          </a:p>
          <a:p>
            <a:pPr marL="285750" lvl="0" indent="-285750" algn="just">
              <a:lnSpc>
                <a:spcPct val="200000"/>
              </a:lnSpc>
              <a:buFont typeface="Wingdings" panose="05000000000000000000" pitchFamily="2" charset="2"/>
              <a:buChar char="ü"/>
            </a:pPr>
            <a:r>
              <a:rPr lang="ar-SA" dirty="0"/>
              <a:t>الدّولة مسؤولة عن/ مُلزَمة بتوفير الرّفاه الاجتماعيّ-الاقتصاديّ لكافّة المواطنين/ مُلزَمة بدفع التّضامن الاجتماعيّ-الاقتصاديّ/ مُلزَمة بتقليص الفجوات بين شرائح المجتمع ودفع تكافؤ الفرص/ مُلزَمة بتوفير شبكة ضمان اجتماعيّ واسعة النّطاق/ مُلزَمة بضمان حياة كريمة لكلّ إنسان.  </a:t>
            </a:r>
            <a:endParaRPr lang="en-US" dirty="0"/>
          </a:p>
          <a:p>
            <a:pPr marL="285750" lvl="0" indent="-285750" algn="just">
              <a:lnSpc>
                <a:spcPct val="200000"/>
              </a:lnSpc>
              <a:buFont typeface="Wingdings" panose="05000000000000000000" pitchFamily="2" charset="2"/>
              <a:buChar char="ü"/>
            </a:pPr>
            <a:r>
              <a:rPr lang="ar-SA" dirty="0"/>
              <a:t>تتدخّل الدّولة في المجال الاجتماعيّ-الاقتصاديّ بمدًى كبير. </a:t>
            </a:r>
            <a:endParaRPr lang="en-US" dirty="0"/>
          </a:p>
          <a:p>
            <a:pPr marL="285750" lvl="0" indent="-285750" algn="just">
              <a:lnSpc>
                <a:spcPct val="200000"/>
              </a:lnSpc>
              <a:buFont typeface="Wingdings" panose="05000000000000000000" pitchFamily="2" charset="2"/>
              <a:buChar char="ü"/>
            </a:pPr>
            <a:r>
              <a:rPr lang="ar-SA" dirty="0"/>
              <a:t>دعم الخدمات الاجتماعيّة ماليًّا، منح خدمات اجتماعيّة، تشريع قوانين في المجال الاجتماعيّ، حقوق اجتماعيّة واسعة النّطاق، تأميم.</a:t>
            </a:r>
            <a:endParaRPr lang="en-US" dirty="0"/>
          </a:p>
        </p:txBody>
      </p:sp>
    </p:spTree>
    <p:extLst>
      <p:ext uri="{BB962C8B-B14F-4D97-AF65-F5344CB8AC3E}">
        <p14:creationId xmlns:p14="http://schemas.microsoft.com/office/powerpoint/2010/main" val="4031443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791569" y="941696"/>
            <a:ext cx="9990161" cy="5493812"/>
          </a:xfrm>
          <a:prstGeom prst="rect">
            <a:avLst/>
          </a:prstGeom>
        </p:spPr>
        <p:txBody>
          <a:bodyPr wrap="square">
            <a:spAutoFit/>
          </a:bodyPr>
          <a:lstStyle/>
          <a:p>
            <a:pPr algn="just">
              <a:tabLst>
                <a:tab pos="-364490" algn="l"/>
              </a:tabLst>
            </a:pPr>
            <a:r>
              <a:rPr lang="ar-AE" b="1" smtClean="0">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rPr>
              <a:t>حق</a:t>
            </a:r>
            <a:r>
              <a:rPr lang="ar-AE" b="1" dirty="0" smtClean="0">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rPr>
              <a:t>/ مبدأ المساواة:</a:t>
            </a:r>
            <a:endParaRPr lang="en-US" dirty="0" smtClean="0">
              <a:latin typeface="Times New Roman" panose="02020603050405020304" pitchFamily="18" charset="0"/>
              <a:ea typeface="Times New Roman" panose="02020603050405020304" pitchFamily="18" charset="0"/>
            </a:endParaRPr>
          </a:p>
          <a:p>
            <a:pPr algn="just">
              <a:tabLst>
                <a:tab pos="-364490" algn="l"/>
              </a:tabLst>
            </a:pPr>
            <a:r>
              <a:rPr lang="ar-SA" dirty="0" smtClean="0">
                <a:latin typeface="Times New Roman" panose="02020603050405020304" pitchFamily="18" charset="0"/>
                <a:ea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endParaRPr>
          </a:p>
          <a:p>
            <a:pPr marL="342900" lvl="0" indent="-342900">
              <a:lnSpc>
                <a:spcPct val="150000"/>
              </a:lnSpc>
              <a:buFont typeface="Wingdings" panose="05000000000000000000" pitchFamily="2" charset="2"/>
              <a:buChar char=""/>
            </a:pPr>
            <a:r>
              <a:rPr lang="ar-SA" dirty="0" smtClean="0">
                <a:latin typeface="Arial" panose="020B0604020202020204" pitchFamily="34" charset="0"/>
                <a:cs typeface="Traditional Arabic" panose="02020603050405020304" pitchFamily="18" charset="-78"/>
              </a:rPr>
              <a:t>جميع أبناء البشر ولدوا متساوين في القدر لكونهم بشرًا، ولكلّ إنسان الحقّ في الحصول على تعامُل متساوٍ كأيّ إنسان آخر. </a:t>
            </a:r>
            <a:endParaRPr lang="en-US" dirty="0" smtClean="0"/>
          </a:p>
          <a:p>
            <a:pPr marL="342900" lvl="0" indent="-342900" algn="just">
              <a:buFont typeface="Wingdings" panose="05000000000000000000" pitchFamily="2" charset="2"/>
              <a:buChar char=""/>
              <a:tabLst>
                <a:tab pos="-364490" algn="l"/>
              </a:tabLst>
            </a:pPr>
            <a:r>
              <a:rPr lang="ar-SA" dirty="0" smtClean="0">
                <a:latin typeface="Arial" panose="020B0604020202020204" pitchFamily="34" charset="0"/>
                <a:ea typeface="Times New Roman" panose="02020603050405020304" pitchFamily="18" charset="0"/>
                <a:cs typeface="Traditional Arabic" panose="02020603050405020304" pitchFamily="18" charset="-78"/>
              </a:rPr>
              <a:t>لا </a:t>
            </a:r>
            <a:r>
              <a:rPr lang="ar-SA" dirty="0">
                <a:latin typeface="Arial" panose="020B0604020202020204" pitchFamily="34" charset="0"/>
                <a:ea typeface="Times New Roman" panose="02020603050405020304" pitchFamily="18" charset="0"/>
                <a:cs typeface="Traditional Arabic" panose="02020603050405020304" pitchFamily="18" charset="-78"/>
              </a:rPr>
              <a:t>يجوز التّمييز بين إنسان وآخر بسبب هويّته أو انتمائه أو أيّة مميّزات خارجيّة أخرى (الدّين، العِرق، الجنس، الهويّة الجنسيّة، لون الجلد، الأصل، المظهر الخارجيّ، إعاقة معيّنة) / يجب عدم الإساءة لأيّ من الانتماءات الّتي اختارها الإنسان</a:t>
            </a:r>
            <a:r>
              <a:rPr lang="ar-SA" dirty="0" smtClean="0">
                <a:latin typeface="Arial" panose="020B0604020202020204" pitchFamily="34" charset="0"/>
                <a:ea typeface="Times New Roman" panose="02020603050405020304" pitchFamily="18" charset="0"/>
                <a:cs typeface="Traditional Arabic" panose="02020603050405020304" pitchFamily="18" charset="-78"/>
              </a:rPr>
              <a:t>.</a:t>
            </a:r>
            <a:endParaRPr lang="he-IL" dirty="0" smtClean="0">
              <a:latin typeface="Arial" panose="020B0604020202020204" pitchFamily="34" charset="0"/>
              <a:ea typeface="Times New Roman" panose="02020603050405020304" pitchFamily="18" charset="0"/>
              <a:cs typeface="Traditional Arabic" panose="02020603050405020304" pitchFamily="18" charset="-78"/>
            </a:endParaRPr>
          </a:p>
          <a:p>
            <a:pPr marL="342900" lvl="0" indent="-342900" algn="just">
              <a:buFont typeface="Wingdings" panose="05000000000000000000" pitchFamily="2" charset="2"/>
              <a:buChar char=""/>
              <a:tabLst>
                <a:tab pos="-364490" algn="l"/>
              </a:tabLst>
            </a:pPr>
            <a:endParaRPr lang="he-IL" dirty="0">
              <a:effectLst/>
              <a:latin typeface="Arial" panose="020B0604020202020204" pitchFamily="34" charset="0"/>
              <a:ea typeface="Times New Roman" panose="02020603050405020304" pitchFamily="18" charset="0"/>
            </a:endParaRPr>
          </a:p>
          <a:p>
            <a:r>
              <a:rPr lang="ar-AE" b="1" dirty="0"/>
              <a:t>سياسة التميز السلبي </a:t>
            </a:r>
            <a:r>
              <a:rPr lang="he-IL" b="1" dirty="0"/>
              <a:t>– </a:t>
            </a:r>
            <a:r>
              <a:rPr lang="ar-AE" b="1" dirty="0"/>
              <a:t>المرفوض</a:t>
            </a:r>
            <a:r>
              <a:rPr lang="he-IL" b="1" dirty="0"/>
              <a:t>: </a:t>
            </a:r>
            <a:endParaRPr lang="en-US" dirty="0"/>
          </a:p>
          <a:p>
            <a:pPr lvl="0"/>
            <a:r>
              <a:rPr lang="ar-SA" dirty="0"/>
              <a:t>مسّ بالحقّ في المساواة. </a:t>
            </a:r>
            <a:endParaRPr lang="en-US" dirty="0"/>
          </a:p>
          <a:p>
            <a:pPr lvl="0"/>
            <a:r>
              <a:rPr lang="ar-SA" dirty="0"/>
              <a:t>التّعامل بشكل مختلف مع أبناء بشر متساوين. </a:t>
            </a:r>
            <a:endParaRPr lang="en-US" dirty="0"/>
          </a:p>
          <a:p>
            <a:pPr lvl="0"/>
            <a:r>
              <a:rPr lang="ar-SA" dirty="0"/>
              <a:t>دون سبب مبرَّر، وإنّما بسبب هويّتهم أو انتمائهم أو مميّز خارجيّ آخر (الدّين، العِرق، الجنس، الهويّة الجنسيّة، لون الجلد، الأصل، المظهر الخارجيّ، إعاقة معيّنة</a:t>
            </a:r>
            <a:r>
              <a:rPr lang="ar-SA" dirty="0" smtClean="0"/>
              <a:t>).</a:t>
            </a:r>
          </a:p>
          <a:p>
            <a:pPr lvl="0"/>
            <a:endParaRPr lang="ar-SA" dirty="0"/>
          </a:p>
          <a:p>
            <a:r>
              <a:rPr lang="ar-SA" b="1" dirty="0"/>
              <a:t>الحق في الكرامة: </a:t>
            </a:r>
            <a:endParaRPr lang="en-US" dirty="0"/>
          </a:p>
          <a:p>
            <a:r>
              <a:rPr lang="ar-SA" b="1" dirty="0"/>
              <a:t> </a:t>
            </a:r>
            <a:endParaRPr lang="en-US" dirty="0"/>
          </a:p>
          <a:p>
            <a:pPr lvl="0"/>
            <a:r>
              <a:rPr lang="ar-SA" dirty="0"/>
              <a:t>الاعتراف بكون الإنسان مخلوقًا بشريًّا مكرّمًّا / كرّمه الله منذ خلقه.</a:t>
            </a:r>
            <a:endParaRPr lang="en-US" dirty="0"/>
          </a:p>
          <a:p>
            <a:pPr lvl="0"/>
            <a:r>
              <a:rPr lang="ar-SA" dirty="0"/>
              <a:t>حقّ كلّ إنسان في ستر حياته الشّخصيّة / ألا يتعرّض لمعاملة مهينة/ مذلّة/ تنمّ عن احتقار/ قاسية/ مسيئة/ غير إنسانيّة.</a:t>
            </a:r>
            <a:endParaRPr lang="en-US" dirty="0"/>
          </a:p>
          <a:p>
            <a:pPr lvl="0"/>
            <a:endParaRPr lang="en-US" dirty="0"/>
          </a:p>
          <a:p>
            <a:pPr marL="342900" lvl="0" indent="-342900" algn="just">
              <a:buFont typeface="Wingdings" panose="05000000000000000000" pitchFamily="2" charset="2"/>
              <a:buChar char=""/>
              <a:tabLst>
                <a:tab pos="-364490" algn="l"/>
              </a:tabLst>
            </a:pP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5769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473958" y="1124123"/>
            <a:ext cx="9376011" cy="4722831"/>
          </a:xfrm>
          <a:prstGeom prst="rect">
            <a:avLst/>
          </a:prstGeom>
        </p:spPr>
        <p:txBody>
          <a:bodyPr wrap="square">
            <a:spAutoFit/>
          </a:bodyPr>
          <a:lstStyle/>
          <a:p>
            <a:pPr marL="228600" indent="228600" algn="ctr">
              <a:tabLst>
                <a:tab pos="-4445" algn="l"/>
              </a:tabLst>
            </a:pPr>
            <a:r>
              <a:rPr lang="ar-SA" sz="2400" b="1" dirty="0">
                <a:latin typeface="Times New Roman" panose="02020603050405020304" pitchFamily="18" charset="0"/>
                <a:ea typeface="Times New Roman" panose="02020603050405020304" pitchFamily="18" charset="0"/>
              </a:rPr>
              <a:t>الحقوق الاجتماعية</a:t>
            </a:r>
            <a:endParaRPr lang="en-US" dirty="0">
              <a:latin typeface="Times New Roman" panose="02020603050405020304" pitchFamily="18" charset="0"/>
              <a:ea typeface="Times New Roman" panose="02020603050405020304" pitchFamily="18" charset="0"/>
            </a:endParaRPr>
          </a:p>
          <a:p>
            <a:pPr marL="228600" indent="228600" algn="ctr">
              <a:tabLst>
                <a:tab pos="-4445" algn="l"/>
              </a:tabLst>
            </a:pPr>
            <a:r>
              <a:rPr lang="ar-SA" sz="2400"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just">
              <a:lnSpc>
                <a:spcPct val="115000"/>
              </a:lnSpc>
              <a:tabLst>
                <a:tab pos="-4445" algn="l"/>
              </a:tabLst>
            </a:pPr>
            <a:r>
              <a:rPr lang="he-IL" b="1" dirty="0">
                <a:latin typeface="Times New Roman" panose="02020603050405020304" pitchFamily="18"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algn="just">
              <a:lnSpc>
                <a:spcPct val="115000"/>
              </a:lnSpc>
              <a:tabLst>
                <a:tab pos="-4445" algn="l"/>
              </a:tabLst>
            </a:pPr>
            <a:r>
              <a:rPr lang="ar-SA" b="1" u="sng" dirty="0">
                <a:latin typeface="Times New Roman" panose="02020603050405020304" pitchFamily="18" charset="0"/>
                <a:ea typeface="Times New Roman" panose="02020603050405020304" pitchFamily="18" charset="0"/>
                <a:cs typeface="Arial" panose="020B0604020202020204" pitchFamily="34" charset="0"/>
              </a:rPr>
              <a:t>معنى </a:t>
            </a:r>
            <a:r>
              <a:rPr lang="ar-EG" b="1" u="sng" dirty="0">
                <a:latin typeface="Times New Roman" panose="02020603050405020304" pitchFamily="18" charset="0"/>
                <a:ea typeface="Times New Roman" panose="02020603050405020304" pitchFamily="18" charset="0"/>
                <a:cs typeface="Arial" panose="020B0604020202020204" pitchFamily="34" charset="0"/>
              </a:rPr>
              <a:t>الحقوق </a:t>
            </a:r>
            <a:r>
              <a:rPr lang="ar-SA" b="1" u="sng" dirty="0">
                <a:latin typeface="Times New Roman" panose="02020603050405020304" pitchFamily="18" charset="0"/>
                <a:ea typeface="Times New Roman" panose="02020603050405020304" pitchFamily="18" charset="0"/>
                <a:cs typeface="Arial" panose="020B0604020202020204" pitchFamily="34" charset="0"/>
              </a:rPr>
              <a:t>الاقتصادية -الاجتماعية</a:t>
            </a:r>
            <a:r>
              <a:rPr lang="ar-EG" b="1" dirty="0">
                <a:latin typeface="Times New Roman" panose="02020603050405020304" pitchFamily="18" charset="0"/>
                <a:ea typeface="Times New Roman" panose="02020603050405020304" pitchFamily="18" charset="0"/>
                <a:cs typeface="Arial" panose="020B0604020202020204" pitchFamily="34" charset="0"/>
              </a:rPr>
              <a:t>:</a:t>
            </a:r>
            <a:r>
              <a:rPr lang="ar-EG" dirty="0">
                <a:latin typeface="Times New Roman" panose="02020603050405020304" pitchFamily="18"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algn="just">
              <a:lnSpc>
                <a:spcPct val="115000"/>
              </a:lnSpc>
              <a:tabLst>
                <a:tab pos="-4445" algn="l"/>
              </a:tabLst>
            </a:pPr>
            <a:r>
              <a:rPr lang="ar-SA" b="1"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2900" lvl="0" indent="-342900">
              <a:lnSpc>
                <a:spcPct val="150000"/>
              </a:lnSpc>
              <a:buFont typeface="Wingdings" panose="05000000000000000000" pitchFamily="2" charset="2"/>
              <a:buChar char=""/>
            </a:pPr>
            <a:r>
              <a:rPr lang="ar-SA" dirty="0">
                <a:latin typeface="Arial" panose="020B0604020202020204" pitchFamily="34" charset="0"/>
                <a:cs typeface="Traditional Arabic" panose="02020603050405020304" pitchFamily="18" charset="-78"/>
              </a:rPr>
              <a:t>حقوق تمنحها الدّولة من خلال تخصيص موارد وخدمات مختلفة.  </a:t>
            </a:r>
            <a:endParaRPr lang="en-US" dirty="0"/>
          </a:p>
          <a:p>
            <a:pPr marL="342900" lvl="0" indent="-342900">
              <a:lnSpc>
                <a:spcPct val="150000"/>
              </a:lnSpc>
              <a:buFont typeface="Wingdings" panose="05000000000000000000" pitchFamily="2" charset="2"/>
              <a:buChar char=""/>
            </a:pPr>
            <a:r>
              <a:rPr lang="ar-SA" dirty="0">
                <a:latin typeface="Arial" panose="020B0604020202020204" pitchFamily="34" charset="0"/>
                <a:cs typeface="Traditional Arabic" panose="02020603050405020304" pitchFamily="18" charset="-78"/>
              </a:rPr>
              <a:t>تختلف من دولة إلى أخرى، وذلك لأنّها تتعلّق بالسّياسة الاجتماعيّة -الاقتصاديّة الّتي تتّبعها/ تؤمن بها الدّولة.</a:t>
            </a:r>
            <a:endParaRPr lang="en-US" dirty="0"/>
          </a:p>
          <a:p>
            <a:pPr marL="342900" lvl="0" indent="-342900" algn="just">
              <a:lnSpc>
                <a:spcPct val="115000"/>
              </a:lnSpc>
              <a:buFont typeface="Wingdings" panose="05000000000000000000" pitchFamily="2" charset="2"/>
              <a:buChar char=""/>
              <a:tabLst>
                <a:tab pos="-4445" algn="l"/>
              </a:tabLst>
            </a:pPr>
            <a:r>
              <a:rPr lang="ar-SA" dirty="0">
                <a:latin typeface="Arial" panose="020B0604020202020204" pitchFamily="34" charset="0"/>
                <a:ea typeface="Times New Roman" panose="02020603050405020304" pitchFamily="18" charset="0"/>
                <a:cs typeface="Traditional Arabic" panose="02020603050405020304" pitchFamily="18" charset="-78"/>
              </a:rPr>
              <a:t>بهدف تمكين العيش بكرامة/ مستوى معيشة لائق. من هذه الحقوق: الحقّ في الحصول على العلاج الطّبّيّ، الحقّ في الحصول على تعليم مجّانيّ، ضمان اجتماعيّ ومستوى معيشة لائق، الحقّ في السّكن، حقوق العمّال وظروف العمل</a:t>
            </a:r>
            <a:r>
              <a:rPr lang="ar-SA" dirty="0" smtClean="0">
                <a:latin typeface="Arial" panose="020B0604020202020204" pitchFamily="34" charset="0"/>
                <a:ea typeface="Times New Roman" panose="02020603050405020304" pitchFamily="18" charset="0"/>
                <a:cs typeface="Traditional Arabic" panose="02020603050405020304" pitchFamily="18" charset="-78"/>
              </a:rPr>
              <a:t>.</a:t>
            </a:r>
          </a:p>
          <a:p>
            <a:pPr marL="342900" lvl="0" indent="-342900" algn="just">
              <a:lnSpc>
                <a:spcPct val="115000"/>
              </a:lnSpc>
              <a:buFont typeface="Wingdings" panose="05000000000000000000" pitchFamily="2" charset="2"/>
              <a:buChar char=""/>
              <a:tabLst>
                <a:tab pos="-4445" algn="l"/>
              </a:tabLst>
            </a:pPr>
            <a:endParaRPr lang="ar-SA" dirty="0">
              <a:effectLst/>
              <a:latin typeface="Arial" panose="020B0604020202020204" pitchFamily="34" charset="0"/>
              <a:ea typeface="Times New Roman" panose="02020603050405020304" pitchFamily="18" charset="0"/>
              <a:cs typeface="Traditional Arabic" panose="02020603050405020304" pitchFamily="18" charset="-78"/>
            </a:endParaRPr>
          </a:p>
          <a:p>
            <a:r>
              <a:rPr lang="ar-SA" b="1" dirty="0"/>
              <a:t>الحق في التعليم المجاني</a:t>
            </a:r>
            <a:r>
              <a:rPr lang="ar-SA" dirty="0"/>
              <a:t>:  </a:t>
            </a:r>
            <a:endParaRPr lang="en-US" dirty="0"/>
          </a:p>
          <a:p>
            <a:pPr lvl="0"/>
            <a:r>
              <a:rPr lang="ar-SA" dirty="0"/>
              <a:t>حقّ كلّ إنسان في أن يحصل من الدّولة على فرصة للتّعليم المجّانيّ، وذلك من أجل تلقّي المعلومات واكتساب المهارات الحياتيّة الهامّة/ الدّولة تقدّم خدمات تربية وتعليم. </a:t>
            </a:r>
            <a:endParaRPr lang="en-US" dirty="0"/>
          </a:p>
          <a:p>
            <a:pPr marL="342900" lvl="0" indent="-342900" algn="just">
              <a:lnSpc>
                <a:spcPct val="115000"/>
              </a:lnSpc>
              <a:buFont typeface="Wingdings" panose="05000000000000000000" pitchFamily="2" charset="2"/>
              <a:buChar char=""/>
              <a:tabLst>
                <a:tab pos="-4445" algn="l"/>
              </a:tabLst>
            </a:pP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3347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105467" y="1392072"/>
            <a:ext cx="8215954" cy="3231654"/>
          </a:xfrm>
          <a:prstGeom prst="rect">
            <a:avLst/>
          </a:prstGeom>
        </p:spPr>
        <p:txBody>
          <a:bodyPr wrap="square">
            <a:spAutoFit/>
          </a:bodyPr>
          <a:lstStyle/>
          <a:p>
            <a:pPr algn="ctr"/>
            <a:endParaRPr lang="he-IL" dirty="0" smtClean="0"/>
          </a:p>
          <a:p>
            <a:pPr algn="ctr">
              <a:lnSpc>
                <a:spcPct val="200000"/>
              </a:lnSpc>
            </a:pPr>
            <a:r>
              <a:rPr lang="ar-SA" sz="2800" dirty="0" smtClean="0"/>
              <a:t>ما هي الطريق التي استعملها كل من : الطلاب, الأهالي, المرشدين, مدير الوحدات ,المعلمين وطلاب هيلا لكي يحققوا حقهم في التعليم؟ </a:t>
            </a:r>
            <a:endParaRPr lang="he-IL" sz="2800" dirty="0" smtClean="0"/>
          </a:p>
          <a:p>
            <a:pPr algn="ctr"/>
            <a:endParaRPr lang="he-IL" dirty="0"/>
          </a:p>
        </p:txBody>
      </p:sp>
    </p:spTree>
    <p:extLst>
      <p:ext uri="{BB962C8B-B14F-4D97-AF65-F5344CB8AC3E}">
        <p14:creationId xmlns:p14="http://schemas.microsoft.com/office/powerpoint/2010/main" val="532603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341698" y="246687"/>
            <a:ext cx="8928992" cy="1143000"/>
          </a:xfr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ar-SA" b="1" dirty="0" smtClean="0"/>
              <a:t>الاعمال بالميدان</a:t>
            </a:r>
            <a:endParaRPr lang="he-IL" b="1" dirty="0"/>
          </a:p>
        </p:txBody>
      </p:sp>
      <p:sp>
        <p:nvSpPr>
          <p:cNvPr id="3" name="מציין מיקום תוכן 2"/>
          <p:cNvSpPr>
            <a:spLocks noGrp="1"/>
          </p:cNvSpPr>
          <p:nvPr>
            <p:ph sz="half" idx="1"/>
          </p:nvPr>
        </p:nvSpPr>
        <p:spPr>
          <a:xfrm>
            <a:off x="280631" y="1757278"/>
            <a:ext cx="2722534" cy="2247748"/>
          </a:xfrm>
          <a:ln>
            <a:solidFill>
              <a:srgbClr val="FF0000"/>
            </a:solidFill>
          </a:ln>
        </p:spPr>
        <p:txBody>
          <a:bodyPr>
            <a:normAutofit/>
          </a:bodyPr>
          <a:lstStyle/>
          <a:p>
            <a:pPr marL="0" indent="0">
              <a:buNone/>
            </a:pPr>
            <a:r>
              <a:rPr lang="ar-SA" sz="1800" b="1" dirty="0" smtClean="0"/>
              <a:t>لجان الكنيست</a:t>
            </a:r>
            <a:r>
              <a:rPr lang="he-IL" sz="1800" b="1" dirty="0" smtClean="0"/>
              <a:t>:</a:t>
            </a:r>
            <a:endParaRPr lang="he-IL" sz="1800" b="1" dirty="0"/>
          </a:p>
          <a:p>
            <a:pPr marL="0" indent="0">
              <a:buNone/>
            </a:pPr>
            <a:endParaRPr lang="he-IL" sz="3200" b="1" dirty="0"/>
          </a:p>
        </p:txBody>
      </p:sp>
      <p:sp>
        <p:nvSpPr>
          <p:cNvPr id="4" name="מציין מיקום תוכן 3"/>
          <p:cNvSpPr>
            <a:spLocks noGrp="1"/>
          </p:cNvSpPr>
          <p:nvPr>
            <p:ph sz="half" idx="2"/>
          </p:nvPr>
        </p:nvSpPr>
        <p:spPr>
          <a:xfrm>
            <a:off x="3293170" y="2228112"/>
            <a:ext cx="2774231" cy="4030798"/>
          </a:xfrm>
          <a:ln>
            <a:solidFill>
              <a:srgbClr val="FF0000"/>
            </a:solidFill>
          </a:ln>
        </p:spPr>
        <p:txBody>
          <a:bodyPr>
            <a:normAutofit/>
          </a:bodyPr>
          <a:lstStyle/>
          <a:p>
            <a:pPr marL="0" indent="0">
              <a:buNone/>
            </a:pPr>
            <a:r>
              <a:rPr lang="ar-SA" sz="1800" b="1" dirty="0" smtClean="0"/>
              <a:t>التظاهر</a:t>
            </a:r>
            <a:endParaRPr lang="he-IL" sz="1800" b="1" dirty="0"/>
          </a:p>
          <a:p>
            <a:pPr marL="0" indent="0">
              <a:buNone/>
            </a:pPr>
            <a:r>
              <a:rPr lang="he-IL" sz="3200" b="1" dirty="0">
                <a:latin typeface="Californian FB" panose="0207040306080B030204" pitchFamily="18" charset="0"/>
              </a:rPr>
              <a:t> </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630" y="2531424"/>
            <a:ext cx="1942785" cy="114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קבוצה 18">
            <a:extLst>
              <a:ext uri="{FF2B5EF4-FFF2-40B4-BE49-F238E27FC236}">
                <a16:creationId xmlns:a16="http://schemas.microsoft.com/office/drawing/2014/main" id="{E2F67BC9-C445-4111-A1B6-EA3A025DA29D}"/>
              </a:ext>
            </a:extLst>
          </p:cNvPr>
          <p:cNvGrpSpPr/>
          <p:nvPr/>
        </p:nvGrpSpPr>
        <p:grpSpPr>
          <a:xfrm>
            <a:off x="3767959" y="3073172"/>
            <a:ext cx="1842198" cy="2938365"/>
            <a:chOff x="3767959" y="3073172"/>
            <a:chExt cx="1842198" cy="2938365"/>
          </a:xfrm>
        </p:grpSpPr>
        <p:pic>
          <p:nvPicPr>
            <p:cNvPr id="7" name="תמונה 6">
              <a:extLst>
                <a:ext uri="{FF2B5EF4-FFF2-40B4-BE49-F238E27FC236}">
                  <a16:creationId xmlns:a16="http://schemas.microsoft.com/office/drawing/2014/main" id="{E044CFCA-B61B-419E-96A6-E290437B383C}"/>
                </a:ext>
              </a:extLst>
            </p:cNvPr>
            <p:cNvPicPr>
              <a:picLocks noChangeAspect="1"/>
            </p:cNvPicPr>
            <p:nvPr/>
          </p:nvPicPr>
          <p:blipFill rotWithShape="1">
            <a:blip r:embed="rId3"/>
            <a:srcRect l="3546" t="56091" r="4091" b="9580"/>
            <a:stretch/>
          </p:blipFill>
          <p:spPr>
            <a:xfrm>
              <a:off x="3880316" y="3073172"/>
              <a:ext cx="1729841" cy="1143000"/>
            </a:xfrm>
            <a:prstGeom prst="rect">
              <a:avLst/>
            </a:prstGeom>
          </p:spPr>
        </p:pic>
        <p:pic>
          <p:nvPicPr>
            <p:cNvPr id="8" name="תמונה 7">
              <a:extLst>
                <a:ext uri="{FF2B5EF4-FFF2-40B4-BE49-F238E27FC236}">
                  <a16:creationId xmlns:a16="http://schemas.microsoft.com/office/drawing/2014/main" id="{D6974FAC-5248-4808-9CA4-3E6F69B07B44}"/>
                </a:ext>
              </a:extLst>
            </p:cNvPr>
            <p:cNvPicPr>
              <a:picLocks noChangeAspect="1"/>
            </p:cNvPicPr>
            <p:nvPr/>
          </p:nvPicPr>
          <p:blipFill>
            <a:blip r:embed="rId4"/>
            <a:stretch>
              <a:fillRect/>
            </a:stretch>
          </p:blipFill>
          <p:spPr>
            <a:xfrm>
              <a:off x="3767959" y="4629888"/>
              <a:ext cx="1842198" cy="1381649"/>
            </a:xfrm>
            <a:prstGeom prst="rect">
              <a:avLst/>
            </a:prstGeom>
          </p:spPr>
        </p:pic>
      </p:grpSp>
      <p:grpSp>
        <p:nvGrpSpPr>
          <p:cNvPr id="5" name="קבוצה 4">
            <a:extLst>
              <a:ext uri="{FF2B5EF4-FFF2-40B4-BE49-F238E27FC236}">
                <a16:creationId xmlns:a16="http://schemas.microsoft.com/office/drawing/2014/main" id="{5ECE4840-CFA6-4E29-8873-FF66615223C1}"/>
              </a:ext>
            </a:extLst>
          </p:cNvPr>
          <p:cNvGrpSpPr/>
          <p:nvPr/>
        </p:nvGrpSpPr>
        <p:grpSpPr>
          <a:xfrm>
            <a:off x="9305695" y="1678530"/>
            <a:ext cx="2774230" cy="2537641"/>
            <a:chOff x="9305695" y="1678530"/>
            <a:chExt cx="2774230" cy="2537641"/>
          </a:xfrm>
        </p:grpSpPr>
        <p:sp>
          <p:nvSpPr>
            <p:cNvPr id="12" name="מציין מיקום תוכן 2">
              <a:extLst>
                <a:ext uri="{FF2B5EF4-FFF2-40B4-BE49-F238E27FC236}">
                  <a16:creationId xmlns:a16="http://schemas.microsoft.com/office/drawing/2014/main" id="{DFA14090-2216-45EB-BB1C-7F5D5AB1E5D9}"/>
                </a:ext>
              </a:extLst>
            </p:cNvPr>
            <p:cNvSpPr txBox="1">
              <a:spLocks/>
            </p:cNvSpPr>
            <p:nvPr/>
          </p:nvSpPr>
          <p:spPr>
            <a:xfrm>
              <a:off x="9305695" y="1678530"/>
              <a:ext cx="2774230" cy="2537641"/>
            </a:xfrm>
            <a:prstGeom prst="rect">
              <a:avLst/>
            </a:prstGeom>
            <a:ln>
              <a:solidFill>
                <a:srgbClr val="FF0000"/>
              </a:solidFill>
            </a:ln>
          </p:spPr>
          <p:txBody>
            <a:bodyPr vert="horz" lIns="91440" tIns="45720" rIns="91440" bIns="45720" rtlCol="0">
              <a:normAutofit/>
            </a:bodyPr>
            <a:lstStyle>
              <a:lvl1pPr marL="182880" indent="-182880" algn="r" defTabSz="914400" rtl="1"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r" defTabSz="914400" rtl="1"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r" defTabSz="914400" rtl="1"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r" defTabSz="914400" rtl="1"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ar-SA" sz="1800" b="1" dirty="0" smtClean="0"/>
                <a:t>عرائض احتجاج</a:t>
              </a:r>
              <a:endParaRPr lang="he-IL" sz="1800" b="1" dirty="0"/>
            </a:p>
            <a:p>
              <a:pPr marL="0" indent="0">
                <a:buFont typeface="Arial" pitchFamily="34" charset="0"/>
                <a:buNone/>
              </a:pPr>
              <a:endParaRPr lang="he-IL" sz="3200" b="1" dirty="0"/>
            </a:p>
          </p:txBody>
        </p:sp>
        <p:pic>
          <p:nvPicPr>
            <p:cNvPr id="9" name="תמונה 8">
              <a:extLst>
                <a:ext uri="{FF2B5EF4-FFF2-40B4-BE49-F238E27FC236}">
                  <a16:creationId xmlns:a16="http://schemas.microsoft.com/office/drawing/2014/main" id="{F8E68CF3-2D66-4FDF-AD3B-C373BD45E5C1}"/>
                </a:ext>
              </a:extLst>
            </p:cNvPr>
            <p:cNvPicPr>
              <a:picLocks noChangeAspect="1"/>
            </p:cNvPicPr>
            <p:nvPr/>
          </p:nvPicPr>
          <p:blipFill rotWithShape="1">
            <a:blip r:embed="rId5"/>
            <a:srcRect t="24476"/>
            <a:stretch/>
          </p:blipFill>
          <p:spPr>
            <a:xfrm>
              <a:off x="10101298" y="2141319"/>
              <a:ext cx="1388072" cy="1863706"/>
            </a:xfrm>
            <a:prstGeom prst="rect">
              <a:avLst/>
            </a:prstGeom>
          </p:spPr>
        </p:pic>
      </p:grpSp>
      <p:grpSp>
        <p:nvGrpSpPr>
          <p:cNvPr id="6" name="קבוצה 5">
            <a:extLst>
              <a:ext uri="{FF2B5EF4-FFF2-40B4-BE49-F238E27FC236}">
                <a16:creationId xmlns:a16="http://schemas.microsoft.com/office/drawing/2014/main" id="{6509D44A-E3C1-4120-9964-D0F32A9D619E}"/>
              </a:ext>
            </a:extLst>
          </p:cNvPr>
          <p:cNvGrpSpPr/>
          <p:nvPr/>
        </p:nvGrpSpPr>
        <p:grpSpPr>
          <a:xfrm>
            <a:off x="6299433" y="1678531"/>
            <a:ext cx="2774230" cy="2537641"/>
            <a:chOff x="6299433" y="1678531"/>
            <a:chExt cx="2774230" cy="2537641"/>
          </a:xfrm>
        </p:grpSpPr>
        <p:sp>
          <p:nvSpPr>
            <p:cNvPr id="11" name="מציין מיקום תוכן 2">
              <a:extLst>
                <a:ext uri="{FF2B5EF4-FFF2-40B4-BE49-F238E27FC236}">
                  <a16:creationId xmlns:a16="http://schemas.microsoft.com/office/drawing/2014/main" id="{15809AA8-22BA-41D3-96AE-1DB2142983CF}"/>
                </a:ext>
              </a:extLst>
            </p:cNvPr>
            <p:cNvSpPr txBox="1">
              <a:spLocks/>
            </p:cNvSpPr>
            <p:nvPr/>
          </p:nvSpPr>
          <p:spPr>
            <a:xfrm>
              <a:off x="6299433" y="1678531"/>
              <a:ext cx="2774230" cy="2537641"/>
            </a:xfrm>
            <a:prstGeom prst="rect">
              <a:avLst/>
            </a:prstGeom>
            <a:ln>
              <a:solidFill>
                <a:srgbClr val="FF0000"/>
              </a:solidFill>
            </a:ln>
          </p:spPr>
          <p:txBody>
            <a:bodyPr vert="horz" lIns="91440" tIns="45720" rIns="91440" bIns="45720" rtlCol="0">
              <a:normAutofit/>
            </a:bodyPr>
            <a:lstStyle>
              <a:lvl1pPr marL="182880" indent="-182880" algn="r" defTabSz="914400" rtl="1"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r" defTabSz="914400" rtl="1"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r" defTabSz="914400" rtl="1"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r" defTabSz="914400" rtl="1"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ar-SA" sz="1800" b="1" dirty="0" smtClean="0"/>
                <a:t>التوجه لمحكمة العدل العليا</a:t>
              </a:r>
              <a:endParaRPr lang="he-IL" sz="1800" b="1" dirty="0"/>
            </a:p>
            <a:p>
              <a:pPr marL="0" indent="0">
                <a:buFont typeface="Arial" pitchFamily="34" charset="0"/>
                <a:buNone/>
              </a:pPr>
              <a:endParaRPr lang="he-IL" sz="3200" b="1" dirty="0"/>
            </a:p>
          </p:txBody>
        </p:sp>
        <p:pic>
          <p:nvPicPr>
            <p:cNvPr id="10" name="תמונה 9">
              <a:extLst>
                <a:ext uri="{FF2B5EF4-FFF2-40B4-BE49-F238E27FC236}">
                  <a16:creationId xmlns:a16="http://schemas.microsoft.com/office/drawing/2014/main" id="{8F42768D-3F8A-4D11-B3DE-F9A62877CD03}"/>
                </a:ext>
              </a:extLst>
            </p:cNvPr>
            <p:cNvPicPr>
              <a:picLocks noChangeAspect="1"/>
            </p:cNvPicPr>
            <p:nvPr/>
          </p:nvPicPr>
          <p:blipFill>
            <a:blip r:embed="rId6"/>
            <a:stretch>
              <a:fillRect/>
            </a:stretch>
          </p:blipFill>
          <p:spPr>
            <a:xfrm>
              <a:off x="6654547" y="2617076"/>
              <a:ext cx="2180807" cy="1261241"/>
            </a:xfrm>
            <a:prstGeom prst="rect">
              <a:avLst/>
            </a:prstGeom>
          </p:spPr>
        </p:pic>
      </p:grpSp>
      <p:grpSp>
        <p:nvGrpSpPr>
          <p:cNvPr id="21" name="קבוצה 20">
            <a:extLst>
              <a:ext uri="{FF2B5EF4-FFF2-40B4-BE49-F238E27FC236}">
                <a16:creationId xmlns:a16="http://schemas.microsoft.com/office/drawing/2014/main" id="{DC495D53-4FAF-4705-BCC4-9FDEB5725A40}"/>
              </a:ext>
            </a:extLst>
          </p:cNvPr>
          <p:cNvGrpSpPr/>
          <p:nvPr/>
        </p:nvGrpSpPr>
        <p:grpSpPr>
          <a:xfrm>
            <a:off x="6316976" y="4454143"/>
            <a:ext cx="2756687" cy="2164712"/>
            <a:chOff x="6316976" y="4454143"/>
            <a:chExt cx="2756687" cy="2164712"/>
          </a:xfrm>
        </p:grpSpPr>
        <p:sp>
          <p:nvSpPr>
            <p:cNvPr id="14" name="מציין מיקום תוכן 2">
              <a:extLst>
                <a:ext uri="{FF2B5EF4-FFF2-40B4-BE49-F238E27FC236}">
                  <a16:creationId xmlns:a16="http://schemas.microsoft.com/office/drawing/2014/main" id="{45DD91DA-CB0C-45B1-A849-0551567FDCD9}"/>
                </a:ext>
              </a:extLst>
            </p:cNvPr>
            <p:cNvSpPr txBox="1">
              <a:spLocks/>
            </p:cNvSpPr>
            <p:nvPr/>
          </p:nvSpPr>
          <p:spPr>
            <a:xfrm>
              <a:off x="6316976" y="4454143"/>
              <a:ext cx="2756687" cy="2164712"/>
            </a:xfrm>
            <a:prstGeom prst="rect">
              <a:avLst/>
            </a:prstGeom>
            <a:ln>
              <a:solidFill>
                <a:srgbClr val="FF0000"/>
              </a:solidFill>
            </a:ln>
          </p:spPr>
          <p:txBody>
            <a:bodyPr vert="horz" lIns="91440" tIns="45720" rIns="91440" bIns="45720" rtlCol="0">
              <a:normAutofit/>
            </a:bodyPr>
            <a:lstStyle>
              <a:lvl1pPr marL="182880" indent="-182880" algn="r" defTabSz="914400" rtl="1"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r" defTabSz="914400" rtl="1"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r" defTabSz="914400" rtl="1"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r" defTabSz="914400" rtl="1"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ar-SA" sz="1800" b="1" dirty="0" smtClean="0"/>
                <a:t>رأي الجمهور / المواطنين</a:t>
              </a:r>
              <a:endParaRPr lang="he-IL" sz="1800" b="1" dirty="0"/>
            </a:p>
            <a:p>
              <a:pPr marL="0" indent="0">
                <a:buFont typeface="Arial" pitchFamily="34" charset="0"/>
                <a:buNone/>
              </a:pPr>
              <a:endParaRPr lang="he-IL" sz="3200" b="1" dirty="0"/>
            </a:p>
          </p:txBody>
        </p:sp>
        <p:pic>
          <p:nvPicPr>
            <p:cNvPr id="15" name="תמונה 14">
              <a:extLst>
                <a:ext uri="{FF2B5EF4-FFF2-40B4-BE49-F238E27FC236}">
                  <a16:creationId xmlns:a16="http://schemas.microsoft.com/office/drawing/2014/main" id="{772099E6-2A4F-4DAC-9C47-7FD1C2784AA2}"/>
                </a:ext>
              </a:extLst>
            </p:cNvPr>
            <p:cNvPicPr>
              <a:picLocks noChangeAspect="1"/>
            </p:cNvPicPr>
            <p:nvPr/>
          </p:nvPicPr>
          <p:blipFill rotWithShape="1">
            <a:blip r:embed="rId7"/>
            <a:srcRect t="20671"/>
            <a:stretch/>
          </p:blipFill>
          <p:spPr>
            <a:xfrm>
              <a:off x="7174386" y="5026224"/>
              <a:ext cx="1041866" cy="1469331"/>
            </a:xfrm>
            <a:prstGeom prst="rect">
              <a:avLst/>
            </a:prstGeom>
          </p:spPr>
        </p:pic>
      </p:grpSp>
      <p:grpSp>
        <p:nvGrpSpPr>
          <p:cNvPr id="24" name="קבוצה 23">
            <a:extLst>
              <a:ext uri="{FF2B5EF4-FFF2-40B4-BE49-F238E27FC236}">
                <a16:creationId xmlns:a16="http://schemas.microsoft.com/office/drawing/2014/main" id="{54E79E69-AFFC-4F42-A9CA-6A9B9204D8C3}"/>
              </a:ext>
            </a:extLst>
          </p:cNvPr>
          <p:cNvGrpSpPr/>
          <p:nvPr/>
        </p:nvGrpSpPr>
        <p:grpSpPr>
          <a:xfrm>
            <a:off x="9427073" y="4424587"/>
            <a:ext cx="2531473" cy="2164712"/>
            <a:chOff x="9427073" y="4454143"/>
            <a:chExt cx="2531473" cy="2164712"/>
          </a:xfrm>
        </p:grpSpPr>
        <p:pic>
          <p:nvPicPr>
            <p:cNvPr id="16" name="תמונה 15">
              <a:extLst>
                <a:ext uri="{FF2B5EF4-FFF2-40B4-BE49-F238E27FC236}">
                  <a16:creationId xmlns:a16="http://schemas.microsoft.com/office/drawing/2014/main" id="{7F233CC0-3D32-4F9C-B716-818BB7DA61AD}"/>
                </a:ext>
              </a:extLst>
            </p:cNvPr>
            <p:cNvPicPr>
              <a:picLocks noChangeAspect="1"/>
            </p:cNvPicPr>
            <p:nvPr/>
          </p:nvPicPr>
          <p:blipFill rotWithShape="1">
            <a:blip r:embed="rId8"/>
            <a:srcRect l="53552" b="15862"/>
            <a:stretch/>
          </p:blipFill>
          <p:spPr>
            <a:xfrm>
              <a:off x="10795334" y="5115075"/>
              <a:ext cx="950713" cy="1291627"/>
            </a:xfrm>
            <a:prstGeom prst="rect">
              <a:avLst/>
            </a:prstGeom>
          </p:spPr>
        </p:pic>
        <p:grpSp>
          <p:nvGrpSpPr>
            <p:cNvPr id="22" name="קבוצה 21">
              <a:extLst>
                <a:ext uri="{FF2B5EF4-FFF2-40B4-BE49-F238E27FC236}">
                  <a16:creationId xmlns:a16="http://schemas.microsoft.com/office/drawing/2014/main" id="{14F302DF-7F5B-4C8E-AA02-BA32361D2FF0}"/>
                </a:ext>
              </a:extLst>
            </p:cNvPr>
            <p:cNvGrpSpPr/>
            <p:nvPr/>
          </p:nvGrpSpPr>
          <p:grpSpPr>
            <a:xfrm>
              <a:off x="9427073" y="4454143"/>
              <a:ext cx="2531473" cy="2164712"/>
              <a:chOff x="9427073" y="4454143"/>
              <a:chExt cx="2531473" cy="2164712"/>
            </a:xfrm>
          </p:grpSpPr>
          <p:sp>
            <p:nvSpPr>
              <p:cNvPr id="13" name="מציין מיקום תוכן 2">
                <a:extLst>
                  <a:ext uri="{FF2B5EF4-FFF2-40B4-BE49-F238E27FC236}">
                    <a16:creationId xmlns:a16="http://schemas.microsoft.com/office/drawing/2014/main" id="{193A1E19-1ED6-4440-854A-A9C87CB58330}"/>
                  </a:ext>
                </a:extLst>
              </p:cNvPr>
              <p:cNvSpPr txBox="1">
                <a:spLocks/>
              </p:cNvSpPr>
              <p:nvPr/>
            </p:nvSpPr>
            <p:spPr>
              <a:xfrm>
                <a:off x="9427073" y="4454143"/>
                <a:ext cx="2531473" cy="2164712"/>
              </a:xfrm>
              <a:prstGeom prst="rect">
                <a:avLst/>
              </a:prstGeom>
              <a:ln>
                <a:solidFill>
                  <a:srgbClr val="FF0000"/>
                </a:solidFill>
              </a:ln>
            </p:spPr>
            <p:txBody>
              <a:bodyPr vert="horz" lIns="91440" tIns="45720" rIns="91440" bIns="45720" rtlCol="0">
                <a:normAutofit/>
              </a:bodyPr>
              <a:lstStyle>
                <a:lvl1pPr marL="182880" indent="-182880" algn="r" defTabSz="914400" rtl="1"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r" defTabSz="914400" rtl="1"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r" defTabSz="914400" rtl="1"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r" defTabSz="914400" rtl="1"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ar-SA" sz="1800" b="1" dirty="0" smtClean="0"/>
                  <a:t>الاتصال</a:t>
                </a:r>
                <a:endParaRPr lang="he-IL" sz="1800" b="1" dirty="0"/>
              </a:p>
              <a:p>
                <a:pPr marL="0" indent="0">
                  <a:buFont typeface="Arial" pitchFamily="34" charset="0"/>
                  <a:buNone/>
                </a:pPr>
                <a:endParaRPr lang="he-IL" sz="3200" b="1" dirty="0"/>
              </a:p>
            </p:txBody>
          </p:sp>
          <p:pic>
            <p:nvPicPr>
              <p:cNvPr id="17" name="תמונה 16">
                <a:extLst>
                  <a:ext uri="{FF2B5EF4-FFF2-40B4-BE49-F238E27FC236}">
                    <a16:creationId xmlns:a16="http://schemas.microsoft.com/office/drawing/2014/main" id="{BE7F7783-EC30-4C46-B63F-B9EB9EF1BA6D}"/>
                  </a:ext>
                </a:extLst>
              </p:cNvPr>
              <p:cNvPicPr>
                <a:picLocks noChangeAspect="1"/>
              </p:cNvPicPr>
              <p:nvPr/>
            </p:nvPicPr>
            <p:blipFill>
              <a:blip r:embed="rId9"/>
              <a:stretch>
                <a:fillRect/>
              </a:stretch>
            </p:blipFill>
            <p:spPr>
              <a:xfrm>
                <a:off x="9632122" y="4624311"/>
                <a:ext cx="950713" cy="1871244"/>
              </a:xfrm>
              <a:prstGeom prst="rect">
                <a:avLst/>
              </a:prstGeom>
            </p:spPr>
          </p:pic>
        </p:grpSp>
      </p:grpSp>
      <p:grpSp>
        <p:nvGrpSpPr>
          <p:cNvPr id="23" name="קבוצה 22">
            <a:extLst>
              <a:ext uri="{FF2B5EF4-FFF2-40B4-BE49-F238E27FC236}">
                <a16:creationId xmlns:a16="http://schemas.microsoft.com/office/drawing/2014/main" id="{8C3BF88C-E6E9-4688-A00C-F3C550C2108F}"/>
              </a:ext>
            </a:extLst>
          </p:cNvPr>
          <p:cNvGrpSpPr/>
          <p:nvPr/>
        </p:nvGrpSpPr>
        <p:grpSpPr>
          <a:xfrm>
            <a:off x="294475" y="4365290"/>
            <a:ext cx="2722534" cy="2218072"/>
            <a:chOff x="294475" y="4365290"/>
            <a:chExt cx="2722534" cy="2218072"/>
          </a:xfrm>
        </p:grpSpPr>
        <p:sp>
          <p:nvSpPr>
            <p:cNvPr id="20" name="מציין מיקום תוכן 2">
              <a:extLst>
                <a:ext uri="{FF2B5EF4-FFF2-40B4-BE49-F238E27FC236}">
                  <a16:creationId xmlns:a16="http://schemas.microsoft.com/office/drawing/2014/main" id="{A8CB2759-57AE-413C-AF7C-E9F9887458CF}"/>
                </a:ext>
              </a:extLst>
            </p:cNvPr>
            <p:cNvSpPr txBox="1">
              <a:spLocks/>
            </p:cNvSpPr>
            <p:nvPr/>
          </p:nvSpPr>
          <p:spPr>
            <a:xfrm>
              <a:off x="294475" y="4365290"/>
              <a:ext cx="2722534" cy="2218072"/>
            </a:xfrm>
            <a:prstGeom prst="rect">
              <a:avLst/>
            </a:prstGeom>
            <a:ln>
              <a:solidFill>
                <a:srgbClr val="FF0000"/>
              </a:solidFill>
            </a:ln>
          </p:spPr>
          <p:txBody>
            <a:bodyPr vert="horz" lIns="91440" tIns="45720" rIns="91440" bIns="45720" rtlCol="0">
              <a:normAutofit/>
            </a:bodyPr>
            <a:lstStyle>
              <a:lvl1pPr marL="182880" indent="-182880" algn="r" defTabSz="914400" rtl="1"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r" defTabSz="914400" rtl="1"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r" defTabSz="914400" rtl="1"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r" defTabSz="914400" rtl="1"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ar-SA" sz="1800" b="1" dirty="0" err="1" smtClean="0"/>
                <a:t>رشائل</a:t>
              </a:r>
              <a:endParaRPr lang="he-IL" sz="1800" b="1" dirty="0"/>
            </a:p>
            <a:p>
              <a:pPr marL="0" indent="0">
                <a:buFont typeface="Arial" pitchFamily="34" charset="0"/>
                <a:buNone/>
              </a:pPr>
              <a:endParaRPr lang="he-IL" sz="3200" b="1" dirty="0"/>
            </a:p>
          </p:txBody>
        </p:sp>
        <p:pic>
          <p:nvPicPr>
            <p:cNvPr id="18" name="תמונה 17">
              <a:extLst>
                <a:ext uri="{FF2B5EF4-FFF2-40B4-BE49-F238E27FC236}">
                  <a16:creationId xmlns:a16="http://schemas.microsoft.com/office/drawing/2014/main" id="{02BF45BA-E950-4C41-B250-02A7883BC712}"/>
                </a:ext>
              </a:extLst>
            </p:cNvPr>
            <p:cNvPicPr>
              <a:picLocks noChangeAspect="1"/>
            </p:cNvPicPr>
            <p:nvPr/>
          </p:nvPicPr>
          <p:blipFill>
            <a:blip r:embed="rId10"/>
            <a:stretch>
              <a:fillRect/>
            </a:stretch>
          </p:blipFill>
          <p:spPr>
            <a:xfrm>
              <a:off x="651663" y="4589301"/>
              <a:ext cx="1265796" cy="1787351"/>
            </a:xfrm>
            <a:prstGeom prst="rect">
              <a:avLst/>
            </a:prstGeom>
          </p:spPr>
        </p:pic>
      </p:grpSp>
    </p:spTree>
    <p:extLst>
      <p:ext uri="{BB962C8B-B14F-4D97-AF65-F5344CB8AC3E}">
        <p14:creationId xmlns:p14="http://schemas.microsoft.com/office/powerpoint/2010/main" val="1451394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EFC4AA-FF6B-44E0-9119-BF64271F1C0F}"/>
              </a:ext>
            </a:extLst>
          </p:cNvPr>
          <p:cNvSpPr>
            <a:spLocks noGrp="1"/>
          </p:cNvSpPr>
          <p:nvPr>
            <p:ph type="title"/>
          </p:nvPr>
        </p:nvSpPr>
        <p:spPr/>
        <p:txBody>
          <a:bodyPr/>
          <a:lstStyle/>
          <a:p>
            <a:pPr algn="ctr"/>
            <a:r>
              <a:rPr lang="ar-SA" dirty="0" smtClean="0"/>
              <a:t>مبدأ تقييد السلطة</a:t>
            </a:r>
            <a:br>
              <a:rPr lang="ar-SA" dirty="0" smtClean="0"/>
            </a:br>
            <a:r>
              <a:rPr lang="ar-SA" dirty="0" smtClean="0"/>
              <a:t>أجهزة الاشراف والمراقبة على السلطة</a:t>
            </a:r>
            <a:endParaRPr lang="he-IL" dirty="0"/>
          </a:p>
        </p:txBody>
      </p:sp>
      <p:sp>
        <p:nvSpPr>
          <p:cNvPr id="3" name="מציין מיקום טקסט 2">
            <a:extLst>
              <a:ext uri="{FF2B5EF4-FFF2-40B4-BE49-F238E27FC236}">
                <a16:creationId xmlns:a16="http://schemas.microsoft.com/office/drawing/2014/main" id="{72DA4748-BBA2-49DD-B1A6-3821B5EA7345}"/>
              </a:ext>
            </a:extLst>
          </p:cNvPr>
          <p:cNvSpPr>
            <a:spLocks noGrp="1"/>
          </p:cNvSpPr>
          <p:nvPr>
            <p:ph type="body" idx="1"/>
          </p:nvPr>
        </p:nvSpPr>
        <p:spPr/>
        <p:txBody>
          <a:bodyPr>
            <a:noAutofit/>
          </a:bodyPr>
          <a:lstStyle/>
          <a:p>
            <a:r>
              <a:rPr lang="ar-SA" sz="1800" b="1" dirty="0" smtClean="0"/>
              <a:t>أجهزة الاشراف والمراقبة الرسمية</a:t>
            </a:r>
            <a:r>
              <a:rPr lang="he-IL" sz="1800" b="1" dirty="0" smtClean="0"/>
              <a:t>:</a:t>
            </a:r>
            <a:endParaRPr lang="he-IL" sz="1800" dirty="0"/>
          </a:p>
        </p:txBody>
      </p:sp>
      <p:sp>
        <p:nvSpPr>
          <p:cNvPr id="4" name="מציין מיקום תוכן 3">
            <a:extLst>
              <a:ext uri="{FF2B5EF4-FFF2-40B4-BE49-F238E27FC236}">
                <a16:creationId xmlns:a16="http://schemas.microsoft.com/office/drawing/2014/main" id="{6D3C7C15-D6D7-4F44-9379-37E279B3631F}"/>
              </a:ext>
            </a:extLst>
          </p:cNvPr>
          <p:cNvSpPr>
            <a:spLocks noGrp="1"/>
          </p:cNvSpPr>
          <p:nvPr>
            <p:ph sz="half" idx="2"/>
          </p:nvPr>
        </p:nvSpPr>
        <p:spPr/>
        <p:txBody>
          <a:bodyPr>
            <a:normAutofit/>
          </a:bodyPr>
          <a:lstStyle/>
          <a:p>
            <a:pPr lvl="0"/>
            <a:r>
              <a:rPr lang="ar-SA" dirty="0"/>
              <a:t>إشراف ومراقبة من جانب أجهزة ومؤسّسات سلطويّة.  </a:t>
            </a:r>
            <a:endParaRPr lang="en-US" dirty="0"/>
          </a:p>
          <a:p>
            <a:pPr lvl="0"/>
            <a:r>
              <a:rPr lang="ar-SA" dirty="0"/>
              <a:t>صلاحيّاتها محدَّدة في القانون.</a:t>
            </a:r>
            <a:endParaRPr lang="en-US" dirty="0"/>
          </a:p>
          <a:p>
            <a:pPr lvl="0"/>
            <a:r>
              <a:rPr lang="ar-SA" dirty="0"/>
              <a:t>بهدف تقييد السّلطة والإشراف عليها وعلى قانونيّة أعمالها.</a:t>
            </a:r>
            <a:endParaRPr lang="en-US" dirty="0"/>
          </a:p>
          <a:p>
            <a:pPr lvl="0"/>
            <a:r>
              <a:rPr lang="ar-SA" dirty="0"/>
              <a:t>الأجهزة الأساسيّة هي: البرلمان ومراقب الدّولة ومندوب شكاوى الجمهور والمحاكم.</a:t>
            </a:r>
            <a:endParaRPr lang="en-US" dirty="0"/>
          </a:p>
        </p:txBody>
      </p:sp>
      <p:sp>
        <p:nvSpPr>
          <p:cNvPr id="5" name="מציין מיקום טקסט 4">
            <a:extLst>
              <a:ext uri="{FF2B5EF4-FFF2-40B4-BE49-F238E27FC236}">
                <a16:creationId xmlns:a16="http://schemas.microsoft.com/office/drawing/2014/main" id="{06B9D5BB-0E65-4C02-A4CB-A92DD2E0E95B}"/>
              </a:ext>
            </a:extLst>
          </p:cNvPr>
          <p:cNvSpPr>
            <a:spLocks noGrp="1"/>
          </p:cNvSpPr>
          <p:nvPr>
            <p:ph type="body" sz="quarter" idx="3"/>
          </p:nvPr>
        </p:nvSpPr>
        <p:spPr/>
        <p:txBody>
          <a:bodyPr>
            <a:normAutofit/>
          </a:bodyPr>
          <a:lstStyle/>
          <a:p>
            <a:r>
              <a:rPr lang="ar-SA" sz="1800" b="1" dirty="0" smtClean="0"/>
              <a:t>أجهزة اشراف ومراقبة غير رسمية</a:t>
            </a:r>
            <a:r>
              <a:rPr lang="he-IL" sz="1800" b="1" dirty="0" smtClean="0"/>
              <a:t>:</a:t>
            </a:r>
            <a:endParaRPr lang="he-IL" sz="1800" dirty="0"/>
          </a:p>
        </p:txBody>
      </p:sp>
      <p:sp>
        <p:nvSpPr>
          <p:cNvPr id="6" name="מציין מיקום תוכן 5">
            <a:extLst>
              <a:ext uri="{FF2B5EF4-FFF2-40B4-BE49-F238E27FC236}">
                <a16:creationId xmlns:a16="http://schemas.microsoft.com/office/drawing/2014/main" id="{8803DC30-893A-40BD-83E4-D992FC5DCF01}"/>
              </a:ext>
            </a:extLst>
          </p:cNvPr>
          <p:cNvSpPr>
            <a:spLocks noGrp="1"/>
          </p:cNvSpPr>
          <p:nvPr>
            <p:ph sz="quarter" idx="4"/>
          </p:nvPr>
        </p:nvSpPr>
        <p:spPr/>
        <p:txBody>
          <a:bodyPr>
            <a:normAutofit fontScale="92500" lnSpcReduction="20000"/>
          </a:bodyPr>
          <a:lstStyle/>
          <a:p>
            <a:pPr lvl="0"/>
            <a:r>
              <a:rPr lang="ar-SA" dirty="0" smtClean="0"/>
              <a:t>رقابة </a:t>
            </a:r>
            <a:r>
              <a:rPr lang="ar-SA" dirty="0"/>
              <a:t>تقوم بها جهات أو منظّمات أو أفراد. </a:t>
            </a:r>
            <a:endParaRPr lang="en-US" dirty="0"/>
          </a:p>
          <a:p>
            <a:pPr lvl="0"/>
            <a:r>
              <a:rPr lang="ar-SA" dirty="0"/>
              <a:t>غير منصوص عليها في </a:t>
            </a:r>
            <a:r>
              <a:rPr lang="ar-SA" dirty="0" smtClean="0"/>
              <a:t>القانون. </a:t>
            </a:r>
            <a:endParaRPr lang="en-US" dirty="0"/>
          </a:p>
          <a:p>
            <a:pPr lvl="0"/>
            <a:r>
              <a:rPr lang="ar-SA" dirty="0"/>
              <a:t>بهدف تقييد السّلطة والإشراف </a:t>
            </a:r>
            <a:r>
              <a:rPr lang="ar-SA" dirty="0" smtClean="0"/>
              <a:t>عليها.</a:t>
            </a:r>
          </a:p>
          <a:p>
            <a:pPr lvl="0"/>
            <a:r>
              <a:rPr lang="ar-SA" dirty="0" smtClean="0"/>
              <a:t> </a:t>
            </a:r>
            <a:r>
              <a:rPr lang="ar-LB" dirty="0" smtClean="0"/>
              <a:t>إحداث </a:t>
            </a:r>
            <a:r>
              <a:rPr lang="ar-LB" dirty="0"/>
              <a:t>صدًى جماهيريّ/ رأي عامّ عن طريق تنظيم مظاهرات/ إضرابات/ اجتماعات احتجاجيّة/ عرائض احتجاجيّة، التّعبير عن الاحتجاج بواسطة الفنّ (السّينما، التّلفزيون، المسرح، الأدب، الفنون التّشكيليّة)، الظّهور والكتابة في وسائل الإعلام وفي شبكات التّواصل الاجتماعيّ، فعّاليّات ونشاطات لمنظّمات اجتماعيّة، إجراء حوار جماهيريّ في مؤسّسات التّعليم العالي</a:t>
            </a:r>
            <a:endParaRPr lang="he-IL" dirty="0"/>
          </a:p>
        </p:txBody>
      </p:sp>
    </p:spTree>
    <p:extLst>
      <p:ext uri="{BB962C8B-B14F-4D97-AF65-F5344CB8AC3E}">
        <p14:creationId xmlns:p14="http://schemas.microsoft.com/office/powerpoint/2010/main" val="418331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405719" y="1828562"/>
            <a:ext cx="7738281" cy="3323987"/>
          </a:xfrm>
          <a:prstGeom prst="rect">
            <a:avLst/>
          </a:prstGeom>
        </p:spPr>
        <p:txBody>
          <a:bodyPr wrap="square">
            <a:spAutoFit/>
          </a:bodyPr>
          <a:lstStyle/>
          <a:p>
            <a:pPr algn="ctr"/>
            <a:r>
              <a:rPr lang="ar-SA" sz="2000" b="1" dirty="0">
                <a:latin typeface="Times New Roman" panose="02020603050405020304" pitchFamily="18" charset="0"/>
                <a:ea typeface="Times New Roman" panose="02020603050405020304" pitchFamily="18" charset="0"/>
              </a:rPr>
              <a:t>مبدأ فصل السلطات</a:t>
            </a:r>
            <a:endParaRPr lang="en-US" sz="2000" dirty="0">
              <a:latin typeface="Times New Roman" panose="02020603050405020304" pitchFamily="18" charset="0"/>
              <a:ea typeface="Times New Roman" panose="02020603050405020304" pitchFamily="18" charset="0"/>
            </a:endParaRPr>
          </a:p>
          <a:p>
            <a:pPr algn="ctr"/>
            <a:r>
              <a:rPr lang="ar-SA" sz="2000" b="1"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lgn="just"/>
            <a:r>
              <a:rPr lang="ar-SA" sz="2000" b="1" u="sng" dirty="0">
                <a:latin typeface="Times New Roman" panose="02020603050405020304" pitchFamily="18" charset="0"/>
                <a:ea typeface="Times New Roman" panose="02020603050405020304" pitchFamily="18" charset="0"/>
              </a:rPr>
              <a:t>معنى مبدأ فصل السلطات</a:t>
            </a:r>
            <a:r>
              <a:rPr lang="ar-SA" sz="2000" b="1"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ar-SA" sz="2000" dirty="0">
                <a:latin typeface="Arial" panose="020B0604020202020204" pitchFamily="34" charset="0"/>
                <a:ea typeface="Calibri" panose="020F0502020204030204" pitchFamily="34" charset="0"/>
                <a:cs typeface="Traditional Arabic" panose="02020603050405020304" pitchFamily="18" charset="-78"/>
              </a:rPr>
              <a:t>وسيلة ديمقراطيّة.  </a:t>
            </a:r>
            <a:endParaRPr lang="en-US" sz="2000" dirty="0">
              <a:ea typeface="Calibri" panose="020F050202020403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ar-SA" sz="2000" dirty="0">
                <a:latin typeface="Arial" panose="020B0604020202020204" pitchFamily="34" charset="0"/>
                <a:ea typeface="Calibri" panose="020F0502020204030204" pitchFamily="34" charset="0"/>
                <a:cs typeface="Traditional Arabic" panose="02020603050405020304" pitchFamily="18" charset="-78"/>
              </a:rPr>
              <a:t>توزيع القوّة السّلطويّة بين ثلاث سلطات: تشريعيّة وتنفيذيّة وقضائيّة. </a:t>
            </a:r>
            <a:endParaRPr lang="en-US" sz="2000" dirty="0">
              <a:ea typeface="Calibri" panose="020F050202020403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ar-SA" sz="2000" dirty="0">
                <a:latin typeface="Arial" panose="020B0604020202020204" pitchFamily="34" charset="0"/>
                <a:ea typeface="Calibri" panose="020F0502020204030204" pitchFamily="34" charset="0"/>
                <a:cs typeface="Traditional Arabic" panose="02020603050405020304" pitchFamily="18" charset="-78"/>
              </a:rPr>
              <a:t>بهدف تقييد السّلطة منع تركيز القوّة، دفع النّجاعة في العمل، دفع حماية حقوق الإنسان.</a:t>
            </a:r>
            <a:endParaRPr lang="en-US" sz="2000" dirty="0">
              <a:ea typeface="Calibri" panose="020F050202020403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ar-SA" sz="2000" dirty="0">
                <a:latin typeface="Arial" panose="020B0604020202020204" pitchFamily="34" charset="0"/>
                <a:ea typeface="Calibri" panose="020F0502020204030204" pitchFamily="34" charset="0"/>
                <a:cs typeface="Traditional Arabic" panose="02020603050405020304" pitchFamily="18" charset="-78"/>
              </a:rPr>
              <a:t>لكلّ سلطة صلاحيّات خاصّة ومُحدَّدة في مجالها، ولكنّ هذه الصّلاحيّات ليست مطلقة/ هناك تداخُل صلاحيّات، توجد بين السّلطات الثّلاث علاقات توازن وكبح وإشراف ومراقبة/ التّوازن والكبح.</a:t>
            </a:r>
            <a:endParaRPr lang="en-US" sz="20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980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טבלה 13">
            <a:extLst>
              <a:ext uri="{FF2B5EF4-FFF2-40B4-BE49-F238E27FC236}">
                <a16:creationId xmlns:a16="http://schemas.microsoft.com/office/drawing/2014/main" id="{780743EA-7A3E-436F-95FE-B4403DA1F5BF}"/>
              </a:ext>
            </a:extLst>
          </p:cNvPr>
          <p:cNvGraphicFramePr>
            <a:graphicFrameLocks noGrp="1"/>
          </p:cNvGraphicFramePr>
          <p:nvPr>
            <p:extLst>
              <p:ext uri="{D42A27DB-BD31-4B8C-83A1-F6EECF244321}">
                <p14:modId xmlns:p14="http://schemas.microsoft.com/office/powerpoint/2010/main" val="2635539845"/>
              </p:ext>
            </p:extLst>
          </p:nvPr>
        </p:nvGraphicFramePr>
        <p:xfrm>
          <a:off x="232755" y="581891"/>
          <a:ext cx="6450678" cy="6134793"/>
        </p:xfrm>
        <a:graphic>
          <a:graphicData uri="http://schemas.openxmlformats.org/drawingml/2006/table">
            <a:tbl>
              <a:tblPr rtl="1" firstRow="1" firstCol="1" bandRow="1"/>
              <a:tblGrid>
                <a:gridCol w="3225339">
                  <a:extLst>
                    <a:ext uri="{9D8B030D-6E8A-4147-A177-3AD203B41FA5}">
                      <a16:colId xmlns:a16="http://schemas.microsoft.com/office/drawing/2014/main" val="2401068818"/>
                    </a:ext>
                  </a:extLst>
                </a:gridCol>
                <a:gridCol w="3225339">
                  <a:extLst>
                    <a:ext uri="{9D8B030D-6E8A-4147-A177-3AD203B41FA5}">
                      <a16:colId xmlns:a16="http://schemas.microsoft.com/office/drawing/2014/main" val="777624288"/>
                    </a:ext>
                  </a:extLst>
                </a:gridCol>
              </a:tblGrid>
              <a:tr h="983637">
                <a:tc>
                  <a:txBody>
                    <a:bodyPr/>
                    <a:lstStyle/>
                    <a:p>
                      <a:pPr algn="ctr" rtl="1">
                        <a:lnSpc>
                          <a:spcPct val="107000"/>
                        </a:lnSpc>
                        <a:spcAft>
                          <a:spcPts val="0"/>
                        </a:spcAft>
                      </a:pPr>
                      <a:endParaRPr lang="he-IL" sz="11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ar-SA" sz="20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أجهزة</a:t>
                      </a:r>
                      <a:r>
                        <a:rPr lang="ar-SA" sz="2000" baseline="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 الاشراف والمراقبة الرسمية</a:t>
                      </a:r>
                      <a:r>
                        <a:rPr lang="he-IL"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ar-SA" sz="20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أجهزة الاشراف والمراقبة</a:t>
                      </a:r>
                      <a:r>
                        <a:rPr lang="ar-SA" sz="2000" b="1" baseline="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 غير الرسمية</a:t>
                      </a:r>
                      <a:endParaRPr lang="he-IL"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354221"/>
                  </a:ext>
                </a:extLst>
              </a:tr>
              <a:tr h="5151156">
                <a:tc>
                  <a:txBody>
                    <a:bodyPr/>
                    <a:lstStyle/>
                    <a:p>
                      <a:pPr algn="r" rtl="1">
                        <a:lnSpc>
                          <a:spcPct val="107000"/>
                        </a:lnSpc>
                        <a:spcAft>
                          <a:spcPts val="0"/>
                        </a:spcAft>
                      </a:pPr>
                      <a:r>
                        <a:rPr lang="he-IL" sz="11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11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295182"/>
                  </a:ext>
                </a:extLst>
              </a:tr>
            </a:tbl>
          </a:graphicData>
        </a:graphic>
      </p:graphicFrame>
      <p:pic>
        <p:nvPicPr>
          <p:cNvPr id="4" name="תמונה 3">
            <a:extLst>
              <a:ext uri="{FF2B5EF4-FFF2-40B4-BE49-F238E27FC236}">
                <a16:creationId xmlns:a16="http://schemas.microsoft.com/office/drawing/2014/main" id="{5CB4780C-9BFF-4B1B-9F8F-6AC7E2C1593B}"/>
              </a:ext>
            </a:extLst>
          </p:cNvPr>
          <p:cNvPicPr>
            <a:picLocks noChangeAspect="1"/>
          </p:cNvPicPr>
          <p:nvPr/>
        </p:nvPicPr>
        <p:blipFill>
          <a:blip r:embed="rId2"/>
          <a:stretch>
            <a:fillRect/>
          </a:stretch>
        </p:blipFill>
        <p:spPr>
          <a:xfrm>
            <a:off x="7102432" y="141316"/>
            <a:ext cx="4856813" cy="6716684"/>
          </a:xfrm>
          <a:prstGeom prst="rect">
            <a:avLst/>
          </a:prstGeom>
        </p:spPr>
      </p:pic>
      <p:pic>
        <p:nvPicPr>
          <p:cNvPr id="5" name="תמונה 4">
            <a:extLst>
              <a:ext uri="{FF2B5EF4-FFF2-40B4-BE49-F238E27FC236}">
                <a16:creationId xmlns:a16="http://schemas.microsoft.com/office/drawing/2014/main" id="{F064AF1B-5C6A-4545-B57E-A99ED69A0DD6}"/>
              </a:ext>
            </a:extLst>
          </p:cNvPr>
          <p:cNvPicPr>
            <a:picLocks noChangeAspect="1"/>
          </p:cNvPicPr>
          <p:nvPr/>
        </p:nvPicPr>
        <p:blipFill rotWithShape="1">
          <a:blip r:embed="rId3"/>
          <a:srcRect t="4849"/>
          <a:stretch/>
        </p:blipFill>
        <p:spPr>
          <a:xfrm>
            <a:off x="7102432" y="191193"/>
            <a:ext cx="4613231" cy="6525491"/>
          </a:xfrm>
          <a:prstGeom prst="rect">
            <a:avLst/>
          </a:prstGeom>
        </p:spPr>
      </p:pic>
      <p:pic>
        <p:nvPicPr>
          <p:cNvPr id="10" name="תמונה 9">
            <a:extLst>
              <a:ext uri="{FF2B5EF4-FFF2-40B4-BE49-F238E27FC236}">
                <a16:creationId xmlns:a16="http://schemas.microsoft.com/office/drawing/2014/main" id="{4BD138F3-FE0A-41E2-B1B1-A8525862412E}"/>
              </a:ext>
            </a:extLst>
          </p:cNvPr>
          <p:cNvPicPr>
            <a:picLocks noChangeAspect="1"/>
          </p:cNvPicPr>
          <p:nvPr/>
        </p:nvPicPr>
        <p:blipFill>
          <a:blip r:embed="rId4"/>
          <a:stretch>
            <a:fillRect/>
          </a:stretch>
        </p:blipFill>
        <p:spPr>
          <a:xfrm>
            <a:off x="7102433" y="334219"/>
            <a:ext cx="4735022" cy="6523781"/>
          </a:xfrm>
          <a:prstGeom prst="rect">
            <a:avLst/>
          </a:prstGeom>
        </p:spPr>
      </p:pic>
      <p:pic>
        <p:nvPicPr>
          <p:cNvPr id="11" name="תמונה 10">
            <a:extLst>
              <a:ext uri="{FF2B5EF4-FFF2-40B4-BE49-F238E27FC236}">
                <a16:creationId xmlns:a16="http://schemas.microsoft.com/office/drawing/2014/main" id="{D21763E0-EEB1-499F-9BE7-1FAB367F66C6}"/>
              </a:ext>
            </a:extLst>
          </p:cNvPr>
          <p:cNvPicPr>
            <a:picLocks noChangeAspect="1"/>
          </p:cNvPicPr>
          <p:nvPr/>
        </p:nvPicPr>
        <p:blipFill rotWithShape="1">
          <a:blip r:embed="rId5"/>
          <a:srcRect t="2933"/>
          <a:stretch/>
        </p:blipFill>
        <p:spPr>
          <a:xfrm>
            <a:off x="7248698" y="191192"/>
            <a:ext cx="4588757" cy="6525491"/>
          </a:xfrm>
          <a:prstGeom prst="rect">
            <a:avLst/>
          </a:prstGeom>
        </p:spPr>
      </p:pic>
      <p:pic>
        <p:nvPicPr>
          <p:cNvPr id="15" name="תמונה 14">
            <a:extLst>
              <a:ext uri="{FF2B5EF4-FFF2-40B4-BE49-F238E27FC236}">
                <a16:creationId xmlns:a16="http://schemas.microsoft.com/office/drawing/2014/main" id="{D8912C92-03C9-4855-8854-5B7C83614202}"/>
              </a:ext>
            </a:extLst>
          </p:cNvPr>
          <p:cNvPicPr>
            <a:picLocks noChangeAspect="1"/>
          </p:cNvPicPr>
          <p:nvPr/>
        </p:nvPicPr>
        <p:blipFill rotWithShape="1">
          <a:blip r:embed="rId6"/>
          <a:srcRect t="13333" b="6909"/>
          <a:stretch/>
        </p:blipFill>
        <p:spPr>
          <a:xfrm>
            <a:off x="7102431" y="137159"/>
            <a:ext cx="4881290" cy="6579524"/>
          </a:xfrm>
          <a:prstGeom prst="rect">
            <a:avLst/>
          </a:prstGeom>
        </p:spPr>
      </p:pic>
      <p:pic>
        <p:nvPicPr>
          <p:cNvPr id="16" name="תמונה 15">
            <a:extLst>
              <a:ext uri="{FF2B5EF4-FFF2-40B4-BE49-F238E27FC236}">
                <a16:creationId xmlns:a16="http://schemas.microsoft.com/office/drawing/2014/main" id="{A561D8AD-DB97-4CD8-9726-B3BF4689EAAD}"/>
              </a:ext>
            </a:extLst>
          </p:cNvPr>
          <p:cNvPicPr>
            <a:picLocks noChangeAspect="1"/>
          </p:cNvPicPr>
          <p:nvPr/>
        </p:nvPicPr>
        <p:blipFill>
          <a:blip r:embed="rId7"/>
          <a:stretch>
            <a:fillRect/>
          </a:stretch>
        </p:blipFill>
        <p:spPr>
          <a:xfrm>
            <a:off x="7248698" y="137158"/>
            <a:ext cx="4771442" cy="6484270"/>
          </a:xfrm>
          <a:prstGeom prst="rect">
            <a:avLst/>
          </a:prstGeom>
        </p:spPr>
      </p:pic>
    </p:spTree>
    <p:extLst>
      <p:ext uri="{BB962C8B-B14F-4D97-AF65-F5344CB8AC3E}">
        <p14:creationId xmlns:p14="http://schemas.microsoft.com/office/powerpoint/2010/main" val="408752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181E47FB-D17E-4C93-BDBD-145D8275F2D4}"/>
              </a:ext>
            </a:extLst>
          </p:cNvPr>
          <p:cNvSpPr>
            <a:spLocks noGrp="1"/>
          </p:cNvSpPr>
          <p:nvPr>
            <p:ph idx="1"/>
          </p:nvPr>
        </p:nvSpPr>
        <p:spPr>
          <a:xfrm>
            <a:off x="814552" y="990600"/>
            <a:ext cx="10972800" cy="4876800"/>
          </a:xfrm>
        </p:spPr>
        <p:txBody>
          <a:bodyPr>
            <a:normAutofit/>
          </a:bodyPr>
          <a:lstStyle/>
          <a:p>
            <a:pPr marL="0" indent="0" algn="just">
              <a:lnSpc>
                <a:spcPct val="200000"/>
              </a:lnSpc>
              <a:buNone/>
            </a:pPr>
            <a:r>
              <a:rPr lang="ar-SA" sz="3100" dirty="0" smtClean="0"/>
              <a:t>اعرض من خلال وسائل الاتصال المختلفة عن أجهزة اشراف ومراقبة رسمية وغير رسمية من خلال الاعمال التي تم القيام بها من أجل الدفاع عن مشروع هيلا. ضع كل جاهز مراقبة في الجدول حسب نوع الجهاز. أستعمل الرابط </a:t>
            </a:r>
            <a:endParaRPr lang="he-IL" sz="3100" dirty="0"/>
          </a:p>
          <a:p>
            <a:pPr marL="0" indent="0" algn="ctr">
              <a:buNone/>
            </a:pPr>
            <a:r>
              <a:rPr lang="en-US" sz="3100" dirty="0"/>
              <a:t>https://padlet.com/ilanit20673/eb6s1eafo7iv4prw</a:t>
            </a:r>
            <a:endParaRPr lang="he-IL" sz="3100" dirty="0"/>
          </a:p>
          <a:p>
            <a:pPr marL="0" indent="0" algn="ctr">
              <a:buNone/>
            </a:pPr>
            <a:endParaRPr lang="he-IL" sz="6000" dirty="0"/>
          </a:p>
        </p:txBody>
      </p:sp>
    </p:spTree>
    <p:extLst>
      <p:ext uri="{BB962C8B-B14F-4D97-AF65-F5344CB8AC3E}">
        <p14:creationId xmlns:p14="http://schemas.microsoft.com/office/powerpoint/2010/main" val="344790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endParaRPr lang="he-IL" dirty="0"/>
          </a:p>
        </p:txBody>
      </p:sp>
      <p:sp>
        <p:nvSpPr>
          <p:cNvPr id="3" name="כותרת משנה 2"/>
          <p:cNvSpPr>
            <a:spLocks noGrp="1"/>
          </p:cNvSpPr>
          <p:nvPr>
            <p:ph type="subTitle" idx="1"/>
          </p:nvPr>
        </p:nvSpPr>
        <p:spPr/>
        <p:txBody>
          <a:bodyPr/>
          <a:lstStyle/>
          <a:p>
            <a:endParaRPr lang="he-IL" dirty="0"/>
          </a:p>
        </p:txBody>
      </p:sp>
      <p:pic>
        <p:nvPicPr>
          <p:cNvPr id="4" name="תמונה 3">
            <a:extLst>
              <a:ext uri="{FF2B5EF4-FFF2-40B4-BE49-F238E27FC236}">
                <a16:creationId xmlns:a16="http://schemas.microsoft.com/office/drawing/2014/main" id="{5290DDBE-42F0-4F4A-8627-C1D27DF8D815}"/>
              </a:ext>
            </a:extLst>
          </p:cNvPr>
          <p:cNvPicPr>
            <a:picLocks noChangeAspect="1"/>
          </p:cNvPicPr>
          <p:nvPr/>
        </p:nvPicPr>
        <p:blipFill>
          <a:blip r:embed="rId2"/>
          <a:stretch>
            <a:fillRect/>
          </a:stretch>
        </p:blipFill>
        <p:spPr>
          <a:xfrm>
            <a:off x="736600" y="392620"/>
            <a:ext cx="11341100" cy="602088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1281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C8D5FED-7BD5-4AF9-9C3D-CB89BDA6500B}"/>
              </a:ext>
            </a:extLst>
          </p:cNvPr>
          <p:cNvPicPr>
            <a:picLocks noChangeAspect="1"/>
          </p:cNvPicPr>
          <p:nvPr/>
        </p:nvPicPr>
        <p:blipFill>
          <a:blip r:embed="rId2"/>
          <a:stretch>
            <a:fillRect/>
          </a:stretch>
        </p:blipFill>
        <p:spPr>
          <a:xfrm>
            <a:off x="952500" y="981075"/>
            <a:ext cx="10287000" cy="4895850"/>
          </a:xfrm>
          <a:prstGeom prst="rect">
            <a:avLst/>
          </a:prstGeom>
        </p:spPr>
      </p:pic>
    </p:spTree>
    <p:extLst>
      <p:ext uri="{BB962C8B-B14F-4D97-AF65-F5344CB8AC3E}">
        <p14:creationId xmlns:p14="http://schemas.microsoft.com/office/powerpoint/2010/main" val="374752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31504" y="205803"/>
            <a:ext cx="8928992" cy="1143000"/>
          </a:xfr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he-IL" b="1" dirty="0"/>
              <a:t>בואו נברר מה משותף בין הקטעים! </a:t>
            </a:r>
          </a:p>
        </p:txBody>
      </p:sp>
      <p:pic>
        <p:nvPicPr>
          <p:cNvPr id="7" name="תמונה 6">
            <a:extLst>
              <a:ext uri="{FF2B5EF4-FFF2-40B4-BE49-F238E27FC236}">
                <a16:creationId xmlns:a16="http://schemas.microsoft.com/office/drawing/2014/main" id="{AB588D7A-E1DF-4A88-A37B-D26F0A90A021}"/>
              </a:ext>
            </a:extLst>
          </p:cNvPr>
          <p:cNvPicPr>
            <a:picLocks noChangeAspect="1"/>
          </p:cNvPicPr>
          <p:nvPr/>
        </p:nvPicPr>
        <p:blipFill rotWithShape="1">
          <a:blip r:embed="rId2"/>
          <a:srcRect t="4005" b="10962"/>
          <a:stretch/>
        </p:blipFill>
        <p:spPr>
          <a:xfrm>
            <a:off x="9378569" y="1565329"/>
            <a:ext cx="2692752" cy="5292671"/>
          </a:xfrm>
          <a:prstGeom prst="rect">
            <a:avLst/>
          </a:prstGeom>
        </p:spPr>
      </p:pic>
      <p:pic>
        <p:nvPicPr>
          <p:cNvPr id="15" name="תמונה 14">
            <a:extLst>
              <a:ext uri="{FF2B5EF4-FFF2-40B4-BE49-F238E27FC236}">
                <a16:creationId xmlns:a16="http://schemas.microsoft.com/office/drawing/2014/main" id="{5FD73914-C3DF-40A3-891B-DCBF29F133EE}"/>
              </a:ext>
            </a:extLst>
          </p:cNvPr>
          <p:cNvPicPr>
            <a:picLocks noChangeAspect="1"/>
          </p:cNvPicPr>
          <p:nvPr/>
        </p:nvPicPr>
        <p:blipFill rotWithShape="1">
          <a:blip r:embed="rId3"/>
          <a:srcRect l="14046" t="13109" r="13914" b="57032"/>
          <a:stretch/>
        </p:blipFill>
        <p:spPr>
          <a:xfrm>
            <a:off x="0" y="1565323"/>
            <a:ext cx="3634419" cy="5292671"/>
          </a:xfrm>
          <a:prstGeom prst="rect">
            <a:avLst/>
          </a:prstGeom>
        </p:spPr>
      </p:pic>
      <p:pic>
        <p:nvPicPr>
          <p:cNvPr id="16" name="תמונה 15">
            <a:extLst>
              <a:ext uri="{FF2B5EF4-FFF2-40B4-BE49-F238E27FC236}">
                <a16:creationId xmlns:a16="http://schemas.microsoft.com/office/drawing/2014/main" id="{3F0CFFEA-A174-4DFC-8249-718C3E2F5F1E}"/>
              </a:ext>
            </a:extLst>
          </p:cNvPr>
          <p:cNvPicPr>
            <a:picLocks noChangeAspect="1"/>
          </p:cNvPicPr>
          <p:nvPr/>
        </p:nvPicPr>
        <p:blipFill rotWithShape="1">
          <a:blip r:embed="rId4"/>
          <a:srcRect l="1940" t="13107" r="3303" b="21356"/>
          <a:stretch/>
        </p:blipFill>
        <p:spPr>
          <a:xfrm>
            <a:off x="6685817" y="1565327"/>
            <a:ext cx="2692752" cy="5292672"/>
          </a:xfrm>
          <a:prstGeom prst="rect">
            <a:avLst/>
          </a:prstGeom>
        </p:spPr>
      </p:pic>
      <p:pic>
        <p:nvPicPr>
          <p:cNvPr id="17" name="תמונה 16">
            <a:extLst>
              <a:ext uri="{FF2B5EF4-FFF2-40B4-BE49-F238E27FC236}">
                <a16:creationId xmlns:a16="http://schemas.microsoft.com/office/drawing/2014/main" id="{22B2CE39-8988-4138-846F-2A7EE689BE1A}"/>
              </a:ext>
            </a:extLst>
          </p:cNvPr>
          <p:cNvPicPr>
            <a:picLocks noChangeAspect="1"/>
          </p:cNvPicPr>
          <p:nvPr/>
        </p:nvPicPr>
        <p:blipFill rotWithShape="1">
          <a:blip r:embed="rId5"/>
          <a:srcRect l="8485" t="5650" b="58192"/>
          <a:stretch/>
        </p:blipFill>
        <p:spPr>
          <a:xfrm>
            <a:off x="3634419" y="1565325"/>
            <a:ext cx="3051398" cy="1835921"/>
          </a:xfrm>
          <a:prstGeom prst="rect">
            <a:avLst/>
          </a:prstGeom>
        </p:spPr>
      </p:pic>
      <p:pic>
        <p:nvPicPr>
          <p:cNvPr id="18" name="תמונה 17">
            <a:extLst>
              <a:ext uri="{FF2B5EF4-FFF2-40B4-BE49-F238E27FC236}">
                <a16:creationId xmlns:a16="http://schemas.microsoft.com/office/drawing/2014/main" id="{FF9CCFB7-9D39-40B9-90E7-615FC36D1CFE}"/>
              </a:ext>
            </a:extLst>
          </p:cNvPr>
          <p:cNvPicPr>
            <a:picLocks noChangeAspect="1"/>
          </p:cNvPicPr>
          <p:nvPr/>
        </p:nvPicPr>
        <p:blipFill rotWithShape="1">
          <a:blip r:embed="rId6"/>
          <a:srcRect l="4414" t="7006" r="4072"/>
          <a:stretch/>
        </p:blipFill>
        <p:spPr>
          <a:xfrm>
            <a:off x="3590350" y="3233500"/>
            <a:ext cx="3095467" cy="3624498"/>
          </a:xfrm>
          <a:prstGeom prst="rect">
            <a:avLst/>
          </a:prstGeom>
        </p:spPr>
      </p:pic>
    </p:spTree>
    <p:extLst>
      <p:ext uri="{BB962C8B-B14F-4D97-AF65-F5344CB8AC3E}">
        <p14:creationId xmlns:p14="http://schemas.microsoft.com/office/powerpoint/2010/main" val="572149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37B18B4-3081-470A-B4CA-E435B80E47F5}"/>
              </a:ext>
            </a:extLst>
          </p:cNvPr>
          <p:cNvSpPr>
            <a:spLocks noGrp="1"/>
          </p:cNvSpPr>
          <p:nvPr>
            <p:ph idx="1"/>
          </p:nvPr>
        </p:nvSpPr>
        <p:spPr/>
        <p:txBody>
          <a:bodyPr/>
          <a:lstStyle/>
          <a:p>
            <a:pPr marL="0" indent="0">
              <a:buNone/>
            </a:pPr>
            <a:endParaRPr lang="he-IL" dirty="0"/>
          </a:p>
          <a:p>
            <a:pPr marL="0" indent="0">
              <a:buNone/>
            </a:pPr>
            <a:endParaRPr lang="he-IL" dirty="0"/>
          </a:p>
          <a:p>
            <a:pPr marL="0" indent="0">
              <a:buNone/>
            </a:pPr>
            <a:r>
              <a:rPr lang="ar-SA" sz="2800" dirty="0" smtClean="0"/>
              <a:t>تمعن بالصور أعلاه:</a:t>
            </a:r>
          </a:p>
          <a:p>
            <a:pPr marL="0" indent="0">
              <a:buNone/>
            </a:pPr>
            <a:endParaRPr lang="ar-SA" sz="2800" dirty="0"/>
          </a:p>
          <a:p>
            <a:pPr marL="0" indent="0">
              <a:buNone/>
            </a:pPr>
            <a:r>
              <a:rPr lang="ar-SA" sz="2800" dirty="0" smtClean="0"/>
              <a:t>- ما هو المشترك بين كل الصور؟</a:t>
            </a:r>
            <a:endParaRPr lang="he-IL" sz="2800" dirty="0"/>
          </a:p>
        </p:txBody>
      </p:sp>
    </p:spTree>
    <p:extLst>
      <p:ext uri="{BB962C8B-B14F-4D97-AF65-F5344CB8AC3E}">
        <p14:creationId xmlns:p14="http://schemas.microsoft.com/office/powerpoint/2010/main" val="1834999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DB9405CC-8733-42CC-AC31-DBF8FE94EE12}"/>
              </a:ext>
            </a:extLst>
          </p:cNvPr>
          <p:cNvSpPr>
            <a:spLocks noGrp="1"/>
          </p:cNvSpPr>
          <p:nvPr>
            <p:ph idx="1"/>
          </p:nvPr>
        </p:nvSpPr>
        <p:spPr>
          <a:xfrm>
            <a:off x="609600" y="1135251"/>
            <a:ext cx="10972800" cy="5312044"/>
          </a:xfrm>
        </p:spPr>
        <p:txBody>
          <a:bodyPr>
            <a:noAutofit/>
          </a:bodyPr>
          <a:lstStyle/>
          <a:p>
            <a:pPr marL="0" indent="0">
              <a:buNone/>
            </a:pPr>
            <a:r>
              <a:rPr lang="ar-SA" sz="2400" dirty="0" smtClean="0"/>
              <a:t>ب 17/5/2020 تم المصادقة على الحكومة ال 35 لدولة إسرائيل.</a:t>
            </a:r>
          </a:p>
          <a:p>
            <a:pPr marL="0" indent="0">
              <a:buNone/>
            </a:pPr>
            <a:endParaRPr lang="ar-SA" sz="2400" dirty="0"/>
          </a:p>
          <a:p>
            <a:pPr marL="0" indent="0">
              <a:buNone/>
            </a:pPr>
            <a:r>
              <a:rPr lang="ar-SA" sz="2400" dirty="0" smtClean="0"/>
              <a:t>حسب قانون أساس الحكومة, يجب المصادقة على قانون الميزانية لدولة حتى 90 يوم من تاريخ تشكيل الحكومة.</a:t>
            </a:r>
          </a:p>
          <a:p>
            <a:pPr marL="0" indent="0">
              <a:buNone/>
            </a:pPr>
            <a:endParaRPr lang="ar-SA" sz="2400" dirty="0"/>
          </a:p>
          <a:p>
            <a:pPr marL="0" indent="0">
              <a:buNone/>
            </a:pPr>
            <a:r>
              <a:rPr lang="ar-SA" sz="2400" dirty="0" smtClean="0"/>
              <a:t>بين حزب الليكود وحزب أبيض أزرق نشب خلاف حول اعداد قانون ميزانية لسنة او لسنتين. </a:t>
            </a:r>
          </a:p>
          <a:p>
            <a:pPr marL="0" indent="0">
              <a:buNone/>
            </a:pPr>
            <a:r>
              <a:rPr lang="ar-SA" sz="2400" dirty="0"/>
              <a:t>ا</a:t>
            </a:r>
            <a:endParaRPr lang="he-IL" sz="2400" dirty="0"/>
          </a:p>
          <a:p>
            <a:pPr marL="0" indent="0">
              <a:buNone/>
            </a:pPr>
            <a:r>
              <a:rPr lang="ar-SA" sz="2400" dirty="0" smtClean="0">
                <a:solidFill>
                  <a:srgbClr val="2D2D2D"/>
                </a:solidFill>
                <a:latin typeface="Open Sans Hebrew"/>
                <a:ea typeface="Calibri" panose="020F0502020204030204" pitchFamily="34" charset="0"/>
              </a:rPr>
              <a:t>بسبب عدم المصادقة على الميزانية, قامت وزارة المعارف ووزارة المالية بإلغاء عدة برامج تعليمية ومنها مشروع هيلا</a:t>
            </a:r>
            <a:endParaRPr lang="he-IL" sz="2400" dirty="0" smtClean="0">
              <a:solidFill>
                <a:srgbClr val="2D2D2D"/>
              </a:solidFill>
              <a:latin typeface="Open Sans Hebrew"/>
              <a:ea typeface="Calibri" panose="020F0502020204030204" pitchFamily="34" charset="0"/>
            </a:endParaRPr>
          </a:p>
          <a:p>
            <a:pPr marL="0" indent="0">
              <a:buNone/>
            </a:pPr>
            <a:endParaRPr lang="he-IL" sz="2400" dirty="0"/>
          </a:p>
        </p:txBody>
      </p:sp>
    </p:spTree>
    <p:extLst>
      <p:ext uri="{BB962C8B-B14F-4D97-AF65-F5344CB8AC3E}">
        <p14:creationId xmlns:p14="http://schemas.microsoft.com/office/powerpoint/2010/main" val="228600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DB9405CC-8733-42CC-AC31-DBF8FE94EE12}"/>
              </a:ext>
            </a:extLst>
          </p:cNvPr>
          <p:cNvSpPr>
            <a:spLocks noGrp="1"/>
          </p:cNvSpPr>
          <p:nvPr>
            <p:ph idx="1"/>
          </p:nvPr>
        </p:nvSpPr>
        <p:spPr>
          <a:xfrm>
            <a:off x="609600" y="573206"/>
            <a:ext cx="10972800" cy="5874089"/>
          </a:xfrm>
        </p:spPr>
        <p:txBody>
          <a:bodyPr>
            <a:normAutofit/>
          </a:bodyPr>
          <a:lstStyle/>
          <a:p>
            <a:pPr marL="0" indent="0" algn="ctr">
              <a:buNone/>
            </a:pPr>
            <a:endParaRPr lang="ar-SA" dirty="0" smtClean="0"/>
          </a:p>
          <a:p>
            <a:pPr marL="0" indent="0" algn="ctr">
              <a:buNone/>
            </a:pPr>
            <a:r>
              <a:rPr lang="ar-SA" b="1" u="sng" dirty="0" smtClean="0">
                <a:solidFill>
                  <a:srgbClr val="00B0F0"/>
                </a:solidFill>
              </a:rPr>
              <a:t>وظائف وصلاحيات الحكومة</a:t>
            </a:r>
          </a:p>
          <a:p>
            <a:pPr marL="0" indent="0" algn="just">
              <a:buNone/>
            </a:pPr>
            <a:endParaRPr lang="ar-SA" sz="1800" dirty="0"/>
          </a:p>
          <a:p>
            <a:r>
              <a:rPr lang="ar-SA" sz="1800" b="1" dirty="0"/>
              <a:t>1. </a:t>
            </a:r>
            <a:r>
              <a:rPr lang="ar-SA" sz="1800" b="1" u="sng" dirty="0">
                <a:solidFill>
                  <a:srgbClr val="FF0000"/>
                </a:solidFill>
              </a:rPr>
              <a:t>صلاحية وضع السياسة وتنفيذها</a:t>
            </a:r>
            <a:r>
              <a:rPr lang="ar-SA" sz="1800" b="1" dirty="0"/>
              <a:t>: </a:t>
            </a:r>
            <a:endParaRPr lang="en-US" sz="1800" dirty="0"/>
          </a:p>
          <a:p>
            <a:pPr lvl="0">
              <a:lnSpc>
                <a:spcPct val="200000"/>
              </a:lnSpc>
            </a:pPr>
            <a:r>
              <a:rPr lang="ar-SA" sz="1800" b="1" dirty="0"/>
              <a:t>اتخاذ القرارات وتحديد خطوط العمل في المجالات المختلفة الموجودة في مسؤولية المكاتب (المؤسسات) الحكومية.</a:t>
            </a:r>
            <a:endParaRPr lang="en-US" sz="1800" b="1" dirty="0"/>
          </a:p>
          <a:p>
            <a:pPr>
              <a:lnSpc>
                <a:spcPct val="200000"/>
              </a:lnSpc>
            </a:pPr>
            <a:r>
              <a:rPr lang="ar-SA" sz="1800" b="1" dirty="0" smtClean="0"/>
              <a:t>يحق </a:t>
            </a:r>
            <a:r>
              <a:rPr lang="ar-SA" sz="1800" b="1" dirty="0"/>
              <a:t>للحكومة القيام بأي عمل باسم الدولة</a:t>
            </a:r>
            <a:r>
              <a:rPr lang="en-US" sz="1800" b="1" dirty="0"/>
              <a:t>, </a:t>
            </a:r>
            <a:r>
              <a:rPr lang="ar-SA" sz="1800" b="1" dirty="0"/>
              <a:t>لا يقع في نطاق صلاحيات سلطات الحكم الاخرى التي حددها القانون</a:t>
            </a:r>
            <a:r>
              <a:rPr lang="en-US" sz="1800" b="1" dirty="0"/>
              <a:t>) </a:t>
            </a:r>
            <a:r>
              <a:rPr lang="ar-SA" sz="1800" b="1" dirty="0"/>
              <a:t>هذا الأمر يُعتبر استثنائياً للقاعدة العامة التي تُحدد بأنه يحق للسلطة التنفيذية العمل وِفق الصلاحيات التي حددها لها القانون فقط</a:t>
            </a:r>
            <a:r>
              <a:rPr lang="en-US" sz="1800" b="1" dirty="0"/>
              <a:t> (.</a:t>
            </a:r>
          </a:p>
          <a:p>
            <a:pPr>
              <a:lnSpc>
                <a:spcPct val="200000"/>
              </a:lnSpc>
            </a:pPr>
            <a:r>
              <a:rPr lang="ar-SA" sz="1800" b="1" dirty="0" smtClean="0"/>
              <a:t>لا </a:t>
            </a:r>
            <a:r>
              <a:rPr lang="ar-SA" sz="1800" b="1" dirty="0"/>
              <a:t>يجوز المس بحقوق الإنسان الأساسية عن طريق استخدام هذه الصلاحية</a:t>
            </a:r>
            <a:r>
              <a:rPr lang="en-US" sz="1800" b="1" dirty="0" smtClean="0"/>
              <a:t>.</a:t>
            </a:r>
            <a:endParaRPr lang="he-IL" sz="1800" b="1" dirty="0" smtClean="0"/>
          </a:p>
          <a:p>
            <a:endParaRPr lang="he-IL" sz="1800" dirty="0"/>
          </a:p>
          <a:p>
            <a:endParaRPr lang="en-US" sz="1800" dirty="0"/>
          </a:p>
          <a:p>
            <a:pPr marL="0" indent="0" algn="ctr">
              <a:buNone/>
            </a:pPr>
            <a:endParaRPr lang="he-IL" dirty="0"/>
          </a:p>
        </p:txBody>
      </p:sp>
    </p:spTree>
    <p:extLst>
      <p:ext uri="{BB962C8B-B14F-4D97-AF65-F5344CB8AC3E}">
        <p14:creationId xmlns:p14="http://schemas.microsoft.com/office/powerpoint/2010/main" val="2326048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746913" y="915621"/>
            <a:ext cx="9853684" cy="5078313"/>
          </a:xfrm>
          <a:prstGeom prst="rect">
            <a:avLst/>
          </a:prstGeom>
        </p:spPr>
        <p:txBody>
          <a:bodyPr wrap="square">
            <a:spAutoFit/>
          </a:bodyPr>
          <a:lstStyle/>
          <a:p>
            <a:pPr algn="just">
              <a:lnSpc>
                <a:spcPct val="200000"/>
              </a:lnSpc>
              <a:tabLst>
                <a:tab pos="193040" algn="l"/>
                <a:tab pos="390525" algn="l"/>
                <a:tab pos="878840" algn="l"/>
              </a:tabLst>
            </a:pPr>
            <a:r>
              <a:rPr lang="ar-SA" b="1" dirty="0">
                <a:latin typeface="Times New Roman" panose="02020603050405020304" pitchFamily="18" charset="0"/>
                <a:ea typeface="Times New Roman" panose="02020603050405020304" pitchFamily="18" charset="0"/>
              </a:rPr>
              <a:t>2. </a:t>
            </a:r>
            <a:r>
              <a:rPr lang="ar-SA" b="1" u="sng" dirty="0">
                <a:solidFill>
                  <a:srgbClr val="FF0000"/>
                </a:solidFill>
                <a:latin typeface="Times New Roman" panose="02020603050405020304" pitchFamily="18" charset="0"/>
                <a:ea typeface="Times New Roman" panose="02020603050405020304" pitchFamily="18" charset="0"/>
              </a:rPr>
              <a:t>صلاحية التشريع الثانوي</a:t>
            </a:r>
            <a:r>
              <a:rPr lang="ar-SA" b="1" dirty="0">
                <a:latin typeface="Times New Roman" panose="02020603050405020304" pitchFamily="18" charset="0"/>
                <a:ea typeface="Times New Roman" panose="02020603050405020304" pitchFamily="18" charset="0"/>
              </a:rPr>
              <a:t>: </a:t>
            </a:r>
            <a:endParaRPr lang="en-US" b="1" dirty="0">
              <a:latin typeface="Times New Roman" panose="02020603050405020304" pitchFamily="18" charset="0"/>
              <a:ea typeface="Times New Roman" panose="02020603050405020304" pitchFamily="18" charset="0"/>
            </a:endParaRPr>
          </a:p>
          <a:p>
            <a:pPr>
              <a:lnSpc>
                <a:spcPct val="200000"/>
              </a:lnSpc>
            </a:pPr>
            <a:r>
              <a:rPr lang="en-US" b="1" dirty="0" smtClean="0">
                <a:latin typeface="Wingdings" panose="05000000000000000000" pitchFamily="2" charset="2"/>
                <a:ea typeface="Times New Roman" panose="02020603050405020304" pitchFamily="18" charset="0"/>
                <a:cs typeface="Wingdings" panose="05000000000000000000" pitchFamily="2" charset="2"/>
              </a:rPr>
              <a:t> ý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التشريع الثانوي هو تشريع قوانين بواسطة الحكومة</a:t>
            </a:r>
            <a:r>
              <a:rPr lang="en-US" b="1" dirty="0">
                <a:latin typeface="Simplified Arabic" panose="02020603050405020304" pitchFamily="18" charset="-78"/>
                <a:ea typeface="Times New Roman" panose="02020603050405020304" pitchFamily="18" charset="0"/>
              </a:rPr>
              <a:t> /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الوزراء</a:t>
            </a:r>
            <a:r>
              <a:rPr lang="en-US" b="1" dirty="0">
                <a:latin typeface="Simplified Arabic" panose="02020603050405020304" pitchFamily="18" charset="-78"/>
                <a:ea typeface="Times New Roman" panose="02020603050405020304" pitchFamily="18" charset="0"/>
              </a:rPr>
              <a:t> / </a:t>
            </a:r>
            <a:r>
              <a:rPr lang="ar-SA" b="1" dirty="0">
                <a:latin typeface="Simplified Arabic" panose="02020603050405020304" pitchFamily="18" charset="-78"/>
                <a:ea typeface="Times New Roman" panose="02020603050405020304" pitchFamily="18" charset="0"/>
              </a:rPr>
              <a:t>السلطة</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 المحلية</a:t>
            </a:r>
            <a:r>
              <a:rPr lang="en-US" b="1" dirty="0">
                <a:latin typeface="Simplified Arabic" panose="02020603050405020304" pitchFamily="18" charset="-78"/>
                <a:ea typeface="Times New Roman" panose="02020603050405020304" pitchFamily="18" charset="0"/>
              </a:rPr>
              <a:t>. )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وذلك عن طريق</a:t>
            </a:r>
            <a:r>
              <a:rPr lang="en-US" b="1" dirty="0">
                <a:latin typeface="Simplified Arabic" panose="02020603050405020304" pitchFamily="18" charset="-78"/>
                <a:ea typeface="Times New Roman" panose="02020603050405020304" pitchFamily="18" charset="0"/>
              </a:rPr>
              <a:t>: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تشريع أنظمة</a:t>
            </a:r>
            <a:r>
              <a:rPr lang="en-US" b="1" dirty="0">
                <a:latin typeface="Simplified Arabic" panose="02020603050405020304" pitchFamily="18" charset="-78"/>
                <a:ea typeface="Times New Roman" panose="02020603050405020304" pitchFamily="18" charset="0"/>
              </a:rPr>
              <a:t>,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إصدار أوامر</a:t>
            </a:r>
            <a:r>
              <a:rPr lang="en-US" b="1" dirty="0">
                <a:latin typeface="Simplified Arabic" panose="02020603050405020304" pitchFamily="18" charset="-78"/>
                <a:ea typeface="Times New Roman" panose="02020603050405020304" pitchFamily="18" charset="0"/>
              </a:rPr>
              <a:t>,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تشريع قوانين محلية مساعدة</a:t>
            </a:r>
            <a:r>
              <a:rPr lang="en-US" b="1" dirty="0">
                <a:latin typeface="Simplified Arabic" panose="02020603050405020304" pitchFamily="18" charset="-78"/>
                <a:ea typeface="Times New Roman" panose="02020603050405020304" pitchFamily="18" charset="0"/>
              </a:rPr>
              <a:t> </a:t>
            </a:r>
            <a:r>
              <a:rPr lang="en-US" b="1" dirty="0" smtClean="0">
                <a:latin typeface="Simplified Arabic" panose="02020603050405020304" pitchFamily="18" charset="-78"/>
                <a:ea typeface="Times New Roman" panose="02020603050405020304" pitchFamily="18" charset="0"/>
              </a:rPr>
              <a:t>(.</a:t>
            </a:r>
            <a:endParaRPr lang="ar-SA" b="1" dirty="0" smtClean="0">
              <a:latin typeface="Simplified Arabic" panose="02020603050405020304" pitchFamily="18" charset="-78"/>
              <a:ea typeface="Times New Roman" panose="02020603050405020304" pitchFamily="18" charset="0"/>
            </a:endParaRPr>
          </a:p>
          <a:p>
            <a:pPr>
              <a:lnSpc>
                <a:spcPct val="200000"/>
              </a:lnSpc>
            </a:pPr>
            <a:endParaRPr lang="en-US" b="1" dirty="0">
              <a:latin typeface="Times New Roman" panose="02020603050405020304" pitchFamily="18" charset="0"/>
              <a:ea typeface="Times New Roman" panose="02020603050405020304" pitchFamily="18" charset="0"/>
            </a:endParaRPr>
          </a:p>
          <a:p>
            <a:pPr marL="285750" indent="-285750">
              <a:lnSpc>
                <a:spcPct val="200000"/>
              </a:lnSpc>
              <a:buFont typeface="Wingdings" panose="05000000000000000000" pitchFamily="2" charset="2"/>
              <a:buChar char="ý"/>
            </a:pPr>
            <a:r>
              <a:rPr lang="ar-SA" b="1" dirty="0" smtClean="0">
                <a:latin typeface="Times New Roman" panose="02020603050405020304" pitchFamily="18" charset="0"/>
                <a:ea typeface="Times New Roman" panose="02020603050405020304" pitchFamily="18" charset="0"/>
                <a:cs typeface="Simplified Arabic" panose="02020603050405020304" pitchFamily="18" charset="-78"/>
              </a:rPr>
              <a:t>هدف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هذا التشريع هو تنفيذ القوانين وتسهيل عملية تنفيذ القوانين وتحقيق أهدافها عن طريق إصدار الأوامر والمراسيم</a:t>
            </a:r>
            <a:r>
              <a:rPr lang="en-US" b="1" dirty="0">
                <a:latin typeface="Simplified Arabic" panose="02020603050405020304" pitchFamily="18" charset="-78"/>
                <a:ea typeface="Times New Roman" panose="02020603050405020304" pitchFamily="18" charset="0"/>
              </a:rPr>
              <a:t>,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وضع الأنظمة والقوانين المساعدة</a:t>
            </a:r>
            <a:r>
              <a:rPr lang="en-US" b="1" dirty="0">
                <a:latin typeface="Simplified Arabic" panose="02020603050405020304" pitchFamily="18" charset="-78"/>
                <a:ea typeface="Times New Roman" panose="02020603050405020304" pitchFamily="18" charset="0"/>
              </a:rPr>
              <a:t>,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لتسهيل عملية تطبيق القوانين التي تم وضعتها</a:t>
            </a:r>
            <a:r>
              <a:rPr lang="en-US" b="1" dirty="0">
                <a:latin typeface="Simplified Arabic" panose="02020603050405020304" pitchFamily="18" charset="-78"/>
                <a:ea typeface="Times New Roman" panose="02020603050405020304" pitchFamily="18" charset="0"/>
              </a:rPr>
              <a:t>)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سنتها</a:t>
            </a:r>
            <a:r>
              <a:rPr lang="en-US" b="1" dirty="0">
                <a:latin typeface="Simplified Arabic" panose="02020603050405020304" pitchFamily="18" charset="-78"/>
                <a:ea typeface="Times New Roman" panose="02020603050405020304" pitchFamily="18" charset="0"/>
              </a:rPr>
              <a:t>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الكنيست من خلال التشريع الرئيسي</a:t>
            </a:r>
            <a:r>
              <a:rPr lang="en-US" b="1" dirty="0" smtClean="0">
                <a:latin typeface="Simplified Arabic" panose="02020603050405020304" pitchFamily="18" charset="-78"/>
                <a:ea typeface="Times New Roman" panose="02020603050405020304" pitchFamily="18" charset="0"/>
              </a:rPr>
              <a:t>.</a:t>
            </a:r>
            <a:endParaRPr lang="ar-SA" b="1" dirty="0" smtClean="0">
              <a:latin typeface="Simplified Arabic" panose="02020603050405020304" pitchFamily="18" charset="-78"/>
              <a:ea typeface="Times New Roman" panose="02020603050405020304" pitchFamily="18" charset="0"/>
            </a:endParaRPr>
          </a:p>
          <a:p>
            <a:pPr marL="285750" indent="-285750">
              <a:lnSpc>
                <a:spcPct val="200000"/>
              </a:lnSpc>
              <a:buFont typeface="Wingdings" panose="05000000000000000000" pitchFamily="2" charset="2"/>
              <a:buChar char="ý"/>
            </a:pPr>
            <a:endParaRPr lang="ar-SA" b="1" dirty="0">
              <a:effectLst/>
              <a:latin typeface="Simplified Arabic" panose="02020603050405020304" pitchFamily="18" charset="-78"/>
              <a:ea typeface="Times New Roman" panose="02020603050405020304" pitchFamily="18" charset="0"/>
            </a:endParaRPr>
          </a:p>
          <a:p>
            <a:pPr marL="285750" indent="-285750">
              <a:lnSpc>
                <a:spcPct val="200000"/>
              </a:lnSpc>
              <a:buFont typeface="Wingdings" panose="05000000000000000000" pitchFamily="2" charset="2"/>
              <a:buChar char="ý"/>
            </a:pPr>
            <a:endParaRPr lang="ar-SA" b="1" dirty="0" smtClean="0">
              <a:latin typeface="Simplified Arabic" panose="02020603050405020304" pitchFamily="18" charset="-78"/>
              <a:ea typeface="Times New Roman" panose="02020603050405020304" pitchFamily="18" charset="0"/>
            </a:endParaRPr>
          </a:p>
          <a:p>
            <a:pPr marL="285750" indent="-285750">
              <a:lnSpc>
                <a:spcPct val="200000"/>
              </a:lnSpc>
              <a:buFont typeface="Wingdings" panose="05000000000000000000" pitchFamily="2" charset="2"/>
              <a:buChar char="ý"/>
            </a:pPr>
            <a:endParaRPr lang="en-US"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2692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828801" y="1720840"/>
            <a:ext cx="9976512" cy="3416320"/>
          </a:xfrm>
          <a:prstGeom prst="rect">
            <a:avLst/>
          </a:prstGeom>
        </p:spPr>
        <p:txBody>
          <a:bodyPr wrap="square">
            <a:spAutoFit/>
          </a:bodyPr>
          <a:lstStyle/>
          <a:p>
            <a:pPr>
              <a:lnSpc>
                <a:spcPct val="150000"/>
              </a:lnSpc>
              <a:tabLst>
                <a:tab pos="275590" algn="l"/>
                <a:tab pos="789940" algn="l"/>
                <a:tab pos="904240" algn="l"/>
                <a:tab pos="961390" algn="l"/>
                <a:tab pos="1018540" algn="l"/>
              </a:tabLst>
            </a:pPr>
            <a:r>
              <a:rPr lang="ar-SA" b="1" dirty="0">
                <a:latin typeface="Arial" panose="020B0604020202020204" pitchFamily="34" charset="0"/>
                <a:ea typeface="Times New Roman" panose="02020603050405020304" pitchFamily="18" charset="0"/>
              </a:rPr>
              <a:t>3. </a:t>
            </a:r>
            <a:r>
              <a:rPr lang="ar-SA" b="1" u="sng" dirty="0">
                <a:latin typeface="Arial" panose="020B0604020202020204" pitchFamily="34" charset="0"/>
                <a:ea typeface="Times New Roman" panose="02020603050405020304" pitchFamily="18" charset="0"/>
              </a:rPr>
              <a:t>صلاحية وضع أنظمة الطوارئ</a:t>
            </a:r>
            <a:r>
              <a:rPr lang="ar-SA" b="1" dirty="0">
                <a:latin typeface="Arial" panose="020B0604020202020204" pitchFamily="34" charset="0"/>
                <a:ea typeface="Times New Roman" panose="02020603050405020304" pitchFamily="18" charset="0"/>
              </a:rPr>
              <a:t>: </a:t>
            </a:r>
            <a:endParaRPr lang="ar-SA" b="1" dirty="0" smtClean="0">
              <a:latin typeface="Arial" panose="020B0604020202020204" pitchFamily="34" charset="0"/>
              <a:ea typeface="Times New Roman" panose="02020603050405020304" pitchFamily="18" charset="0"/>
            </a:endParaRPr>
          </a:p>
          <a:p>
            <a:pPr>
              <a:lnSpc>
                <a:spcPct val="150000"/>
              </a:lnSpc>
              <a:tabLst>
                <a:tab pos="275590" algn="l"/>
                <a:tab pos="789940" algn="l"/>
                <a:tab pos="904240" algn="l"/>
                <a:tab pos="961390" algn="l"/>
                <a:tab pos="1018540" algn="l"/>
              </a:tabLst>
            </a:pPr>
            <a:endParaRPr lang="ar-SA" b="1" dirty="0" smtClean="0">
              <a:latin typeface="Arial" panose="020B0604020202020204" pitchFamily="34" charset="0"/>
              <a:ea typeface="Times New Roman" panose="02020603050405020304" pitchFamily="18" charset="0"/>
            </a:endParaRPr>
          </a:p>
          <a:p>
            <a:pPr marL="285750" indent="-285750">
              <a:lnSpc>
                <a:spcPct val="150000"/>
              </a:lnSpc>
              <a:buFont typeface="Wingdings" panose="05000000000000000000" pitchFamily="2" charset="2"/>
              <a:buChar char="v"/>
              <a:tabLst>
                <a:tab pos="275590" algn="l"/>
                <a:tab pos="789940" algn="l"/>
                <a:tab pos="904240" algn="l"/>
                <a:tab pos="961390" algn="l"/>
                <a:tab pos="1018540" algn="l"/>
              </a:tabLst>
            </a:pPr>
            <a:r>
              <a:rPr lang="ar-SA" dirty="0" smtClean="0">
                <a:latin typeface="Arial" panose="020B0604020202020204" pitchFamily="34" charset="0"/>
                <a:ea typeface="Times New Roman" panose="02020603050405020304" pitchFamily="18" charset="0"/>
              </a:rPr>
              <a:t>بحسب </a:t>
            </a:r>
            <a:r>
              <a:rPr lang="ar-SA" dirty="0">
                <a:latin typeface="Arial" panose="020B0604020202020204" pitchFamily="34" charset="0"/>
                <a:ea typeface="Times New Roman" panose="02020603050405020304" pitchFamily="18" charset="0"/>
              </a:rPr>
              <a:t>القانون فإنه في حالات الطوارئ والخطر الداهم على الدولة، فإنه يُسمَح للحكومة بوضع أنظمة طوارئ، </a:t>
            </a:r>
            <a:r>
              <a:rPr lang="ar-SA" u="sng" dirty="0">
                <a:latin typeface="Arial" panose="020B0604020202020204" pitchFamily="34" charset="0"/>
                <a:ea typeface="Times New Roman" panose="02020603050405020304" pitchFamily="18" charset="0"/>
              </a:rPr>
              <a:t>دون تصديق السلطة </a:t>
            </a:r>
            <a:r>
              <a:rPr lang="ar-SA" u="sng" dirty="0" smtClean="0">
                <a:latin typeface="Arial" panose="020B0604020202020204" pitchFamily="34" charset="0"/>
                <a:ea typeface="Times New Roman" panose="02020603050405020304" pitchFamily="18" charset="0"/>
              </a:rPr>
              <a:t>التشريعية</a:t>
            </a:r>
            <a:r>
              <a:rPr lang="ar-SA" dirty="0" smtClean="0">
                <a:latin typeface="Arial" panose="020B0604020202020204" pitchFamily="34" charset="0"/>
                <a:ea typeface="Times New Roman" panose="02020603050405020304" pitchFamily="18" charset="0"/>
              </a:rPr>
              <a:t>.</a:t>
            </a:r>
          </a:p>
          <a:p>
            <a:pPr marL="285750" indent="-285750">
              <a:lnSpc>
                <a:spcPct val="150000"/>
              </a:lnSpc>
              <a:buFont typeface="Wingdings" panose="05000000000000000000" pitchFamily="2" charset="2"/>
              <a:buChar char="v"/>
              <a:tabLst>
                <a:tab pos="275590" algn="l"/>
                <a:tab pos="789940" algn="l"/>
                <a:tab pos="904240" algn="l"/>
                <a:tab pos="961390" algn="l"/>
                <a:tab pos="1018540" algn="l"/>
              </a:tabLst>
            </a:pPr>
            <a:endParaRPr lang="ar-SA" dirty="0" smtClean="0">
              <a:latin typeface="Arial" panose="020B0604020202020204" pitchFamily="34" charset="0"/>
              <a:ea typeface="Times New Roman" panose="02020603050405020304" pitchFamily="18" charset="0"/>
            </a:endParaRPr>
          </a:p>
          <a:p>
            <a:pPr marL="285750" indent="-285750">
              <a:lnSpc>
                <a:spcPct val="150000"/>
              </a:lnSpc>
              <a:buFont typeface="Wingdings" panose="05000000000000000000" pitchFamily="2" charset="2"/>
              <a:buChar char="v"/>
              <a:tabLst>
                <a:tab pos="275590" algn="l"/>
                <a:tab pos="789940" algn="l"/>
                <a:tab pos="904240" algn="l"/>
                <a:tab pos="961390" algn="l"/>
                <a:tab pos="1018540" algn="l"/>
              </a:tabLst>
            </a:pPr>
            <a:r>
              <a:rPr lang="ar-SA" dirty="0" smtClean="0">
                <a:latin typeface="Arial" panose="020B0604020202020204" pitchFamily="34" charset="0"/>
                <a:ea typeface="Times New Roman" panose="02020603050405020304" pitchFamily="18" charset="0"/>
              </a:rPr>
              <a:t> </a:t>
            </a:r>
            <a:r>
              <a:rPr lang="ar-SA" dirty="0">
                <a:latin typeface="Arial" panose="020B0604020202020204" pitchFamily="34" charset="0"/>
                <a:ea typeface="Times New Roman" panose="02020603050405020304" pitchFamily="18" charset="0"/>
              </a:rPr>
              <a:t>وذلك بهدف الحفاظ على أمن الدولة وسلامة مواطنيها</a:t>
            </a:r>
            <a:r>
              <a:rPr lang="ar-SA" dirty="0" smtClean="0">
                <a:latin typeface="Arial" panose="020B0604020202020204" pitchFamily="34" charset="0"/>
                <a:ea typeface="Times New Roman" panose="02020603050405020304" pitchFamily="18" charset="0"/>
              </a:rPr>
              <a:t>.</a:t>
            </a:r>
          </a:p>
          <a:p>
            <a:pPr marL="285750" indent="-285750">
              <a:lnSpc>
                <a:spcPct val="150000"/>
              </a:lnSpc>
              <a:buFont typeface="Wingdings" panose="05000000000000000000" pitchFamily="2" charset="2"/>
              <a:buChar char="v"/>
              <a:tabLst>
                <a:tab pos="275590" algn="l"/>
                <a:tab pos="789940" algn="l"/>
                <a:tab pos="904240" algn="l"/>
                <a:tab pos="961390" algn="l"/>
                <a:tab pos="1018540" algn="l"/>
              </a:tabLst>
            </a:pPr>
            <a:endParaRPr lang="ar-SA" dirty="0">
              <a:latin typeface="Arial" panose="020B0604020202020204" pitchFamily="34" charset="0"/>
              <a:ea typeface="Times New Roman" panose="02020603050405020304" pitchFamily="18" charset="0"/>
            </a:endParaRPr>
          </a:p>
          <a:p>
            <a:pPr marL="285750" indent="-285750">
              <a:lnSpc>
                <a:spcPct val="150000"/>
              </a:lnSpc>
              <a:buFont typeface="Wingdings" panose="05000000000000000000" pitchFamily="2" charset="2"/>
              <a:buChar char="v"/>
              <a:tabLst>
                <a:tab pos="275590" algn="l"/>
                <a:tab pos="789940" algn="l"/>
                <a:tab pos="904240" algn="l"/>
                <a:tab pos="961390" algn="l"/>
                <a:tab pos="1018540" algn="l"/>
              </a:tabLst>
            </a:pPr>
            <a:r>
              <a:rPr lang="ar-SA" dirty="0" smtClean="0">
                <a:latin typeface="Arial" panose="020B0604020202020204" pitchFamily="34" charset="0"/>
                <a:ea typeface="Times New Roman" panose="02020603050405020304" pitchFamily="18" charset="0"/>
              </a:rPr>
              <a:t> </a:t>
            </a:r>
            <a:r>
              <a:rPr lang="ar-SA" dirty="0">
                <a:latin typeface="Arial" panose="020B0604020202020204" pitchFamily="34" charset="0"/>
                <a:ea typeface="Times New Roman" panose="02020603050405020304" pitchFamily="18" charset="0"/>
              </a:rPr>
              <a:t>أُعطيت هذه الصلاحية للحكومة لتسريع عملية اتخاذ القرارات في حالات الطوارئ.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896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C6947A1-0FBC-4E68-B225-496A65CD0756}"/>
              </a:ext>
            </a:extLst>
          </p:cNvPr>
          <p:cNvSpPr>
            <a:spLocks noGrp="1"/>
          </p:cNvSpPr>
          <p:nvPr>
            <p:ph type="title"/>
          </p:nvPr>
        </p:nvSpPr>
        <p:spPr>
          <a:xfrm>
            <a:off x="677333" y="609600"/>
            <a:ext cx="9435657" cy="550460"/>
          </a:xfrm>
        </p:spPr>
        <p:txBody>
          <a:bodyPr>
            <a:normAutofit/>
          </a:bodyPr>
          <a:lstStyle/>
          <a:p>
            <a:pPr algn="ctr"/>
            <a:r>
              <a:rPr lang="ar-SA" sz="2800" b="1" dirty="0" smtClean="0"/>
              <a:t>قانون الميزانية</a:t>
            </a:r>
            <a:endParaRPr lang="he-IL" sz="2800" b="1" dirty="0"/>
          </a:p>
        </p:txBody>
      </p:sp>
      <p:sp>
        <p:nvSpPr>
          <p:cNvPr id="3" name="מציין מיקום תוכן 2">
            <a:extLst>
              <a:ext uri="{FF2B5EF4-FFF2-40B4-BE49-F238E27FC236}">
                <a16:creationId xmlns:a16="http://schemas.microsoft.com/office/drawing/2014/main" id="{1D53DC8D-6CEA-42DC-ACE0-AA8C8C1D5B28}"/>
              </a:ext>
            </a:extLst>
          </p:cNvPr>
          <p:cNvSpPr>
            <a:spLocks noGrp="1"/>
          </p:cNvSpPr>
          <p:nvPr>
            <p:ph idx="1"/>
          </p:nvPr>
        </p:nvSpPr>
        <p:spPr>
          <a:xfrm>
            <a:off x="677333" y="1160060"/>
            <a:ext cx="9654021" cy="4881303"/>
          </a:xfrm>
        </p:spPr>
        <p:txBody>
          <a:bodyPr>
            <a:normAutofit/>
          </a:bodyPr>
          <a:lstStyle/>
          <a:p>
            <a:endParaRPr lang="he-IL" dirty="0" smtClean="0"/>
          </a:p>
          <a:p>
            <a:pPr>
              <a:buFont typeface="Arial" panose="020B0604020202020204" pitchFamily="34" charset="0"/>
              <a:buChar char="•"/>
            </a:pPr>
            <a:r>
              <a:rPr lang="ar-SA" dirty="0"/>
              <a:t>يتم تحديد ميزانية الدولة من خلال قانون.</a:t>
            </a:r>
          </a:p>
          <a:p>
            <a:r>
              <a:rPr lang="ar-SA" dirty="0"/>
              <a:t>• الميزانية هي لسنة واحدة وتتناول مصروفات الحكومة المتوقعة والمخططة.</a:t>
            </a:r>
          </a:p>
          <a:p>
            <a:r>
              <a:rPr lang="ar-SA" dirty="0"/>
              <a:t>•  تضع الحكومة على طاولة الكنيست اقتراح قانون الميزانية في موعد تقرره الكنيست أو لجنة من لجان الكنيست خولت بهذه الصلاحية، ولكن في موعد لا يتجاوز 60 يوما من بداية السنة المالية.</a:t>
            </a:r>
          </a:p>
          <a:p>
            <a:r>
              <a:rPr lang="ar-SA" dirty="0"/>
              <a:t>• اقتراح قانون ميزانية الدولة يجب أن يكون مفصلا.</a:t>
            </a:r>
          </a:p>
          <a:p>
            <a:r>
              <a:rPr lang="ar-SA" dirty="0" smtClean="0"/>
              <a:t>• </a:t>
            </a:r>
            <a:r>
              <a:rPr lang="ar-SA" dirty="0"/>
              <a:t>يتم إرفاق مصادر تمويل الميزانية لاقتراح القانون</a:t>
            </a:r>
            <a:r>
              <a:rPr lang="ar-SA" dirty="0" smtClean="0"/>
              <a:t>.</a:t>
            </a:r>
          </a:p>
          <a:p>
            <a:r>
              <a:rPr lang="ar-SA" dirty="0" smtClean="0"/>
              <a:t>عدم التصويت على قانون الميزانية من قبل الكنيست, يعتبر بمثابة نزع / حجب الثقة عن الحكومة واسقاطها.</a:t>
            </a:r>
            <a:endParaRPr lang="ar-SA" dirty="0"/>
          </a:p>
          <a:p>
            <a:r>
              <a:rPr lang="ar-SA" dirty="0" smtClean="0"/>
              <a:t>(قانون ميزانية الدولة , موقع الكنيست , </a:t>
            </a:r>
            <a:r>
              <a:rPr lang="en-US" dirty="0">
                <a:hlinkClick r:id="rId2"/>
              </a:rPr>
              <a:t>https://</a:t>
            </a:r>
            <a:r>
              <a:rPr lang="en-US" dirty="0" smtClean="0">
                <a:hlinkClick r:id="rId2"/>
              </a:rPr>
              <a:t>m.knesset.gov.il/AR/About/Lexicon/Pages/budget.aspx</a:t>
            </a:r>
            <a:r>
              <a:rPr lang="ar-SA" dirty="0" smtClean="0"/>
              <a:t>)</a:t>
            </a:r>
          </a:p>
          <a:p>
            <a:endParaRPr lang="ar-SA" dirty="0"/>
          </a:p>
          <a:p>
            <a:endParaRPr lang="he-IL" dirty="0"/>
          </a:p>
        </p:txBody>
      </p:sp>
    </p:spTree>
    <p:extLst>
      <p:ext uri="{BB962C8B-B14F-4D97-AF65-F5344CB8AC3E}">
        <p14:creationId xmlns:p14="http://schemas.microsoft.com/office/powerpoint/2010/main" val="2817909902"/>
      </p:ext>
    </p:extLst>
  </p:cSld>
  <p:clrMapOvr>
    <a:masterClrMapping/>
  </p:clrMapOvr>
</p:sld>
</file>

<file path=ppt/theme/theme1.xml><?xml version="1.0" encoding="utf-8"?>
<a:theme xmlns:a="http://schemas.openxmlformats.org/drawingml/2006/main" name="פיאה">
  <a:themeElements>
    <a:clrScheme name="פיאה">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פיאה">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פיאה">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112</TotalTime>
  <Words>587</Words>
  <Application>Microsoft Office PowerPoint</Application>
  <PresentationFormat>מסך רחב</PresentationFormat>
  <Paragraphs>114</Paragraphs>
  <Slides>20</Slides>
  <Notes>1</Notes>
  <HiddenSlides>0</HiddenSlides>
  <MMClips>0</MMClips>
  <ScaleCrop>false</ScaleCrop>
  <HeadingPairs>
    <vt:vector size="6" baseType="variant">
      <vt:variant>
        <vt:lpstr>גופנים בשימוש</vt:lpstr>
      </vt:variant>
      <vt:variant>
        <vt:i4>14</vt:i4>
      </vt:variant>
      <vt:variant>
        <vt:lpstr>ערכת נושא</vt:lpstr>
      </vt:variant>
      <vt:variant>
        <vt:i4>1</vt:i4>
      </vt:variant>
      <vt:variant>
        <vt:lpstr>כותרות שקופיות</vt:lpstr>
      </vt:variant>
      <vt:variant>
        <vt:i4>20</vt:i4>
      </vt:variant>
    </vt:vector>
  </HeadingPairs>
  <TitlesOfParts>
    <vt:vector size="35" baseType="lpstr">
      <vt:lpstr>Arial</vt:lpstr>
      <vt:lpstr>Calibri</vt:lpstr>
      <vt:lpstr>Californian FB</vt:lpstr>
      <vt:lpstr>David</vt:lpstr>
      <vt:lpstr>Gisha</vt:lpstr>
      <vt:lpstr>Open Sans Hebrew</vt:lpstr>
      <vt:lpstr>Simplified Arabic</vt:lpstr>
      <vt:lpstr>Symbol</vt:lpstr>
      <vt:lpstr>Tahoma</vt:lpstr>
      <vt:lpstr>Times New Roman</vt:lpstr>
      <vt:lpstr>Traditional Arabic</vt:lpstr>
      <vt:lpstr>Trebuchet MS</vt:lpstr>
      <vt:lpstr>Wingdings</vt:lpstr>
      <vt:lpstr>Wingdings 3</vt:lpstr>
      <vt:lpstr>פיאה</vt:lpstr>
      <vt:lpstr>מצגת של PowerPoint‏</vt:lpstr>
      <vt:lpstr>מצגת של PowerPoint‏</vt:lpstr>
      <vt:lpstr>בואו נברר מה משותף בין הקטעים! </vt:lpstr>
      <vt:lpstr>מצגת של PowerPoint‏</vt:lpstr>
      <vt:lpstr>מצגת של PowerPoint‏</vt:lpstr>
      <vt:lpstr>מצגת של PowerPoint‏</vt:lpstr>
      <vt:lpstr>מצגת של PowerPoint‏</vt:lpstr>
      <vt:lpstr>מצגת של PowerPoint‏</vt:lpstr>
      <vt:lpstr>قانون الميزانية</vt:lpstr>
      <vt:lpstr>מצגת של PowerPoint‏</vt:lpstr>
      <vt:lpstr>מצגת של PowerPoint‏</vt:lpstr>
      <vt:lpstr>מצגת של PowerPoint‏</vt:lpstr>
      <vt:lpstr>מצגת של PowerPoint‏</vt:lpstr>
      <vt:lpstr>מצגת של PowerPoint‏</vt:lpstr>
      <vt:lpstr>الاعمال بالميدان</vt:lpstr>
      <vt:lpstr>مبدأ تقييد السلطة أجهزة الاشراف والمراقبة على السلطة</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bs</dc:creator>
  <cp:lastModifiedBy>Betty Keret</cp:lastModifiedBy>
  <cp:revision>32</cp:revision>
  <dcterms:created xsi:type="dcterms:W3CDTF">2020-08-26T08:32:57Z</dcterms:created>
  <dcterms:modified xsi:type="dcterms:W3CDTF">2020-08-30T14:27:02Z</dcterms:modified>
</cp:coreProperties>
</file>