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3"/>
  </p:notesMasterIdLst>
  <p:sldIdLst>
    <p:sldId id="256" r:id="rId5"/>
    <p:sldId id="281" r:id="rId6"/>
    <p:sldId id="282" r:id="rId7"/>
    <p:sldId id="283" r:id="rId8"/>
    <p:sldId id="431" r:id="rId9"/>
    <p:sldId id="432" r:id="rId10"/>
    <p:sldId id="285" r:id="rId11"/>
    <p:sldId id="286" r:id="rId12"/>
    <p:sldId id="288" r:id="rId13"/>
    <p:sldId id="428" r:id="rId14"/>
    <p:sldId id="293" r:id="rId15"/>
    <p:sldId id="430" r:id="rId16"/>
    <p:sldId id="271" r:id="rId17"/>
    <p:sldId id="276" r:id="rId18"/>
    <p:sldId id="429" r:id="rId19"/>
    <p:sldId id="294" r:id="rId20"/>
    <p:sldId id="290" r:id="rId21"/>
    <p:sldId id="425" r:id="rId2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6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112" autoAdjust="0"/>
    <p:restoredTop sz="94660"/>
  </p:normalViewPr>
  <p:slideViewPr>
    <p:cSldViewPr snapToGrid="0">
      <p:cViewPr varScale="1">
        <p:scale>
          <a:sx n="74" d="100"/>
          <a:sy n="74" d="100"/>
        </p:scale>
        <p:origin x="2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C27CF33-2459-4A84-8A42-9E2EDA38748A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650B27B-D787-4231-B6AE-26D1644DBD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674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38ED74-42ED-4BB8-B52F-9EDC10918AE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058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4744B95-30DA-4A70-B980-23A17321B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8AC59DB-1BAE-415C-B741-7A0578E5D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9616A46-235A-4A7E-9B68-95C324D31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8681-D00C-49F5-BB3D-3B0666CB055D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7301AAE-6B79-42DC-BE91-EF83B99A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F168FFE-36C8-4FD4-A558-398135A36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BBE-4ADE-4E51-BBA3-6222DCC7E1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3080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E4666B1-2B92-4B51-AA26-7DAC55AD5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46424867-6B3D-4BC8-9598-E72B8AB37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C18D916-FE87-4AF0-BF4F-2DC45F7BC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8681-D00C-49F5-BB3D-3B0666CB055D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FCAD33C-DE5A-454D-9E67-F3101102D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9F2D278-BAC7-4F26-A65A-951927B5B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BBE-4ADE-4E51-BBA3-6222DCC7E1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3547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67D01256-8936-4288-B8DA-52ADB064C4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D27C5A3-E44C-48D2-AB70-35C6F8371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D9A6C22-0BAC-4F7E-A1BF-89C21B136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8681-D00C-49F5-BB3D-3B0666CB055D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937B953-2996-4198-9A79-D451FC6FF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4EAF5E7-2EE5-4BEB-B4E5-F75C85A4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BBE-4ADE-4E51-BBA3-6222DCC7E1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6238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3E42-C38F-4E87-8194-73C28747E00A}" type="datetimeFigureOut">
              <a:rPr lang="en-US" smtClean="0"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85CD-B8BC-4465-9C7E-42754A5B266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813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3E42-C38F-4E87-8194-73C28747E00A}" type="datetimeFigureOut">
              <a:rPr lang="en-US" smtClean="0"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85CD-B8BC-4465-9C7E-42754A5B26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053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3E42-C38F-4E87-8194-73C28747E00A}" type="datetimeFigureOut">
              <a:rPr lang="en-US" smtClean="0"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85CD-B8BC-4465-9C7E-42754A5B266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01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3E42-C38F-4E87-8194-73C28747E00A}" type="datetimeFigureOut">
              <a:rPr lang="en-US" smtClean="0"/>
              <a:t>8/30/2020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85CD-B8BC-4465-9C7E-42754A5B26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308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3E42-C38F-4E87-8194-73C28747E00A}" type="datetimeFigureOut">
              <a:rPr lang="en-US" smtClean="0"/>
              <a:t>8/30/2020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85CD-B8BC-4465-9C7E-42754A5B266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086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3E42-C38F-4E87-8194-73C28747E00A}" type="datetimeFigureOut">
              <a:rPr lang="en-US" smtClean="0"/>
              <a:t>8/30/2020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85CD-B8BC-4465-9C7E-42754A5B26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526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3E42-C38F-4E87-8194-73C28747E00A}" type="datetimeFigureOut">
              <a:rPr lang="en-US" smtClean="0"/>
              <a:t>8/30/2020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85CD-B8BC-4465-9C7E-42754A5B26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54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3E42-C38F-4E87-8194-73C28747E00A}" type="datetimeFigureOut">
              <a:rPr lang="en-US" smtClean="0"/>
              <a:t>8/30/2020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85CD-B8BC-4465-9C7E-42754A5B266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8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85BFA76-1D59-41FC-ACC9-0BA61EE3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09A4FD7-2BC5-4820-9F16-4F1DA3E6F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A78DE63-28E1-4B74-A3DB-B1717DBC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8681-D00C-49F5-BB3D-3B0666CB055D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C2DB5E7-E64A-4122-AF2A-053A83B4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B9DB95E-7BEC-40F7-A23D-A916FF22D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BBE-4ADE-4E51-BBA3-6222DCC7E1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00200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3E42-C38F-4E87-8194-73C28747E00A}" type="datetimeFigureOut">
              <a:rPr lang="en-US" smtClean="0"/>
              <a:t>8/30/2020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85CD-B8BC-4465-9C7E-42754A5B26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284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3E42-C38F-4E87-8194-73C28747E00A}" type="datetimeFigureOut">
              <a:rPr lang="en-US" smtClean="0"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85CD-B8BC-4465-9C7E-42754A5B26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216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3E42-C38F-4E87-8194-73C28747E00A}" type="datetimeFigureOut">
              <a:rPr lang="en-US" smtClean="0"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85CD-B8BC-4465-9C7E-42754A5B26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019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1AE4A-6E1C-4603-8A3D-B899D9AFE41E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17F0-90CF-4B6B-938A-4030DBE1265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8525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1AE4A-6E1C-4603-8A3D-B899D9AFE41E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17F0-90CF-4B6B-938A-4030DBE1265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3402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1AE4A-6E1C-4603-8A3D-B899D9AFE41E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17F0-90CF-4B6B-938A-4030DBE1265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09967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1AE4A-6E1C-4603-8A3D-B899D9AFE41E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17F0-90CF-4B6B-938A-4030DBE1265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98930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1AE4A-6E1C-4603-8A3D-B899D9AFE41E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17F0-90CF-4B6B-938A-4030DBE1265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0640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1AE4A-6E1C-4603-8A3D-B899D9AFE41E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17F0-90CF-4B6B-938A-4030DBE1265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78663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1AE4A-6E1C-4603-8A3D-B899D9AFE41E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17F0-90CF-4B6B-938A-4030DBE1265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68231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3B2AA84-F255-4D2E-BE63-8EFD7D3D8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FA96696-A00D-431C-AA18-605CA19C4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6E178D9-5E0F-4E34-A45F-EAC1AE140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8681-D00C-49F5-BB3D-3B0666CB055D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296B967-946F-4435-B979-A27C16DB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86B130C-70E4-4263-B9AA-3E90D5A4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BBE-4ADE-4E51-BBA3-6222DCC7E1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2706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1AE4A-6E1C-4603-8A3D-B899D9AFE41E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17F0-90CF-4B6B-938A-4030DBE1265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96342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1AE4A-6E1C-4603-8A3D-B899D9AFE41E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17F0-90CF-4B6B-938A-4030DBE1265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93248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1AE4A-6E1C-4603-8A3D-B899D9AFE41E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17F0-90CF-4B6B-938A-4030DBE1265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7625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1AE4A-6E1C-4603-8A3D-B899D9AFE41E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17F0-90CF-4B6B-938A-4030DBE1265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04634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7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83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78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89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23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D42D3B5-62DD-46B8-B6FC-22D2AB640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285D934-2BDA-4476-BBF3-D2E77CC4F9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E75FEDC-B467-4C7B-8BDC-B7E5D264A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C380A8C-C85A-4A6B-A553-C37535899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8681-D00C-49F5-BB3D-3B0666CB055D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A9C3C08-9738-42ED-B3A8-A007F3085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5B2FCAA-4B6A-4967-83C0-09530788C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BBE-4ADE-4E51-BBA3-6222DCC7E1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35414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1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10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1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672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5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365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או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55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9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0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C9B8CF-3C0B-4D28-A74B-35E429C09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18838AE-804C-4A88-93A6-5568C4D0A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6EEBBAF-081C-439E-BBB4-DC4801437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51BF2329-A619-4805-B40F-780733523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594A8B2-10A0-4359-AD84-762459E94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A617E9FC-0485-4350-959E-040A7F41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8681-D00C-49F5-BB3D-3B0666CB055D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28846736-BBAD-4C27-A781-82337B76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244F270A-0883-4601-921E-8A11E380E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BBE-4ADE-4E51-BBA3-6222DCC7E1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73165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0A8DA60-E26C-4006-9347-EDE92C9A2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178A7CFE-54C9-4A27-AAC5-ABB0EAD38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8681-D00C-49F5-BB3D-3B0666CB055D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1A5F7FD-9EC9-42C7-B7BE-3CB71493D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26BD33A8-53DC-494B-B04B-FAB9B8ECF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BBE-4ADE-4E51-BBA3-6222DCC7E1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5922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9B96D56-BF71-48D2-B328-275D6FF8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8681-D00C-49F5-BB3D-3B0666CB055D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55EE102-039F-4C1B-9915-A8D628E14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4CCBAD7-2B39-491A-812C-4F8F4FEB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BBE-4ADE-4E51-BBA3-6222DCC7E1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8662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786BF3B-FC03-4BF6-9E90-6C724FAC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7DE994C-A865-4B64-86CC-113D74497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ED399C8B-FDB2-4318-B370-32F1F6599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C9F077F-3B33-40D6-BDFC-187195E8D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8681-D00C-49F5-BB3D-3B0666CB055D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34535F5-9666-4367-9B87-A2F8E30E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3AEDD78-AA92-400E-83D7-A4C8C6DD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BBE-4ADE-4E51-BBA3-6222DCC7E1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76440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4903AB1-DE7B-4884-A43F-7EF7EA95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09272B56-4A35-40DE-A0BB-64715F5EA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7F375CBD-E528-4A0B-B85D-DE6FE51AD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0E4787E-8328-4A21-AC3A-256F9278F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8681-D00C-49F5-BB3D-3B0666CB055D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8568788-1994-4425-8061-CE4FDF08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F44926C-8329-4000-A7A6-AD3707669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BBE-4ADE-4E51-BBA3-6222DCC7E1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911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CB2A0CED-423B-4ECF-8AE3-32D4CFF43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C31414D-B15A-4850-8465-EB17E3A71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987B291-3649-4D9A-8E23-F45F8C246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58681-D00C-49F5-BB3D-3B0666CB055D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DA3020A-0B52-43FE-990C-43464B1849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A698B36-865A-4426-88F1-6D15DDCF4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03BBE-4ADE-4E51-BBA3-6222DCC7E1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63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F753E42-C38F-4E87-8194-73C28747E00A}" type="datetimeFigureOut">
              <a:rPr lang="en-US" smtClean="0"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4CF85CD-B8BC-4465-9C7E-42754A5B26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1AE4A-6E1C-4603-8A3D-B899D9AFE41E}" type="datetimeFigureOut">
              <a:rPr lang="he-IL" smtClean="0"/>
              <a:t>י'/אלול/תש"פ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C17F0-90CF-4B6B-938A-4030DBE1265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7981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8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ilanit20673/eb6s1eafo7iv4prw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5290DDBE-42F0-4F4A-8627-C1D27DF8D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08" y="0"/>
            <a:ext cx="11964692" cy="6450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F989BF-78CF-4F47-9B4A-506BCCB9CF71}"/>
              </a:ext>
            </a:extLst>
          </p:cNvPr>
          <p:cNvSpPr txBox="1"/>
          <p:nvPr/>
        </p:nvSpPr>
        <p:spPr>
          <a:xfrm>
            <a:off x="10972801" y="557939"/>
            <a:ext cx="99189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בס"ד.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981B094B-9674-45E3-92D4-41251BA97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3531" y="405101"/>
            <a:ext cx="6369270" cy="1044339"/>
          </a:xfrm>
        </p:spPr>
        <p:txBody>
          <a:bodyPr/>
          <a:lstStyle/>
          <a:p>
            <a:pPr lvl="0"/>
            <a:r>
              <a:rPr lang="he-IL" sz="4800" dirty="0" smtClean="0">
                <a:solidFill>
                  <a:srgbClr val="002060"/>
                </a:solidFill>
              </a:rPr>
              <a:t>המאבק על </a:t>
            </a:r>
            <a:r>
              <a:rPr lang="he-IL" sz="4800" dirty="0" err="1">
                <a:solidFill>
                  <a:srgbClr val="002060"/>
                </a:solidFill>
              </a:rPr>
              <a:t>תוכנית</a:t>
            </a:r>
            <a:r>
              <a:rPr lang="he-IL" sz="4800" dirty="0">
                <a:solidFill>
                  <a:srgbClr val="002060"/>
                </a:solidFill>
              </a:rPr>
              <a:t> </a:t>
            </a:r>
            <a:r>
              <a:rPr lang="he-IL" sz="4800" dirty="0" err="1">
                <a:solidFill>
                  <a:srgbClr val="002060"/>
                </a:solidFill>
              </a:rPr>
              <a:t>היל"ה</a:t>
            </a:r>
            <a:endParaRPr lang="he-IL" sz="4800" dirty="0">
              <a:solidFill>
                <a:srgbClr val="002060"/>
              </a:solidFill>
            </a:endParaRP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5339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31504" y="274638"/>
            <a:ext cx="8928992" cy="1143000"/>
          </a:xfr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he-IL" b="1" dirty="0"/>
              <a:t>עשיה בשטח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280631" y="1757278"/>
            <a:ext cx="2722534" cy="2247748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1800" b="1" dirty="0"/>
              <a:t>ועדות הכנסת:</a:t>
            </a:r>
          </a:p>
          <a:p>
            <a:pPr marL="0" indent="0">
              <a:buNone/>
            </a:pPr>
            <a:endParaRPr lang="he-IL" sz="3200" b="1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3293170" y="2228112"/>
            <a:ext cx="2774231" cy="4030798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1800" b="1" dirty="0"/>
              <a:t>הפגנות</a:t>
            </a:r>
          </a:p>
          <a:p>
            <a:pPr marL="0" indent="0">
              <a:buNone/>
            </a:pPr>
            <a:r>
              <a:rPr lang="he-IL" sz="3200" b="1" dirty="0">
                <a:latin typeface="Californian FB" panose="0207040306080B030204" pitchFamily="18" charset="0"/>
              </a:rPr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30" y="2531424"/>
            <a:ext cx="1942785" cy="114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E2F67BC9-C445-4111-A1B6-EA3A025DA29D}"/>
              </a:ext>
            </a:extLst>
          </p:cNvPr>
          <p:cNvGrpSpPr/>
          <p:nvPr/>
        </p:nvGrpSpPr>
        <p:grpSpPr>
          <a:xfrm>
            <a:off x="3767959" y="3073172"/>
            <a:ext cx="1842198" cy="2938365"/>
            <a:chOff x="3767959" y="3073172"/>
            <a:chExt cx="1842198" cy="2938365"/>
          </a:xfrm>
        </p:grpSpPr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E044CFCA-B61B-419E-96A6-E290437B3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46" t="56091" r="4091" b="9580"/>
            <a:stretch/>
          </p:blipFill>
          <p:spPr>
            <a:xfrm>
              <a:off x="3880316" y="3073172"/>
              <a:ext cx="1729841" cy="1143000"/>
            </a:xfrm>
            <a:prstGeom prst="rect">
              <a:avLst/>
            </a:prstGeom>
          </p:spPr>
        </p:pic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D6974FAC-5248-4808-9CA4-3E6F69B07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7959" y="4629888"/>
              <a:ext cx="1842198" cy="1381649"/>
            </a:xfrm>
            <a:prstGeom prst="rect">
              <a:avLst/>
            </a:prstGeom>
          </p:spPr>
        </p:pic>
      </p:grp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5ECE4840-CFA6-4E29-8873-FF66615223C1}"/>
              </a:ext>
            </a:extLst>
          </p:cNvPr>
          <p:cNvGrpSpPr/>
          <p:nvPr/>
        </p:nvGrpSpPr>
        <p:grpSpPr>
          <a:xfrm>
            <a:off x="9305695" y="1678530"/>
            <a:ext cx="2774230" cy="2537641"/>
            <a:chOff x="9305695" y="1678530"/>
            <a:chExt cx="2774230" cy="2537641"/>
          </a:xfrm>
        </p:grpSpPr>
        <p:sp>
          <p:nvSpPr>
            <p:cNvPr id="12" name="מציין מיקום תוכן 2">
              <a:extLst>
                <a:ext uri="{FF2B5EF4-FFF2-40B4-BE49-F238E27FC236}">
                  <a16:creationId xmlns:a16="http://schemas.microsoft.com/office/drawing/2014/main" id="{DFA14090-2216-45EB-BB1C-7F5D5AB1E5D9}"/>
                </a:ext>
              </a:extLst>
            </p:cNvPr>
            <p:cNvSpPr txBox="1">
              <a:spLocks/>
            </p:cNvSpPr>
            <p:nvPr/>
          </p:nvSpPr>
          <p:spPr>
            <a:xfrm>
              <a:off x="9305695" y="1678530"/>
              <a:ext cx="2774230" cy="253764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88720" indent="-13716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7160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5448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3736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2024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he-IL" sz="1800" b="1" dirty="0"/>
                <a:t>עצומה</a:t>
              </a:r>
            </a:p>
            <a:p>
              <a:pPr marL="0" indent="0">
                <a:buFont typeface="Arial" pitchFamily="34" charset="0"/>
                <a:buNone/>
              </a:pPr>
              <a:endParaRPr lang="he-IL" sz="3200" b="1" dirty="0"/>
            </a:p>
          </p:txBody>
        </p:sp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F8E68CF3-2D66-4FDF-AD3B-C373BD45E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4476"/>
            <a:stretch/>
          </p:blipFill>
          <p:spPr>
            <a:xfrm>
              <a:off x="10101298" y="2141319"/>
              <a:ext cx="1388072" cy="1863706"/>
            </a:xfrm>
            <a:prstGeom prst="rect">
              <a:avLst/>
            </a:prstGeom>
          </p:spPr>
        </p:pic>
      </p:grp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6509D44A-E3C1-4120-9964-D0F32A9D619E}"/>
              </a:ext>
            </a:extLst>
          </p:cNvPr>
          <p:cNvGrpSpPr/>
          <p:nvPr/>
        </p:nvGrpSpPr>
        <p:grpSpPr>
          <a:xfrm>
            <a:off x="6299433" y="1678531"/>
            <a:ext cx="2774230" cy="2537641"/>
            <a:chOff x="6299433" y="1678531"/>
            <a:chExt cx="2774230" cy="2537641"/>
          </a:xfrm>
        </p:grpSpPr>
        <p:sp>
          <p:nvSpPr>
            <p:cNvPr id="11" name="מציין מיקום תוכן 2">
              <a:extLst>
                <a:ext uri="{FF2B5EF4-FFF2-40B4-BE49-F238E27FC236}">
                  <a16:creationId xmlns:a16="http://schemas.microsoft.com/office/drawing/2014/main" id="{15809AA8-22BA-41D3-96AE-1DB2142983CF}"/>
                </a:ext>
              </a:extLst>
            </p:cNvPr>
            <p:cNvSpPr txBox="1">
              <a:spLocks/>
            </p:cNvSpPr>
            <p:nvPr/>
          </p:nvSpPr>
          <p:spPr>
            <a:xfrm>
              <a:off x="6299433" y="1678531"/>
              <a:ext cx="2774230" cy="253764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88720" indent="-13716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7160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5448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3736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2024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he-IL" sz="1800" b="1" dirty="0"/>
                <a:t>פניה לבג"ץ</a:t>
              </a:r>
            </a:p>
            <a:p>
              <a:pPr marL="0" indent="0">
                <a:buFont typeface="Arial" pitchFamily="34" charset="0"/>
                <a:buNone/>
              </a:pPr>
              <a:endParaRPr lang="he-IL" sz="3200" b="1" dirty="0"/>
            </a:p>
          </p:txBody>
        </p:sp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8F42768D-3F8A-4D11-B3DE-F9A62877C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54547" y="2617076"/>
              <a:ext cx="2180807" cy="1261241"/>
            </a:xfrm>
            <a:prstGeom prst="rect">
              <a:avLst/>
            </a:prstGeom>
          </p:spPr>
        </p:pic>
      </p:grp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DC495D53-4FAF-4705-BCC4-9FDEB5725A40}"/>
              </a:ext>
            </a:extLst>
          </p:cNvPr>
          <p:cNvGrpSpPr/>
          <p:nvPr/>
        </p:nvGrpSpPr>
        <p:grpSpPr>
          <a:xfrm>
            <a:off x="6316976" y="4454143"/>
            <a:ext cx="2756687" cy="2164712"/>
            <a:chOff x="6316976" y="4454143"/>
            <a:chExt cx="2756687" cy="2164712"/>
          </a:xfrm>
        </p:grpSpPr>
        <p:sp>
          <p:nvSpPr>
            <p:cNvPr id="14" name="מציין מיקום תוכן 2">
              <a:extLst>
                <a:ext uri="{FF2B5EF4-FFF2-40B4-BE49-F238E27FC236}">
                  <a16:creationId xmlns:a16="http://schemas.microsoft.com/office/drawing/2014/main" id="{45DD91DA-CB0C-45B1-A849-0551567FDCD9}"/>
                </a:ext>
              </a:extLst>
            </p:cNvPr>
            <p:cNvSpPr txBox="1">
              <a:spLocks/>
            </p:cNvSpPr>
            <p:nvPr/>
          </p:nvSpPr>
          <p:spPr>
            <a:xfrm>
              <a:off x="6316976" y="4454143"/>
              <a:ext cx="2756687" cy="216471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88720" indent="-13716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7160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5448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3736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2024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he-IL" sz="1800" b="1" dirty="0"/>
                <a:t>דעת קהל (</a:t>
              </a:r>
              <a:r>
                <a:rPr lang="he-IL" sz="1800" b="1" dirty="0" err="1"/>
                <a:t>פוסטים</a:t>
              </a:r>
              <a:r>
                <a:rPr lang="he-IL" sz="1800" b="1" dirty="0"/>
                <a:t>)</a:t>
              </a:r>
            </a:p>
            <a:p>
              <a:pPr marL="0" indent="0">
                <a:buFont typeface="Arial" pitchFamily="34" charset="0"/>
                <a:buNone/>
              </a:pPr>
              <a:endParaRPr lang="he-IL" sz="3200" b="1" dirty="0"/>
            </a:p>
          </p:txBody>
        </p:sp>
        <p:pic>
          <p:nvPicPr>
            <p:cNvPr id="15" name="תמונה 14">
              <a:extLst>
                <a:ext uri="{FF2B5EF4-FFF2-40B4-BE49-F238E27FC236}">
                  <a16:creationId xmlns:a16="http://schemas.microsoft.com/office/drawing/2014/main" id="{772099E6-2A4F-4DAC-9C47-7FD1C2784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0671"/>
            <a:stretch/>
          </p:blipFill>
          <p:spPr>
            <a:xfrm>
              <a:off x="7174386" y="5026224"/>
              <a:ext cx="1041866" cy="1469331"/>
            </a:xfrm>
            <a:prstGeom prst="rect">
              <a:avLst/>
            </a:prstGeom>
          </p:spPr>
        </p:pic>
      </p:grpSp>
      <p:grpSp>
        <p:nvGrpSpPr>
          <p:cNvPr id="24" name="קבוצה 23">
            <a:extLst>
              <a:ext uri="{FF2B5EF4-FFF2-40B4-BE49-F238E27FC236}">
                <a16:creationId xmlns:a16="http://schemas.microsoft.com/office/drawing/2014/main" id="{54E79E69-AFFC-4F42-A9CA-6A9B9204D8C3}"/>
              </a:ext>
            </a:extLst>
          </p:cNvPr>
          <p:cNvGrpSpPr/>
          <p:nvPr/>
        </p:nvGrpSpPr>
        <p:grpSpPr>
          <a:xfrm>
            <a:off x="9427073" y="4424587"/>
            <a:ext cx="2531473" cy="2164712"/>
            <a:chOff x="9427073" y="4454143"/>
            <a:chExt cx="2531473" cy="2164712"/>
          </a:xfrm>
        </p:grpSpPr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7F233CC0-3D32-4F9C-B716-818BB7DA6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3552" b="15862"/>
            <a:stretch/>
          </p:blipFill>
          <p:spPr>
            <a:xfrm>
              <a:off x="10795334" y="5115075"/>
              <a:ext cx="950713" cy="1291627"/>
            </a:xfrm>
            <a:prstGeom prst="rect">
              <a:avLst/>
            </a:prstGeom>
          </p:spPr>
        </p:pic>
        <p:grpSp>
          <p:nvGrpSpPr>
            <p:cNvPr id="22" name="קבוצה 21">
              <a:extLst>
                <a:ext uri="{FF2B5EF4-FFF2-40B4-BE49-F238E27FC236}">
                  <a16:creationId xmlns:a16="http://schemas.microsoft.com/office/drawing/2014/main" id="{14F302DF-7F5B-4C8E-AA02-BA32361D2FF0}"/>
                </a:ext>
              </a:extLst>
            </p:cNvPr>
            <p:cNvGrpSpPr/>
            <p:nvPr/>
          </p:nvGrpSpPr>
          <p:grpSpPr>
            <a:xfrm>
              <a:off x="9427073" y="4454143"/>
              <a:ext cx="2531473" cy="2164712"/>
              <a:chOff x="9427073" y="4454143"/>
              <a:chExt cx="2531473" cy="2164712"/>
            </a:xfrm>
          </p:grpSpPr>
          <p:sp>
            <p:nvSpPr>
              <p:cNvPr id="13" name="מציין מיקום תוכן 2">
                <a:extLst>
                  <a:ext uri="{FF2B5EF4-FFF2-40B4-BE49-F238E27FC236}">
                    <a16:creationId xmlns:a16="http://schemas.microsoft.com/office/drawing/2014/main" id="{193A1E19-1ED6-4440-854A-A9C87CB583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27073" y="4454143"/>
                <a:ext cx="2531473" cy="216471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r" defTabSz="914400" rtl="1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r" defTabSz="914400" rtl="1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r" defTabSz="914400" rtl="1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r" defTabSz="914400" rtl="1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r" defTabSz="914400" rtl="1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r" defTabSz="914400" rtl="1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r" defTabSz="914400" rtl="1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r" defTabSz="914400" rtl="1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r" defTabSz="914400" rtl="1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he-IL" sz="1800" b="1" dirty="0"/>
                  <a:t>תקשורת</a:t>
                </a:r>
              </a:p>
              <a:p>
                <a:pPr marL="0" indent="0">
                  <a:buFont typeface="Arial" pitchFamily="34" charset="0"/>
                  <a:buNone/>
                </a:pPr>
                <a:endParaRPr lang="he-IL" sz="3200" b="1" dirty="0"/>
              </a:p>
            </p:txBody>
          </p:sp>
          <p:pic>
            <p:nvPicPr>
              <p:cNvPr id="17" name="תמונה 16">
                <a:extLst>
                  <a:ext uri="{FF2B5EF4-FFF2-40B4-BE49-F238E27FC236}">
                    <a16:creationId xmlns:a16="http://schemas.microsoft.com/office/drawing/2014/main" id="{BE7F7783-EC30-4C46-B63F-B9EB9EF1BA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32122" y="4624311"/>
                <a:ext cx="950713" cy="1871244"/>
              </a:xfrm>
              <a:prstGeom prst="rect">
                <a:avLst/>
              </a:prstGeom>
            </p:spPr>
          </p:pic>
        </p:grpSp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8C3BF88C-E6E9-4688-A00C-F3C550C2108F}"/>
              </a:ext>
            </a:extLst>
          </p:cNvPr>
          <p:cNvGrpSpPr/>
          <p:nvPr/>
        </p:nvGrpSpPr>
        <p:grpSpPr>
          <a:xfrm>
            <a:off x="294475" y="4365290"/>
            <a:ext cx="2722534" cy="2218072"/>
            <a:chOff x="294475" y="4365290"/>
            <a:chExt cx="2722534" cy="2218072"/>
          </a:xfrm>
        </p:grpSpPr>
        <p:sp>
          <p:nvSpPr>
            <p:cNvPr id="20" name="מציין מיקום תוכן 2">
              <a:extLst>
                <a:ext uri="{FF2B5EF4-FFF2-40B4-BE49-F238E27FC236}">
                  <a16:creationId xmlns:a16="http://schemas.microsoft.com/office/drawing/2014/main" id="{A8CB2759-57AE-413C-AF7C-E9F9887458CF}"/>
                </a:ext>
              </a:extLst>
            </p:cNvPr>
            <p:cNvSpPr txBox="1">
              <a:spLocks/>
            </p:cNvSpPr>
            <p:nvPr/>
          </p:nvSpPr>
          <p:spPr>
            <a:xfrm>
              <a:off x="294475" y="4365290"/>
              <a:ext cx="2722534" cy="221807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88720" indent="-13716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7160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5448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3736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20240" indent="-182880" algn="r" defTabSz="914400" rtl="1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he-IL" sz="1800" b="1" dirty="0"/>
                <a:t>מכתבים</a:t>
              </a:r>
            </a:p>
            <a:p>
              <a:pPr marL="0" indent="0">
                <a:buFont typeface="Arial" pitchFamily="34" charset="0"/>
                <a:buNone/>
              </a:pPr>
              <a:endParaRPr lang="he-IL" sz="3200" b="1" dirty="0"/>
            </a:p>
          </p:txBody>
        </p:sp>
        <p:pic>
          <p:nvPicPr>
            <p:cNvPr id="18" name="תמונה 17">
              <a:extLst>
                <a:ext uri="{FF2B5EF4-FFF2-40B4-BE49-F238E27FC236}">
                  <a16:creationId xmlns:a16="http://schemas.microsoft.com/office/drawing/2014/main" id="{02BF45BA-E950-4C41-B250-02A7883BC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1663" y="4589301"/>
              <a:ext cx="1265796" cy="1787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336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EFC4AA-FF6B-44E0-9119-BF64271F1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עקרון הגבלת השלטון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2DA4748-BBA2-49DD-B1A6-3821B5EA7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e-IL" b="1" dirty="0"/>
              <a:t>מנגנוני פיקוח וביקורת בלתי</a:t>
            </a:r>
          </a:p>
          <a:p>
            <a:r>
              <a:rPr lang="he-IL" b="1" dirty="0"/>
              <a:t>פורמאליים\ לא מוסדיים:</a:t>
            </a:r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D3C7C15-D6D7-4F44-9379-37E279B363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e-IL" b="1" dirty="0"/>
              <a:t>ביקורת שמקיימים באמצעות:</a:t>
            </a:r>
          </a:p>
          <a:p>
            <a:r>
              <a:rPr lang="he-IL" sz="2800" b="1" dirty="0">
                <a:solidFill>
                  <a:srgbClr val="292934"/>
                </a:solidFill>
              </a:rPr>
              <a:t>א</a:t>
            </a:r>
            <a:r>
              <a:rPr lang="he-IL" dirty="0">
                <a:solidFill>
                  <a:srgbClr val="292934"/>
                </a:solidFill>
              </a:rPr>
              <a:t>ומנות - </a:t>
            </a:r>
            <a:r>
              <a:rPr lang="he-IL" dirty="0"/>
              <a:t>קולנוע, טלוויזיה, תיאטרון, ספרות</a:t>
            </a:r>
          </a:p>
          <a:p>
            <a:pPr marL="0" indent="0">
              <a:buNone/>
            </a:pPr>
            <a:endParaRPr lang="en-US" dirty="0">
              <a:solidFill>
                <a:srgbClr val="292934"/>
              </a:solidFill>
            </a:endParaRPr>
          </a:p>
          <a:p>
            <a:r>
              <a:rPr lang="he-IL" sz="2800" b="1" dirty="0"/>
              <a:t>ת</a:t>
            </a:r>
            <a:r>
              <a:rPr lang="he-IL" dirty="0"/>
              <a:t>קשורת - הופעה וכתיבה באמצעי התקשורת וברשתות החברתיות</a:t>
            </a:r>
          </a:p>
          <a:p>
            <a:pPr>
              <a:lnSpc>
                <a:spcPct val="150000"/>
              </a:lnSpc>
            </a:pPr>
            <a:r>
              <a:rPr lang="he-IL" sz="2800" b="1" dirty="0"/>
              <a:t>ד</a:t>
            </a:r>
            <a:r>
              <a:rPr lang="he-IL" dirty="0"/>
              <a:t>עת קהל - הפגנות\שביתות\עצרות\עצומות</a:t>
            </a:r>
          </a:p>
          <a:p>
            <a:endParaRPr lang="he-IL" b="1" dirty="0"/>
          </a:p>
          <a:p>
            <a:pPr>
              <a:buFont typeface="Wingdings" panose="05000000000000000000" pitchFamily="2" charset="2"/>
              <a:buChar char="v"/>
            </a:pPr>
            <a:r>
              <a:rPr lang="he-IL" b="1" dirty="0"/>
              <a:t>מיוזמתם של אזרחים או קבוצות.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e-IL" dirty="0"/>
              <a:t>לשם הגבלת השלטון\ ופיקוח עליו ועל חוקיות פעולותיו.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e-IL" dirty="0"/>
              <a:t>באמצעות לחץ על קובעי מדיניות\הבעת ביקורת פוליטית וחברתית</a:t>
            </a:r>
          </a:p>
          <a:p>
            <a:pPr marL="0" indent="0">
              <a:buNone/>
            </a:pPr>
            <a:r>
              <a:rPr lang="he-IL" dirty="0"/>
              <a:t>על השלטון\ קיום דיון ציבור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06B9D5BB-0E65-4C02-A4CB-A92DD2E0E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e-IL" b="1" dirty="0"/>
              <a:t>מנגנוני פיקוח וביקורת</a:t>
            </a:r>
          </a:p>
          <a:p>
            <a:r>
              <a:rPr lang="he-IL" b="1" dirty="0"/>
              <a:t>פורמאליים\מוסדיים:</a:t>
            </a:r>
            <a:endParaRPr lang="he-IL" dirty="0"/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8803DC30-893A-40BD-83E4-D992FC5DCF0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e-IL" b="1" dirty="0"/>
              <a:t>ביקורת שמקיימים גופים ומוסדות</a:t>
            </a:r>
          </a:p>
          <a:p>
            <a:pPr marL="0" indent="0">
              <a:buNone/>
            </a:pPr>
            <a:r>
              <a:rPr lang="he-IL" b="1" dirty="0"/>
              <a:t>שלטוניים\ ביקורת של מוסדות</a:t>
            </a:r>
            <a:r>
              <a:rPr lang="he-IL" dirty="0"/>
              <a:t>:</a:t>
            </a:r>
          </a:p>
          <a:p>
            <a:pPr lvl="0">
              <a:lnSpc>
                <a:spcPct val="150000"/>
              </a:lnSpc>
              <a:buClr>
                <a:srgbClr val="93A299"/>
              </a:buClr>
            </a:pPr>
            <a:r>
              <a:rPr lang="he-IL" dirty="0">
                <a:solidFill>
                  <a:srgbClr val="292934"/>
                </a:solidFill>
              </a:rPr>
              <a:t>מערכת (</a:t>
            </a:r>
            <a:r>
              <a:rPr lang="he-IL" sz="2800" b="1" dirty="0">
                <a:solidFill>
                  <a:srgbClr val="292934"/>
                </a:solidFill>
              </a:rPr>
              <a:t>ב</a:t>
            </a:r>
            <a:r>
              <a:rPr lang="he-IL" dirty="0">
                <a:solidFill>
                  <a:srgbClr val="292934"/>
                </a:solidFill>
              </a:rPr>
              <a:t>ית)המשפט</a:t>
            </a:r>
          </a:p>
          <a:p>
            <a:pPr lvl="0">
              <a:lnSpc>
                <a:spcPct val="150000"/>
              </a:lnSpc>
              <a:buClr>
                <a:srgbClr val="93A299"/>
              </a:buClr>
            </a:pPr>
            <a:r>
              <a:rPr lang="he-IL" sz="2800" b="1" dirty="0">
                <a:solidFill>
                  <a:srgbClr val="292934"/>
                </a:solidFill>
              </a:rPr>
              <a:t>כ</a:t>
            </a:r>
            <a:r>
              <a:rPr lang="he-IL" dirty="0">
                <a:solidFill>
                  <a:srgbClr val="292934"/>
                </a:solidFill>
              </a:rPr>
              <a:t>נסת (הפרלמנט) -אופוזיציה, ועדות הכנסת.</a:t>
            </a:r>
          </a:p>
          <a:p>
            <a:r>
              <a:rPr lang="he-IL" sz="2800" b="1" dirty="0"/>
              <a:t>מ</a:t>
            </a:r>
            <a:r>
              <a:rPr lang="he-IL" dirty="0"/>
              <a:t>וסד מבקר המדינה</a:t>
            </a:r>
          </a:p>
          <a:p>
            <a:pPr>
              <a:buFont typeface="Wingdings" panose="05000000000000000000" pitchFamily="2" charset="2"/>
              <a:buChar char="v"/>
            </a:pPr>
            <a:endParaRPr lang="he-IL" dirty="0"/>
          </a:p>
          <a:p>
            <a:pPr>
              <a:buFont typeface="Wingdings" panose="05000000000000000000" pitchFamily="2" charset="2"/>
              <a:buChar char="v"/>
            </a:pPr>
            <a:r>
              <a:rPr lang="he-IL" b="1" dirty="0"/>
              <a:t>הוסמכו לשם כך בחוק.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e-IL" dirty="0"/>
              <a:t>לשם הגבלת השלטון\ לשם פיקוח על השלטון ועל חוקיות פעולותיו.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e-IL" dirty="0"/>
              <a:t>באמצעות פרסום דו"חות\הנחיות\חוקים\מסמכים</a:t>
            </a:r>
          </a:p>
          <a:p>
            <a:pPr marL="0" indent="0">
              <a:buNone/>
            </a:pPr>
            <a:r>
              <a:rPr lang="he-IL" dirty="0"/>
              <a:t>רשמיים אחרים המציגים את פעולות השלטון.</a:t>
            </a:r>
          </a:p>
        </p:txBody>
      </p:sp>
    </p:spTree>
    <p:extLst>
      <p:ext uri="{BB962C8B-B14F-4D97-AF65-F5344CB8AC3E}">
        <p14:creationId xmlns:p14="http://schemas.microsoft.com/office/powerpoint/2010/main" val="2824515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66800" y="566192"/>
            <a:ext cx="8229600" cy="990600"/>
          </a:xfrm>
        </p:spPr>
        <p:txBody>
          <a:bodyPr>
            <a:noAutofit/>
          </a:bodyPr>
          <a:lstStyle/>
          <a:p>
            <a:pPr algn="r" rtl="1"/>
            <a:r>
              <a:rPr lang="he-IL" sz="3600" dirty="0">
                <a:cs typeface="+mn-cs"/>
              </a:rPr>
              <a:t>מנגנוני פיקוח וביקורת בלתי פורמאליים:                       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489288" y="1484784"/>
            <a:ext cx="8229600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dirty="0"/>
              <a:t> </a:t>
            </a:r>
            <a:r>
              <a:rPr lang="he-IL" b="1" dirty="0"/>
              <a:t>תקשורת</a:t>
            </a:r>
          </a:p>
          <a:p>
            <a:pPr marL="0" indent="0">
              <a:buNone/>
            </a:pPr>
            <a:r>
              <a:rPr lang="he-IL" dirty="0"/>
              <a:t>מספקת מידע על הנעשה בשלטון</a:t>
            </a:r>
          </a:p>
          <a:p>
            <a:pPr marL="0" indent="0">
              <a:buNone/>
            </a:pPr>
            <a:r>
              <a:rPr lang="he-IL" dirty="0"/>
              <a:t>חושפת שחיתות, אי יעילות , עוולות.</a:t>
            </a:r>
          </a:p>
          <a:p>
            <a:pPr marL="0" indent="0">
              <a:buNone/>
            </a:pPr>
            <a:r>
              <a:rPr lang="he-IL"/>
              <a:t>נותנת הערכה </a:t>
            </a:r>
            <a:r>
              <a:rPr lang="he-IL" dirty="0"/>
              <a:t>ופרשנות על הנעשה בשלטון.</a:t>
            </a:r>
          </a:p>
          <a:p>
            <a:pPr marL="0" indent="0">
              <a:buNone/>
            </a:pPr>
            <a:r>
              <a:rPr lang="he-IL" b="1" dirty="0"/>
              <a:t>דעת קהל</a:t>
            </a:r>
          </a:p>
          <a:p>
            <a:pPr marL="0" indent="0">
              <a:buNone/>
            </a:pPr>
            <a:r>
              <a:rPr lang="he-IL" dirty="0"/>
              <a:t>הפגנות, מחאות, שביתות , מכתבים, עצרת</a:t>
            </a:r>
          </a:p>
          <a:p>
            <a:pPr marL="0" indent="0">
              <a:buNone/>
            </a:pPr>
            <a:r>
              <a:rPr lang="he-IL" dirty="0"/>
              <a:t>הבעת דעה בתקשורת.</a:t>
            </a:r>
          </a:p>
          <a:p>
            <a:pPr marL="0" indent="0">
              <a:buNone/>
            </a:pPr>
            <a:r>
              <a:rPr lang="he-IL" b="1" dirty="0"/>
              <a:t>אומנות</a:t>
            </a:r>
          </a:p>
          <a:p>
            <a:pPr marL="0" indent="0">
              <a:buNone/>
            </a:pPr>
            <a:r>
              <a:rPr lang="he-IL" dirty="0"/>
              <a:t>ביקורת פוליטית, כלכלית, חברתית</a:t>
            </a:r>
          </a:p>
          <a:p>
            <a:pPr marL="0" indent="0">
              <a:buNone/>
            </a:pPr>
            <a:r>
              <a:rPr lang="he-IL" dirty="0"/>
              <a:t>באמצעות: קולנוע, תאטרון, ספרות, קריקטורה</a:t>
            </a:r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853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66800" y="566192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he-IL" sz="3600" dirty="0">
                <a:cs typeface="+mn-cs"/>
              </a:rPr>
              <a:t>מנגנוני פיקוח וביקורת פורמאליים:</a:t>
            </a:r>
            <a:r>
              <a:rPr lang="he-IL" sz="3600" dirty="0"/>
              <a:t> </a:t>
            </a:r>
            <a:endParaRPr lang="en-US" sz="36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991544" y="1556792"/>
            <a:ext cx="7992888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3200" b="1" dirty="0"/>
              <a:t>הפרלמנט</a:t>
            </a:r>
            <a:r>
              <a:rPr lang="he-IL" sz="3600" dirty="0"/>
              <a:t> </a:t>
            </a:r>
          </a:p>
          <a:p>
            <a:pPr marL="0" indent="0">
              <a:buNone/>
            </a:pPr>
            <a:r>
              <a:rPr lang="he-IL" b="1" dirty="0"/>
              <a:t>חקיקה</a:t>
            </a:r>
          </a:p>
          <a:p>
            <a:pPr marL="0" indent="0">
              <a:buNone/>
            </a:pPr>
            <a:r>
              <a:rPr lang="he-IL" sz="1600" dirty="0"/>
              <a:t>החוק עומד מעל רשויות השלטון</a:t>
            </a:r>
          </a:p>
          <a:p>
            <a:pPr marL="0" indent="0">
              <a:buNone/>
            </a:pPr>
            <a:r>
              <a:rPr lang="he-IL" sz="1600" dirty="0"/>
              <a:t>כולם כפופים לחוקים</a:t>
            </a:r>
          </a:p>
          <a:p>
            <a:pPr marL="0" indent="0">
              <a:buNone/>
            </a:pPr>
            <a:r>
              <a:rPr lang="he-IL" b="1" dirty="0"/>
              <a:t>וועדות הכנסת</a:t>
            </a:r>
          </a:p>
          <a:p>
            <a:pPr marL="342900" indent="-342900">
              <a:buClrTx/>
              <a:buSzTx/>
            </a:pPr>
            <a:r>
              <a:rPr lang="he-IL" sz="1600" dirty="0">
                <a:solidFill>
                  <a:prstClr val="black"/>
                </a:solidFill>
                <a:latin typeface="Calibri"/>
              </a:rPr>
              <a:t>הועדות (חלקן קבועות וחלקן מיוחדות) דנות בתחומים מוגדרים (למשל: כספים, כלכלה, חינוך, עבודה רווחה ובריאות, מעמד האישה) 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Tx/>
              <a:buSzTx/>
            </a:pPr>
            <a:r>
              <a:rPr lang="he-IL" sz="1600" dirty="0">
                <a:solidFill>
                  <a:prstClr val="black"/>
                </a:solidFill>
                <a:latin typeface="Calibri"/>
              </a:rPr>
              <a:t>נושאי הדיונים : פרטי הצעות חוק וניסוח שלהן, אישור חקיקת משנה, דיון עם אנשי מקצוע וכל עניין אחר אשר נמסר לדיונה ע"י הכנסת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Tx/>
              <a:buSzTx/>
            </a:pPr>
            <a:r>
              <a:rPr lang="he-IL" sz="1600" dirty="0">
                <a:solidFill>
                  <a:prstClr val="black"/>
                </a:solidFill>
                <a:latin typeface="Calibri"/>
              </a:rPr>
              <a:t>תפקיד: ייעול העבודה הפרלמנטארית (בירור פרטים, היוועצות מומחים.)</a:t>
            </a:r>
          </a:p>
          <a:p>
            <a:pPr marL="0" indent="0">
              <a:buNone/>
            </a:pPr>
            <a:r>
              <a:rPr lang="he-IL" b="1" dirty="0"/>
              <a:t>האופוזיציה </a:t>
            </a:r>
            <a:r>
              <a:rPr lang="he-IL" sz="1600" dirty="0"/>
              <a:t>(הסיעות בכנסת שאינן שותפות בממשלה)</a:t>
            </a:r>
          </a:p>
          <a:p>
            <a:pPr marL="0" indent="0">
              <a:buNone/>
            </a:pPr>
            <a:r>
              <a:rPr lang="he-IL" sz="1600" dirty="0"/>
              <a:t>מעוררת את תשומת לב הציבור</a:t>
            </a:r>
          </a:p>
          <a:p>
            <a:pPr marL="0" indent="0">
              <a:buNone/>
            </a:pPr>
            <a:r>
              <a:rPr lang="he-IL" sz="1600" dirty="0"/>
              <a:t>הצבעת אי אמון</a:t>
            </a:r>
          </a:p>
        </p:txBody>
      </p:sp>
    </p:spTree>
    <p:extLst>
      <p:ext uri="{BB962C8B-B14F-4D97-AF65-F5344CB8AC3E}">
        <p14:creationId xmlns:p14="http://schemas.microsoft.com/office/powerpoint/2010/main" val="871164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66800" y="548680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he-IL" sz="3600" dirty="0">
                <a:cs typeface="+mn-cs"/>
              </a:rPr>
              <a:t>מנגנוני פיקוח וביקורת פורמאליים:</a:t>
            </a:r>
            <a:r>
              <a:rPr lang="he-IL" sz="3600" dirty="0"/>
              <a:t> </a:t>
            </a:r>
            <a:endParaRPr lang="en-US" sz="36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43098" y="1313981"/>
            <a:ext cx="11105803" cy="50383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3200" b="1" dirty="0">
                <a:latin typeface="Arial" pitchFamily="34" charset="0"/>
                <a:cs typeface="Arial" pitchFamily="34" charset="0"/>
              </a:rPr>
              <a:t>מערכת המשפט</a:t>
            </a:r>
          </a:p>
          <a:p>
            <a:pPr marL="0" indent="0">
              <a:buNone/>
            </a:pPr>
            <a:r>
              <a:rPr lang="he-IL" sz="1600" dirty="0">
                <a:latin typeface="Arial" pitchFamily="34" charset="0"/>
                <a:cs typeface="Arial" pitchFamily="34" charset="0"/>
              </a:rPr>
              <a:t>בוחן  האם השלטון פעל על פי החוק</a:t>
            </a:r>
          </a:p>
          <a:p>
            <a:pPr marL="0" indent="0">
              <a:buNone/>
            </a:pPr>
            <a:r>
              <a:rPr lang="he-IL" b="1" dirty="0"/>
              <a:t>בג"צ</a:t>
            </a:r>
            <a:r>
              <a:rPr lang="en-US" b="1" dirty="0"/>
              <a:t>- </a:t>
            </a:r>
            <a:r>
              <a:rPr lang="he-IL" b="1" dirty="0"/>
              <a:t> בית משפט גבוה לצדק</a:t>
            </a:r>
          </a:p>
          <a:p>
            <a:pPr marL="342900" lvl="0" indent="-342900">
              <a:buClrTx/>
              <a:buSzTx/>
            </a:pPr>
            <a:r>
              <a:rPr lang="he-IL" sz="1600" dirty="0">
                <a:solidFill>
                  <a:prstClr val="black"/>
                </a:solidFill>
                <a:latin typeface="Calibri"/>
              </a:rPr>
              <a:t>אחד מתפקידיו של בית המשפט העליון.</a:t>
            </a:r>
          </a:p>
          <a:p>
            <a:pPr marL="342900" lvl="0" indent="-342900">
              <a:buClrTx/>
              <a:buSzTx/>
            </a:pPr>
            <a:r>
              <a:rPr lang="he-IL" sz="1600" u="sng" dirty="0">
                <a:solidFill>
                  <a:prstClr val="black"/>
                </a:solidFill>
                <a:latin typeface="Calibri"/>
              </a:rPr>
              <a:t>תפקידיו: </a:t>
            </a:r>
          </a:p>
          <a:p>
            <a:pPr marL="342900" lvl="0" indent="-342900">
              <a:buClrTx/>
              <a:buSzTx/>
            </a:pPr>
            <a:r>
              <a:rPr lang="he-IL" sz="1600" dirty="0">
                <a:solidFill>
                  <a:prstClr val="black"/>
                </a:solidFill>
                <a:latin typeface="Calibri"/>
              </a:rPr>
              <a:t>* מאפשר לכל אדם/ארגון לעתור בקשר להחלטות של רשויות המדינה או גופים ציבוריים </a:t>
            </a:r>
          </a:p>
          <a:p>
            <a:pPr marL="0" lvl="0" indent="0">
              <a:buClrTx/>
              <a:buSzTx/>
              <a:buNone/>
            </a:pPr>
            <a:r>
              <a:rPr lang="he-IL" sz="1600" dirty="0">
                <a:solidFill>
                  <a:prstClr val="black"/>
                </a:solidFill>
                <a:latin typeface="Calibri"/>
              </a:rPr>
              <a:t>       אשר לדעתו גורמות לו עוול או פוגעות בזכויותיו</a:t>
            </a:r>
          </a:p>
          <a:p>
            <a:pPr marL="0" lvl="0" indent="0">
              <a:buClrTx/>
              <a:buSzTx/>
              <a:buNone/>
            </a:pPr>
            <a:r>
              <a:rPr lang="he-IL" sz="1600" dirty="0">
                <a:solidFill>
                  <a:prstClr val="black"/>
                </a:solidFill>
                <a:latin typeface="Calibri"/>
              </a:rPr>
              <a:t>      * להעביר ביקורת על רשויות השלטון.</a:t>
            </a:r>
          </a:p>
          <a:p>
            <a:pPr marL="0" lvl="0" indent="0">
              <a:buClr>
                <a:srgbClr val="93A299"/>
              </a:buClr>
              <a:buNone/>
            </a:pPr>
            <a:r>
              <a:rPr lang="en-US" b="1" dirty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latin typeface="Arial" pitchFamily="34" charset="0"/>
                <a:cs typeface="Arial" pitchFamily="34" charset="0"/>
              </a:rPr>
            </a:br>
            <a:r>
              <a:rPr lang="he-IL" sz="1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וועד ההורים הגיש תביעה נגד משרד החינוך</a:t>
            </a:r>
            <a:endParaRPr lang="he-IL" sz="1800" b="1" dirty="0">
              <a:solidFill>
                <a:srgbClr val="0070C0"/>
              </a:solidFill>
              <a:latin typeface="Arial" pitchFamily="34" charset="0"/>
            </a:endParaRPr>
          </a:p>
          <a:p>
            <a:pPr marL="0" lvl="0" indent="0">
              <a:buClr>
                <a:srgbClr val="93A299"/>
              </a:buClr>
              <a:buNone/>
            </a:pPr>
            <a:r>
              <a:rPr lang="he-IL" sz="1800" b="1" dirty="0">
                <a:solidFill>
                  <a:srgbClr val="0070C0"/>
                </a:solidFill>
                <a:latin typeface="Arial" pitchFamily="34" charset="0"/>
              </a:rPr>
              <a:t>הפניה לבג"ץ הייתה סביב חוק לימוד חובה.</a:t>
            </a:r>
          </a:p>
          <a:p>
            <a:pPr marL="0" lvl="0" indent="0">
              <a:buClr>
                <a:srgbClr val="93A299"/>
              </a:buClr>
              <a:buNone/>
            </a:pPr>
            <a:r>
              <a:rPr lang="he-IL" sz="1800" b="1" dirty="0">
                <a:solidFill>
                  <a:srgbClr val="0070C0"/>
                </a:solidFill>
                <a:latin typeface="Arial" pitchFamily="34" charset="0"/>
              </a:rPr>
              <a:t>וגם מנגנון זה נתן ביטחון שלא ניתן לסגור את </a:t>
            </a:r>
            <a:r>
              <a:rPr lang="he-IL" sz="1800" b="1" dirty="0" err="1">
                <a:solidFill>
                  <a:srgbClr val="0070C0"/>
                </a:solidFill>
                <a:latin typeface="Arial" pitchFamily="34" charset="0"/>
              </a:rPr>
              <a:t>תוכנית</a:t>
            </a:r>
            <a:r>
              <a:rPr lang="he-IL" sz="18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he-IL" sz="1800" b="1" dirty="0" err="1">
                <a:solidFill>
                  <a:srgbClr val="0070C0"/>
                </a:solidFill>
                <a:latin typeface="Arial" pitchFamily="34" charset="0"/>
              </a:rPr>
              <a:t>היל"ה</a:t>
            </a:r>
            <a:endParaRPr lang="he-IL" sz="1800" b="1" dirty="0">
              <a:solidFill>
                <a:srgbClr val="0070C0"/>
              </a:solidFill>
              <a:latin typeface="Arial" pitchFamily="34" charset="0"/>
            </a:endParaRPr>
          </a:p>
          <a:p>
            <a:pPr marL="0" lvl="0" indent="0">
              <a:buClr>
                <a:srgbClr val="93A299"/>
              </a:buClr>
              <a:buNone/>
            </a:pPr>
            <a:r>
              <a:rPr lang="he-IL" sz="1800" b="1" dirty="0">
                <a:solidFill>
                  <a:srgbClr val="0070C0"/>
                </a:solidFill>
                <a:latin typeface="Arial" pitchFamily="34" charset="0"/>
              </a:rPr>
              <a:t>משום שהחוק שומר על התוכנית.</a:t>
            </a:r>
            <a:endParaRPr lang="en-US" sz="1800" dirty="0">
              <a:solidFill>
                <a:srgbClr val="0070C0"/>
              </a:solidFill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5D1AD8F-0EF2-41CF-B87B-66C376E57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48" t="12932" r="10206" b="19160"/>
          <a:stretch/>
        </p:blipFill>
        <p:spPr>
          <a:xfrm>
            <a:off x="0" y="505691"/>
            <a:ext cx="4012745" cy="627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55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טבלה 13">
            <a:extLst>
              <a:ext uri="{FF2B5EF4-FFF2-40B4-BE49-F238E27FC236}">
                <a16:creationId xmlns:a16="http://schemas.microsoft.com/office/drawing/2014/main" id="{780743EA-7A3E-436F-95FE-B4403DA1F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51009"/>
              </p:ext>
            </p:extLst>
          </p:nvPr>
        </p:nvGraphicFramePr>
        <p:xfrm>
          <a:off x="232755" y="581891"/>
          <a:ext cx="6450678" cy="6134793"/>
        </p:xfrm>
        <a:graphic>
          <a:graphicData uri="http://schemas.openxmlformats.org/drawingml/2006/table">
            <a:tbl>
              <a:tblPr rtl="1" firstRow="1" firstCol="1" bandRow="1"/>
              <a:tblGrid>
                <a:gridCol w="3225339">
                  <a:extLst>
                    <a:ext uri="{9D8B030D-6E8A-4147-A177-3AD203B41FA5}">
                      <a16:colId xmlns:a16="http://schemas.microsoft.com/office/drawing/2014/main" val="2401068818"/>
                    </a:ext>
                  </a:extLst>
                </a:gridCol>
                <a:gridCol w="3225339">
                  <a:extLst>
                    <a:ext uri="{9D8B030D-6E8A-4147-A177-3AD203B41FA5}">
                      <a16:colId xmlns:a16="http://schemas.microsoft.com/office/drawing/2014/main" val="777624288"/>
                    </a:ext>
                  </a:extLst>
                </a:gridCol>
              </a:tblGrid>
              <a:tr h="983637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e-IL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מנגנוני פיקוח וביקורת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פורמאליים\מוסדיים: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e-IL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מנגנוני פיקוח וביקורת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בלתי פורמאליים: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354221"/>
                  </a:ext>
                </a:extLst>
              </a:tr>
              <a:tr h="5151156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295182"/>
                  </a:ext>
                </a:extLst>
              </a:tr>
            </a:tbl>
          </a:graphicData>
        </a:graphic>
      </p:graphicFrame>
      <p:pic>
        <p:nvPicPr>
          <p:cNvPr id="4" name="תמונה 3">
            <a:extLst>
              <a:ext uri="{FF2B5EF4-FFF2-40B4-BE49-F238E27FC236}">
                <a16:creationId xmlns:a16="http://schemas.microsoft.com/office/drawing/2014/main" id="{5CB4780C-9BFF-4B1B-9F8F-6AC7E2C15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432" y="141316"/>
            <a:ext cx="4856813" cy="671668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064AF1B-5C6A-4545-B57E-A99ED69A0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9"/>
          <a:stretch/>
        </p:blipFill>
        <p:spPr>
          <a:xfrm>
            <a:off x="7102432" y="191193"/>
            <a:ext cx="4613231" cy="6525491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BD138F3-FE0A-41E2-B1B1-A85258624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433" y="334219"/>
            <a:ext cx="4735022" cy="6523781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21763E0-EEB1-499F-9BE7-1FAB367F66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3"/>
          <a:stretch/>
        </p:blipFill>
        <p:spPr>
          <a:xfrm>
            <a:off x="7248698" y="191192"/>
            <a:ext cx="4588757" cy="6525491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D8912C92-03C9-4855-8854-5B7C836142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333" b="6909"/>
          <a:stretch/>
        </p:blipFill>
        <p:spPr>
          <a:xfrm>
            <a:off x="7102431" y="137159"/>
            <a:ext cx="4881290" cy="6579524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A561D8AD-DB97-4CD8-9726-B3BF4689EA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8698" y="137158"/>
            <a:ext cx="4771442" cy="648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81E47FB-D17E-4C93-BDBD-145D8275F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552" y="990600"/>
            <a:ext cx="10972800" cy="48768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he-IL" sz="6000" dirty="0"/>
              <a:t>שבצו/חפשו בגוגל </a:t>
            </a:r>
          </a:p>
          <a:p>
            <a:pPr marL="0" indent="0" algn="ctr">
              <a:buNone/>
            </a:pPr>
            <a:r>
              <a:rPr lang="he-IL" sz="6000" dirty="0"/>
              <a:t>תמונות / כתבות </a:t>
            </a:r>
          </a:p>
          <a:p>
            <a:pPr marL="0" indent="0" algn="ctr">
              <a:buNone/>
            </a:pPr>
            <a:r>
              <a:rPr lang="he-IL" sz="6000" dirty="0"/>
              <a:t>המדגימות מנגנוני פיקוח וביקורת פורמאליים ובלתי פורמאליים במאבק על </a:t>
            </a:r>
            <a:r>
              <a:rPr lang="he-IL" sz="6000" dirty="0" err="1"/>
              <a:t>תוכנית</a:t>
            </a:r>
            <a:r>
              <a:rPr lang="he-IL" sz="6000" dirty="0"/>
              <a:t> </a:t>
            </a:r>
            <a:r>
              <a:rPr lang="he-IL" sz="6000" dirty="0" err="1"/>
              <a:t>היל"ה</a:t>
            </a:r>
            <a:r>
              <a:rPr lang="he-IL" sz="6000" dirty="0"/>
              <a:t> </a:t>
            </a:r>
          </a:p>
          <a:p>
            <a:pPr marL="0" indent="0" algn="ctr">
              <a:buNone/>
            </a:pPr>
            <a:r>
              <a:rPr lang="he-IL" sz="6000" dirty="0"/>
              <a:t>ושבצו אותם בהתאם לטבלה </a:t>
            </a:r>
            <a:r>
              <a:rPr lang="he-IL" sz="6000" dirty="0">
                <a:hlinkClick r:id="rId2"/>
              </a:rPr>
              <a:t>שבקישור</a:t>
            </a:r>
            <a:endParaRPr lang="he-IL" sz="6000" dirty="0"/>
          </a:p>
          <a:p>
            <a:pPr marL="0" indent="0" algn="ctr">
              <a:buNone/>
            </a:pPr>
            <a:endParaRPr lang="he-IL" sz="3100" dirty="0"/>
          </a:p>
          <a:p>
            <a:pPr marL="0" indent="0" algn="ctr">
              <a:buNone/>
            </a:pPr>
            <a:r>
              <a:rPr lang="en-US" sz="3100" dirty="0"/>
              <a:t>https://padlet.com/ilanit20673/eb6s1eafo7iv4prw</a:t>
            </a:r>
            <a:endParaRPr lang="he-IL" sz="3100" dirty="0"/>
          </a:p>
          <a:p>
            <a:pPr marL="0" indent="0" algn="ctr">
              <a:buNone/>
            </a:pPr>
            <a:endParaRPr lang="he-IL" sz="6000" dirty="0"/>
          </a:p>
        </p:txBody>
      </p:sp>
    </p:spTree>
    <p:extLst>
      <p:ext uri="{BB962C8B-B14F-4D97-AF65-F5344CB8AC3E}">
        <p14:creationId xmlns:p14="http://schemas.microsoft.com/office/powerpoint/2010/main" val="1649584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C8D5FED-7BD5-4AF9-9C3D-CB89BDA65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981075"/>
            <a:ext cx="102870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12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תוצאת תמונה עבור בעד ונגד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16" y="3969784"/>
            <a:ext cx="4216318" cy="2487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6200" y="1488769"/>
            <a:ext cx="5923574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oco" panose="00000400000000000000" pitchFamily="2" charset="-79"/>
                <a:ea typeface="+mn-ea"/>
                <a:cs typeface="Gisha" panose="020B0502040204020203" pitchFamily="34" charset="-79"/>
              </a:rPr>
              <a:t>לסיכום, בחרו אחת מהנקודות ושתפו אותנו: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hoco" panose="00000400000000000000" pitchFamily="2" charset="-79"/>
              <a:ea typeface="+mn-ea"/>
              <a:cs typeface="Gisha" panose="020B0502040204020203" pitchFamily="34" charset="-79"/>
            </a:endParaRPr>
          </a:p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oco" panose="00000400000000000000" pitchFamily="2" charset="-79"/>
                <a:ea typeface="+mn-ea"/>
                <a:cs typeface="Gisha" panose="020B0502040204020203" pitchFamily="34" charset="-79"/>
              </a:rPr>
              <a:t>תחושה אחת שאתם יוצאים </a:t>
            </a:r>
            <a:r>
              <a:rPr kumimoji="0" lang="he-I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oco" panose="00000400000000000000" pitchFamily="2" charset="-79"/>
                <a:ea typeface="+mn-ea"/>
                <a:cs typeface="Gisha" panose="020B0502040204020203" pitchFamily="34" charset="-79"/>
              </a:rPr>
              <a:t>איתה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oco" panose="00000400000000000000" pitchFamily="2" charset="-79"/>
                <a:ea typeface="+mn-ea"/>
                <a:cs typeface="Gisha" panose="020B0502040204020203" pitchFamily="34" charset="-79"/>
              </a:rPr>
              <a:t> מהפעילות </a:t>
            </a:r>
          </a:p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hoco" panose="00000400000000000000" pitchFamily="2" charset="-79"/>
              <a:ea typeface="+mn-ea"/>
              <a:cs typeface="Gisha" panose="020B0502040204020203" pitchFamily="34" charset="-79"/>
            </a:endParaRPr>
          </a:p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oco" panose="00000400000000000000" pitchFamily="2" charset="-79"/>
                <a:ea typeface="+mn-ea"/>
                <a:cs typeface="Gisha" panose="020B0502040204020203" pitchFamily="34" charset="-79"/>
              </a:rPr>
              <a:t>דבר אחד טוב וחדש שאתם לוקחים מכאן</a:t>
            </a:r>
          </a:p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hoco" panose="00000400000000000000" pitchFamily="2" charset="-79"/>
              <a:ea typeface="+mn-ea"/>
              <a:cs typeface="Gisha" panose="020B0502040204020203" pitchFamily="34" charset="-79"/>
            </a:endParaRPr>
          </a:p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oco" panose="00000400000000000000" pitchFamily="2" charset="-79"/>
                <a:ea typeface="+mn-ea"/>
                <a:cs typeface="Gisha" panose="020B0502040204020203" pitchFamily="34" charset="-79"/>
              </a:rPr>
              <a:t>שאלה שאתם רוצים לשאול</a:t>
            </a:r>
          </a:p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hoco" panose="00000400000000000000" pitchFamily="2" charset="-79"/>
              <a:ea typeface="+mn-ea"/>
              <a:cs typeface="Gisha" panose="020B0502040204020203" pitchFamily="34" charset="-79"/>
            </a:endParaRPr>
          </a:p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oco" panose="00000400000000000000" pitchFamily="2" charset="-79"/>
                <a:ea typeface="+mn-ea"/>
                <a:cs typeface="Gisha" panose="020B0502040204020203" pitchFamily="34" charset="-79"/>
              </a:rPr>
              <a:t>משהו על הדרך שאנו יוצאים אליה...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8594" y="358088"/>
            <a:ext cx="86726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oco" panose="00000400000000000000" pitchFamily="2" charset="-79"/>
                <a:ea typeface="+mn-ea"/>
                <a:cs typeface="Gisha" panose="020B0502040204020203" pitchFamily="34" charset="-79"/>
              </a:rPr>
              <a:t>סיכום</a:t>
            </a: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oco" panose="00000400000000000000" pitchFamily="2" charset="-79"/>
                <a:ea typeface="+mn-ea"/>
                <a:cs typeface="Gisha" panose="020B0502040204020203" pitchFamily="34" charset="-79"/>
              </a:rPr>
              <a:t> במליאה בעקבות הפעילות</a:t>
            </a:r>
          </a:p>
        </p:txBody>
      </p:sp>
    </p:spTree>
    <p:extLst>
      <p:ext uri="{BB962C8B-B14F-4D97-AF65-F5344CB8AC3E}">
        <p14:creationId xmlns:p14="http://schemas.microsoft.com/office/powerpoint/2010/main" val="7324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31504" y="205803"/>
            <a:ext cx="8928992" cy="1143000"/>
          </a:xfr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he-IL" b="1" dirty="0"/>
              <a:t>בואו נברר מה משותף בין הקטעים! 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AB588D7A-E1DF-4A88-A37B-D26F0A90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5" b="10962"/>
          <a:stretch/>
        </p:blipFill>
        <p:spPr>
          <a:xfrm>
            <a:off x="9378569" y="1565329"/>
            <a:ext cx="2692752" cy="5292671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5FD73914-C3DF-40A3-891B-DCBF29F13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46" t="13109" r="13914" b="57032"/>
          <a:stretch/>
        </p:blipFill>
        <p:spPr>
          <a:xfrm>
            <a:off x="0" y="1565323"/>
            <a:ext cx="3634419" cy="5292671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3F0CFFEA-A174-4DFC-8249-718C3E2F5F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0" t="13107" r="3303" b="21356"/>
          <a:stretch/>
        </p:blipFill>
        <p:spPr>
          <a:xfrm>
            <a:off x="6685817" y="1565327"/>
            <a:ext cx="2692752" cy="529267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22B2CE39-8988-4138-846F-2A7EE689BE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85" t="5650" b="58192"/>
          <a:stretch/>
        </p:blipFill>
        <p:spPr>
          <a:xfrm>
            <a:off x="3634419" y="1565325"/>
            <a:ext cx="3051398" cy="1835921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FF9CCFB7-9D39-40B9-90E7-615FC36D1C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14" t="7006" r="4072"/>
          <a:stretch/>
        </p:blipFill>
        <p:spPr>
          <a:xfrm>
            <a:off x="3590350" y="3233500"/>
            <a:ext cx="3095467" cy="362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78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37B18B4-3081-470A-B4CA-E435B80E4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היכנסו </a:t>
            </a:r>
            <a:r>
              <a:rPr lang="he-IL" dirty="0" smtClean="0"/>
              <a:t>לצ'אט </a:t>
            </a:r>
            <a:r>
              <a:rPr lang="he-IL" dirty="0"/>
              <a:t>, כתבו מה אתם רואים בכל קטע ומה משותף לכל הקטעים </a:t>
            </a:r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94688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B9405CC-8733-42CC-AC31-DBF8FE94E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35251"/>
            <a:ext cx="10972800" cy="53120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e-IL" dirty="0"/>
              <a:t>ב-17 במאי 2020 הושבעה הממשלה ה-35 של מדינת ישראל</a:t>
            </a:r>
          </a:p>
          <a:p>
            <a:pPr marL="0" indent="0">
              <a:buNone/>
            </a:pPr>
            <a:r>
              <a:rPr lang="he-IL" b="1" dirty="0"/>
              <a:t>על פי חוק יסוד הממשלה, הממשלה צריכה להעביר את תקציב המדינה תוך 90 ימים מיום הקמתה.</a:t>
            </a:r>
          </a:p>
          <a:p>
            <a:pPr marL="0" indent="0">
              <a:buNone/>
            </a:pPr>
            <a:r>
              <a:rPr lang="he-IL" dirty="0"/>
              <a:t>בין מפלגת הליכוד ומפלגת כחול לבן קיימת מחלוקת לבי תקציב במדינה.</a:t>
            </a:r>
          </a:p>
          <a:p>
            <a:pPr marL="0" indent="0">
              <a:buNone/>
            </a:pPr>
            <a:r>
              <a:rPr lang="he-IL" dirty="0"/>
              <a:t>כחול לבן דורשת להעביר תקציב דו שנתי, עד לסוף שנת 2021 – סך </a:t>
            </a:r>
            <a:r>
              <a:rPr lang="he-IL" dirty="0" err="1"/>
              <a:t>הכל</a:t>
            </a:r>
            <a:r>
              <a:rPr lang="he-IL" dirty="0"/>
              <a:t> 18 חודשים, אך בליכוד לעומת זאת דורשים תקציב חד שנתי עד לסוף שנת 2020 ולאחר מכן אישור תקציב נוסף לשנת 2021</a:t>
            </a:r>
            <a:r>
              <a:rPr lang="en-US" dirty="0"/>
              <a:t>.</a:t>
            </a:r>
            <a:endParaRPr lang="he-IL" dirty="0"/>
          </a:p>
          <a:p>
            <a:pPr marL="0" indent="0">
              <a:buNone/>
            </a:pPr>
            <a:r>
              <a:rPr lang="he-IL" b="1" dirty="0">
                <a:solidFill>
                  <a:srgbClr val="2D2D2D"/>
                </a:solidFill>
                <a:latin typeface="Open Sans Hebrew"/>
                <a:ea typeface="Calibri" panose="020F0502020204030204" pitchFamily="34" charset="0"/>
              </a:rPr>
              <a:t>מאחר שטרם אושר תקציב המדינה ל-2020</a:t>
            </a:r>
            <a:r>
              <a:rPr lang="he-IL" dirty="0">
                <a:solidFill>
                  <a:srgbClr val="2D2D2D"/>
                </a:solidFill>
                <a:latin typeface="Open Sans Hebrew"/>
                <a:ea typeface="Calibri" panose="020F0502020204030204" pitchFamily="34" charset="0"/>
              </a:rPr>
              <a:t>, החוק מחייב את משרדי הממשלה לעבוד במסגרת מוגבלת הנשענת על התקציב האחרון שאושר.</a:t>
            </a:r>
          </a:p>
          <a:p>
            <a:pPr marL="0" indent="0">
              <a:buNone/>
            </a:pPr>
            <a:r>
              <a:rPr lang="he-IL" dirty="0">
                <a:solidFill>
                  <a:srgbClr val="2D2D2D"/>
                </a:solidFill>
                <a:latin typeface="Open Sans Hebrew"/>
                <a:ea typeface="Calibri" panose="020F0502020204030204" pitchFamily="34" charset="0"/>
              </a:rPr>
              <a:t>במשרד החינוך הוציאו את מרבית התקציב המצומצם בשנת הלימודים החולפת ולכן </a:t>
            </a:r>
          </a:p>
          <a:p>
            <a:pPr marL="0" indent="0">
              <a:buNone/>
            </a:pPr>
            <a:r>
              <a:rPr lang="he-IL" b="1" dirty="0">
                <a:solidFill>
                  <a:srgbClr val="2D2D2D"/>
                </a:solidFill>
                <a:latin typeface="Open Sans Hebrew"/>
                <a:ea typeface="Calibri" panose="020F0502020204030204" pitchFamily="34" charset="0"/>
              </a:rPr>
              <a:t>משרד החינוך החליט להקפיא שורת תכניות חינוכיות משלימות (קרב, </a:t>
            </a:r>
            <a:r>
              <a:rPr lang="he-IL" b="1" dirty="0" err="1">
                <a:solidFill>
                  <a:srgbClr val="2D2D2D"/>
                </a:solidFill>
                <a:latin typeface="Open Sans Hebrew"/>
                <a:ea typeface="Calibri" panose="020F0502020204030204" pitchFamily="34" charset="0"/>
              </a:rPr>
              <a:t>מיל"ת</a:t>
            </a:r>
            <a:r>
              <a:rPr lang="he-IL" b="1" dirty="0">
                <a:solidFill>
                  <a:srgbClr val="2D2D2D"/>
                </a:solidFill>
                <a:latin typeface="Open Sans Hebrew"/>
                <a:ea typeface="Calibri" panose="020F0502020204030204" pitchFamily="34" charset="0"/>
              </a:rPr>
              <a:t> , הכשרת מתנדבי שרות לאומי) ובניהם את  תכנית </a:t>
            </a:r>
            <a:r>
              <a:rPr lang="he-IL" b="1" dirty="0" err="1">
                <a:solidFill>
                  <a:srgbClr val="2D2D2D"/>
                </a:solidFill>
                <a:latin typeface="Open Sans Hebrew"/>
                <a:ea typeface="Calibri" panose="020F0502020204030204" pitchFamily="34" charset="0"/>
              </a:rPr>
              <a:t>היל"ה</a:t>
            </a:r>
            <a:r>
              <a:rPr lang="he-IL" b="1" dirty="0">
                <a:solidFill>
                  <a:srgbClr val="2D2D2D"/>
                </a:solidFill>
                <a:latin typeface="Open Sans Hebrew"/>
                <a:ea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he-IL" dirty="0"/>
              <a:t>משרדי החינוך והאוצר וכן החברה למתנ"סים ניסו לנהל משא ומתן במטרה למנוע את המהלך אך הוא לא צלח. </a:t>
            </a:r>
            <a:endParaRPr lang="en-US" dirty="0"/>
          </a:p>
          <a:p>
            <a:pPr marL="0" indent="0"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47792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37C1B45-A567-48A8-8A70-5137C7E8A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u="sng" dirty="0"/>
              <a:t>תפקידי הממשלה:</a:t>
            </a:r>
            <a:endParaRPr lang="he-IL" dirty="0"/>
          </a:p>
        </p:txBody>
      </p:sp>
      <p:sp>
        <p:nvSpPr>
          <p:cNvPr id="4" name="מציין מיקום תוכן 5">
            <a:extLst>
              <a:ext uri="{FF2B5EF4-FFF2-40B4-BE49-F238E27FC236}">
                <a16:creationId xmlns:a16="http://schemas.microsoft.com/office/drawing/2014/main" id="{BD4FA721-6509-41D0-8B6C-4DCCA51E52A3}"/>
              </a:ext>
            </a:extLst>
          </p:cNvPr>
          <p:cNvSpPr txBox="1">
            <a:spLocks/>
          </p:cNvSpPr>
          <p:nvPr/>
        </p:nvSpPr>
        <p:spPr>
          <a:xfrm>
            <a:off x="7089601" y="2996952"/>
            <a:ext cx="4041775" cy="86409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sz="1800" b="1" dirty="0"/>
              <a:t>קבלת החלטות והתווית קווי פעולה בתחומים שונים הנמצאים באחריות משרדי הממשלה וביצוע ההחלטה</a:t>
            </a:r>
          </a:p>
        </p:txBody>
      </p:sp>
      <p:sp>
        <p:nvSpPr>
          <p:cNvPr id="5" name="מציין מיקום תוכן 3">
            <a:extLst>
              <a:ext uri="{FF2B5EF4-FFF2-40B4-BE49-F238E27FC236}">
                <a16:creationId xmlns:a16="http://schemas.microsoft.com/office/drawing/2014/main" id="{A69CC0D7-EB60-436D-889A-398D42BB70B8}"/>
              </a:ext>
            </a:extLst>
          </p:cNvPr>
          <p:cNvSpPr txBox="1">
            <a:spLocks/>
          </p:cNvSpPr>
          <p:nvPr/>
        </p:nvSpPr>
        <p:spPr>
          <a:xfrm>
            <a:off x="2055812" y="2414699"/>
            <a:ext cx="4040188" cy="2111207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500" dirty="0"/>
              <a:t>חקיקה הנעשית על ידי הרשות המבצעת / השרים / רשות מקומית (באמצעות: צווים, תקנות, חוקי עזר עירוניים)</a:t>
            </a:r>
            <a:endParaRPr lang="en-US" sz="1500" dirty="0"/>
          </a:p>
          <a:p>
            <a:r>
              <a:rPr lang="he-IL" sz="1500" dirty="0"/>
              <a:t>נועדה לאפשר ביצוע החוק וקידום מטרותיו ע"י פירוט העקרונות שנקבעו בחקיקה ראשית </a:t>
            </a:r>
            <a:endParaRPr lang="en-US" sz="1500" dirty="0"/>
          </a:p>
          <a:p>
            <a:r>
              <a:rPr lang="he-IL" sz="1500" dirty="0"/>
              <a:t>אסור שחקיקת משנה תסתור חקיקה ראשית </a:t>
            </a:r>
            <a:endParaRPr lang="en-US" sz="1500" dirty="0"/>
          </a:p>
          <a:p>
            <a:r>
              <a:rPr lang="he-IL" sz="1500" dirty="0"/>
              <a:t>נתונה לפיקוח של ועדות הכנסת</a:t>
            </a:r>
          </a:p>
          <a:p>
            <a:endParaRPr lang="he-IL" dirty="0"/>
          </a:p>
        </p:txBody>
      </p:sp>
      <p:sp>
        <p:nvSpPr>
          <p:cNvPr id="6" name="מציין מיקום טקסט 4">
            <a:extLst>
              <a:ext uri="{FF2B5EF4-FFF2-40B4-BE49-F238E27FC236}">
                <a16:creationId xmlns:a16="http://schemas.microsoft.com/office/drawing/2014/main" id="{76610E98-99D6-4CB4-9055-C40813435ABA}"/>
              </a:ext>
            </a:extLst>
          </p:cNvPr>
          <p:cNvSpPr txBox="1">
            <a:spLocks/>
          </p:cNvSpPr>
          <p:nvPr/>
        </p:nvSpPr>
        <p:spPr>
          <a:xfrm>
            <a:off x="7089600" y="2094818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marL="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e-IL" sz="18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קביעת מדיניות ויישומה</a:t>
            </a:r>
          </a:p>
        </p:txBody>
      </p:sp>
      <p:sp>
        <p:nvSpPr>
          <p:cNvPr id="7" name="מציין מיקום טקסט 2">
            <a:extLst>
              <a:ext uri="{FF2B5EF4-FFF2-40B4-BE49-F238E27FC236}">
                <a16:creationId xmlns:a16="http://schemas.microsoft.com/office/drawing/2014/main" id="{90D6B78C-6EEA-4AE0-8DC1-0513BAE2F686}"/>
              </a:ext>
            </a:extLst>
          </p:cNvPr>
          <p:cNvSpPr txBox="1">
            <a:spLocks/>
          </p:cNvSpPr>
          <p:nvPr/>
        </p:nvSpPr>
        <p:spPr>
          <a:xfrm>
            <a:off x="1922808" y="1620714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marL="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e-IL" sz="16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חקיקת משנה</a:t>
            </a:r>
          </a:p>
        </p:txBody>
      </p:sp>
    </p:spTree>
    <p:extLst>
      <p:ext uri="{BB962C8B-B14F-4D97-AF65-F5344CB8AC3E}">
        <p14:creationId xmlns:p14="http://schemas.microsoft.com/office/powerpoint/2010/main" val="1932730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AAE2B3A-7E28-41DD-B27A-63769E13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תקציב המדינה</a:t>
            </a: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BBF47C0A-8672-414F-B998-4E8FFF9B4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r>
              <a:rPr lang="he-IL" dirty="0"/>
              <a:t>תקציב המדינה קובע את הסכומים שיוקצבו למשרדי הממשלה לשנת פעילות, בכל אחד מסעיפי ההוצאה של כל משרד. </a:t>
            </a:r>
          </a:p>
          <a:p>
            <a:r>
              <a:rPr lang="he-IL" b="1" dirty="0"/>
              <a:t>תקציב המדינה הוא הביטוי המובהק ביותר של מדיניות הממשלה</a:t>
            </a:r>
            <a:r>
              <a:rPr lang="he-IL" dirty="0"/>
              <a:t>, משום שהוא קובע את הסכומים שיוקצבו לכל אחת ממטרותיה של הממשלה. </a:t>
            </a:r>
          </a:p>
          <a:p>
            <a:r>
              <a:rPr lang="he-IL" dirty="0"/>
              <a:t>מקור עיקרי למימון תקציב המדינה הוא הכנסות המדינה ממיסים(אחת מחובות האזרח).</a:t>
            </a:r>
          </a:p>
          <a:p>
            <a:endParaRPr lang="he-IL" dirty="0"/>
          </a:p>
          <a:p>
            <a:r>
              <a:rPr lang="he-IL" dirty="0"/>
              <a:t>חוק תקציב המדינה קובע את תקציב המדינה לשנה אחת (ובמקרים חריגים לשנתיים) </a:t>
            </a:r>
          </a:p>
          <a:p>
            <a:r>
              <a:rPr lang="he-IL" dirty="0"/>
              <a:t>אי אישור הצעת חוק התקציב כמוהו כהצבעת אי אמון בממשלה ועלולה להוביל לבחירות.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57890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D2F9854-DB55-4C63-93A9-00FDB245F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072" y="1398722"/>
            <a:ext cx="10972800" cy="487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6000" dirty="0"/>
              <a:t>אלו </a:t>
            </a:r>
            <a:r>
              <a:rPr lang="he-IL" sz="6000" b="1" dirty="0"/>
              <a:t>זכויות נפגעות </a:t>
            </a:r>
            <a:r>
              <a:rPr lang="he-IL" sz="6000" dirty="0"/>
              <a:t>בעקבות המחלוקות סביב תקציב המדינה והקפאת תכנית </a:t>
            </a:r>
            <a:r>
              <a:rPr lang="he-IL" sz="6000" dirty="0" err="1"/>
              <a:t>היל"ה</a:t>
            </a:r>
            <a:r>
              <a:rPr lang="he-IL" sz="60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810492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FA1510-0C8E-4B24-BF81-E81905CCB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זכויות 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BB71D67-9D44-4F5D-97C7-EA047A8C8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3287"/>
            <a:ext cx="10972800" cy="518714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e-IL" dirty="0">
                <a:solidFill>
                  <a:srgbClr val="C00000"/>
                </a:solidFill>
              </a:rPr>
              <a:t>הזכות לשוויון:</a:t>
            </a:r>
          </a:p>
          <a:p>
            <a:pPr lvl="0"/>
            <a:r>
              <a:rPr lang="he-IL" dirty="0"/>
              <a:t>זכותו של כל אדם  באשר הוא אדם לקבל יחס שווה בפני החוק  ללא הבדל דת גזע לאום מין שפה מוצא, מראה חיצוני, מוגבלות מסוימת והשקפת עולם.</a:t>
            </a:r>
            <a:endParaRPr lang="en-US" dirty="0"/>
          </a:p>
          <a:p>
            <a:pPr lvl="0"/>
            <a:r>
              <a:rPr lang="he-IL" dirty="0"/>
              <a:t>אין להפלות אדם בשל זהותו, שיוכו סממן חיצוני או מגבלה כלשהי .</a:t>
            </a:r>
            <a:endParaRPr lang="en-US" dirty="0"/>
          </a:p>
          <a:p>
            <a:pPr marL="0" indent="0">
              <a:buNone/>
            </a:pPr>
            <a:r>
              <a:rPr lang="he-IL" dirty="0">
                <a:solidFill>
                  <a:srgbClr val="C00000"/>
                </a:solidFill>
              </a:rPr>
              <a:t>אפליה פסולה:</a:t>
            </a:r>
          </a:p>
          <a:p>
            <a:pPr lvl="0"/>
            <a:r>
              <a:rPr lang="he-IL" dirty="0"/>
              <a:t>פגיעה בזכות לשוויון על ידי הענקת יחס שונה לבני אדם </a:t>
            </a:r>
            <a:endParaRPr lang="en-US" dirty="0"/>
          </a:p>
          <a:p>
            <a:pPr lvl="0"/>
            <a:r>
              <a:rPr lang="he-IL" dirty="0"/>
              <a:t>ללא סיבה מוצדקת, ובפרט בשל זהות, שיוך סממן חיצוני או מגבלה כלשהי (דת, גזע, מין, העדפה מינית, צבע עור, מוצא, מראה חיצוני, מוגבלות מסוימת)</a:t>
            </a:r>
          </a:p>
          <a:p>
            <a:pPr lvl="0"/>
            <a:endParaRPr lang="he-IL" dirty="0"/>
          </a:p>
          <a:p>
            <a:pPr lvl="0"/>
            <a:endParaRPr lang="he-IL" dirty="0"/>
          </a:p>
          <a:p>
            <a:pPr marL="0" lvl="0" indent="0">
              <a:buNone/>
            </a:pPr>
            <a:r>
              <a:rPr lang="he-IL" dirty="0">
                <a:solidFill>
                  <a:srgbClr val="FF0000"/>
                </a:solidFill>
              </a:rPr>
              <a:t>זכויות חברתיות:</a:t>
            </a:r>
          </a:p>
          <a:p>
            <a:pPr lvl="0"/>
            <a:r>
              <a:rPr lang="he-IL" dirty="0"/>
              <a:t>זכויות הניתנות/ מוענקות ע"י המדינה</a:t>
            </a:r>
          </a:p>
          <a:p>
            <a:pPr lvl="0"/>
            <a:r>
              <a:rPr lang="he-IL" dirty="0"/>
              <a:t>במטרה להבטיח קיום אנושי בכבוד/ להבטיח רמת חיים בסיסית</a:t>
            </a:r>
          </a:p>
          <a:p>
            <a:pPr lvl="0"/>
            <a:r>
              <a:rPr lang="he-IL" dirty="0"/>
              <a:t>הזכות הן: שירותי בריאות, </a:t>
            </a:r>
            <a:r>
              <a:rPr lang="he-IL" b="1" dirty="0"/>
              <a:t>לחינוך</a:t>
            </a:r>
            <a:r>
              <a:rPr lang="he-IL" dirty="0"/>
              <a:t>, לביטחון סוציאלי ולרמת -חיים בסיסית, לדיור, זכויות עובדים.</a:t>
            </a:r>
          </a:p>
          <a:p>
            <a:pPr marL="0" lvl="0" indent="0">
              <a:buNone/>
            </a:pPr>
            <a:r>
              <a:rPr lang="he-IL" dirty="0">
                <a:solidFill>
                  <a:srgbClr val="FF0000"/>
                </a:solidFill>
              </a:rPr>
              <a:t>חוק חינוך חובה:</a:t>
            </a:r>
          </a:p>
          <a:p>
            <a:pPr marL="0" lvl="0" indent="0">
              <a:buNone/>
            </a:pPr>
            <a:r>
              <a:rPr lang="he-IL" dirty="0"/>
              <a:t>חוק לימוד חובה, תש"ט-1949 (המוכר גם בכינויו "חוק חינוך חובה"), קובע כי המדינה </a:t>
            </a:r>
            <a:r>
              <a:rPr lang="he-IL" dirty="0" err="1"/>
              <a:t>מחוייבת</a:t>
            </a:r>
            <a:r>
              <a:rPr lang="he-IL" dirty="0"/>
              <a:t> לספק לכל ילד בישראל חינוך.</a:t>
            </a:r>
          </a:p>
          <a:p>
            <a:pPr marL="0" lvl="0" indent="0">
              <a:buNone/>
            </a:pPr>
            <a:r>
              <a:rPr lang="he-IL" dirty="0"/>
              <a:t>במועד שבו נחקק החוק נקבעה תקופת לימוד חובה בכיתות א' - ח' (בית ספר יסודי). במהלך השנים הוארכה התקופה בהדרגה עד למצבה הנוכחי - מגיל 3 עד סיום כיתה י"ב.</a:t>
            </a:r>
            <a:endParaRPr lang="en-US" dirty="0"/>
          </a:p>
          <a:p>
            <a:pPr marL="0" indent="0">
              <a:buNone/>
            </a:pPr>
            <a:r>
              <a:rPr lang="he-IL" dirty="0"/>
              <a:t> </a:t>
            </a:r>
            <a:endParaRPr lang="en-US" dirty="0"/>
          </a:p>
          <a:p>
            <a:endParaRPr lang="he-I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83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81E47FB-D17E-4C93-BDBD-145D8275F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552" y="990600"/>
            <a:ext cx="10972800" cy="48768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e-IL" sz="6000" dirty="0"/>
              <a:t>באלו </a:t>
            </a:r>
            <a:r>
              <a:rPr lang="he-IL" sz="6000" b="1" dirty="0"/>
              <a:t>פעולות </a:t>
            </a:r>
            <a:r>
              <a:rPr lang="he-IL" sz="6000" dirty="0"/>
              <a:t>נקטנו</a:t>
            </a:r>
          </a:p>
          <a:p>
            <a:pPr marL="0" indent="0" algn="ctr">
              <a:buNone/>
            </a:pPr>
            <a:r>
              <a:rPr lang="he-IL" sz="6000" dirty="0"/>
              <a:t> (</a:t>
            </a:r>
            <a:r>
              <a:rPr lang="he-IL" sz="6000" dirty="0">
                <a:solidFill>
                  <a:srgbClr val="292934"/>
                </a:solidFill>
              </a:rPr>
              <a:t>תלמידים, הורים </a:t>
            </a:r>
            <a:r>
              <a:rPr lang="he-IL" sz="6000" dirty="0"/>
              <a:t>מורים, מנחים, מנהלים ,עובדי קידום נוער) </a:t>
            </a:r>
          </a:p>
          <a:p>
            <a:pPr marL="0" indent="0" algn="ctr">
              <a:buNone/>
            </a:pPr>
            <a:r>
              <a:rPr lang="he-IL" sz="6000" dirty="0"/>
              <a:t>כדי להבטיח את מימוש הזכות ללמוד ולשמר את מה שאנו רואים כבית?</a:t>
            </a:r>
          </a:p>
        </p:txBody>
      </p:sp>
    </p:spTree>
    <p:extLst>
      <p:ext uri="{BB962C8B-B14F-4D97-AF65-F5344CB8AC3E}">
        <p14:creationId xmlns:p14="http://schemas.microsoft.com/office/powerpoint/2010/main" val="175395088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בהירות">
  <a:themeElements>
    <a:clrScheme name="בהירות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קלאסי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בהירות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עשן מתפתל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993</Words>
  <Application>Microsoft Office PowerPoint</Application>
  <PresentationFormat>מסך רחב</PresentationFormat>
  <Paragraphs>145</Paragraphs>
  <Slides>18</Slides>
  <Notes>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11</vt:i4>
      </vt:variant>
      <vt:variant>
        <vt:lpstr>ערכת נושא</vt:lpstr>
      </vt:variant>
      <vt:variant>
        <vt:i4>4</vt:i4>
      </vt:variant>
      <vt:variant>
        <vt:lpstr>כותרות שקופיות</vt:lpstr>
      </vt:variant>
      <vt:variant>
        <vt:i4>18</vt:i4>
      </vt:variant>
    </vt:vector>
  </HeadingPairs>
  <TitlesOfParts>
    <vt:vector size="33" baseType="lpstr">
      <vt:lpstr>Arial</vt:lpstr>
      <vt:lpstr>Calibri</vt:lpstr>
      <vt:lpstr>Calibri Light</vt:lpstr>
      <vt:lpstr>Californian FB</vt:lpstr>
      <vt:lpstr>Century Gothic</vt:lpstr>
      <vt:lpstr>Choco</vt:lpstr>
      <vt:lpstr>Gisha</vt:lpstr>
      <vt:lpstr>Open Sans Hebrew</vt:lpstr>
      <vt:lpstr>Times New Roman</vt:lpstr>
      <vt:lpstr>Wingdings</vt:lpstr>
      <vt:lpstr>Wingdings 3</vt:lpstr>
      <vt:lpstr>ערכת נושא Office</vt:lpstr>
      <vt:lpstr>בהירות</vt:lpstr>
      <vt:lpstr>1_ערכת נושא Office</vt:lpstr>
      <vt:lpstr>עשן מתפתל</vt:lpstr>
      <vt:lpstr>מצגת של PowerPoint‏</vt:lpstr>
      <vt:lpstr>בואו נברר מה משותף בין הקטעים! </vt:lpstr>
      <vt:lpstr>מצגת של PowerPoint‏</vt:lpstr>
      <vt:lpstr>מצגת של PowerPoint‏</vt:lpstr>
      <vt:lpstr>תפקידי הממשלה:</vt:lpstr>
      <vt:lpstr>תקציב המדינה</vt:lpstr>
      <vt:lpstr>מצגת של PowerPoint‏</vt:lpstr>
      <vt:lpstr>זכויות </vt:lpstr>
      <vt:lpstr>מצגת של PowerPoint‏</vt:lpstr>
      <vt:lpstr>עשיה בשטח</vt:lpstr>
      <vt:lpstr>עקרון הגבלת השלטון</vt:lpstr>
      <vt:lpstr>מנגנוני פיקוח וביקורת בלתי פורמאליים:                       </vt:lpstr>
      <vt:lpstr>מנגנוני פיקוח וביקורת פורמאליים: </vt:lpstr>
      <vt:lpstr>מנגנוני פיקוח וביקורת פורמאליים: 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b</dc:creator>
  <cp:lastModifiedBy>Betty Keret</cp:lastModifiedBy>
  <cp:revision>76</cp:revision>
  <dcterms:created xsi:type="dcterms:W3CDTF">2020-08-25T10:13:50Z</dcterms:created>
  <dcterms:modified xsi:type="dcterms:W3CDTF">2020-08-30T08:10:03Z</dcterms:modified>
</cp:coreProperties>
</file>