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56" r:id="rId1"/>
  </p:sldMasterIdLst>
  <p:sldIdLst>
    <p:sldId id="256" r:id="rId2"/>
    <p:sldId id="265" r:id="rId3"/>
    <p:sldId id="266" r:id="rId4"/>
    <p:sldId id="264" r:id="rId5"/>
    <p:sldId id="257" r:id="rId6"/>
    <p:sldId id="262" r:id="rId7"/>
    <p:sldId id="261" r:id="rId8"/>
    <p:sldId id="263" r:id="rId9"/>
    <p:sldId id="258" r:id="rId10"/>
    <p:sldId id="260" r:id="rId11"/>
    <p:sldId id="267" r:id="rId12"/>
    <p:sldId id="274" r:id="rId13"/>
    <p:sldId id="268" r:id="rId14"/>
    <p:sldId id="269" r:id="rId15"/>
    <p:sldId id="271" r:id="rId16"/>
    <p:sldId id="272" r:id="rId17"/>
    <p:sldId id="270" r:id="rId18"/>
    <p:sldId id="273" r:id="rId19"/>
    <p:sldId id="275" r:id="rId20"/>
    <p:sldId id="281" r:id="rId21"/>
    <p:sldId id="282" r:id="rId22"/>
    <p:sldId id="276" r:id="rId23"/>
    <p:sldId id="283" r:id="rId24"/>
    <p:sldId id="286" r:id="rId25"/>
    <p:sldId id="287" r:id="rId26"/>
    <p:sldId id="284" r:id="rId27"/>
    <p:sldId id="277" r:id="rId28"/>
    <p:sldId id="278" r:id="rId29"/>
    <p:sldId id="289" r:id="rId30"/>
    <p:sldId id="290" r:id="rId31"/>
    <p:sldId id="279" r:id="rId32"/>
    <p:sldId id="288" r:id="rId33"/>
    <p:sldId id="280" r:id="rId34"/>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79" autoAdjust="0"/>
    <p:restoredTop sz="94676"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2676"/>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Ref idx="1001">
        <a:schemeClr val="bg2"/>
      </p:bgRef>
    </p:bg>
    <p:spTree>
      <p:nvGrpSpPr>
        <p:cNvPr id="1" name=""/>
        <p:cNvGrpSpPr/>
        <p:nvPr/>
      </p:nvGrpSpPr>
      <p:grpSpPr>
        <a:xfrm>
          <a:off x="0" y="0"/>
          <a:ext cx="0" cy="0"/>
          <a:chOff x="0" y="0"/>
          <a:chExt cx="0" cy="0"/>
        </a:xfrm>
      </p:grpSpPr>
      <p:sp>
        <p:nvSpPr>
          <p:cNvPr id="15" name="מלבן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מלבן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מלבן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מלבן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מלבן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כותרת משנה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smtClean="0"/>
              <a:t>לחץ כדי לערוך סגנון כותרת משנה של תבנית בסיס</a:t>
            </a:r>
            <a:endParaRPr kumimoji="0" lang="en-US"/>
          </a:p>
        </p:txBody>
      </p:sp>
      <p:sp>
        <p:nvSpPr>
          <p:cNvPr id="28" name="מציין מיקום של תאריך 27"/>
          <p:cNvSpPr>
            <a:spLocks noGrp="1"/>
          </p:cNvSpPr>
          <p:nvPr>
            <p:ph type="dt" sz="half" idx="10"/>
          </p:nvPr>
        </p:nvSpPr>
        <p:spPr/>
        <p:txBody>
          <a:bodyPr/>
          <a:lstStyle/>
          <a:p>
            <a:fld id="{4AEB8266-352C-49D0-9486-813E981AFF4E}" type="datetimeFigureOut">
              <a:rPr lang="he-IL" smtClean="0"/>
              <a:t>י"ז/אלול/תשע"ח</a:t>
            </a:fld>
            <a:endParaRPr lang="he-IL"/>
          </a:p>
        </p:txBody>
      </p:sp>
      <p:sp>
        <p:nvSpPr>
          <p:cNvPr id="17" name="מציין מיקום של כותרת תחתונה 16"/>
          <p:cNvSpPr>
            <a:spLocks noGrp="1"/>
          </p:cNvSpPr>
          <p:nvPr>
            <p:ph type="ftr" sz="quarter" idx="11"/>
          </p:nvPr>
        </p:nvSpPr>
        <p:spPr/>
        <p:txBody>
          <a:bodyPr/>
          <a:lstStyle/>
          <a:p>
            <a:endParaRPr lang="he-IL"/>
          </a:p>
        </p:txBody>
      </p:sp>
      <p:sp>
        <p:nvSpPr>
          <p:cNvPr id="7" name="מחבר ישר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מלבן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אליפסה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אליפסה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מציין מיקום של מספר שקופית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6FECEE-12C1-4783-87C0-F48BAD0E05F8}" type="slidenum">
              <a:rPr lang="he-IL" smtClean="0"/>
              <a:t>‹#›</a:t>
            </a:fld>
            <a:endParaRPr lang="he-IL"/>
          </a:p>
        </p:txBody>
      </p:sp>
      <p:sp>
        <p:nvSpPr>
          <p:cNvPr id="8" name="כותרת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he-IL" smtClean="0"/>
              <a:t>לחץ כדי לערוך סגנון כותרת של תבנית בסיס</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bg>
      <p:bgRef idx="1001">
        <a:schemeClr val="bg2"/>
      </p:bgRef>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4AEB8266-352C-49D0-9486-813E981AFF4E}" type="datetimeFigureOut">
              <a:rPr lang="he-IL" smtClean="0"/>
              <a:t>י"ז/אלול/תשע"ח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B66FECEE-12C1-4783-87C0-F48BAD0E05F8}" type="slidenum">
              <a:rPr lang="he-IL" smtClean="0"/>
              <a:t>‹#›</a:t>
            </a:fld>
            <a:endParaRPr lang="he-IL"/>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bg>
      <p:bgRef idx="1001">
        <a:schemeClr val="bg2"/>
      </p:bgRef>
    </p:bg>
    <p:spTree>
      <p:nvGrpSpPr>
        <p:cNvPr id="1" name=""/>
        <p:cNvGrpSpPr/>
        <p:nvPr/>
      </p:nvGrpSpPr>
      <p:grpSpPr>
        <a:xfrm>
          <a:off x="0" y="0"/>
          <a:ext cx="0" cy="0"/>
          <a:chOff x="0" y="0"/>
          <a:chExt cx="0" cy="0"/>
        </a:xfrm>
      </p:grpSpPr>
      <p:sp>
        <p:nvSpPr>
          <p:cNvPr id="7" name="מלבן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מלבן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מלבן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מלבן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מלבן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מלבן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מחבר ישר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אליפסה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אליפסה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מציין מיקום של מספר שקופית 5"/>
          <p:cNvSpPr>
            <a:spLocks noGrp="1"/>
          </p:cNvSpPr>
          <p:nvPr>
            <p:ph type="sldNum" sz="quarter" idx="12"/>
          </p:nvPr>
        </p:nvSpPr>
        <p:spPr>
          <a:xfrm>
            <a:off x="6915912" y="3009901"/>
            <a:ext cx="457200" cy="441325"/>
          </a:xfrm>
        </p:spPr>
        <p:txBody>
          <a:bodyPr/>
          <a:lstStyle/>
          <a:p>
            <a:fld id="{B66FECEE-12C1-4783-87C0-F48BAD0E05F8}" type="slidenum">
              <a:rPr lang="he-IL" smtClean="0"/>
              <a:t>‹#›</a:t>
            </a:fld>
            <a:endParaRPr lang="he-IL"/>
          </a:p>
        </p:txBody>
      </p:sp>
      <p:sp>
        <p:nvSpPr>
          <p:cNvPr id="3" name="מציין מיקום של טקסט אנכי 2"/>
          <p:cNvSpPr>
            <a:spLocks noGrp="1"/>
          </p:cNvSpPr>
          <p:nvPr>
            <p:ph type="body" orient="vert" idx="1"/>
          </p:nvPr>
        </p:nvSpPr>
        <p:spPr>
          <a:xfrm>
            <a:off x="304800" y="304800"/>
            <a:ext cx="6553200" cy="5821366"/>
          </a:xfrm>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4AEB8266-352C-49D0-9486-813E981AFF4E}" type="datetimeFigureOut">
              <a:rPr lang="he-IL" smtClean="0"/>
              <a:t>י"ז/אלול/תשע"ח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2" name="כותרת אנכית 1"/>
          <p:cNvSpPr>
            <a:spLocks noGrp="1"/>
          </p:cNvSpPr>
          <p:nvPr>
            <p:ph type="title" orient="vert"/>
          </p:nvPr>
        </p:nvSpPr>
        <p:spPr>
          <a:xfrm>
            <a:off x="7391400" y="304801"/>
            <a:ext cx="1447800" cy="5851525"/>
          </a:xfrm>
        </p:spPr>
        <p:txBody>
          <a:bodyPr vert="eaVert"/>
          <a:lstStyle/>
          <a:p>
            <a:r>
              <a:rPr kumimoji="0" lang="he-IL" smtClean="0"/>
              <a:t>לחץ כדי לערוך סגנון כותרת של תבנית בסיס</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bg>
      <p:bgRef idx="1001">
        <a:schemeClr val="bg2"/>
      </p:bgRef>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solidFill>
                  <a:schemeClr val="accent3">
                    <a:shade val="75000"/>
                  </a:schemeClr>
                </a:solidFill>
              </a:defRPr>
            </a:lvl1pPr>
          </a:lstStyle>
          <a:p>
            <a:r>
              <a:rPr kumimoji="0" lang="he-IL" smtClean="0"/>
              <a:t>לחץ כדי לערוך סגנון כותרת של תבנית בסיס</a:t>
            </a:r>
            <a:endParaRPr kumimoji="0" lang="en-US"/>
          </a:p>
        </p:txBody>
      </p:sp>
      <p:sp>
        <p:nvSpPr>
          <p:cNvPr id="4" name="מציין מיקום של תאריך 3"/>
          <p:cNvSpPr>
            <a:spLocks noGrp="1"/>
          </p:cNvSpPr>
          <p:nvPr>
            <p:ph type="dt" sz="half" idx="10"/>
          </p:nvPr>
        </p:nvSpPr>
        <p:spPr/>
        <p:txBody>
          <a:bodyPr/>
          <a:lstStyle/>
          <a:p>
            <a:fld id="{4AEB8266-352C-49D0-9486-813E981AFF4E}" type="datetimeFigureOut">
              <a:rPr lang="he-IL" smtClean="0"/>
              <a:t>י"ז/אלול/תשע"ח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a:xfrm>
            <a:off x="4361688" y="1026372"/>
            <a:ext cx="457200" cy="441325"/>
          </a:xfrm>
        </p:spPr>
        <p:txBody>
          <a:bodyPr/>
          <a:lstStyle/>
          <a:p>
            <a:fld id="{B66FECEE-12C1-4783-87C0-F48BAD0E05F8}" type="slidenum">
              <a:rPr lang="he-IL" smtClean="0"/>
              <a:t>‹#›</a:t>
            </a:fld>
            <a:endParaRPr lang="he-IL"/>
          </a:p>
        </p:txBody>
      </p:sp>
      <p:sp>
        <p:nvSpPr>
          <p:cNvPr id="8" name="מציין מיקום תוכן 7"/>
          <p:cNvSpPr>
            <a:spLocks noGrp="1"/>
          </p:cNvSpPr>
          <p:nvPr>
            <p:ph sz="quarter" idx="1"/>
          </p:nvPr>
        </p:nvSpPr>
        <p:spPr>
          <a:xfrm>
            <a:off x="301752" y="1527048"/>
            <a:ext cx="8503920" cy="45720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1">
        <a:schemeClr val="bg1"/>
      </p:bgRef>
    </p:bg>
    <p:spTree>
      <p:nvGrpSpPr>
        <p:cNvPr id="1" name=""/>
        <p:cNvGrpSpPr/>
        <p:nvPr/>
      </p:nvGrpSpPr>
      <p:grpSpPr>
        <a:xfrm>
          <a:off x="0" y="0"/>
          <a:ext cx="0" cy="0"/>
          <a:chOff x="0" y="0"/>
          <a:chExt cx="0" cy="0"/>
        </a:xfrm>
      </p:grpSpPr>
      <p:sp>
        <p:nvSpPr>
          <p:cNvPr id="17" name="מלבן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מלבן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מלבן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מלבן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מלבן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מלבן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מציין מיקום טקסט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smtClean="0"/>
              <a:t>לחץ כדי לערוך סגנונות טקסט של תבנית בסיס</a:t>
            </a:r>
          </a:p>
        </p:txBody>
      </p:sp>
      <p:sp>
        <p:nvSpPr>
          <p:cNvPr id="13" name="מלבן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מלבן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מציין מיקום של כותרת תחתונה 4"/>
          <p:cNvSpPr>
            <a:spLocks noGrp="1"/>
          </p:cNvSpPr>
          <p:nvPr>
            <p:ph type="ftr" sz="quarter" idx="11"/>
          </p:nvPr>
        </p:nvSpPr>
        <p:spPr/>
        <p:txBody>
          <a:bodyPr/>
          <a:lstStyle/>
          <a:p>
            <a:endParaRPr lang="he-IL"/>
          </a:p>
        </p:txBody>
      </p:sp>
      <p:sp>
        <p:nvSpPr>
          <p:cNvPr id="4" name="מציין מיקום של תאריך 3"/>
          <p:cNvSpPr>
            <a:spLocks noGrp="1"/>
          </p:cNvSpPr>
          <p:nvPr>
            <p:ph type="dt" sz="half" idx="10"/>
          </p:nvPr>
        </p:nvSpPr>
        <p:spPr/>
        <p:txBody>
          <a:bodyPr/>
          <a:lstStyle/>
          <a:p>
            <a:fld id="{4AEB8266-352C-49D0-9486-813E981AFF4E}" type="datetimeFigureOut">
              <a:rPr lang="he-IL" smtClean="0"/>
              <a:t>י"ז/אלול/תשע"ח</a:t>
            </a:fld>
            <a:endParaRPr lang="he-IL"/>
          </a:p>
        </p:txBody>
      </p:sp>
      <p:sp>
        <p:nvSpPr>
          <p:cNvPr id="8" name="מחבר ישר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אליפסה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אליפסה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מציין מיקום של מספר שקופית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6FECEE-12C1-4783-87C0-F48BAD0E05F8}" type="slidenum">
              <a:rPr lang="he-IL" smtClean="0"/>
              <a:t>‹#›</a:t>
            </a:fld>
            <a:endParaRPr lang="he-IL"/>
          </a:p>
        </p:txBody>
      </p:sp>
      <p:sp>
        <p:nvSpPr>
          <p:cNvPr id="2" name="כותרת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he-IL" smtClean="0"/>
              <a:t>לחץ כדי לערוך סגנון כותרת של תבנית בסיס</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bg>
      <p:bgRef idx="1001">
        <a:schemeClr val="bg2"/>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301752" y="228600"/>
            <a:ext cx="8534400" cy="758952"/>
          </a:xfrm>
        </p:spPr>
        <p:txBody>
          <a:bodyPr/>
          <a:lstStyle/>
          <a:p>
            <a:r>
              <a:rPr kumimoji="0" lang="he-IL" smtClean="0"/>
              <a:t>לחץ כדי לערוך סגנון כותרת של תבנית בסיס</a:t>
            </a:r>
            <a:endParaRPr kumimoji="0" lang="en-US"/>
          </a:p>
        </p:txBody>
      </p:sp>
      <p:sp>
        <p:nvSpPr>
          <p:cNvPr id="5" name="מציין מיקום של תאריך 4"/>
          <p:cNvSpPr>
            <a:spLocks noGrp="1"/>
          </p:cNvSpPr>
          <p:nvPr>
            <p:ph type="dt" sz="half" idx="10"/>
          </p:nvPr>
        </p:nvSpPr>
        <p:spPr>
          <a:xfrm>
            <a:off x="5791200" y="6409944"/>
            <a:ext cx="3044952" cy="365760"/>
          </a:xfrm>
        </p:spPr>
        <p:txBody>
          <a:bodyPr/>
          <a:lstStyle/>
          <a:p>
            <a:fld id="{4AEB8266-352C-49D0-9486-813E981AFF4E}" type="datetimeFigureOut">
              <a:rPr lang="he-IL" smtClean="0"/>
              <a:t>י"ז/אלול/תשע"ח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B66FECEE-12C1-4783-87C0-F48BAD0E05F8}" type="slidenum">
              <a:rPr lang="he-IL" smtClean="0"/>
              <a:t>‹#›</a:t>
            </a:fld>
            <a:endParaRPr lang="he-IL"/>
          </a:p>
        </p:txBody>
      </p:sp>
      <p:sp>
        <p:nvSpPr>
          <p:cNvPr id="8" name="מחבר ישר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מציין מיקום תוכן 9"/>
          <p:cNvSpPr>
            <a:spLocks noGrp="1"/>
          </p:cNvSpPr>
          <p:nvPr>
            <p:ph sz="half" idx="1"/>
          </p:nvPr>
        </p:nvSpPr>
        <p:spPr>
          <a:xfrm>
            <a:off x="301752" y="1371600"/>
            <a:ext cx="4038600" cy="4681728"/>
          </a:xfrm>
        </p:spPr>
        <p:txBody>
          <a:bodyPr/>
          <a:lstStyle>
            <a:lvl1pPr>
              <a:defRPr sz="2500"/>
            </a:lvl1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2" name="מציין מיקום תוכן 11"/>
          <p:cNvSpPr>
            <a:spLocks noGrp="1"/>
          </p:cNvSpPr>
          <p:nvPr>
            <p:ph sz="half" idx="2"/>
          </p:nvPr>
        </p:nvSpPr>
        <p:spPr>
          <a:xfrm>
            <a:off x="4800600" y="1371600"/>
            <a:ext cx="4038600" cy="4681728"/>
          </a:xfrm>
        </p:spPr>
        <p:txBody>
          <a:bodyPr/>
          <a:lstStyle>
            <a:lvl1pPr>
              <a:defRPr sz="2500"/>
            </a:lvl1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bg>
      <p:bgRef idx="1001">
        <a:schemeClr val="bg2"/>
      </p:bgRef>
    </p:bg>
    <p:spTree>
      <p:nvGrpSpPr>
        <p:cNvPr id="1" name=""/>
        <p:cNvGrpSpPr/>
        <p:nvPr/>
      </p:nvGrpSpPr>
      <p:grpSpPr>
        <a:xfrm>
          <a:off x="0" y="0"/>
          <a:ext cx="0" cy="0"/>
          <a:chOff x="0" y="0"/>
          <a:chExt cx="0" cy="0"/>
        </a:xfrm>
      </p:grpSpPr>
      <p:sp>
        <p:nvSpPr>
          <p:cNvPr id="10" name="מחבר ישר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מלבן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מלבן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מלבן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מלבן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מלבן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מלבן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מציין מיקום טקסט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4" name="מציין מיקום טקסט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7" name="מציין מיקום של תאריך 6"/>
          <p:cNvSpPr>
            <a:spLocks noGrp="1"/>
          </p:cNvSpPr>
          <p:nvPr>
            <p:ph type="dt" sz="half" idx="10"/>
          </p:nvPr>
        </p:nvSpPr>
        <p:spPr/>
        <p:txBody>
          <a:bodyPr/>
          <a:lstStyle/>
          <a:p>
            <a:fld id="{4AEB8266-352C-49D0-9486-813E981AFF4E}" type="datetimeFigureOut">
              <a:rPr lang="he-IL" smtClean="0"/>
              <a:t>י"ז/אלול/תשע"ח</a:t>
            </a:fld>
            <a:endParaRPr lang="he-IL"/>
          </a:p>
        </p:txBody>
      </p:sp>
      <p:sp>
        <p:nvSpPr>
          <p:cNvPr id="8" name="מציין מיקום של כותרת תחתונה 7"/>
          <p:cNvSpPr>
            <a:spLocks noGrp="1"/>
          </p:cNvSpPr>
          <p:nvPr>
            <p:ph type="ftr" sz="quarter" idx="11"/>
          </p:nvPr>
        </p:nvSpPr>
        <p:spPr>
          <a:xfrm>
            <a:off x="304800" y="6409944"/>
            <a:ext cx="3581400" cy="365760"/>
          </a:xfrm>
        </p:spPr>
        <p:txBody>
          <a:bodyPr/>
          <a:lstStyle/>
          <a:p>
            <a:endParaRPr lang="he-IL"/>
          </a:p>
        </p:txBody>
      </p:sp>
      <p:sp>
        <p:nvSpPr>
          <p:cNvPr id="15" name="מחבר ישר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מלבן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מציין מיקום תוכן 23"/>
          <p:cNvSpPr>
            <a:spLocks noGrp="1"/>
          </p:cNvSpPr>
          <p:nvPr>
            <p:ph sz="quarter" idx="2"/>
          </p:nvPr>
        </p:nvSpPr>
        <p:spPr>
          <a:xfrm>
            <a:off x="301752" y="2471383"/>
            <a:ext cx="4041648" cy="3818404"/>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6" name="מציין מיקום תוכן 25"/>
          <p:cNvSpPr>
            <a:spLocks noGrp="1"/>
          </p:cNvSpPr>
          <p:nvPr>
            <p:ph sz="quarter" idx="4"/>
          </p:nvPr>
        </p:nvSpPr>
        <p:spPr>
          <a:xfrm>
            <a:off x="4800600" y="2471383"/>
            <a:ext cx="4038600" cy="3822192"/>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5" name="אליפסה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אליפסה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מציין מיקום של מספר שקופית 8"/>
          <p:cNvSpPr>
            <a:spLocks noGrp="1"/>
          </p:cNvSpPr>
          <p:nvPr>
            <p:ph type="sldNum" sz="quarter" idx="12"/>
          </p:nvPr>
        </p:nvSpPr>
        <p:spPr>
          <a:xfrm>
            <a:off x="4343400" y="1042416"/>
            <a:ext cx="457200" cy="441325"/>
          </a:xfrm>
        </p:spPr>
        <p:txBody>
          <a:bodyPr/>
          <a:lstStyle>
            <a:lvl1pPr algn="ctr">
              <a:defRPr/>
            </a:lvl1pPr>
          </a:lstStyle>
          <a:p>
            <a:fld id="{B66FECEE-12C1-4783-87C0-F48BAD0E05F8}" type="slidenum">
              <a:rPr lang="he-IL" smtClean="0"/>
              <a:t>‹#›</a:t>
            </a:fld>
            <a:endParaRPr lang="he-IL"/>
          </a:p>
        </p:txBody>
      </p:sp>
      <p:sp>
        <p:nvSpPr>
          <p:cNvPr id="23" name="כותרת 22"/>
          <p:cNvSpPr>
            <a:spLocks noGrp="1"/>
          </p:cNvSpPr>
          <p:nvPr>
            <p:ph type="title"/>
          </p:nvPr>
        </p:nvSpPr>
        <p:spPr/>
        <p:txBody>
          <a:bodyPr rtlCol="0" anchor="b" anchorCtr="0"/>
          <a:lstStyle/>
          <a:p>
            <a:r>
              <a:rPr kumimoji="0" lang="he-IL" smtClean="0"/>
              <a:t>לחץ כדי לערוך סגנון כותרת של תבנית בסיס</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של תאריך 2"/>
          <p:cNvSpPr>
            <a:spLocks noGrp="1"/>
          </p:cNvSpPr>
          <p:nvPr>
            <p:ph type="dt" sz="half" idx="10"/>
          </p:nvPr>
        </p:nvSpPr>
        <p:spPr/>
        <p:txBody>
          <a:bodyPr/>
          <a:lstStyle/>
          <a:p>
            <a:fld id="{4AEB8266-352C-49D0-9486-813E981AFF4E}" type="datetimeFigureOut">
              <a:rPr lang="he-IL" smtClean="0"/>
              <a:t>י"ז/אלול/תשע"ח</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a:xfrm>
            <a:off x="4343400" y="1036020"/>
            <a:ext cx="457200" cy="441325"/>
          </a:xfrm>
        </p:spPr>
        <p:txBody>
          <a:bodyPr/>
          <a:lstStyle/>
          <a:p>
            <a:fld id="{B66FECEE-12C1-4783-87C0-F48BAD0E05F8}" type="slidenum">
              <a:rPr lang="he-IL" smtClean="0"/>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7" name="מלבן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מלבן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מלבן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מלבן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מלבן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מלבן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מציין מיקום של תאריך 1"/>
          <p:cNvSpPr>
            <a:spLocks noGrp="1"/>
          </p:cNvSpPr>
          <p:nvPr>
            <p:ph type="dt" sz="half" idx="10"/>
          </p:nvPr>
        </p:nvSpPr>
        <p:spPr/>
        <p:txBody>
          <a:bodyPr/>
          <a:lstStyle/>
          <a:p>
            <a:fld id="{4AEB8266-352C-49D0-9486-813E981AFF4E}" type="datetimeFigureOut">
              <a:rPr lang="he-IL" smtClean="0"/>
              <a:t>י"ז/אלול/תשע"ח</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6FECEE-12C1-4783-87C0-F48BAD0E05F8}"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bg>
      <p:bgRef idx="1001">
        <a:schemeClr val="bg1"/>
      </p:bgRef>
    </p:bg>
    <p:spTree>
      <p:nvGrpSpPr>
        <p:cNvPr id="1" name=""/>
        <p:cNvGrpSpPr/>
        <p:nvPr/>
      </p:nvGrpSpPr>
      <p:grpSpPr>
        <a:xfrm>
          <a:off x="0" y="0"/>
          <a:ext cx="0" cy="0"/>
          <a:chOff x="0" y="0"/>
          <a:chExt cx="0" cy="0"/>
        </a:xfrm>
      </p:grpSpPr>
      <p:sp>
        <p:nvSpPr>
          <p:cNvPr id="19" name="מלבן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מלבן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מלבן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מלבן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מלבן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מלבן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כותרת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he-IL" smtClean="0"/>
              <a:t>לחץ כדי לערוך סגנונות טקסט של תבנית בסיס</a:t>
            </a:r>
          </a:p>
        </p:txBody>
      </p:sp>
      <p:sp>
        <p:nvSpPr>
          <p:cNvPr id="8" name="מלבן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מחבר ישר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מציין מיקום תוכן 19"/>
          <p:cNvSpPr>
            <a:spLocks noGrp="1"/>
          </p:cNvSpPr>
          <p:nvPr>
            <p:ph sz="quarter" idx="1"/>
          </p:nvPr>
        </p:nvSpPr>
        <p:spPr>
          <a:xfrm>
            <a:off x="3124200" y="685800"/>
            <a:ext cx="5638800" cy="54102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0" name="אליפסה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אליפסה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מציין מיקום של מספר שקופית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6FECEE-12C1-4783-87C0-F48BAD0E05F8}" type="slidenum">
              <a:rPr lang="he-IL" smtClean="0"/>
              <a:t>‹#›</a:t>
            </a:fld>
            <a:endParaRPr lang="he-IL"/>
          </a:p>
        </p:txBody>
      </p:sp>
      <p:sp>
        <p:nvSpPr>
          <p:cNvPr id="21" name="מלבן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מציין מיקום של תאריך 4"/>
          <p:cNvSpPr>
            <a:spLocks noGrp="1"/>
          </p:cNvSpPr>
          <p:nvPr>
            <p:ph type="dt" sz="half" idx="10"/>
          </p:nvPr>
        </p:nvSpPr>
        <p:spPr/>
        <p:txBody>
          <a:bodyPr/>
          <a:lstStyle/>
          <a:p>
            <a:fld id="{4AEB8266-352C-49D0-9486-813E981AFF4E}" type="datetimeFigureOut">
              <a:rPr lang="he-IL" smtClean="0"/>
              <a:t>י"ז/אלול/תשע"ח</a:t>
            </a:fld>
            <a:endParaRPr lang="he-IL"/>
          </a:p>
        </p:txBody>
      </p:sp>
      <p:sp>
        <p:nvSpPr>
          <p:cNvPr id="6" name="מציין מיקום של כותרת תחתונה 5"/>
          <p:cNvSpPr>
            <a:spLocks noGrp="1"/>
          </p:cNvSpPr>
          <p:nvPr>
            <p:ph type="ftr" sz="quarter" idx="11"/>
          </p:nvPr>
        </p:nvSpPr>
        <p:spPr>
          <a:xfrm>
            <a:off x="301752" y="6410848"/>
            <a:ext cx="3383280" cy="365760"/>
          </a:xfrm>
        </p:spPr>
        <p:txBody>
          <a:bodyPr/>
          <a:lstStyle/>
          <a:p>
            <a:endParaRPr lang="he-I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21" name="מחבר ישר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מלבן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מלבן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מלבן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מלבן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מלבן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מלבן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מלבן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אליפסה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אליפסה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מציין מיקום של מספר שקופית 6"/>
          <p:cNvSpPr>
            <a:spLocks noGrp="1"/>
          </p:cNvSpPr>
          <p:nvPr>
            <p:ph type="sldNum" sz="quarter" idx="12"/>
          </p:nvPr>
        </p:nvSpPr>
        <p:spPr>
          <a:xfrm>
            <a:off x="1371600" y="312738"/>
            <a:ext cx="457200" cy="441325"/>
          </a:xfrm>
        </p:spPr>
        <p:txBody>
          <a:bodyPr/>
          <a:lstStyle/>
          <a:p>
            <a:fld id="{B66FECEE-12C1-4783-87C0-F48BAD0E05F8}" type="slidenum">
              <a:rPr lang="he-IL" smtClean="0"/>
              <a:t>‹#›</a:t>
            </a:fld>
            <a:endParaRPr lang="he-IL"/>
          </a:p>
        </p:txBody>
      </p:sp>
      <p:sp>
        <p:nvSpPr>
          <p:cNvPr id="2" name="כותרת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he-IL" smtClean="0"/>
              <a:t>לחץ כדי לערוך סגנון כותרת של תבנית בסיס</a:t>
            </a:r>
            <a:endParaRPr kumimoji="0" lang="en-US"/>
          </a:p>
        </p:txBody>
      </p:sp>
      <p:sp>
        <p:nvSpPr>
          <p:cNvPr id="3" name="מציין מיקום של תמונה 2"/>
          <p:cNvSpPr>
            <a:spLocks noGrp="1"/>
          </p:cNvSpPr>
          <p:nvPr>
            <p:ph type="pic" idx="1"/>
          </p:nvPr>
        </p:nvSpPr>
        <p:spPr>
          <a:xfrm>
            <a:off x="3000375" y="609600"/>
            <a:ext cx="5867400" cy="4267200"/>
          </a:xfrm>
        </p:spPr>
        <p:txBody>
          <a:bodyPr/>
          <a:lstStyle>
            <a:lvl1pPr marL="0" indent="0">
              <a:buNone/>
              <a:defRPr sz="3200"/>
            </a:lvl1pPr>
          </a:lstStyle>
          <a:p>
            <a:r>
              <a:rPr kumimoji="0" lang="he-IL" smtClean="0"/>
              <a:t>לחץ על הסמל כדי להוסיף תמונה</a:t>
            </a:r>
            <a:endParaRPr kumimoji="0" lang="en-US" dirty="0"/>
          </a:p>
        </p:txBody>
      </p:sp>
      <p:sp>
        <p:nvSpPr>
          <p:cNvPr id="4" name="מציין מיקום טקסט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he-IL" smtClean="0"/>
              <a:t>לחץ כדי לערוך סגנונות טקסט של תבנית בסיס</a:t>
            </a:r>
          </a:p>
        </p:txBody>
      </p:sp>
      <p:sp>
        <p:nvSpPr>
          <p:cNvPr id="22" name="מלבן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מציין מיקום של תאריך 4"/>
          <p:cNvSpPr>
            <a:spLocks noGrp="1"/>
          </p:cNvSpPr>
          <p:nvPr>
            <p:ph type="dt" sz="half" idx="10"/>
          </p:nvPr>
        </p:nvSpPr>
        <p:spPr>
          <a:xfrm>
            <a:off x="5788152" y="6404984"/>
            <a:ext cx="3044952" cy="365760"/>
          </a:xfrm>
        </p:spPr>
        <p:txBody>
          <a:bodyPr/>
          <a:lstStyle/>
          <a:p>
            <a:fld id="{4AEB8266-352C-49D0-9486-813E981AFF4E}" type="datetimeFigureOut">
              <a:rPr lang="he-IL" smtClean="0"/>
              <a:t>י"ז/אלול/תשע"ח</a:t>
            </a:fld>
            <a:endParaRPr lang="he-IL"/>
          </a:p>
        </p:txBody>
      </p:sp>
      <p:sp>
        <p:nvSpPr>
          <p:cNvPr id="6" name="מציין מיקום של כותרת תחתונה 5"/>
          <p:cNvSpPr>
            <a:spLocks noGrp="1"/>
          </p:cNvSpPr>
          <p:nvPr>
            <p:ph type="ftr" sz="quarter" idx="11"/>
          </p:nvPr>
        </p:nvSpPr>
        <p:spPr>
          <a:xfrm>
            <a:off x="301752" y="6410848"/>
            <a:ext cx="3584448" cy="365760"/>
          </a:xfrm>
        </p:spPr>
        <p:txBody>
          <a:bodyPr/>
          <a:lstStyle/>
          <a:p>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מלבן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מלבן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מלבן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מלבן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מלבן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מציין מיקום של תאריך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AEB8266-352C-49D0-9486-813E981AFF4E}" type="datetimeFigureOut">
              <a:rPr lang="he-IL" smtClean="0"/>
              <a:t>י"ז/אלול/תשע"ח</a:t>
            </a:fld>
            <a:endParaRPr lang="he-IL"/>
          </a:p>
        </p:txBody>
      </p:sp>
      <p:sp>
        <p:nvSpPr>
          <p:cNvPr id="3" name="מציין מיקום של כותרת תחתונה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he-IL"/>
          </a:p>
        </p:txBody>
      </p:sp>
      <p:sp>
        <p:nvSpPr>
          <p:cNvPr id="8" name="מלבן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מחבר ישר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אליפסה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אליפסה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מציין מיקום של מספר שקופית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6FECEE-12C1-4783-87C0-F48BAD0E05F8}" type="slidenum">
              <a:rPr lang="he-IL" smtClean="0"/>
              <a:t>‹#›</a:t>
            </a:fld>
            <a:endParaRPr lang="he-IL"/>
          </a:p>
        </p:txBody>
      </p:sp>
      <p:sp>
        <p:nvSpPr>
          <p:cNvPr id="22" name="מציין מיקום של כותרת 21"/>
          <p:cNvSpPr>
            <a:spLocks noGrp="1"/>
          </p:cNvSpPr>
          <p:nvPr>
            <p:ph type="title"/>
          </p:nvPr>
        </p:nvSpPr>
        <p:spPr>
          <a:xfrm>
            <a:off x="301752" y="228600"/>
            <a:ext cx="8534400" cy="758952"/>
          </a:xfrm>
          <a:prstGeom prst="rect">
            <a:avLst/>
          </a:prstGeom>
        </p:spPr>
        <p:txBody>
          <a:bodyPr vert="horz" anchor="b">
            <a:normAutofit/>
          </a:bodyPr>
          <a:lstStyle/>
          <a:p>
            <a:r>
              <a:rPr kumimoji="0" lang="he-IL" smtClean="0"/>
              <a:t>לחץ כדי לערוך סגנון כותרת של תבנית בסיס</a:t>
            </a:r>
            <a:endParaRPr kumimoji="0" lang="en-US"/>
          </a:p>
        </p:txBody>
      </p:sp>
      <p:sp>
        <p:nvSpPr>
          <p:cNvPr id="13" name="מציין מיקום טקסט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kfar-saba.muni.il/?CategoryID=255&amp;ArticleID=5223"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sviva.gov.il/subjectsEnv/Noise/Pages/default.aspx" TargetMode="External"/><Relationship Id="rId2" Type="http://schemas.openxmlformats.org/officeDocument/2006/relationships/hyperlink" Target="http://www.police.gov.il/portal.aspx?pid=389&amp;mid=2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1371600" y="4196680"/>
            <a:ext cx="6400800" cy="1752600"/>
          </a:xfrm>
        </p:spPr>
        <p:txBody>
          <a:bodyPr>
            <a:normAutofit fontScale="92500" lnSpcReduction="10000"/>
          </a:bodyPr>
          <a:lstStyle/>
          <a:p>
            <a:endParaRPr lang="he-IL" dirty="0" smtClean="0"/>
          </a:p>
          <a:p>
            <a:endParaRPr lang="he-IL" sz="1800" dirty="0" smtClean="0">
              <a:latin typeface="Arial" panose="020B0604020202020204" pitchFamily="34" charset="0"/>
              <a:cs typeface="Arial" panose="020B0604020202020204" pitchFamily="34" charset="0"/>
            </a:endParaRPr>
          </a:p>
          <a:p>
            <a:r>
              <a:rPr lang="he-IL" sz="1800" dirty="0" smtClean="0">
                <a:latin typeface="Arial" panose="020B0604020202020204" pitchFamily="34" charset="0"/>
                <a:cs typeface="Arial" panose="020B0604020202020204" pitchFamily="34" charset="0"/>
              </a:rPr>
              <a:t>עבודת חקר בגיאוגרפיה</a:t>
            </a:r>
            <a:endParaRPr lang="he-IL" sz="1800" dirty="0">
              <a:latin typeface="Arial" panose="020B0604020202020204" pitchFamily="34" charset="0"/>
              <a:cs typeface="Arial" panose="020B0604020202020204" pitchFamily="34" charset="0"/>
            </a:endParaRPr>
          </a:p>
          <a:p>
            <a:r>
              <a:rPr lang="he-IL" sz="1800" dirty="0" smtClean="0">
                <a:latin typeface="Arial" panose="020B0604020202020204" pitchFamily="34" charset="0"/>
                <a:cs typeface="Arial" panose="020B0604020202020204" pitchFamily="34" charset="0"/>
              </a:rPr>
              <a:t>מגיש: יהונתן </a:t>
            </a:r>
          </a:p>
          <a:p>
            <a:r>
              <a:rPr lang="he-IL" sz="1800" dirty="0" smtClean="0">
                <a:latin typeface="Arial" panose="020B0604020202020204" pitchFamily="34" charset="0"/>
                <a:cs typeface="Arial" panose="020B0604020202020204" pitchFamily="34" charset="0"/>
              </a:rPr>
              <a:t>מורה: הדר שרעבי</a:t>
            </a:r>
          </a:p>
          <a:p>
            <a:r>
              <a:rPr lang="he-IL" sz="1800" dirty="0" err="1" smtClean="0">
                <a:latin typeface="Arial" panose="020B0604020202020204" pitchFamily="34" charset="0"/>
                <a:cs typeface="Arial" panose="020B0604020202020204" pitchFamily="34" charset="0"/>
              </a:rPr>
              <a:t>תוכנית</a:t>
            </a:r>
            <a:r>
              <a:rPr lang="he-IL" sz="1800" dirty="0" smtClean="0">
                <a:latin typeface="Arial" panose="020B0604020202020204" pitchFamily="34" charset="0"/>
                <a:cs typeface="Arial" panose="020B0604020202020204" pitchFamily="34" charset="0"/>
              </a:rPr>
              <a:t> </a:t>
            </a:r>
            <a:r>
              <a:rPr lang="he-IL" sz="1800" dirty="0" smtClean="0">
                <a:latin typeface="Arial" panose="020B0604020202020204" pitchFamily="34" charset="0"/>
                <a:cs typeface="Arial" panose="020B0604020202020204" pitchFamily="34" charset="0"/>
              </a:rPr>
              <a:t>הילה נס ציונה</a:t>
            </a:r>
            <a:endParaRPr lang="he-IL" sz="1800" dirty="0">
              <a:latin typeface="Arial" panose="020B0604020202020204" pitchFamily="34" charset="0"/>
              <a:cs typeface="Arial" panose="020B0604020202020204" pitchFamily="34" charset="0"/>
            </a:endParaRPr>
          </a:p>
        </p:txBody>
      </p:sp>
      <p:sp>
        <p:nvSpPr>
          <p:cNvPr id="2" name="כותרת 1"/>
          <p:cNvSpPr>
            <a:spLocks noGrp="1"/>
          </p:cNvSpPr>
          <p:nvPr>
            <p:ph type="ctrTitle"/>
          </p:nvPr>
        </p:nvSpPr>
        <p:spPr>
          <a:xfrm>
            <a:off x="765667" y="116632"/>
            <a:ext cx="7772400" cy="1470025"/>
          </a:xfrm>
        </p:spPr>
        <p:txBody>
          <a:bodyPr>
            <a:normAutofit/>
          </a:bodyPr>
          <a:lstStyle/>
          <a:p>
            <a:r>
              <a:rPr lang="he-IL" sz="6000" b="1" dirty="0" smtClean="0">
                <a:latin typeface="Arial" panose="020B0604020202020204" pitchFamily="34" charset="0"/>
                <a:cs typeface="Arial" panose="020B0604020202020204" pitchFamily="34" charset="0"/>
              </a:rPr>
              <a:t>באר יעקב</a:t>
            </a:r>
            <a:endParaRPr lang="he-IL" sz="6000" b="1"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1916832"/>
            <a:ext cx="1728193" cy="25134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7047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latin typeface="Arial" panose="020B0604020202020204" pitchFamily="34" charset="0"/>
                <a:cs typeface="Arial" panose="020B0604020202020204" pitchFamily="34" charset="0"/>
              </a:rPr>
              <a:t>כלכלה/חינוך - באר יעקב</a:t>
            </a:r>
            <a:endParaRPr lang="he-IL" b="1" dirty="0">
              <a:latin typeface="Arial" panose="020B0604020202020204" pitchFamily="34" charset="0"/>
              <a:cs typeface="Arial" panose="020B0604020202020204" pitchFamily="34" charset="0"/>
            </a:endParaRPr>
          </a:p>
        </p:txBody>
      </p:sp>
      <p:sp>
        <p:nvSpPr>
          <p:cNvPr id="3" name="מציין מיקום תוכן 2"/>
          <p:cNvSpPr>
            <a:spLocks noGrp="1"/>
          </p:cNvSpPr>
          <p:nvPr>
            <p:ph sz="quarter" idx="1"/>
          </p:nvPr>
        </p:nvSpPr>
        <p:spPr/>
        <p:txBody>
          <a:bodyPr>
            <a:noAutofit/>
          </a:bodyPr>
          <a:lstStyle/>
          <a:p>
            <a:pPr>
              <a:lnSpc>
                <a:spcPct val="150000"/>
              </a:lnSpc>
            </a:pPr>
            <a:r>
              <a:rPr lang="he-IL" sz="2000" b="1" i="0" dirty="0" smtClean="0">
                <a:effectLst/>
                <a:latin typeface="Arial" panose="020B0604020202020204" pitchFamily="34" charset="0"/>
                <a:cs typeface="Arial" panose="020B0604020202020204" pitchFamily="34" charset="0"/>
              </a:rPr>
              <a:t>כלכלה-</a:t>
            </a:r>
            <a:r>
              <a:rPr lang="he-IL" sz="2000" b="0" i="0" dirty="0" smtClean="0">
                <a:effectLst/>
                <a:latin typeface="Arial" panose="020B0604020202020204" pitchFamily="34" charset="0"/>
                <a:cs typeface="Arial" panose="020B0604020202020204" pitchFamily="34" charset="0"/>
              </a:rPr>
              <a:t> בתחום שיפוט המועצה נמצאים </a:t>
            </a:r>
            <a:r>
              <a:rPr lang="he-IL" sz="2000" b="0" i="0" strike="noStrike" dirty="0" smtClean="0">
                <a:effectLst/>
                <a:latin typeface="Arial" panose="020B0604020202020204" pitchFamily="34" charset="0"/>
                <a:cs typeface="Arial" panose="020B0604020202020204" pitchFamily="34" charset="0"/>
              </a:rPr>
              <a:t>בתי החולים</a:t>
            </a:r>
            <a:r>
              <a:rPr lang="he-IL" sz="2000" b="0" i="0" dirty="0" smtClean="0">
                <a:effectLst/>
                <a:latin typeface="Arial" panose="020B0604020202020204" pitchFamily="34" charset="0"/>
                <a:cs typeface="Arial" panose="020B0604020202020204" pitchFamily="34" charset="0"/>
              </a:rPr>
              <a:t> </a:t>
            </a:r>
            <a:r>
              <a:rPr lang="he-IL" sz="2000" b="0" i="0" strike="noStrike" dirty="0" smtClean="0">
                <a:effectLst/>
                <a:latin typeface="Arial" panose="020B0604020202020204" pitchFamily="34" charset="0"/>
                <a:cs typeface="Arial" panose="020B0604020202020204" pitchFamily="34" charset="0"/>
              </a:rPr>
              <a:t>אסף הרופא</a:t>
            </a:r>
            <a:r>
              <a:rPr lang="he-IL" sz="2000" b="0" i="0" dirty="0" smtClean="0">
                <a:effectLst/>
                <a:latin typeface="Arial" panose="020B0604020202020204" pitchFamily="34" charset="0"/>
                <a:cs typeface="Arial" panose="020B0604020202020204" pitchFamily="34" charset="0"/>
              </a:rPr>
              <a:t>, </a:t>
            </a:r>
            <a:r>
              <a:rPr lang="he-IL" sz="2000" b="0" i="0" strike="noStrike" dirty="0" smtClean="0">
                <a:effectLst/>
                <a:latin typeface="Arial" panose="020B0604020202020204" pitchFamily="34" charset="0"/>
                <a:cs typeface="Arial" panose="020B0604020202020204" pitchFamily="34" charset="0"/>
              </a:rPr>
              <a:t>שמואל הרופא</a:t>
            </a:r>
            <a:r>
              <a:rPr lang="he-IL" sz="2000" b="0" i="0" dirty="0" smtClean="0">
                <a:effectLst/>
                <a:latin typeface="Arial" panose="020B0604020202020204" pitchFamily="34" charset="0"/>
                <a:cs typeface="Arial" panose="020B0604020202020204" pitchFamily="34" charset="0"/>
              </a:rPr>
              <a:t> ובית חולים פסיכיאטרי באר יעקב. כן נמצא ביישוב מפעל </a:t>
            </a:r>
            <a:r>
              <a:rPr lang="he-IL" sz="2000" b="0" i="0" dirty="0" err="1" smtClean="0">
                <a:effectLst/>
                <a:latin typeface="Arial" panose="020B0604020202020204" pitchFamily="34" charset="0"/>
                <a:cs typeface="Arial" panose="020B0604020202020204" pitchFamily="34" charset="0"/>
              </a:rPr>
              <a:t>מל"מ</a:t>
            </a:r>
            <a:r>
              <a:rPr lang="he-IL" sz="2000" b="0" i="0" dirty="0" smtClean="0">
                <a:effectLst/>
                <a:latin typeface="Arial" panose="020B0604020202020204" pitchFamily="34" charset="0"/>
                <a:cs typeface="Arial" panose="020B0604020202020204" pitchFamily="34" charset="0"/>
              </a:rPr>
              <a:t> של התעשייה האווירית לישראל, העוסק בפיתוח וייצור טיל ה</a:t>
            </a:r>
            <a:r>
              <a:rPr lang="he-IL" sz="2000" b="0" i="0" strike="noStrike" dirty="0" smtClean="0">
                <a:effectLst/>
                <a:latin typeface="Arial" panose="020B0604020202020204" pitchFamily="34" charset="0"/>
                <a:cs typeface="Arial" panose="020B0604020202020204" pitchFamily="34" charset="0"/>
              </a:rPr>
              <a:t>חץ</a:t>
            </a:r>
            <a:r>
              <a:rPr lang="he-IL" sz="2000" b="0" i="0" dirty="0" smtClean="0">
                <a:effectLst/>
                <a:latin typeface="Arial" panose="020B0604020202020204" pitchFamily="34" charset="0"/>
                <a:cs typeface="Arial" panose="020B0604020202020204" pitchFamily="34" charset="0"/>
              </a:rPr>
              <a:t>, מערכות חימוש טקטיות מדויקות, </a:t>
            </a:r>
            <a:r>
              <a:rPr lang="he-IL" sz="2000" b="0" i="0" strike="noStrike" dirty="0" smtClean="0">
                <a:effectLst/>
                <a:latin typeface="Arial" panose="020B0604020202020204" pitchFamily="34" charset="0"/>
                <a:cs typeface="Arial" panose="020B0604020202020204" pitchFamily="34" charset="0"/>
              </a:rPr>
              <a:t>משגרי לוויינים</a:t>
            </a:r>
            <a:r>
              <a:rPr lang="he-IL" sz="2000" b="0" i="0" dirty="0" smtClean="0">
                <a:effectLst/>
                <a:latin typeface="Arial" panose="020B0604020202020204" pitchFamily="34" charset="0"/>
                <a:cs typeface="Arial" panose="020B0604020202020204" pitchFamily="34" charset="0"/>
              </a:rPr>
              <a:t> ומכלולי חלל, מערכות אימון ותחקור, רשתות נתונים, מערכות תקשורת שליטה ובקרה.</a:t>
            </a:r>
          </a:p>
          <a:p>
            <a:pPr>
              <a:lnSpc>
                <a:spcPct val="150000"/>
              </a:lnSpc>
            </a:pPr>
            <a:r>
              <a:rPr lang="he-IL" sz="2000" b="1" dirty="0" smtClean="0">
                <a:latin typeface="Arial" panose="020B0604020202020204" pitchFamily="34" charset="0"/>
                <a:cs typeface="Arial" panose="020B0604020202020204" pitchFamily="34" charset="0"/>
              </a:rPr>
              <a:t>חינוך- </a:t>
            </a:r>
            <a:r>
              <a:rPr lang="he-IL" sz="2000" dirty="0" smtClean="0">
                <a:latin typeface="Arial" panose="020B0604020202020204" pitchFamily="34" charset="0"/>
                <a:cs typeface="Arial" panose="020B0604020202020204" pitchFamily="34" charset="0"/>
              </a:rPr>
              <a:t>ביישוב </a:t>
            </a:r>
            <a:r>
              <a:rPr lang="he-IL" sz="2000" dirty="0">
                <a:latin typeface="Arial" panose="020B0604020202020204" pitchFamily="34" charset="0"/>
                <a:cs typeface="Arial" panose="020B0604020202020204" pitchFamily="34" charset="0"/>
              </a:rPr>
              <a:t>פועלים בתי ספר יסודיים אחדים, תיכון דתי באר יעקב, </a:t>
            </a:r>
            <a:r>
              <a:rPr lang="he-IL" sz="2000" dirty="0" smtClean="0">
                <a:latin typeface="Arial" panose="020B0604020202020204" pitchFamily="34" charset="0"/>
                <a:cs typeface="Arial" panose="020B0604020202020204" pitchFamily="34" charset="0"/>
              </a:rPr>
              <a:t>ו כפר </a:t>
            </a:r>
            <a:r>
              <a:rPr lang="he-IL" sz="2000" dirty="0">
                <a:latin typeface="Arial" panose="020B0604020202020204" pitchFamily="34" charset="0"/>
                <a:cs typeface="Arial" panose="020B0604020202020204" pitchFamily="34" charset="0"/>
              </a:rPr>
              <a:t>הנוער </a:t>
            </a:r>
            <a:r>
              <a:rPr lang="he-IL" sz="2000" dirty="0" err="1">
                <a:latin typeface="Arial" panose="020B0604020202020204" pitchFamily="34" charset="0"/>
                <a:cs typeface="Arial" panose="020B0604020202020204" pitchFamily="34" charset="0"/>
              </a:rPr>
              <a:t>יוהנה</a:t>
            </a:r>
            <a:r>
              <a:rPr lang="he-IL" sz="2000" dirty="0">
                <a:latin typeface="Arial" panose="020B0604020202020204" pitchFamily="34" charset="0"/>
                <a:cs typeface="Arial" panose="020B0604020202020204" pitchFamily="34" charset="0"/>
              </a:rPr>
              <a:t> ז'בוטינסקי, שהוקם בשנת 1949 על ידי תנועת בית"ר, ומנוהל כיום בידי רשת מכללות עתיד.</a:t>
            </a:r>
          </a:p>
        </p:txBody>
      </p:sp>
    </p:spTree>
    <p:extLst>
      <p:ext uri="{BB962C8B-B14F-4D97-AF65-F5344CB8AC3E}">
        <p14:creationId xmlns:p14="http://schemas.microsoft.com/office/powerpoint/2010/main" val="679890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p:cNvSpPr>
            <a:spLocks noGrp="1"/>
          </p:cNvSpPr>
          <p:nvPr>
            <p:ph type="body" idx="1"/>
          </p:nvPr>
        </p:nvSpPr>
        <p:spPr>
          <a:xfrm>
            <a:off x="539552" y="3068960"/>
            <a:ext cx="7772400" cy="1500187"/>
          </a:xfrm>
        </p:spPr>
        <p:txBody>
          <a:bodyPr>
            <a:normAutofit lnSpcReduction="10000"/>
          </a:bodyPr>
          <a:lstStyle/>
          <a:p>
            <a:pPr>
              <a:lnSpc>
                <a:spcPct val="160000"/>
              </a:lnSpc>
            </a:pPr>
            <a:r>
              <a:rPr lang="he-IL" sz="2400" dirty="0" smtClean="0">
                <a:latin typeface="Arial" panose="020B0604020202020204" pitchFamily="34" charset="0"/>
                <a:cs typeface="Arial" panose="020B0604020202020204" pitchFamily="34" charset="0"/>
              </a:rPr>
              <a:t>שאלת החקר: </a:t>
            </a:r>
            <a:r>
              <a:rPr lang="he-IL" sz="2400" dirty="0">
                <a:latin typeface="Arial" panose="020B0604020202020204" pitchFamily="34" charset="0"/>
                <a:cs typeface="Arial" panose="020B0604020202020204" pitchFamily="34" charset="0"/>
              </a:rPr>
              <a:t>כיצד משפיע הקריוקי על האוכלוסיה במרחב העירוני?</a:t>
            </a:r>
          </a:p>
          <a:p>
            <a:r>
              <a:rPr lang="he-IL" dirty="0" smtClean="0"/>
              <a:t> </a:t>
            </a:r>
            <a:endParaRPr lang="he-IL" dirty="0"/>
          </a:p>
        </p:txBody>
      </p:sp>
      <p:sp>
        <p:nvSpPr>
          <p:cNvPr id="2" name="כותרת 1"/>
          <p:cNvSpPr>
            <a:spLocks noGrp="1"/>
          </p:cNvSpPr>
          <p:nvPr>
            <p:ph type="title"/>
          </p:nvPr>
        </p:nvSpPr>
        <p:spPr>
          <a:xfrm>
            <a:off x="-252536" y="1412776"/>
            <a:ext cx="9001000" cy="1362075"/>
          </a:xfrm>
        </p:spPr>
        <p:txBody>
          <a:bodyPr/>
          <a:lstStyle/>
          <a:p>
            <a:r>
              <a:rPr lang="he-IL" dirty="0" smtClean="0">
                <a:latin typeface="Arial" panose="020B0604020202020204" pitchFamily="34" charset="0"/>
                <a:cs typeface="Arial" panose="020B0604020202020204" pitchFamily="34" charset="0"/>
              </a:rPr>
              <a:t>הקריוקי כמטרד סביבתי במרחב העירוני</a:t>
            </a:r>
            <a:endParaRPr lang="he-I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5342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latin typeface="Arial" panose="020B0604020202020204" pitchFamily="34" charset="0"/>
                <a:cs typeface="Arial" panose="020B0604020202020204" pitchFamily="34" charset="0"/>
              </a:rPr>
              <a:t>מושגים</a:t>
            </a:r>
            <a:endParaRPr lang="he-IL" b="1" dirty="0">
              <a:latin typeface="Arial" panose="020B0604020202020204" pitchFamily="34" charset="0"/>
              <a:cs typeface="Arial" panose="020B0604020202020204" pitchFamily="34" charset="0"/>
            </a:endParaRPr>
          </a:p>
        </p:txBody>
      </p:sp>
      <p:sp>
        <p:nvSpPr>
          <p:cNvPr id="3" name="מציין מיקום תוכן 2"/>
          <p:cNvSpPr>
            <a:spLocks noGrp="1"/>
          </p:cNvSpPr>
          <p:nvPr>
            <p:ph sz="quarter" idx="1"/>
          </p:nvPr>
        </p:nvSpPr>
        <p:spPr/>
        <p:txBody>
          <a:bodyPr>
            <a:normAutofit/>
          </a:bodyPr>
          <a:lstStyle/>
          <a:p>
            <a:pPr>
              <a:lnSpc>
                <a:spcPct val="150000"/>
              </a:lnSpc>
            </a:pPr>
            <a:r>
              <a:rPr lang="he-IL" sz="2800" dirty="0" smtClean="0">
                <a:latin typeface="Arial" panose="020B0604020202020204" pitchFamily="34" charset="0"/>
                <a:cs typeface="Arial" panose="020B0604020202020204" pitchFamily="34" charset="0"/>
              </a:rPr>
              <a:t>מטרד- </a:t>
            </a:r>
            <a:r>
              <a:rPr lang="he-IL" sz="2800" dirty="0">
                <a:latin typeface="Arial" panose="020B0604020202020204" pitchFamily="34" charset="0"/>
                <a:cs typeface="Arial" panose="020B0604020202020204" pitchFamily="34" charset="0"/>
              </a:rPr>
              <a:t>מעשה הגורם חוסר נוחות לאדם </a:t>
            </a:r>
            <a:r>
              <a:rPr lang="he-IL" sz="2800" dirty="0" smtClean="0">
                <a:latin typeface="Arial" panose="020B0604020202020204" pitchFamily="34" charset="0"/>
                <a:cs typeface="Arial" panose="020B0604020202020204" pitchFamily="34" charset="0"/>
              </a:rPr>
              <a:t>אחר.</a:t>
            </a:r>
          </a:p>
          <a:p>
            <a:pPr>
              <a:lnSpc>
                <a:spcPct val="150000"/>
              </a:lnSpc>
            </a:pPr>
            <a:r>
              <a:rPr lang="he-IL" sz="2800" dirty="0" smtClean="0">
                <a:latin typeface="Arial" panose="020B0604020202020204" pitchFamily="34" charset="0"/>
                <a:cs typeface="Arial" panose="020B0604020202020204" pitchFamily="34" charset="0"/>
              </a:rPr>
              <a:t>מטרד סביבתי- מטרד הפוגע בסביבה/ אוכלוסייה.</a:t>
            </a:r>
          </a:p>
          <a:p>
            <a:pPr>
              <a:lnSpc>
                <a:spcPct val="150000"/>
              </a:lnSpc>
            </a:pPr>
            <a:r>
              <a:rPr lang="he-IL" sz="2800" dirty="0" smtClean="0">
                <a:latin typeface="Arial" panose="020B0604020202020204" pitchFamily="34" charset="0"/>
                <a:cs typeface="Arial" panose="020B0604020202020204" pitchFamily="34" charset="0"/>
              </a:rPr>
              <a:t>מרחב עירוני- תחום העיר/ היישוב</a:t>
            </a:r>
            <a:r>
              <a:rPr lang="he-IL" sz="2800" dirty="0" smtClean="0"/>
              <a:t>.</a:t>
            </a:r>
            <a:endParaRPr lang="he-IL" sz="2800" dirty="0"/>
          </a:p>
        </p:txBody>
      </p:sp>
    </p:spTree>
    <p:extLst>
      <p:ext uri="{BB962C8B-B14F-4D97-AF65-F5344CB8AC3E}">
        <p14:creationId xmlns:p14="http://schemas.microsoft.com/office/powerpoint/2010/main" val="201615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000" b="1" dirty="0" smtClean="0">
                <a:latin typeface="Arial" panose="020B0604020202020204" pitchFamily="34" charset="0"/>
                <a:cs typeface="Arial" panose="020B0604020202020204" pitchFamily="34" charset="0"/>
              </a:rPr>
              <a:t>קריוקי</a:t>
            </a:r>
            <a:endParaRPr lang="he-IL" sz="4000" b="1" dirty="0">
              <a:latin typeface="Arial" panose="020B0604020202020204" pitchFamily="34" charset="0"/>
              <a:cs typeface="Arial" panose="020B0604020202020204" pitchFamily="34" charset="0"/>
            </a:endParaRPr>
          </a:p>
        </p:txBody>
      </p:sp>
      <p:sp>
        <p:nvSpPr>
          <p:cNvPr id="3" name="מציין מיקום תוכן 2"/>
          <p:cNvSpPr>
            <a:spLocks noGrp="1"/>
          </p:cNvSpPr>
          <p:nvPr>
            <p:ph sz="quarter" idx="1"/>
          </p:nvPr>
        </p:nvSpPr>
        <p:spPr/>
        <p:txBody>
          <a:bodyPr>
            <a:normAutofit fontScale="70000" lnSpcReduction="20000"/>
          </a:bodyPr>
          <a:lstStyle/>
          <a:p>
            <a:pPr>
              <a:lnSpc>
                <a:spcPct val="170000"/>
              </a:lnSpc>
            </a:pPr>
            <a:r>
              <a:rPr lang="he-IL" sz="3100" b="1" dirty="0">
                <a:latin typeface="Arial" panose="020B0604020202020204" pitchFamily="34" charset="0"/>
                <a:cs typeface="Arial" panose="020B0604020202020204" pitchFamily="34" charset="0"/>
              </a:rPr>
              <a:t>קריוקי  </a:t>
            </a:r>
            <a:r>
              <a:rPr lang="he-IL" sz="3100" b="1" dirty="0" smtClean="0">
                <a:latin typeface="Arial" panose="020B0604020202020204" pitchFamily="34" charset="0"/>
                <a:cs typeface="Arial" panose="020B0604020202020204" pitchFamily="34" charset="0"/>
              </a:rPr>
              <a:t> </a:t>
            </a:r>
            <a:r>
              <a:rPr lang="he-IL" sz="3100" dirty="0" smtClean="0">
                <a:latin typeface="Arial" panose="020B0604020202020204" pitchFamily="34" charset="0"/>
                <a:cs typeface="Arial" panose="020B0604020202020204" pitchFamily="34" charset="0"/>
              </a:rPr>
              <a:t>הוא סוג של שירה שמקורו </a:t>
            </a:r>
            <a:r>
              <a:rPr lang="he-IL" sz="3100" dirty="0">
                <a:latin typeface="Arial" panose="020B0604020202020204" pitchFamily="34" charset="0"/>
                <a:cs typeface="Arial" panose="020B0604020202020204" pitchFamily="34" charset="0"/>
              </a:rPr>
              <a:t>ביפן. קריוקי </a:t>
            </a:r>
            <a:r>
              <a:rPr lang="he-IL" sz="3100" dirty="0" smtClean="0">
                <a:latin typeface="Arial" panose="020B0604020202020204" pitchFamily="34" charset="0"/>
                <a:cs typeface="Arial" panose="020B0604020202020204" pitchFamily="34" charset="0"/>
              </a:rPr>
              <a:t>מאפשר בילוי </a:t>
            </a:r>
            <a:r>
              <a:rPr lang="he-IL" sz="3100" dirty="0">
                <a:latin typeface="Arial" panose="020B0604020202020204" pitchFamily="34" charset="0"/>
                <a:cs typeface="Arial" panose="020B0604020202020204" pitchFamily="34" charset="0"/>
              </a:rPr>
              <a:t>חברתי, </a:t>
            </a:r>
            <a:r>
              <a:rPr lang="he-IL" sz="3100" dirty="0" smtClean="0">
                <a:latin typeface="Arial" panose="020B0604020202020204" pitchFamily="34" charset="0"/>
                <a:cs typeface="Arial" panose="020B0604020202020204" pitchFamily="34" charset="0"/>
              </a:rPr>
              <a:t>בשירה בפני </a:t>
            </a:r>
            <a:r>
              <a:rPr lang="he-IL" sz="3100" dirty="0">
                <a:latin typeface="Arial" panose="020B0604020202020204" pitchFamily="34" charset="0"/>
                <a:cs typeface="Arial" panose="020B0604020202020204" pitchFamily="34" charset="0"/>
              </a:rPr>
              <a:t>קהל. הקריוקי מבוצע באמצעות מיקרופון, בליווי פלייבק והקרנת מילות השיר, כאשר תזמון המילים מסומן באופן ויזואלי (למשל, בצבע משתנה או בכדורים ש"מקפצים" מעל המילים). כך, יכול </a:t>
            </a:r>
            <a:r>
              <a:rPr lang="he-IL" sz="3100" dirty="0" smtClean="0">
                <a:latin typeface="Arial" panose="020B0604020202020204" pitchFamily="34" charset="0"/>
                <a:cs typeface="Arial" panose="020B0604020202020204" pitchFamily="34" charset="0"/>
              </a:rPr>
              <a:t>הזמר </a:t>
            </a:r>
            <a:r>
              <a:rPr lang="he-IL" sz="3100" dirty="0">
                <a:latin typeface="Arial" panose="020B0604020202020204" pitchFamily="34" charset="0"/>
                <a:cs typeface="Arial" panose="020B0604020202020204" pitchFamily="34" charset="0"/>
              </a:rPr>
              <a:t>לשיר גם אם הוא אינו מכיר היטב את המילים ואת תזמונן</a:t>
            </a:r>
            <a:r>
              <a:rPr lang="he-IL" sz="3100" dirty="0" smtClean="0">
                <a:latin typeface="Arial" panose="020B0604020202020204" pitchFamily="34" charset="0"/>
                <a:cs typeface="Arial" panose="020B0604020202020204" pitchFamily="34" charset="0"/>
              </a:rPr>
              <a:t>.</a:t>
            </a:r>
          </a:p>
          <a:p>
            <a:pPr>
              <a:lnSpc>
                <a:spcPct val="170000"/>
              </a:lnSpc>
            </a:pPr>
            <a:r>
              <a:rPr lang="he-IL" sz="3100" dirty="0">
                <a:latin typeface="Arial" panose="020B0604020202020204" pitchFamily="34" charset="0"/>
                <a:cs typeface="Arial" panose="020B0604020202020204" pitchFamily="34" charset="0"/>
              </a:rPr>
              <a:t>רוב הקריוקי מבוסס על הפסקול המקורי של השיר, כאשר משולמים זכויות למלחין, לחברת ההפקה ולכותב המילים.</a:t>
            </a:r>
          </a:p>
          <a:p>
            <a:pPr marL="0" indent="0">
              <a:lnSpc>
                <a:spcPct val="170000"/>
              </a:lnSpc>
              <a:buNone/>
            </a:pPr>
            <a:r>
              <a:rPr lang="he-IL" sz="3100" dirty="0" smtClean="0">
                <a:latin typeface="Arial" panose="020B0604020202020204" pitchFamily="34" charset="0"/>
                <a:cs typeface="Arial" panose="020B0604020202020204" pitchFamily="34" charset="0"/>
              </a:rPr>
              <a:t>(ויקיפדיה)</a:t>
            </a:r>
            <a:endParaRPr lang="he-IL" sz="3100" dirty="0">
              <a:latin typeface="Arial" panose="020B0604020202020204" pitchFamily="34" charset="0"/>
              <a:cs typeface="Arial" panose="020B0604020202020204" pitchFamily="34" charset="0"/>
            </a:endParaRPr>
          </a:p>
          <a:p>
            <a:endParaRPr lang="he-IL" dirty="0"/>
          </a:p>
        </p:txBody>
      </p:sp>
    </p:spTree>
    <p:extLst>
      <p:ext uri="{BB962C8B-B14F-4D97-AF65-F5344CB8AC3E}">
        <p14:creationId xmlns:p14="http://schemas.microsoft.com/office/powerpoint/2010/main" val="19621301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000" b="1" dirty="0" smtClean="0">
                <a:latin typeface="Arial" panose="020B0604020202020204" pitchFamily="34" charset="0"/>
                <a:cs typeface="Arial" panose="020B0604020202020204" pitchFamily="34" charset="0"/>
              </a:rPr>
              <a:t>הקריוקי בישראל</a:t>
            </a:r>
            <a:endParaRPr lang="he-IL" sz="4000" b="1" dirty="0">
              <a:latin typeface="Arial" panose="020B0604020202020204" pitchFamily="34" charset="0"/>
              <a:cs typeface="Arial" panose="020B0604020202020204" pitchFamily="34" charset="0"/>
            </a:endParaRPr>
          </a:p>
        </p:txBody>
      </p:sp>
      <p:sp>
        <p:nvSpPr>
          <p:cNvPr id="3" name="מציין מיקום תוכן 2"/>
          <p:cNvSpPr>
            <a:spLocks noGrp="1"/>
          </p:cNvSpPr>
          <p:nvPr>
            <p:ph sz="quarter" idx="1"/>
          </p:nvPr>
        </p:nvSpPr>
        <p:spPr/>
        <p:txBody>
          <a:bodyPr>
            <a:normAutofit/>
          </a:bodyPr>
          <a:lstStyle/>
          <a:p>
            <a:pPr>
              <a:lnSpc>
                <a:spcPct val="150000"/>
              </a:lnSpc>
            </a:pPr>
            <a:r>
              <a:rPr lang="he-IL" sz="2400" dirty="0" smtClean="0">
                <a:latin typeface="Arial" panose="020B0604020202020204" pitchFamily="34" charset="0"/>
                <a:cs typeface="Arial" panose="020B0604020202020204" pitchFamily="34" charset="0"/>
              </a:rPr>
              <a:t>הקריוקי החל </a:t>
            </a:r>
            <a:r>
              <a:rPr lang="he-IL" sz="2400" dirty="0">
                <a:latin typeface="Arial" panose="020B0604020202020204" pitchFamily="34" charset="0"/>
                <a:cs typeface="Arial" panose="020B0604020202020204" pitchFamily="34" charset="0"/>
              </a:rPr>
              <a:t>את דרכו בערבים לצבא ולחברי </a:t>
            </a:r>
            <a:r>
              <a:rPr lang="he-IL" sz="2400" dirty="0" smtClean="0">
                <a:latin typeface="Arial" panose="020B0604020202020204" pitchFamily="34" charset="0"/>
                <a:cs typeface="Arial" panose="020B0604020202020204" pitchFamily="34" charset="0"/>
              </a:rPr>
              <a:t>קיבוצים. בהדרגה הוא נכנס לשרות מוזיקה לערבי קריוקי מקובלים בקרב כלל האוכלוסיה </a:t>
            </a:r>
            <a:r>
              <a:rPr lang="he-IL" sz="2400" dirty="0">
                <a:latin typeface="Arial" panose="020B0604020202020204" pitchFamily="34" charset="0"/>
                <a:cs typeface="Arial" panose="020B0604020202020204" pitchFamily="34" charset="0"/>
              </a:rPr>
              <a:t>ובעיקר בקרב בני הנוער</a:t>
            </a:r>
            <a:r>
              <a:rPr lang="he-IL" sz="2400" dirty="0" smtClean="0">
                <a:latin typeface="Arial" panose="020B0604020202020204" pitchFamily="34" charset="0"/>
                <a:cs typeface="Arial" panose="020B0604020202020204" pitchFamily="34" charset="0"/>
              </a:rPr>
              <a:t>. והפך להיות חלק מערבי גיבוש לעובדים, מהמועדונים, אירועים משפחתיים ועוד</a:t>
            </a:r>
            <a:r>
              <a:rPr lang="he-IL"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36592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latin typeface="Arial" panose="020B0604020202020204" pitchFamily="34" charset="0"/>
                <a:cs typeface="Arial" panose="020B0604020202020204" pitchFamily="34" charset="0"/>
              </a:rPr>
              <a:t>רעש</a:t>
            </a:r>
            <a:endParaRPr lang="he-IL" b="1" dirty="0">
              <a:latin typeface="Arial" panose="020B0604020202020204" pitchFamily="34" charset="0"/>
              <a:cs typeface="Arial" panose="020B0604020202020204" pitchFamily="34" charset="0"/>
            </a:endParaRPr>
          </a:p>
        </p:txBody>
      </p:sp>
      <p:sp>
        <p:nvSpPr>
          <p:cNvPr id="3" name="מציין מיקום תוכן 2"/>
          <p:cNvSpPr>
            <a:spLocks noGrp="1"/>
          </p:cNvSpPr>
          <p:nvPr>
            <p:ph sz="quarter" idx="1"/>
          </p:nvPr>
        </p:nvSpPr>
        <p:spPr/>
        <p:txBody>
          <a:bodyPr>
            <a:normAutofit fontScale="92500" lnSpcReduction="20000"/>
          </a:bodyPr>
          <a:lstStyle/>
          <a:p>
            <a:pPr>
              <a:lnSpc>
                <a:spcPct val="160000"/>
              </a:lnSpc>
            </a:pPr>
            <a:r>
              <a:rPr lang="he-IL" sz="2000" dirty="0">
                <a:latin typeface="Arial" panose="020B0604020202020204" pitchFamily="34" charset="0"/>
                <a:cs typeface="Arial" panose="020B0604020202020204" pitchFamily="34" charset="0"/>
              </a:rPr>
              <a:t>רעש </a:t>
            </a:r>
            <a:r>
              <a:rPr lang="he-IL" sz="2000" dirty="0" smtClean="0">
                <a:latin typeface="Arial" panose="020B0604020202020204" pitchFamily="34" charset="0"/>
                <a:cs typeface="Arial" panose="020B0604020202020204" pitchFamily="34" charset="0"/>
              </a:rPr>
              <a:t>הוא מטרד לא רצוי, הוא יכול </a:t>
            </a:r>
            <a:r>
              <a:rPr lang="he-IL" sz="2000" dirty="0">
                <a:latin typeface="Arial" panose="020B0604020202020204" pitchFamily="34" charset="0"/>
                <a:cs typeface="Arial" panose="020B0604020202020204" pitchFamily="34" charset="0"/>
              </a:rPr>
              <a:t>להיות רעש של מטוסים, תיקונים פרטיים, אזעקות מכלי </a:t>
            </a:r>
            <a:r>
              <a:rPr lang="he-IL" sz="2000" dirty="0" smtClean="0">
                <a:latin typeface="Arial" panose="020B0604020202020204" pitchFamily="34" charset="0"/>
                <a:cs typeface="Arial" panose="020B0604020202020204" pitchFamily="34" charset="0"/>
              </a:rPr>
              <a:t>רכב, קריוקי ועוד. כל רעש הגורם </a:t>
            </a:r>
            <a:r>
              <a:rPr lang="he-IL" sz="2000" dirty="0">
                <a:latin typeface="Arial" panose="020B0604020202020204" pitchFamily="34" charset="0"/>
                <a:cs typeface="Arial" panose="020B0604020202020204" pitchFamily="34" charset="0"/>
              </a:rPr>
              <a:t>למטרד עבור התושבים</a:t>
            </a:r>
            <a:r>
              <a:rPr lang="he-IL" sz="2000" dirty="0" smtClean="0">
                <a:latin typeface="Arial" panose="020B0604020202020204" pitchFamily="34" charset="0"/>
                <a:cs typeface="Arial" panose="020B0604020202020204" pitchFamily="34" charset="0"/>
              </a:rPr>
              <a:t>.</a:t>
            </a:r>
          </a:p>
          <a:p>
            <a:pPr>
              <a:lnSpc>
                <a:spcPct val="160000"/>
              </a:lnSpc>
            </a:pPr>
            <a:r>
              <a:rPr lang="he-IL" sz="2000" dirty="0">
                <a:latin typeface="Arial" panose="020B0604020202020204" pitchFamily="34" charset="0"/>
                <a:cs typeface="Arial" panose="020B0604020202020204" pitchFamily="34" charset="0"/>
              </a:rPr>
              <a:t>המדינה חוקקה חוקים שונים הנוגעים למטרד הרעש, לדוגמא: אסור להרעיש בין השעות 14:00-16:00 בצהריים, ואסור להרעיש לאחר השעה 23:00. </a:t>
            </a:r>
            <a:endParaRPr lang="he-IL" sz="2000" dirty="0" smtClean="0">
              <a:latin typeface="Arial" panose="020B0604020202020204" pitchFamily="34" charset="0"/>
              <a:cs typeface="Arial" panose="020B0604020202020204" pitchFamily="34" charset="0"/>
            </a:endParaRPr>
          </a:p>
          <a:p>
            <a:pPr marL="0" indent="0">
              <a:lnSpc>
                <a:spcPct val="160000"/>
              </a:lnSpc>
              <a:buNone/>
            </a:pPr>
            <a:r>
              <a:rPr lang="he-IL" sz="2000" b="1" dirty="0" smtClean="0">
                <a:latin typeface="Arial" panose="020B0604020202020204" pitchFamily="34" charset="0"/>
                <a:cs typeface="Arial" panose="020B0604020202020204" pitchFamily="34" charset="0"/>
              </a:rPr>
              <a:t>הרעש כמטרד- </a:t>
            </a:r>
            <a:r>
              <a:rPr lang="he-IL" sz="2000" dirty="0" smtClean="0">
                <a:latin typeface="Arial" panose="020B0604020202020204" pitchFamily="34" charset="0"/>
                <a:cs typeface="Arial" panose="020B0604020202020204" pitchFamily="34" charset="0"/>
              </a:rPr>
              <a:t>מטרד הרעש משתנה מאדם לאדם השפעותיו על האדם הן ישירות ועקיפות. הרעש </a:t>
            </a:r>
            <a:r>
              <a:rPr lang="he-IL" sz="2000" dirty="0">
                <a:latin typeface="Arial" panose="020B0604020202020204" pitchFamily="34" charset="0"/>
                <a:cs typeface="Arial" panose="020B0604020202020204" pitchFamily="34" charset="0"/>
              </a:rPr>
              <a:t>גורם להפרעות בשינה, בלמידה ובפריון </a:t>
            </a:r>
            <a:r>
              <a:rPr lang="he-IL" sz="2000" dirty="0" smtClean="0">
                <a:latin typeface="Arial" panose="020B0604020202020204" pitchFamily="34" charset="0"/>
                <a:cs typeface="Arial" panose="020B0604020202020204" pitchFamily="34" charset="0"/>
              </a:rPr>
              <a:t>העבודה. ככל שהעוצמה של הרעש חזקה יותר כך הוא מהווה מטרד גדול יותר, בנוסף השעה ביום משפיעה על מטרד הרעש-רעש בשעות הלילה מטריד יותר מרעש באמצע היום.</a:t>
            </a:r>
          </a:p>
          <a:p>
            <a:pPr marL="0" indent="0">
              <a:lnSpc>
                <a:spcPct val="150000"/>
              </a:lnSpc>
              <a:buNone/>
            </a:pPr>
            <a:endParaRPr lang="he-IL" sz="2000" dirty="0" smtClean="0"/>
          </a:p>
          <a:p>
            <a:pPr marL="0" indent="0">
              <a:lnSpc>
                <a:spcPct val="150000"/>
              </a:lnSpc>
              <a:buNone/>
            </a:pPr>
            <a:r>
              <a:rPr lang="he-IL" sz="2000" dirty="0" smtClean="0"/>
              <a:t> </a:t>
            </a:r>
            <a:endParaRPr lang="he-IL" sz="2000" b="1" dirty="0"/>
          </a:p>
        </p:txBody>
      </p:sp>
    </p:spTree>
    <p:extLst>
      <p:ext uri="{BB962C8B-B14F-4D97-AF65-F5344CB8AC3E}">
        <p14:creationId xmlns:p14="http://schemas.microsoft.com/office/powerpoint/2010/main" val="1255782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3600" b="1" dirty="0" smtClean="0"/>
              <a:t>טיפול במטרדי רעש</a:t>
            </a:r>
            <a:endParaRPr lang="he-IL" sz="3600" b="1" dirty="0"/>
          </a:p>
        </p:txBody>
      </p:sp>
      <p:sp>
        <p:nvSpPr>
          <p:cNvPr id="3" name="מציין מיקום תוכן 2"/>
          <p:cNvSpPr>
            <a:spLocks noGrp="1"/>
          </p:cNvSpPr>
          <p:nvPr>
            <p:ph sz="quarter" idx="1"/>
          </p:nvPr>
        </p:nvSpPr>
        <p:spPr/>
        <p:txBody>
          <a:bodyPr>
            <a:normAutofit/>
          </a:bodyPr>
          <a:lstStyle/>
          <a:p>
            <a:pPr>
              <a:lnSpc>
                <a:spcPct val="150000"/>
              </a:lnSpc>
            </a:pPr>
            <a:r>
              <a:rPr lang="he-IL" sz="2400" dirty="0" smtClean="0">
                <a:latin typeface="Arial" panose="020B0604020202020204" pitchFamily="34" charset="0"/>
                <a:cs typeface="Arial" panose="020B0604020202020204" pitchFamily="34" charset="0"/>
              </a:rPr>
              <a:t>ישנם כמה גופים שונים המטפלים במטרדי רעש: משרד ההגנה של הסביבה, משטרת ישראל והרשות המקומית. הכול תלוי בסוג המטרד והשעות בהם הוא מתרחש.</a:t>
            </a:r>
          </a:p>
          <a:p>
            <a:pPr>
              <a:lnSpc>
                <a:spcPct val="150000"/>
              </a:lnSpc>
            </a:pPr>
            <a:r>
              <a:rPr lang="he-IL" sz="2400" dirty="0">
                <a:latin typeface="Arial" panose="020B0604020202020204" pitchFamily="34" charset="0"/>
                <a:cs typeface="Arial" panose="020B0604020202020204" pitchFamily="34" charset="0"/>
              </a:rPr>
              <a:t>במידה ונתקלים במטרד רעש ניתן להתקשר למשטרה או להגיש תלונה ולהעביר את הטיפול אליהם.</a:t>
            </a:r>
          </a:p>
          <a:p>
            <a:endParaRPr lang="he-IL" sz="2400" dirty="0"/>
          </a:p>
          <a:p>
            <a:pPr>
              <a:lnSpc>
                <a:spcPct val="150000"/>
              </a:lnSpc>
            </a:pPr>
            <a:endParaRPr lang="he-IL" sz="2200" dirty="0" smtClean="0"/>
          </a:p>
          <a:p>
            <a:pPr marL="0" indent="0">
              <a:buNone/>
            </a:pPr>
            <a:endParaRPr lang="he-IL" dirty="0" smtClean="0"/>
          </a:p>
          <a:p>
            <a:endParaRPr lang="he-IL" dirty="0" smtClean="0"/>
          </a:p>
          <a:p>
            <a:endParaRPr lang="he-IL" dirty="0"/>
          </a:p>
        </p:txBody>
      </p:sp>
    </p:spTree>
    <p:extLst>
      <p:ext uri="{BB962C8B-B14F-4D97-AF65-F5344CB8AC3E}">
        <p14:creationId xmlns:p14="http://schemas.microsoft.com/office/powerpoint/2010/main" val="3682048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latin typeface="Arial" panose="020B0604020202020204" pitchFamily="34" charset="0"/>
                <a:cs typeface="Arial" panose="020B0604020202020204" pitchFamily="34" charset="0"/>
              </a:rPr>
              <a:t>מטרד הקריוקי בבאר יעקב</a:t>
            </a:r>
            <a:endParaRPr lang="he-IL" b="1" dirty="0">
              <a:latin typeface="Arial" panose="020B0604020202020204" pitchFamily="34" charset="0"/>
              <a:cs typeface="Arial" panose="020B0604020202020204" pitchFamily="34" charset="0"/>
            </a:endParaRPr>
          </a:p>
        </p:txBody>
      </p:sp>
      <p:sp>
        <p:nvSpPr>
          <p:cNvPr id="3" name="מציין מיקום תוכן 2"/>
          <p:cNvSpPr>
            <a:spLocks noGrp="1"/>
          </p:cNvSpPr>
          <p:nvPr>
            <p:ph sz="quarter" idx="1"/>
          </p:nvPr>
        </p:nvSpPr>
        <p:spPr/>
        <p:txBody>
          <a:bodyPr>
            <a:normAutofit lnSpcReduction="10000"/>
          </a:bodyPr>
          <a:lstStyle/>
          <a:p>
            <a:pPr>
              <a:lnSpc>
                <a:spcPct val="150000"/>
              </a:lnSpc>
            </a:pPr>
            <a:r>
              <a:rPr lang="he-IL" dirty="0" smtClean="0">
                <a:latin typeface="Arial" panose="020B0604020202020204" pitchFamily="34" charset="0"/>
                <a:cs typeface="Arial" panose="020B0604020202020204" pitchFamily="34" charset="0"/>
              </a:rPr>
              <a:t>הקריוקי ביישוב מהווה </a:t>
            </a:r>
            <a:r>
              <a:rPr lang="he-IL" dirty="0">
                <a:latin typeface="Arial" panose="020B0604020202020204" pitchFamily="34" charset="0"/>
                <a:cs typeface="Arial" panose="020B0604020202020204" pitchFamily="34" charset="0"/>
              </a:rPr>
              <a:t>בעיות רבות של "מטרד" רעש כלפי התושבים בעיר</a:t>
            </a:r>
            <a:r>
              <a:rPr lang="he-IL" dirty="0" smtClean="0">
                <a:latin typeface="Arial" panose="020B0604020202020204" pitchFamily="34" charset="0"/>
                <a:cs typeface="Arial" panose="020B0604020202020204" pitchFamily="34" charset="0"/>
              </a:rPr>
              <a:t>.</a:t>
            </a:r>
          </a:p>
          <a:p>
            <a:pPr>
              <a:lnSpc>
                <a:spcPct val="150000"/>
              </a:lnSpc>
            </a:pPr>
            <a:r>
              <a:rPr lang="he-IL" dirty="0" smtClean="0">
                <a:latin typeface="Arial" panose="020B0604020202020204" pitchFamily="34" charset="0"/>
                <a:cs typeface="Arial" panose="020B0604020202020204" pitchFamily="34" charset="0"/>
              </a:rPr>
              <a:t>הקריוקי בבאר יעקב נפוץ בעיקר בשכונות גני מנחם, והמרכז המסחרי הישן.</a:t>
            </a:r>
          </a:p>
          <a:p>
            <a:pPr>
              <a:lnSpc>
                <a:spcPct val="150000"/>
              </a:lnSpc>
            </a:pPr>
            <a:r>
              <a:rPr lang="he-IL" dirty="0" smtClean="0">
                <a:latin typeface="Arial" panose="020B0604020202020204" pitchFamily="34" charset="0"/>
                <a:cs typeface="Arial" panose="020B0604020202020204" pitchFamily="34" charset="0"/>
              </a:rPr>
              <a:t>רוב מקרי הקריוקי מסתיימים ללא בעיות חריגות. למעט מקרים בודדים, שיצא לי להיות נוכח בהם, וזה נגמר בריב עם השוטרים.</a:t>
            </a:r>
          </a:p>
          <a:p>
            <a:endParaRPr lang="he-IL" dirty="0"/>
          </a:p>
          <a:p>
            <a:endParaRPr lang="he-IL" dirty="0"/>
          </a:p>
        </p:txBody>
      </p:sp>
    </p:spTree>
    <p:extLst>
      <p:ext uri="{BB962C8B-B14F-4D97-AF65-F5344CB8AC3E}">
        <p14:creationId xmlns:p14="http://schemas.microsoft.com/office/powerpoint/2010/main" val="8208630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7544" y="485800"/>
            <a:ext cx="8229600" cy="1143000"/>
          </a:xfrm>
        </p:spPr>
        <p:txBody>
          <a:bodyPr>
            <a:normAutofit fontScale="90000"/>
          </a:bodyPr>
          <a:lstStyle/>
          <a:p>
            <a:r>
              <a:rPr lang="he-IL" sz="4000" b="1" dirty="0" smtClean="0">
                <a:latin typeface="Arial" panose="020B0604020202020204" pitchFamily="34" charset="0"/>
                <a:cs typeface="Arial" panose="020B0604020202020204" pitchFamily="34" charset="0"/>
              </a:rPr>
              <a:t>שיתוף </a:t>
            </a:r>
            <a:r>
              <a:rPr lang="he-IL" sz="4000" b="1" dirty="0">
                <a:latin typeface="Arial" panose="020B0604020202020204" pitchFamily="34" charset="0"/>
                <a:cs typeface="Arial" panose="020B0604020202020204" pitchFamily="34" charset="0"/>
              </a:rPr>
              <a:t>פעולה בן המועצה למשטרה </a:t>
            </a:r>
            <a:r>
              <a:rPr lang="he-IL" sz="4000" b="1" dirty="0" smtClean="0">
                <a:latin typeface="Arial" panose="020B0604020202020204" pitchFamily="34" charset="0"/>
                <a:cs typeface="Arial" panose="020B0604020202020204" pitchFamily="34" charset="0"/>
              </a:rPr>
              <a:t>באכיפת הקריוקי</a:t>
            </a:r>
            <a:r>
              <a:rPr lang="he-IL" dirty="0"/>
              <a:t/>
            </a:r>
            <a:br>
              <a:rPr lang="he-IL" dirty="0"/>
            </a:br>
            <a:endParaRPr lang="he-IL" dirty="0"/>
          </a:p>
        </p:txBody>
      </p:sp>
      <p:sp>
        <p:nvSpPr>
          <p:cNvPr id="3" name="מציין מיקום תוכן 2"/>
          <p:cNvSpPr>
            <a:spLocks noGrp="1"/>
          </p:cNvSpPr>
          <p:nvPr>
            <p:ph sz="quarter" idx="1"/>
          </p:nvPr>
        </p:nvSpPr>
        <p:spPr>
          <a:xfrm>
            <a:off x="4962076" y="980728"/>
            <a:ext cx="4166644" cy="5256584"/>
          </a:xfrm>
        </p:spPr>
        <p:txBody>
          <a:bodyPr>
            <a:normAutofit/>
          </a:bodyPr>
          <a:lstStyle/>
          <a:p>
            <a:pPr>
              <a:lnSpc>
                <a:spcPct val="150000"/>
              </a:lnSpc>
            </a:pPr>
            <a:endParaRPr lang="he-IL" sz="2000" dirty="0" smtClean="0"/>
          </a:p>
          <a:p>
            <a:pPr>
              <a:lnSpc>
                <a:spcPct val="150000"/>
              </a:lnSpc>
            </a:pPr>
            <a:r>
              <a:rPr lang="he-IL" sz="1800" dirty="0" smtClean="0">
                <a:latin typeface="Arial" panose="020B0604020202020204" pitchFamily="34" charset="0"/>
                <a:cs typeface="Arial" panose="020B0604020202020204" pitchFamily="34" charset="0"/>
              </a:rPr>
              <a:t>עיריית </a:t>
            </a:r>
            <a:r>
              <a:rPr lang="he-IL" sz="1800" dirty="0">
                <a:latin typeface="Arial" panose="020B0604020202020204" pitchFamily="34" charset="0"/>
                <a:cs typeface="Arial" panose="020B0604020202020204" pitchFamily="34" charset="0"/>
              </a:rPr>
              <a:t>כפר סבא ומשטרת ישראל החלו במבצע עירוני מקיף למניעת מטרדי הרעש ובעיקר של תופעת הקריוקי החל מהשבוע. המבצע הינו בשיתוף מחלקת הביטחון העירונית, הפיקוח העירוני, משטרת ישראל וצוות מחלקת "עיר ללא אלימות" - וזאת במטרה למנוע ככל הניתן את הפרת השלווה של תושבי העיר ממטרדי הרעש ברחבי העיר</a:t>
            </a:r>
            <a:r>
              <a:rPr lang="he-IL" sz="1800" dirty="0" smtClean="0">
                <a:latin typeface="Arial" panose="020B0604020202020204" pitchFamily="34" charset="0"/>
                <a:cs typeface="Arial" panose="020B0604020202020204" pitchFamily="34" charset="0"/>
              </a:rPr>
              <a:t>.</a:t>
            </a:r>
          </a:p>
          <a:p>
            <a:pPr>
              <a:lnSpc>
                <a:spcPct val="150000"/>
              </a:lnSpc>
            </a:pPr>
            <a:r>
              <a:rPr lang="he-IL" sz="1800" dirty="0" smtClean="0">
                <a:latin typeface="Arial" panose="020B0604020202020204" pitchFamily="34" charset="0"/>
                <a:cs typeface="Arial" panose="020B0604020202020204" pitchFamily="34" charset="0"/>
              </a:rPr>
              <a:t>הייתי ממליץ גם למועצת באר יעקב לפעול בדרך זו כדי למגר את תופעת הקריוקי.</a:t>
            </a:r>
            <a:endParaRPr lang="he-IL" sz="1800" dirty="0">
              <a:latin typeface="Arial" panose="020B0604020202020204" pitchFamily="34" charset="0"/>
              <a:cs typeface="Arial" panose="020B0604020202020204" pitchFamily="34" charset="0"/>
            </a:endParaRPr>
          </a:p>
          <a:p>
            <a:endParaRPr lang="he-IL" dirty="0"/>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026" y="1628800"/>
            <a:ext cx="4211516" cy="3816424"/>
          </a:xfrm>
          <a:prstGeom prst="rect">
            <a:avLst/>
          </a:prstGeom>
        </p:spPr>
      </p:pic>
      <p:sp>
        <p:nvSpPr>
          <p:cNvPr id="5" name="מלבן 4"/>
          <p:cNvSpPr/>
          <p:nvPr/>
        </p:nvSpPr>
        <p:spPr>
          <a:xfrm>
            <a:off x="1619672" y="5589240"/>
            <a:ext cx="2006486" cy="369332"/>
          </a:xfrm>
          <a:prstGeom prst="rect">
            <a:avLst/>
          </a:prstGeom>
        </p:spPr>
        <p:txBody>
          <a:bodyPr wrap="square">
            <a:spAutoFit/>
          </a:bodyPr>
          <a:lstStyle/>
          <a:p>
            <a:r>
              <a:rPr lang="he-IL" dirty="0" smtClean="0">
                <a:hlinkClick r:id="rId3"/>
              </a:rPr>
              <a:t>קישור לכתבה</a:t>
            </a:r>
            <a:endParaRPr lang="he-IL" dirty="0"/>
          </a:p>
        </p:txBody>
      </p:sp>
    </p:spTree>
    <p:extLst>
      <p:ext uri="{BB962C8B-B14F-4D97-AF65-F5344CB8AC3E}">
        <p14:creationId xmlns:p14="http://schemas.microsoft.com/office/powerpoint/2010/main" val="22682002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latin typeface="Arial" panose="020B0604020202020204" pitchFamily="34" charset="0"/>
                <a:cs typeface="Arial" panose="020B0604020202020204" pitchFamily="34" charset="0"/>
              </a:rPr>
              <a:t>שאלון</a:t>
            </a:r>
            <a:endParaRPr lang="he-IL" b="1" dirty="0">
              <a:latin typeface="Arial" panose="020B0604020202020204" pitchFamily="34" charset="0"/>
              <a:cs typeface="Arial" panose="020B0604020202020204" pitchFamily="34" charset="0"/>
            </a:endParaRPr>
          </a:p>
        </p:txBody>
      </p:sp>
      <p:sp>
        <p:nvSpPr>
          <p:cNvPr id="3" name="מציין מיקום תוכן 2"/>
          <p:cNvSpPr>
            <a:spLocks noGrp="1"/>
          </p:cNvSpPr>
          <p:nvPr>
            <p:ph sz="quarter" idx="1"/>
          </p:nvPr>
        </p:nvSpPr>
        <p:spPr/>
        <p:txBody>
          <a:bodyPr>
            <a:normAutofit fontScale="92500"/>
          </a:bodyPr>
          <a:lstStyle/>
          <a:p>
            <a:pPr lvl="0"/>
            <a:r>
              <a:rPr lang="he-IL" sz="3000" dirty="0">
                <a:latin typeface="Arial" panose="020B0604020202020204" pitchFamily="34" charset="0"/>
                <a:cs typeface="Arial" panose="020B0604020202020204" pitchFamily="34" charset="0"/>
              </a:rPr>
              <a:t>מאיזה אזור אתה מגיע?</a:t>
            </a:r>
            <a:endParaRPr lang="en-US" sz="3000" dirty="0">
              <a:latin typeface="Arial" panose="020B0604020202020204" pitchFamily="34" charset="0"/>
              <a:cs typeface="Arial" panose="020B0604020202020204" pitchFamily="34" charset="0"/>
            </a:endParaRPr>
          </a:p>
          <a:p>
            <a:pPr marL="800100" lvl="2" indent="0">
              <a:buNone/>
            </a:pPr>
            <a:r>
              <a:rPr lang="he-IL" sz="2200" dirty="0">
                <a:latin typeface="Arial" panose="020B0604020202020204" pitchFamily="34" charset="0"/>
                <a:cs typeface="Arial" panose="020B0604020202020204" pitchFamily="34" charset="0"/>
              </a:rPr>
              <a:t>גני מנחם.</a:t>
            </a:r>
            <a:endParaRPr lang="en-US" sz="2200" dirty="0">
              <a:latin typeface="Arial" panose="020B0604020202020204" pitchFamily="34" charset="0"/>
              <a:cs typeface="Arial" panose="020B0604020202020204" pitchFamily="34" charset="0"/>
            </a:endParaRPr>
          </a:p>
          <a:p>
            <a:pPr marL="800100" lvl="2" indent="0">
              <a:buNone/>
            </a:pPr>
            <a:r>
              <a:rPr lang="he-IL" sz="2200" dirty="0">
                <a:latin typeface="Arial" panose="020B0604020202020204" pitchFamily="34" charset="0"/>
                <a:cs typeface="Arial" panose="020B0604020202020204" pitchFamily="34" charset="0"/>
              </a:rPr>
              <a:t>מרכז מסחרי ישן.</a:t>
            </a:r>
            <a:endParaRPr lang="en-US" sz="2200" dirty="0">
              <a:latin typeface="Arial" panose="020B0604020202020204" pitchFamily="34" charset="0"/>
              <a:cs typeface="Arial" panose="020B0604020202020204" pitchFamily="34" charset="0"/>
            </a:endParaRPr>
          </a:p>
          <a:p>
            <a:pPr lvl="0"/>
            <a:r>
              <a:rPr lang="he-IL" sz="3000" dirty="0">
                <a:latin typeface="Arial" panose="020B0604020202020204" pitchFamily="34" charset="0"/>
                <a:cs typeface="Arial" panose="020B0604020202020204" pitchFamily="34" charset="0"/>
              </a:rPr>
              <a:t>האם אזור מגורך מאופיין ברעש מטריד (קריוקי)?</a:t>
            </a:r>
            <a:endParaRPr lang="en-US" sz="3000" dirty="0">
              <a:latin typeface="Arial" panose="020B0604020202020204" pitchFamily="34" charset="0"/>
              <a:cs typeface="Arial" panose="020B0604020202020204" pitchFamily="34" charset="0"/>
            </a:endParaRPr>
          </a:p>
          <a:p>
            <a:pPr marL="0" lvl="0" indent="0">
              <a:buNone/>
            </a:pPr>
            <a:r>
              <a:rPr lang="he-IL" sz="2200" dirty="0" smtClean="0">
                <a:latin typeface="Arial" panose="020B0604020202020204" pitchFamily="34" charset="0"/>
                <a:cs typeface="Arial" panose="020B0604020202020204" pitchFamily="34" charset="0"/>
              </a:rPr>
              <a:t>	כן</a:t>
            </a:r>
            <a:r>
              <a:rPr lang="he-IL" sz="2200" dirty="0">
                <a:latin typeface="Arial" panose="020B0604020202020204" pitchFamily="34" charset="0"/>
                <a:cs typeface="Arial" panose="020B0604020202020204" pitchFamily="34" charset="0"/>
              </a:rPr>
              <a:t>, מקור הרעש הוא________________.</a:t>
            </a:r>
            <a:endParaRPr lang="en-US" sz="2200" dirty="0">
              <a:latin typeface="Arial" panose="020B0604020202020204" pitchFamily="34" charset="0"/>
              <a:cs typeface="Arial" panose="020B0604020202020204" pitchFamily="34" charset="0"/>
            </a:endParaRPr>
          </a:p>
          <a:p>
            <a:pPr marL="0" lvl="0" indent="0">
              <a:buNone/>
            </a:pPr>
            <a:r>
              <a:rPr lang="he-IL" sz="2200" dirty="0" smtClean="0">
                <a:latin typeface="Arial" panose="020B0604020202020204" pitchFamily="34" charset="0"/>
                <a:cs typeface="Arial" panose="020B0604020202020204" pitchFamily="34" charset="0"/>
              </a:rPr>
              <a:t>	לא</a:t>
            </a:r>
            <a:endParaRPr lang="en-US" sz="2200" dirty="0">
              <a:latin typeface="Arial" panose="020B0604020202020204" pitchFamily="34" charset="0"/>
              <a:cs typeface="Arial" panose="020B0604020202020204" pitchFamily="34" charset="0"/>
            </a:endParaRPr>
          </a:p>
          <a:p>
            <a:pPr lvl="0"/>
            <a:r>
              <a:rPr lang="he-IL" sz="3000" dirty="0">
                <a:latin typeface="Arial" panose="020B0604020202020204" pitchFamily="34" charset="0"/>
                <a:cs typeface="Arial" panose="020B0604020202020204" pitchFamily="34" charset="0"/>
              </a:rPr>
              <a:t>באיזה שעות ניתן לזהות את הרעש כמקור מטריד ביותר?</a:t>
            </a:r>
            <a:endParaRPr lang="en-US" sz="3000" dirty="0">
              <a:latin typeface="Arial" panose="020B0604020202020204" pitchFamily="34" charset="0"/>
              <a:cs typeface="Arial" panose="020B0604020202020204" pitchFamily="34" charset="0"/>
            </a:endParaRPr>
          </a:p>
          <a:p>
            <a:pPr lvl="0"/>
            <a:r>
              <a:rPr lang="he-IL" sz="1900" dirty="0">
                <a:latin typeface="Arial" panose="020B0604020202020204" pitchFamily="34" charset="0"/>
                <a:cs typeface="Arial" panose="020B0604020202020204" pitchFamily="34" charset="0"/>
              </a:rPr>
              <a:t>בשעות הבוקר המוקדמות.</a:t>
            </a:r>
            <a:endParaRPr lang="en-US" sz="1900" dirty="0">
              <a:latin typeface="Arial" panose="020B0604020202020204" pitchFamily="34" charset="0"/>
              <a:cs typeface="Arial" panose="020B0604020202020204" pitchFamily="34" charset="0"/>
            </a:endParaRPr>
          </a:p>
          <a:p>
            <a:pPr lvl="0"/>
            <a:r>
              <a:rPr lang="he-IL" sz="1900" dirty="0">
                <a:latin typeface="Arial" panose="020B0604020202020204" pitchFamily="34" charset="0"/>
                <a:cs typeface="Arial" panose="020B0604020202020204" pitchFamily="34" charset="0"/>
              </a:rPr>
              <a:t>בשעות הצהריים.</a:t>
            </a:r>
            <a:endParaRPr lang="en-US" sz="1900" dirty="0">
              <a:latin typeface="Arial" panose="020B0604020202020204" pitchFamily="34" charset="0"/>
              <a:cs typeface="Arial" panose="020B0604020202020204" pitchFamily="34" charset="0"/>
            </a:endParaRPr>
          </a:p>
          <a:p>
            <a:pPr lvl="0"/>
            <a:r>
              <a:rPr lang="he-IL" sz="1900" dirty="0">
                <a:latin typeface="Arial" panose="020B0604020202020204" pitchFamily="34" charset="0"/>
                <a:cs typeface="Arial" panose="020B0604020202020204" pitchFamily="34" charset="0"/>
              </a:rPr>
              <a:t>בשעות הערב.</a:t>
            </a:r>
            <a:endParaRPr lang="en-US" sz="1900" dirty="0">
              <a:latin typeface="Arial" panose="020B0604020202020204" pitchFamily="34" charset="0"/>
              <a:cs typeface="Arial" panose="020B0604020202020204" pitchFamily="34" charset="0"/>
            </a:endParaRPr>
          </a:p>
          <a:p>
            <a:pPr lvl="0"/>
            <a:r>
              <a:rPr lang="he-IL" sz="1900" dirty="0">
                <a:latin typeface="Arial" panose="020B0604020202020204" pitchFamily="34" charset="0"/>
                <a:cs typeface="Arial" panose="020B0604020202020204" pitchFamily="34" charset="0"/>
              </a:rPr>
              <a:t>בשעות הלילה.</a:t>
            </a:r>
            <a:endParaRPr lang="en-US" sz="1900" dirty="0">
              <a:latin typeface="Arial" panose="020B0604020202020204" pitchFamily="34" charset="0"/>
              <a:cs typeface="Arial" panose="020B0604020202020204" pitchFamily="34" charset="0"/>
            </a:endParaRPr>
          </a:p>
          <a:p>
            <a:endParaRPr lang="he-IL" dirty="0"/>
          </a:p>
        </p:txBody>
      </p:sp>
    </p:spTree>
    <p:extLst>
      <p:ext uri="{BB962C8B-B14F-4D97-AF65-F5344CB8AC3E}">
        <p14:creationId xmlns:p14="http://schemas.microsoft.com/office/powerpoint/2010/main" val="3953068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latin typeface="Arial" panose="020B0604020202020204" pitchFamily="34" charset="0"/>
                <a:cs typeface="Arial" panose="020B0604020202020204" pitchFamily="34" charset="0"/>
              </a:rPr>
              <a:t>נושא העבודה</a:t>
            </a:r>
            <a:endParaRPr lang="he-IL" b="1" dirty="0">
              <a:latin typeface="Arial" panose="020B0604020202020204" pitchFamily="34" charset="0"/>
              <a:cs typeface="Arial" panose="020B0604020202020204" pitchFamily="34" charset="0"/>
            </a:endParaRPr>
          </a:p>
        </p:txBody>
      </p:sp>
      <p:sp>
        <p:nvSpPr>
          <p:cNvPr id="3" name="מציין מיקום תוכן 2"/>
          <p:cNvSpPr>
            <a:spLocks noGrp="1"/>
          </p:cNvSpPr>
          <p:nvPr>
            <p:ph sz="quarter" idx="1"/>
          </p:nvPr>
        </p:nvSpPr>
        <p:spPr/>
        <p:txBody>
          <a:bodyPr>
            <a:normAutofit fontScale="85000" lnSpcReduction="10000"/>
          </a:bodyPr>
          <a:lstStyle/>
          <a:p>
            <a:pPr>
              <a:lnSpc>
                <a:spcPct val="160000"/>
              </a:lnSpc>
            </a:pPr>
            <a:r>
              <a:rPr lang="he-IL" b="1" dirty="0">
                <a:latin typeface="Arial" panose="020B0604020202020204" pitchFamily="34" charset="0"/>
                <a:cs typeface="Arial" panose="020B0604020202020204" pitchFamily="34" charset="0"/>
              </a:rPr>
              <a:t>נושא העבודה </a:t>
            </a:r>
            <a:r>
              <a:rPr lang="he-IL" b="1" dirty="0" smtClean="0">
                <a:latin typeface="Arial" panose="020B0604020202020204" pitchFamily="34" charset="0"/>
                <a:cs typeface="Arial" panose="020B0604020202020204" pitchFamily="34" charset="0"/>
              </a:rPr>
              <a:t>: </a:t>
            </a:r>
            <a:r>
              <a:rPr lang="he-IL" dirty="0" smtClean="0">
                <a:latin typeface="Arial" panose="020B0604020202020204" pitchFamily="34" charset="0"/>
                <a:cs typeface="Arial" panose="020B0604020202020204" pitchFamily="34" charset="0"/>
              </a:rPr>
              <a:t>הקריוקי כמטרד סביבתי במרחב העירוני.</a:t>
            </a:r>
            <a:endParaRPr lang="he-IL" dirty="0">
              <a:latin typeface="Arial" panose="020B0604020202020204" pitchFamily="34" charset="0"/>
              <a:cs typeface="Arial" panose="020B0604020202020204" pitchFamily="34" charset="0"/>
            </a:endParaRPr>
          </a:p>
          <a:p>
            <a:pPr>
              <a:lnSpc>
                <a:spcPct val="160000"/>
              </a:lnSpc>
            </a:pPr>
            <a:r>
              <a:rPr lang="he-IL" b="1" dirty="0">
                <a:latin typeface="Arial" panose="020B0604020202020204" pitchFamily="34" charset="0"/>
                <a:cs typeface="Arial" panose="020B0604020202020204" pitchFamily="34" charset="0"/>
              </a:rPr>
              <a:t>שאלת החקר : </a:t>
            </a:r>
            <a:r>
              <a:rPr lang="he-IL" dirty="0">
                <a:latin typeface="Arial" panose="020B0604020202020204" pitchFamily="34" charset="0"/>
                <a:cs typeface="Arial" panose="020B0604020202020204" pitchFamily="34" charset="0"/>
              </a:rPr>
              <a:t>כיצד משפיע הקריוקי על </a:t>
            </a:r>
            <a:r>
              <a:rPr lang="he-IL" dirty="0" smtClean="0">
                <a:latin typeface="Arial" panose="020B0604020202020204" pitchFamily="34" charset="0"/>
                <a:cs typeface="Arial" panose="020B0604020202020204" pitchFamily="34" charset="0"/>
              </a:rPr>
              <a:t>האוכלוסיה במרחב העירוני?</a:t>
            </a:r>
            <a:endParaRPr lang="he-IL" b="1" dirty="0" smtClean="0">
              <a:latin typeface="Arial" panose="020B0604020202020204" pitchFamily="34" charset="0"/>
              <a:cs typeface="Arial" panose="020B0604020202020204" pitchFamily="34" charset="0"/>
            </a:endParaRPr>
          </a:p>
          <a:p>
            <a:pPr>
              <a:lnSpc>
                <a:spcPct val="160000"/>
              </a:lnSpc>
            </a:pPr>
            <a:r>
              <a:rPr lang="he-IL" b="1" dirty="0" smtClean="0">
                <a:latin typeface="Arial" panose="020B0604020202020204" pitchFamily="34" charset="0"/>
                <a:cs typeface="Arial" panose="020B0604020202020204" pitchFamily="34" charset="0"/>
              </a:rPr>
              <a:t>השערה: </a:t>
            </a:r>
            <a:r>
              <a:rPr lang="he-IL" dirty="0" smtClean="0">
                <a:latin typeface="Arial" panose="020B0604020202020204" pitchFamily="34" charset="0"/>
                <a:cs typeface="Arial" panose="020B0604020202020204" pitchFamily="34" charset="0"/>
              </a:rPr>
              <a:t>ככל שערבי הקריוקי שכיחים יותר כך ניתן לראות פגיעה באיכות החיים של האוכלוסייה באזורים האלו.</a:t>
            </a:r>
          </a:p>
          <a:p>
            <a:pPr>
              <a:lnSpc>
                <a:spcPct val="160000"/>
              </a:lnSpc>
            </a:pPr>
            <a:r>
              <a:rPr lang="he-IL" b="1" dirty="0" smtClean="0">
                <a:latin typeface="Arial" panose="020B0604020202020204" pitchFamily="34" charset="0"/>
                <a:cs typeface="Arial" panose="020B0604020202020204" pitchFamily="34" charset="0"/>
              </a:rPr>
              <a:t>כלי </a:t>
            </a:r>
            <a:r>
              <a:rPr lang="he-IL" b="1" dirty="0">
                <a:latin typeface="Arial" panose="020B0604020202020204" pitchFamily="34" charset="0"/>
                <a:cs typeface="Arial" panose="020B0604020202020204" pitchFamily="34" charset="0"/>
              </a:rPr>
              <a:t>מחקר : </a:t>
            </a:r>
            <a:r>
              <a:rPr lang="he-IL" dirty="0" smtClean="0">
                <a:latin typeface="Arial" panose="020B0604020202020204" pitchFamily="34" charset="0"/>
                <a:cs typeface="Arial" panose="020B0604020202020204" pitchFamily="34" charset="0"/>
              </a:rPr>
              <a:t>שאלונים. </a:t>
            </a:r>
            <a:endParaRPr lang="he-IL" dirty="0">
              <a:latin typeface="Arial" panose="020B0604020202020204" pitchFamily="34" charset="0"/>
              <a:cs typeface="Arial" panose="020B0604020202020204" pitchFamily="34" charset="0"/>
            </a:endParaRPr>
          </a:p>
          <a:p>
            <a:pPr>
              <a:lnSpc>
                <a:spcPct val="160000"/>
              </a:lnSpc>
            </a:pPr>
            <a:r>
              <a:rPr lang="he-IL" b="1" dirty="0" smtClean="0">
                <a:latin typeface="Arial" panose="020B0604020202020204" pitchFamily="34" charset="0"/>
                <a:cs typeface="Arial" panose="020B0604020202020204" pitchFamily="34" charset="0"/>
              </a:rPr>
              <a:t>תוצר </a:t>
            </a:r>
            <a:r>
              <a:rPr lang="he-IL" b="1" dirty="0">
                <a:latin typeface="Arial" panose="020B0604020202020204" pitchFamily="34" charset="0"/>
                <a:cs typeface="Arial" panose="020B0604020202020204" pitchFamily="34" charset="0"/>
              </a:rPr>
              <a:t>סופי </a:t>
            </a:r>
            <a:r>
              <a:rPr lang="he-IL" dirty="0" smtClean="0">
                <a:latin typeface="Arial" panose="020B0604020202020204" pitchFamily="34" charset="0"/>
                <a:cs typeface="Arial" panose="020B0604020202020204" pitchFamily="34" charset="0"/>
              </a:rPr>
              <a:t>: המלצה להסדרת מקומות ציבוריים/ פרטיים לערבי הקריוקי.</a:t>
            </a:r>
            <a:endParaRPr lang="he-I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19169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שאלון</a:t>
            </a:r>
            <a:endParaRPr lang="he-IL" dirty="0"/>
          </a:p>
        </p:txBody>
      </p:sp>
      <p:sp>
        <p:nvSpPr>
          <p:cNvPr id="3" name="מציין מיקום תוכן 2"/>
          <p:cNvSpPr>
            <a:spLocks noGrp="1"/>
          </p:cNvSpPr>
          <p:nvPr>
            <p:ph sz="quarter" idx="1"/>
          </p:nvPr>
        </p:nvSpPr>
        <p:spPr>
          <a:xfrm>
            <a:off x="323528" y="1700808"/>
            <a:ext cx="8503920" cy="4572000"/>
          </a:xfrm>
        </p:spPr>
        <p:txBody>
          <a:bodyPr>
            <a:normAutofit lnSpcReduction="10000"/>
          </a:bodyPr>
          <a:lstStyle/>
          <a:p>
            <a:pPr lvl="0"/>
            <a:r>
              <a:rPr lang="he-IL" sz="2400" dirty="0">
                <a:latin typeface="Arial" panose="020B0604020202020204" pitchFamily="34" charset="0"/>
                <a:cs typeface="Arial" panose="020B0604020202020204" pitchFamily="34" charset="0"/>
              </a:rPr>
              <a:t>מהי תגובתך כאשר אתה נתקל במטרד הקריוקי?</a:t>
            </a:r>
            <a:endParaRPr lang="en-US" sz="2400" dirty="0">
              <a:latin typeface="Arial" panose="020B0604020202020204" pitchFamily="34" charset="0"/>
              <a:cs typeface="Arial" panose="020B0604020202020204" pitchFamily="34" charset="0"/>
            </a:endParaRPr>
          </a:p>
          <a:p>
            <a:pPr marL="400050" lvl="1" indent="0">
              <a:buNone/>
            </a:pPr>
            <a:r>
              <a:rPr lang="he-IL" sz="2400" dirty="0">
                <a:latin typeface="Arial" panose="020B0604020202020204" pitchFamily="34" charset="0"/>
                <a:cs typeface="Arial" panose="020B0604020202020204" pitchFamily="34" charset="0"/>
              </a:rPr>
              <a:t>מתעלם.</a:t>
            </a:r>
            <a:endParaRPr lang="en-US" sz="2400" dirty="0">
              <a:latin typeface="Arial" panose="020B0604020202020204" pitchFamily="34" charset="0"/>
              <a:cs typeface="Arial" panose="020B0604020202020204" pitchFamily="34" charset="0"/>
            </a:endParaRPr>
          </a:p>
          <a:p>
            <a:pPr marL="400050" lvl="1" indent="0">
              <a:buNone/>
            </a:pPr>
            <a:r>
              <a:rPr lang="he-IL" sz="2400" dirty="0">
                <a:latin typeface="Arial" panose="020B0604020202020204" pitchFamily="34" charset="0"/>
                <a:cs typeface="Arial" panose="020B0604020202020204" pitchFamily="34" charset="0"/>
              </a:rPr>
              <a:t>פונה להעיר לשכנים.</a:t>
            </a:r>
            <a:endParaRPr lang="en-US" sz="2400" dirty="0">
              <a:latin typeface="Arial" panose="020B0604020202020204" pitchFamily="34" charset="0"/>
              <a:cs typeface="Arial" panose="020B0604020202020204" pitchFamily="34" charset="0"/>
            </a:endParaRPr>
          </a:p>
          <a:p>
            <a:pPr marL="400050" lvl="1" indent="0">
              <a:buNone/>
            </a:pPr>
            <a:r>
              <a:rPr lang="he-IL" sz="2400" dirty="0">
                <a:latin typeface="Arial" panose="020B0604020202020204" pitchFamily="34" charset="0"/>
                <a:cs typeface="Arial" panose="020B0604020202020204" pitchFamily="34" charset="0"/>
              </a:rPr>
              <a:t>מ</a:t>
            </a:r>
            <a:r>
              <a:rPr lang="he-IL" sz="2400" dirty="0" smtClean="0">
                <a:latin typeface="Arial" panose="020B0604020202020204" pitchFamily="34" charset="0"/>
                <a:cs typeface="Arial" panose="020B0604020202020204" pitchFamily="34" charset="0"/>
              </a:rPr>
              <a:t>תקשר </a:t>
            </a:r>
            <a:r>
              <a:rPr lang="he-IL" sz="2400" dirty="0">
                <a:latin typeface="Arial" panose="020B0604020202020204" pitchFamily="34" charset="0"/>
                <a:cs typeface="Arial" panose="020B0604020202020204" pitchFamily="34" charset="0"/>
              </a:rPr>
              <a:t>למשטרה/רשויות</a:t>
            </a:r>
            <a:endParaRPr lang="en-US" sz="2400" dirty="0">
              <a:latin typeface="Arial" panose="020B0604020202020204" pitchFamily="34" charset="0"/>
              <a:cs typeface="Arial" panose="020B0604020202020204" pitchFamily="34" charset="0"/>
            </a:endParaRPr>
          </a:p>
          <a:p>
            <a:pPr marL="400050" lvl="1" indent="0">
              <a:buNone/>
            </a:pPr>
            <a:r>
              <a:rPr lang="he-IL" sz="2400" dirty="0">
                <a:latin typeface="Arial" panose="020B0604020202020204" pitchFamily="34" charset="0"/>
                <a:cs typeface="Arial" panose="020B0604020202020204" pitchFamily="34" charset="0"/>
              </a:rPr>
              <a:t>אחר________________</a:t>
            </a:r>
            <a:endParaRPr lang="en-US" sz="2400" dirty="0">
              <a:latin typeface="Arial" panose="020B0604020202020204" pitchFamily="34" charset="0"/>
              <a:cs typeface="Arial" panose="020B0604020202020204" pitchFamily="34" charset="0"/>
            </a:endParaRPr>
          </a:p>
          <a:p>
            <a:pPr lvl="0"/>
            <a:r>
              <a:rPr lang="he-IL" sz="2400" dirty="0">
                <a:latin typeface="Arial" panose="020B0604020202020204" pitchFamily="34" charset="0"/>
                <a:cs typeface="Arial" panose="020B0604020202020204" pitchFamily="34" charset="0"/>
              </a:rPr>
              <a:t>האם מטרד הקריוקי פגע בך ברמת החיים?</a:t>
            </a:r>
            <a:endParaRPr lang="en-US" sz="2400" dirty="0">
              <a:latin typeface="Arial" panose="020B0604020202020204" pitchFamily="34" charset="0"/>
              <a:cs typeface="Arial" panose="020B0604020202020204" pitchFamily="34" charset="0"/>
            </a:endParaRPr>
          </a:p>
          <a:p>
            <a:pPr marL="457200" lvl="1" indent="0">
              <a:buNone/>
            </a:pPr>
            <a:r>
              <a:rPr lang="he-IL" sz="2400" dirty="0">
                <a:latin typeface="Arial" panose="020B0604020202020204" pitchFamily="34" charset="0"/>
                <a:cs typeface="Arial" panose="020B0604020202020204" pitchFamily="34" charset="0"/>
              </a:rPr>
              <a:t>כן ________________.</a:t>
            </a:r>
            <a:endParaRPr lang="en-US" sz="2400" dirty="0">
              <a:latin typeface="Arial" panose="020B0604020202020204" pitchFamily="34" charset="0"/>
              <a:cs typeface="Arial" panose="020B0604020202020204" pitchFamily="34" charset="0"/>
            </a:endParaRPr>
          </a:p>
          <a:p>
            <a:pPr marL="400050" lvl="1" indent="0">
              <a:buNone/>
            </a:pPr>
            <a:r>
              <a:rPr lang="he-IL" sz="2400" dirty="0">
                <a:latin typeface="Arial" panose="020B0604020202020204" pitchFamily="34" charset="0"/>
                <a:cs typeface="Arial" panose="020B0604020202020204" pitchFamily="34" charset="0"/>
              </a:rPr>
              <a:t>לא.</a:t>
            </a:r>
            <a:endParaRPr lang="en-US" sz="2400" dirty="0">
              <a:latin typeface="Arial" panose="020B0604020202020204" pitchFamily="34" charset="0"/>
              <a:cs typeface="Arial" panose="020B0604020202020204" pitchFamily="34" charset="0"/>
            </a:endParaRPr>
          </a:p>
          <a:p>
            <a:pPr lvl="0"/>
            <a:r>
              <a:rPr lang="he-IL" sz="2400" dirty="0">
                <a:latin typeface="Arial" panose="020B0604020202020204" pitchFamily="34" charset="0"/>
                <a:cs typeface="Arial" panose="020B0604020202020204" pitchFamily="34" charset="0"/>
              </a:rPr>
              <a:t>האם אתה מפעיל/משתתף בערבי קריוקי?</a:t>
            </a:r>
            <a:endParaRPr lang="en-US" sz="2400" dirty="0">
              <a:latin typeface="Arial" panose="020B0604020202020204" pitchFamily="34" charset="0"/>
              <a:cs typeface="Arial" panose="020B0604020202020204" pitchFamily="34" charset="0"/>
            </a:endParaRPr>
          </a:p>
          <a:p>
            <a:pPr lvl="0"/>
            <a:r>
              <a:rPr lang="he-IL" sz="2400" dirty="0">
                <a:latin typeface="Arial" panose="020B0604020202020204" pitchFamily="34" charset="0"/>
                <a:cs typeface="Arial" panose="020B0604020202020204" pitchFamily="34" charset="0"/>
              </a:rPr>
              <a:t>כן.</a:t>
            </a:r>
            <a:endParaRPr lang="en-US" sz="2400" dirty="0">
              <a:latin typeface="Arial" panose="020B0604020202020204" pitchFamily="34" charset="0"/>
              <a:cs typeface="Arial" panose="020B0604020202020204" pitchFamily="34" charset="0"/>
            </a:endParaRPr>
          </a:p>
          <a:p>
            <a:pPr lvl="0"/>
            <a:r>
              <a:rPr lang="he-IL" sz="2400" dirty="0">
                <a:latin typeface="Arial" panose="020B0604020202020204" pitchFamily="34" charset="0"/>
                <a:cs typeface="Arial" panose="020B0604020202020204" pitchFamily="34" charset="0"/>
              </a:rPr>
              <a:t>לא.</a:t>
            </a:r>
            <a:endParaRPr lang="en-US" sz="2400" dirty="0">
              <a:latin typeface="Arial" panose="020B0604020202020204" pitchFamily="34" charset="0"/>
              <a:cs typeface="Arial" panose="020B0604020202020204" pitchFamily="34" charset="0"/>
            </a:endParaRPr>
          </a:p>
          <a:p>
            <a:endParaRPr lang="he-IL" dirty="0"/>
          </a:p>
        </p:txBody>
      </p:sp>
    </p:spTree>
    <p:extLst>
      <p:ext uri="{BB962C8B-B14F-4D97-AF65-F5344CB8AC3E}">
        <p14:creationId xmlns:p14="http://schemas.microsoft.com/office/powerpoint/2010/main" val="35860032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שאלון</a:t>
            </a:r>
            <a:endParaRPr lang="he-IL" dirty="0"/>
          </a:p>
        </p:txBody>
      </p:sp>
      <p:sp>
        <p:nvSpPr>
          <p:cNvPr id="3" name="מציין מיקום תוכן 2"/>
          <p:cNvSpPr>
            <a:spLocks noGrp="1"/>
          </p:cNvSpPr>
          <p:nvPr>
            <p:ph sz="quarter" idx="1"/>
          </p:nvPr>
        </p:nvSpPr>
        <p:spPr/>
        <p:txBody>
          <a:bodyPr/>
          <a:lstStyle/>
          <a:p>
            <a:pPr lvl="0"/>
            <a:r>
              <a:rPr lang="he-IL" sz="2800" dirty="0">
                <a:latin typeface="Arial" panose="020B0604020202020204" pitchFamily="34" charset="0"/>
                <a:cs typeface="Arial" panose="020B0604020202020204" pitchFamily="34" charset="0"/>
              </a:rPr>
              <a:t>איזה פיתרון לדעתך יהיה הכי יעיל לפתרון מטרד הקריוקי?</a:t>
            </a:r>
            <a:endParaRPr lang="en-US" sz="2800" dirty="0">
              <a:latin typeface="Arial" panose="020B0604020202020204" pitchFamily="34" charset="0"/>
              <a:cs typeface="Arial" panose="020B0604020202020204" pitchFamily="34" charset="0"/>
            </a:endParaRPr>
          </a:p>
          <a:p>
            <a:pPr lvl="0"/>
            <a:r>
              <a:rPr lang="he-IL" sz="2000" dirty="0">
                <a:latin typeface="Arial" panose="020B0604020202020204" pitchFamily="34" charset="0"/>
                <a:cs typeface="Arial" panose="020B0604020202020204" pitchFamily="34" charset="0"/>
              </a:rPr>
              <a:t>אכיפה מוגברת לחוק מטרד הרעש.</a:t>
            </a:r>
            <a:endParaRPr lang="en-US" sz="2000" dirty="0">
              <a:latin typeface="Arial" panose="020B0604020202020204" pitchFamily="34" charset="0"/>
              <a:cs typeface="Arial" panose="020B0604020202020204" pitchFamily="34" charset="0"/>
            </a:endParaRPr>
          </a:p>
          <a:p>
            <a:pPr lvl="0"/>
            <a:r>
              <a:rPr lang="he-IL" sz="2000" dirty="0">
                <a:latin typeface="Arial" panose="020B0604020202020204" pitchFamily="34" charset="0"/>
                <a:cs typeface="Arial" panose="020B0604020202020204" pitchFamily="34" charset="0"/>
              </a:rPr>
              <a:t>הסדרת מקומות ציבוריים/פרטיים.</a:t>
            </a:r>
            <a:endParaRPr lang="en-US" sz="2000" dirty="0">
              <a:latin typeface="Arial" panose="020B0604020202020204" pitchFamily="34" charset="0"/>
              <a:cs typeface="Arial" panose="020B0604020202020204" pitchFamily="34" charset="0"/>
            </a:endParaRPr>
          </a:p>
          <a:p>
            <a:pPr lvl="0"/>
            <a:r>
              <a:rPr lang="he-IL" sz="2000" dirty="0">
                <a:latin typeface="Arial" panose="020B0604020202020204" pitchFamily="34" charset="0"/>
                <a:cs typeface="Arial" panose="020B0604020202020204" pitchFamily="34" charset="0"/>
              </a:rPr>
              <a:t>החרמת הציוד על ידי המשטרה/רשויות.</a:t>
            </a:r>
            <a:endParaRPr lang="en-US" sz="2000" dirty="0">
              <a:latin typeface="Arial" panose="020B0604020202020204" pitchFamily="34" charset="0"/>
              <a:cs typeface="Arial" panose="020B0604020202020204" pitchFamily="34" charset="0"/>
            </a:endParaRPr>
          </a:p>
          <a:p>
            <a:pPr lvl="0"/>
            <a:r>
              <a:rPr lang="he-IL" sz="2000" dirty="0">
                <a:latin typeface="Arial" panose="020B0604020202020204" pitchFamily="34" charset="0"/>
                <a:cs typeface="Arial" panose="020B0604020202020204" pitchFamily="34" charset="0"/>
              </a:rPr>
              <a:t>אחר_______________________.</a:t>
            </a:r>
            <a:endParaRPr lang="en-US" sz="2000" dirty="0">
              <a:latin typeface="Arial" panose="020B0604020202020204" pitchFamily="34" charset="0"/>
              <a:cs typeface="Arial" panose="020B0604020202020204" pitchFamily="34" charset="0"/>
            </a:endParaRPr>
          </a:p>
          <a:p>
            <a:endParaRPr lang="he-IL" dirty="0"/>
          </a:p>
        </p:txBody>
      </p:sp>
    </p:spTree>
    <p:extLst>
      <p:ext uri="{BB962C8B-B14F-4D97-AF65-F5344CB8AC3E}">
        <p14:creationId xmlns:p14="http://schemas.microsoft.com/office/powerpoint/2010/main" val="26818759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t>ניתוח נתונים- אזור הסקר</a:t>
            </a:r>
            <a:endParaRPr lang="he-IL" b="1"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67544" y="1700808"/>
            <a:ext cx="3888432" cy="275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076056" y="1700808"/>
            <a:ext cx="3744416" cy="2169825"/>
          </a:xfrm>
          <a:prstGeom prst="rect">
            <a:avLst/>
          </a:prstGeom>
          <a:noFill/>
        </p:spPr>
        <p:txBody>
          <a:bodyPr wrap="square" rtlCol="1">
            <a:spAutoFit/>
          </a:bodyPr>
          <a:lstStyle/>
          <a:p>
            <a:pPr>
              <a:lnSpc>
                <a:spcPct val="150000"/>
              </a:lnSpc>
            </a:pPr>
            <a:r>
              <a:rPr lang="he-IL" dirty="0" smtClean="0">
                <a:latin typeface="Arial" panose="020B0604020202020204" pitchFamily="34" charset="0"/>
                <a:cs typeface="Arial" panose="020B0604020202020204" pitchFamily="34" charset="0"/>
              </a:rPr>
              <a:t>בחרתי לערוך את הסקר בשכונות גני מנחם, ומרכז מסחרי ישן מאחר ושכונות אלה ידועות כמוקדי הקריוקי בבאר יעקב.</a:t>
            </a:r>
          </a:p>
          <a:p>
            <a:pPr>
              <a:lnSpc>
                <a:spcPct val="150000"/>
              </a:lnSpc>
            </a:pPr>
            <a:r>
              <a:rPr lang="he-IL" dirty="0" smtClean="0">
                <a:latin typeface="Arial" panose="020B0604020202020204" pitchFamily="34" charset="0"/>
                <a:cs typeface="Arial" panose="020B0604020202020204" pitchFamily="34" charset="0"/>
              </a:rPr>
              <a:t>בשני האזורים </a:t>
            </a:r>
            <a:r>
              <a:rPr lang="he-IL" dirty="0">
                <a:latin typeface="Arial" panose="020B0604020202020204" pitchFamily="34" charset="0"/>
                <a:cs typeface="Arial" panose="020B0604020202020204" pitchFamily="34" charset="0"/>
              </a:rPr>
              <a:t>ציינו </a:t>
            </a:r>
            <a:r>
              <a:rPr lang="he-IL" dirty="0" smtClean="0">
                <a:latin typeface="Arial" panose="020B0604020202020204" pitchFamily="34" charset="0"/>
                <a:cs typeface="Arial" panose="020B0604020202020204" pitchFamily="34" charset="0"/>
              </a:rPr>
              <a:t>חד </a:t>
            </a:r>
            <a:r>
              <a:rPr lang="he-IL" dirty="0">
                <a:latin typeface="Arial" panose="020B0604020202020204" pitchFamily="34" charset="0"/>
                <a:cs typeface="Arial" panose="020B0604020202020204" pitchFamily="34" charset="0"/>
              </a:rPr>
              <a:t>משמעית </a:t>
            </a:r>
            <a:r>
              <a:rPr lang="he-IL" dirty="0" smtClean="0">
                <a:latin typeface="Arial" panose="020B0604020202020204" pitchFamily="34" charset="0"/>
                <a:cs typeface="Arial" panose="020B0604020202020204" pitchFamily="34" charset="0"/>
              </a:rPr>
              <a:t>כי </a:t>
            </a:r>
            <a:r>
              <a:rPr lang="he-IL" dirty="0">
                <a:latin typeface="Arial" panose="020B0604020202020204" pitchFamily="34" charset="0"/>
                <a:cs typeface="Arial" panose="020B0604020202020204" pitchFamily="34" charset="0"/>
              </a:rPr>
              <a:t>קיים מטרד </a:t>
            </a:r>
            <a:r>
              <a:rPr lang="he-IL" dirty="0" smtClean="0">
                <a:latin typeface="Arial" panose="020B0604020202020204" pitchFamily="34" charset="0"/>
                <a:cs typeface="Arial" panose="020B0604020202020204" pitchFamily="34" charset="0"/>
              </a:rPr>
              <a:t>קריוקי. </a:t>
            </a:r>
            <a:endParaRPr lang="he-I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08910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t>ניתוח שעות הרעש כמטרד</a:t>
            </a:r>
            <a:endParaRPr lang="he-IL" b="1" dirty="0"/>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62946" y="1534120"/>
            <a:ext cx="3849014" cy="2313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57711" y="1268760"/>
            <a:ext cx="4278785" cy="5386090"/>
          </a:xfrm>
          <a:prstGeom prst="rect">
            <a:avLst/>
          </a:prstGeom>
          <a:noFill/>
        </p:spPr>
        <p:txBody>
          <a:bodyPr wrap="square" rtlCol="1">
            <a:spAutoFit/>
          </a:bodyPr>
          <a:lstStyle/>
          <a:p>
            <a:pPr>
              <a:lnSpc>
                <a:spcPct val="150000"/>
              </a:lnSpc>
            </a:pPr>
            <a:r>
              <a:rPr lang="he-IL" sz="1600" dirty="0" smtClean="0">
                <a:latin typeface="Arial" panose="020B0604020202020204" pitchFamily="34" charset="0"/>
                <a:cs typeface="Arial" panose="020B0604020202020204" pitchFamily="34" charset="0"/>
              </a:rPr>
              <a:t>שעות הרעש הם לרוב בשעות הלילה, ולפעמים טיפה בערב.</a:t>
            </a:r>
          </a:p>
          <a:p>
            <a:pPr>
              <a:lnSpc>
                <a:spcPct val="150000"/>
              </a:lnSpc>
            </a:pPr>
            <a:r>
              <a:rPr lang="he-IL" sz="1600" dirty="0" smtClean="0">
                <a:latin typeface="Arial" panose="020B0604020202020204" pitchFamily="34" charset="0"/>
                <a:cs typeface="Arial" panose="020B0604020202020204" pitchFamily="34" charset="0"/>
              </a:rPr>
              <a:t>למרות נתון זה רוב הנשאלים בסקר הביעו שמטרד הקריוקי לא פוגע ברמת החיים שלהם, אני משער שחלקם בחרו לענות כך בשביל לחסוך בעיות עם שכנים/מכרים.</a:t>
            </a:r>
          </a:p>
          <a:p>
            <a:pPr>
              <a:lnSpc>
                <a:spcPct val="150000"/>
              </a:lnSpc>
            </a:pPr>
            <a:endParaRPr lang="he-IL" sz="1600" dirty="0" smtClean="0">
              <a:latin typeface="Arial" panose="020B0604020202020204" pitchFamily="34" charset="0"/>
              <a:cs typeface="Arial" panose="020B0604020202020204" pitchFamily="34" charset="0"/>
            </a:endParaRPr>
          </a:p>
          <a:p>
            <a:pPr>
              <a:lnSpc>
                <a:spcPct val="150000"/>
              </a:lnSpc>
            </a:pPr>
            <a:r>
              <a:rPr lang="he-IL" sz="1600" dirty="0" smtClean="0">
                <a:latin typeface="Arial" panose="020B0604020202020204" pitchFamily="34" charset="0"/>
                <a:cs typeface="Arial" panose="020B0604020202020204" pitchFamily="34" charset="0"/>
              </a:rPr>
              <a:t>אלו שכן הצביעו על פגיעה ברמת החיים ציינו ש:</a:t>
            </a:r>
          </a:p>
          <a:p>
            <a:pPr marL="342900" indent="-342900">
              <a:lnSpc>
                <a:spcPct val="150000"/>
              </a:lnSpc>
              <a:buFont typeface="+mj-lt"/>
              <a:buAutoNum type="arabicPeriod"/>
            </a:pPr>
            <a:r>
              <a:rPr lang="he-IL" sz="1600" i="1" dirty="0">
                <a:latin typeface="Arial" panose="020B0604020202020204" pitchFamily="34" charset="0"/>
                <a:cs typeface="Arial" panose="020B0604020202020204" pitchFamily="34" charset="0"/>
              </a:rPr>
              <a:t>הילדים מתעוררים</a:t>
            </a:r>
          </a:p>
          <a:p>
            <a:pPr marL="342900" indent="-342900">
              <a:lnSpc>
                <a:spcPct val="150000"/>
              </a:lnSpc>
              <a:buFont typeface="+mj-lt"/>
              <a:buAutoNum type="arabicPeriod"/>
            </a:pPr>
            <a:r>
              <a:rPr lang="he-IL" sz="1600" i="1" dirty="0">
                <a:latin typeface="Arial" panose="020B0604020202020204" pitchFamily="34" charset="0"/>
                <a:cs typeface="Arial" panose="020B0604020202020204" pitchFamily="34" charset="0"/>
              </a:rPr>
              <a:t>בלתי נסבל</a:t>
            </a:r>
          </a:p>
          <a:p>
            <a:pPr marL="342900" indent="-342900">
              <a:lnSpc>
                <a:spcPct val="150000"/>
              </a:lnSpc>
              <a:buFont typeface="+mj-lt"/>
              <a:buAutoNum type="arabicPeriod"/>
            </a:pPr>
            <a:r>
              <a:rPr lang="he-IL" sz="1600" i="1" dirty="0">
                <a:latin typeface="Arial" panose="020B0604020202020204" pitchFamily="34" charset="0"/>
                <a:cs typeface="Arial" panose="020B0604020202020204" pitchFamily="34" charset="0"/>
              </a:rPr>
              <a:t>אי אפשר לחיות כך</a:t>
            </a:r>
          </a:p>
          <a:p>
            <a:pPr marL="342900" indent="-342900">
              <a:lnSpc>
                <a:spcPct val="150000"/>
              </a:lnSpc>
              <a:buFont typeface="+mj-lt"/>
              <a:buAutoNum type="arabicPeriod"/>
            </a:pPr>
            <a:r>
              <a:rPr lang="he-IL" sz="1600" i="1" dirty="0">
                <a:latin typeface="Arial" panose="020B0604020202020204" pitchFamily="34" charset="0"/>
                <a:cs typeface="Arial" panose="020B0604020202020204" pitchFamily="34" charset="0"/>
              </a:rPr>
              <a:t>הרעש מטריד</a:t>
            </a:r>
          </a:p>
          <a:p>
            <a:pPr marL="342900" indent="-342900">
              <a:lnSpc>
                <a:spcPct val="150000"/>
              </a:lnSpc>
              <a:buFont typeface="+mj-lt"/>
              <a:buAutoNum type="arabicPeriod"/>
            </a:pPr>
            <a:r>
              <a:rPr lang="he-IL" sz="1600" i="1" dirty="0">
                <a:latin typeface="Arial" panose="020B0604020202020204" pitchFamily="34" charset="0"/>
                <a:cs typeface="Arial" panose="020B0604020202020204" pitchFamily="34" charset="0"/>
              </a:rPr>
              <a:t>לא ניתן לשבת בכיף בסלון</a:t>
            </a:r>
          </a:p>
          <a:p>
            <a:endParaRPr lang="he-IL" sz="1600" dirty="0" smtClean="0"/>
          </a:p>
          <a:p>
            <a:endParaRPr lang="he-IL" sz="16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05065"/>
            <a:ext cx="3816424" cy="2289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5086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t>פעיל/משתתף בערביי קריוקי</a:t>
            </a:r>
            <a:endParaRPr lang="he-IL" b="1" dirty="0"/>
          </a:p>
        </p:txBody>
      </p:sp>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95536" y="1700808"/>
            <a:ext cx="4200466"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724128" y="1556792"/>
            <a:ext cx="3096344" cy="3831818"/>
          </a:xfrm>
          <a:prstGeom prst="rect">
            <a:avLst/>
          </a:prstGeom>
          <a:noFill/>
        </p:spPr>
        <p:txBody>
          <a:bodyPr wrap="square" rtlCol="1">
            <a:spAutoFit/>
          </a:bodyPr>
          <a:lstStyle/>
          <a:p>
            <a:pPr marL="342900" indent="-342900">
              <a:lnSpc>
                <a:spcPct val="150000"/>
              </a:lnSpc>
              <a:buFont typeface="+mj-lt"/>
              <a:buAutoNum type="arabicPeriod"/>
            </a:pPr>
            <a:r>
              <a:rPr lang="he-IL" dirty="0" smtClean="0">
                <a:latin typeface="Arial" panose="020B0604020202020204" pitchFamily="34" charset="0"/>
                <a:cs typeface="Arial" panose="020B0604020202020204" pitchFamily="34" charset="0"/>
              </a:rPr>
              <a:t>רוב הנשאלים בסקר ציינו שלא יוצא להם להשתתף בערבי קריוקי.</a:t>
            </a:r>
          </a:p>
          <a:p>
            <a:pPr marL="342900" indent="-342900">
              <a:lnSpc>
                <a:spcPct val="150000"/>
              </a:lnSpc>
              <a:buFont typeface="+mj-lt"/>
              <a:buAutoNum type="arabicPeriod"/>
            </a:pPr>
            <a:endParaRPr lang="he-IL"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he-IL" dirty="0" smtClean="0">
                <a:latin typeface="Arial" panose="020B0604020202020204" pitchFamily="34" charset="0"/>
                <a:cs typeface="Arial" panose="020B0604020202020204" pitchFamily="34" charset="0"/>
              </a:rPr>
              <a:t>יתכן שאם הייתי מעביר את רוב השאלונים לאותם אלה שפעילים בערבי קריוקי התגובות לסקר היו שונות והפוכות מתוצאות אלה.</a:t>
            </a:r>
            <a:endParaRPr lang="he-I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40723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t>פתרון בעיית הקריוקי</a:t>
            </a:r>
            <a:endParaRPr lang="he-IL" b="1" dirty="0"/>
          </a:p>
        </p:txBody>
      </p:sp>
      <p:pic>
        <p:nvPicPr>
          <p:cNvPr id="512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39552" y="1772816"/>
            <a:ext cx="4104456" cy="2467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48064" y="1412776"/>
            <a:ext cx="3816424" cy="4524315"/>
          </a:xfrm>
          <a:prstGeom prst="rect">
            <a:avLst/>
          </a:prstGeom>
          <a:noFill/>
        </p:spPr>
        <p:txBody>
          <a:bodyPr wrap="square" rtlCol="1">
            <a:spAutoFit/>
          </a:bodyPr>
          <a:lstStyle/>
          <a:p>
            <a:pPr marL="342900" indent="-342900">
              <a:lnSpc>
                <a:spcPct val="150000"/>
              </a:lnSpc>
              <a:buFont typeface="+mj-lt"/>
              <a:buAutoNum type="arabicPeriod"/>
            </a:pPr>
            <a:r>
              <a:rPr lang="he-IL" dirty="0" smtClean="0">
                <a:latin typeface="Arial" panose="020B0604020202020204" pitchFamily="34" charset="0"/>
                <a:cs typeface="Arial" panose="020B0604020202020204" pitchFamily="34" charset="0"/>
              </a:rPr>
              <a:t>בשאלון הוצע כמה פתרונות לבעיית הקריוקי, רוב הנשאלים הצביעו על הקמת מבנה ציבורי שייתן מענה למטרד הקריוקי.</a:t>
            </a:r>
            <a:r>
              <a:rPr lang="he-IL" dirty="0">
                <a:latin typeface="Arial" panose="020B0604020202020204" pitchFamily="34" charset="0"/>
                <a:cs typeface="Arial" panose="020B0604020202020204" pitchFamily="34" charset="0"/>
              </a:rPr>
              <a:t> </a:t>
            </a:r>
            <a:r>
              <a:rPr lang="he-IL" dirty="0" smtClean="0">
                <a:latin typeface="Arial" panose="020B0604020202020204" pitchFamily="34" charset="0"/>
                <a:cs typeface="Arial" panose="020B0604020202020204" pitchFamily="34" charset="0"/>
              </a:rPr>
              <a:t>אחוז </a:t>
            </a:r>
            <a:r>
              <a:rPr lang="he-IL" dirty="0">
                <a:latin typeface="Arial" panose="020B0604020202020204" pitchFamily="34" charset="0"/>
                <a:cs typeface="Arial" panose="020B0604020202020204" pitchFamily="34" charset="0"/>
              </a:rPr>
              <a:t>קטן מאוד בחר בדעה של אכיפה מוגברת </a:t>
            </a:r>
            <a:r>
              <a:rPr lang="he-IL" dirty="0" smtClean="0">
                <a:latin typeface="Arial" panose="020B0604020202020204" pitchFamily="34" charset="0"/>
                <a:cs typeface="Arial" panose="020B0604020202020204" pitchFamily="34" charset="0"/>
              </a:rPr>
              <a:t>.</a:t>
            </a:r>
            <a:endParaRPr lang="he-IL"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endParaRPr lang="he-IL" dirty="0" smtClean="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he-IL" dirty="0" smtClean="0">
                <a:latin typeface="Arial" panose="020B0604020202020204" pitchFamily="34" charset="0"/>
                <a:cs typeface="Arial" panose="020B0604020202020204" pitchFamily="34" charset="0"/>
              </a:rPr>
              <a:t>חלק מהנשאלים אף הביעו שהם בעד להחרים את ציוד הקריוקי כתגובה לאותו בעל הערב שהחליט לעשות ערב קריוקי.</a:t>
            </a:r>
          </a:p>
          <a:p>
            <a:pPr marL="342900" indent="-342900">
              <a:buFont typeface="+mj-lt"/>
              <a:buAutoNum type="arabicPeriod"/>
            </a:pPr>
            <a:endParaRPr lang="he-IL" dirty="0"/>
          </a:p>
        </p:txBody>
      </p:sp>
    </p:spTree>
    <p:extLst>
      <p:ext uri="{BB962C8B-B14F-4D97-AF65-F5344CB8AC3E}">
        <p14:creationId xmlns:p14="http://schemas.microsoft.com/office/powerpoint/2010/main" val="17654739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t>ניתוח התגובות למטרד הקריוקי</a:t>
            </a:r>
            <a:endParaRPr lang="he-IL" b="1" dirty="0"/>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23528" y="1628800"/>
            <a:ext cx="3833327" cy="2395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355976" y="1343665"/>
            <a:ext cx="4680520" cy="4576702"/>
          </a:xfrm>
          <a:prstGeom prst="rect">
            <a:avLst/>
          </a:prstGeom>
          <a:noFill/>
        </p:spPr>
        <p:txBody>
          <a:bodyPr wrap="square" rtlCol="1">
            <a:spAutoFit/>
          </a:bodyPr>
          <a:lstStyle/>
          <a:p>
            <a:pPr>
              <a:lnSpc>
                <a:spcPct val="150000"/>
              </a:lnSpc>
            </a:pPr>
            <a:r>
              <a:rPr lang="he-IL" sz="1400" dirty="0" smtClean="0">
                <a:latin typeface="Arial" panose="020B0604020202020204" pitchFamily="34" charset="0"/>
                <a:cs typeface="Arial" panose="020B0604020202020204" pitchFamily="34" charset="0"/>
              </a:rPr>
              <a:t>מניתוח הנתונים עולה כי אחוז גבוה של התושבים בוחר להתעלם ולא להגיב למטרד הקריוקי. אחוז נמוך יותר מעדיף לפנות לרשויות החוק קרי, משטרה. ומיעוט בוחר להעיר לשכנים שמפעילים ערבי קריוקי.</a:t>
            </a:r>
            <a:endParaRPr lang="he-IL" sz="1400" dirty="0">
              <a:latin typeface="Arial" panose="020B0604020202020204" pitchFamily="34" charset="0"/>
              <a:cs typeface="Arial" panose="020B0604020202020204" pitchFamily="34" charset="0"/>
            </a:endParaRPr>
          </a:p>
          <a:p>
            <a:pPr>
              <a:lnSpc>
                <a:spcPct val="150000"/>
              </a:lnSpc>
            </a:pPr>
            <a:r>
              <a:rPr lang="he-IL" sz="1400" dirty="0" smtClean="0">
                <a:latin typeface="Arial" panose="020B0604020202020204" pitchFamily="34" charset="0"/>
                <a:cs typeface="Arial" panose="020B0604020202020204" pitchFamily="34" charset="0"/>
              </a:rPr>
              <a:t>להערכתי, האנשים שמחליטים להתעלם מרעש הקריוקי הם אנשים שלרוב מכירים את בעלי הקריוקי, בנוסף לכך הם מעדיפים להתעלם בשביל לחסוך בבעיות או אי נעימות מהשכנים.</a:t>
            </a:r>
          </a:p>
          <a:p>
            <a:pPr>
              <a:lnSpc>
                <a:spcPct val="150000"/>
              </a:lnSpc>
            </a:pPr>
            <a:r>
              <a:rPr lang="he-IL" sz="1400" dirty="0" smtClean="0">
                <a:latin typeface="Arial" panose="020B0604020202020204" pitchFamily="34" charset="0"/>
                <a:cs typeface="Arial" panose="020B0604020202020204" pitchFamily="34" charset="0"/>
              </a:rPr>
              <a:t>אחוז נמוך בבאר יעקב מעדיף להעיר לבעל השמחה להנמיך או לכבות, ואותם אנשים הם בדרך כלל תושבים חדשים שלא רגילים לתדירות גבוהה של קריוקי ביישוב.</a:t>
            </a:r>
          </a:p>
          <a:p>
            <a:pPr>
              <a:lnSpc>
                <a:spcPct val="150000"/>
              </a:lnSpc>
            </a:pPr>
            <a:r>
              <a:rPr lang="he-IL" sz="1400" dirty="0" smtClean="0">
                <a:latin typeface="Arial" panose="020B0604020202020204" pitchFamily="34" charset="0"/>
                <a:cs typeface="Arial" panose="020B0604020202020204" pitchFamily="34" charset="0"/>
              </a:rPr>
              <a:t>אותם אנשים שמחליטים להתקשר למשטרה הם לרוב תושבים מבוגרים מאוד, שלא אכפת להם לערב משטרה בנושא זה.</a:t>
            </a:r>
          </a:p>
          <a:p>
            <a:pPr>
              <a:lnSpc>
                <a:spcPct val="150000"/>
              </a:lnSpc>
            </a:pPr>
            <a:r>
              <a:rPr lang="he-IL" sz="1400" dirty="0" smtClean="0">
                <a:latin typeface="Arial" panose="020B0604020202020204" pitchFamily="34" charset="0"/>
                <a:cs typeface="Arial" panose="020B0604020202020204" pitchFamily="34" charset="0"/>
              </a:rPr>
              <a:t>כתוצאה ממקרים שאנשים העירו לבעלי הקריוקי ונפגעו (פיזית), החשש מתגובות אלימות מונעת מאנשים לדווח למשטרה.</a:t>
            </a:r>
          </a:p>
        </p:txBody>
      </p:sp>
    </p:spTree>
    <p:extLst>
      <p:ext uri="{BB962C8B-B14F-4D97-AF65-F5344CB8AC3E}">
        <p14:creationId xmlns:p14="http://schemas.microsoft.com/office/powerpoint/2010/main" val="22677304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3600" b="1" dirty="0" smtClean="0"/>
              <a:t>מסקנות</a:t>
            </a:r>
            <a:endParaRPr lang="he-IL" sz="3600" b="1" dirty="0"/>
          </a:p>
        </p:txBody>
      </p:sp>
      <p:sp>
        <p:nvSpPr>
          <p:cNvPr id="3" name="מציין מיקום תוכן 2"/>
          <p:cNvSpPr>
            <a:spLocks noGrp="1"/>
          </p:cNvSpPr>
          <p:nvPr>
            <p:ph sz="quarter" idx="1"/>
          </p:nvPr>
        </p:nvSpPr>
        <p:spPr/>
        <p:txBody>
          <a:bodyPr/>
          <a:lstStyle/>
          <a:p>
            <a:pPr marL="0" indent="0">
              <a:buNone/>
            </a:pPr>
            <a:r>
              <a:rPr lang="he-IL" dirty="0" smtClean="0">
                <a:latin typeface="Arial" panose="020B0604020202020204" pitchFamily="34" charset="0"/>
                <a:cs typeface="Arial" panose="020B0604020202020204" pitchFamily="34" charset="0"/>
              </a:rPr>
              <a:t>         </a:t>
            </a:r>
            <a:r>
              <a:rPr lang="he-IL" b="1" dirty="0" smtClean="0">
                <a:latin typeface="Arial" panose="020B0604020202020204" pitchFamily="34" charset="0"/>
                <a:cs typeface="Arial" panose="020B0604020202020204" pitchFamily="34" charset="0"/>
              </a:rPr>
              <a:t>רוב התושבים אכן רואים בקריוקי כמטרד.</a:t>
            </a:r>
          </a:p>
          <a:p>
            <a:endParaRPr lang="he-IL" sz="2100" b="1" dirty="0" smtClean="0">
              <a:latin typeface="Arial" panose="020B0604020202020204" pitchFamily="34" charset="0"/>
              <a:cs typeface="Arial" panose="020B0604020202020204" pitchFamily="34" charset="0"/>
            </a:endParaRPr>
          </a:p>
          <a:p>
            <a:r>
              <a:rPr lang="he-IL" sz="2100" dirty="0" smtClean="0">
                <a:latin typeface="Arial" panose="020B0604020202020204" pitchFamily="34" charset="0"/>
                <a:cs typeface="Arial" panose="020B0604020202020204" pitchFamily="34" charset="0"/>
              </a:rPr>
              <a:t>שני האזורים גני מנחם ומרכז המסחרי הישן, הם אזורים שבהם מתבצעים רוב ערביי הקריוקי.</a:t>
            </a:r>
          </a:p>
          <a:p>
            <a:r>
              <a:rPr lang="he-IL" sz="2100" dirty="0" smtClean="0">
                <a:latin typeface="Arial" panose="020B0604020202020204" pitchFamily="34" charset="0"/>
                <a:cs typeface="Arial" panose="020B0604020202020204" pitchFamily="34" charset="0"/>
              </a:rPr>
              <a:t>התושבים בוחרים להתעלם מהקריוקי ולא לדווח לרשויות החוק.</a:t>
            </a:r>
          </a:p>
          <a:p>
            <a:r>
              <a:rPr lang="he-IL" sz="2100" dirty="0" smtClean="0">
                <a:latin typeface="Arial" panose="020B0604020202020204" pitchFamily="34" charset="0"/>
                <a:cs typeface="Arial" panose="020B0604020202020204" pitchFamily="34" charset="0"/>
              </a:rPr>
              <a:t>רוב חגיגות הקריוקי מתבצעות בשעות הלילה.</a:t>
            </a:r>
          </a:p>
          <a:p>
            <a:r>
              <a:rPr lang="he-IL" sz="2100" dirty="0" smtClean="0">
                <a:latin typeface="Arial" panose="020B0604020202020204" pitchFamily="34" charset="0"/>
                <a:cs typeface="Arial" panose="020B0604020202020204" pitchFamily="34" charset="0"/>
              </a:rPr>
              <a:t>פתרון רצוי למטרד- הקמת מבנים ציבוריים מוסדרים.</a:t>
            </a:r>
          </a:p>
          <a:p>
            <a:pPr marL="0" indent="0">
              <a:buNone/>
            </a:pPr>
            <a:r>
              <a:rPr lang="he-IL" sz="2100" dirty="0" smtClean="0">
                <a:latin typeface="Arial" panose="020B0604020202020204" pitchFamily="34" charset="0"/>
                <a:cs typeface="Arial" panose="020B0604020202020204" pitchFamily="34" charset="0"/>
              </a:rPr>
              <a:t> </a:t>
            </a:r>
          </a:p>
          <a:p>
            <a:endParaRPr lang="he-IL" sz="2100" dirty="0" smtClean="0">
              <a:latin typeface="Arial" panose="020B0604020202020204" pitchFamily="34" charset="0"/>
              <a:cs typeface="Arial" panose="020B0604020202020204" pitchFamily="34" charset="0"/>
            </a:endParaRPr>
          </a:p>
          <a:p>
            <a:endParaRPr lang="he-IL" sz="2100" dirty="0" smtClean="0">
              <a:latin typeface="Arial" panose="020B0604020202020204" pitchFamily="34" charset="0"/>
              <a:cs typeface="Arial" panose="020B0604020202020204" pitchFamily="34" charset="0"/>
            </a:endParaRPr>
          </a:p>
          <a:p>
            <a:endParaRPr lang="he-IL" sz="2100" dirty="0" smtClean="0">
              <a:latin typeface="Arial" panose="020B0604020202020204" pitchFamily="34" charset="0"/>
              <a:cs typeface="Arial" panose="020B0604020202020204" pitchFamily="34" charset="0"/>
            </a:endParaRPr>
          </a:p>
          <a:p>
            <a:endParaRPr lang="he-IL" dirty="0" smtClean="0">
              <a:latin typeface="Arial" panose="020B0604020202020204" pitchFamily="34" charset="0"/>
              <a:cs typeface="Arial" panose="020B0604020202020204" pitchFamily="34" charset="0"/>
            </a:endParaRPr>
          </a:p>
          <a:p>
            <a:pPr marL="0" indent="0">
              <a:buNone/>
            </a:pPr>
            <a:endParaRPr lang="he-I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55737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3600" b="1" dirty="0" smtClean="0"/>
              <a:t>המלצות</a:t>
            </a:r>
            <a:endParaRPr lang="he-IL" sz="3600" b="1" dirty="0"/>
          </a:p>
        </p:txBody>
      </p:sp>
      <p:sp>
        <p:nvSpPr>
          <p:cNvPr id="3" name="מציין מיקום תוכן 2"/>
          <p:cNvSpPr>
            <a:spLocks noGrp="1"/>
          </p:cNvSpPr>
          <p:nvPr>
            <p:ph sz="quarter" idx="1"/>
          </p:nvPr>
        </p:nvSpPr>
        <p:spPr/>
        <p:txBody>
          <a:bodyPr>
            <a:normAutofit/>
          </a:bodyPr>
          <a:lstStyle/>
          <a:p>
            <a:r>
              <a:rPr lang="he-IL" sz="2400" dirty="0" smtClean="0">
                <a:latin typeface="Arial" panose="020B0604020202020204" pitchFamily="34" charset="0"/>
                <a:cs typeface="Arial" panose="020B0604020202020204" pitchFamily="34" charset="0"/>
              </a:rPr>
              <a:t>המלצותיי לפתרון מטרד ערבי הקריוקי בבאר יעקב הן:</a:t>
            </a:r>
          </a:p>
          <a:p>
            <a:endParaRPr lang="he-IL" sz="2400" dirty="0" smtClean="0">
              <a:latin typeface="Arial" panose="020B0604020202020204" pitchFamily="34" charset="0"/>
              <a:cs typeface="Arial" panose="020B0604020202020204" pitchFamily="34" charset="0"/>
            </a:endParaRPr>
          </a:p>
          <a:p>
            <a:pPr marL="457200" indent="-457200">
              <a:buFont typeface="+mj-lt"/>
              <a:buAutoNum type="arabicPeriod"/>
            </a:pPr>
            <a:r>
              <a:rPr lang="he-IL" sz="2400" dirty="0" smtClean="0">
                <a:latin typeface="Arial" panose="020B0604020202020204" pitchFamily="34" charset="0"/>
                <a:cs typeface="Arial" panose="020B0604020202020204" pitchFamily="34" charset="0"/>
              </a:rPr>
              <a:t>בניית מקומות מוסדרים לעריכת ערביי קריוקי.</a:t>
            </a:r>
          </a:p>
          <a:p>
            <a:pPr marL="457200" indent="-457200">
              <a:buFont typeface="+mj-lt"/>
              <a:buAutoNum type="arabicPeriod"/>
            </a:pPr>
            <a:r>
              <a:rPr lang="he-IL" sz="2400" dirty="0" smtClean="0">
                <a:latin typeface="Arial" panose="020B0604020202020204" pitchFamily="34" charset="0"/>
                <a:cs typeface="Arial" panose="020B0604020202020204" pitchFamily="34" charset="0"/>
              </a:rPr>
              <a:t>אכיפה מוגברת ובמקרים קיצוניים אף החרמת הציוד.</a:t>
            </a:r>
          </a:p>
          <a:p>
            <a:pPr marL="457200" indent="-457200">
              <a:buFont typeface="+mj-lt"/>
              <a:buAutoNum type="arabicPeriod"/>
            </a:pPr>
            <a:r>
              <a:rPr lang="he-IL" sz="2400" dirty="0" smtClean="0">
                <a:latin typeface="Arial" panose="020B0604020202020204" pitchFamily="34" charset="0"/>
                <a:cs typeface="Arial" panose="020B0604020202020204" pitchFamily="34" charset="0"/>
              </a:rPr>
              <a:t>פעילות הסברה לגבי מטרד ערבי הקריוקי כגון: פליירים לתושבים, שיעורי חינוך בבתי הספר.</a:t>
            </a:r>
          </a:p>
          <a:p>
            <a:pPr marL="457200" indent="-457200">
              <a:buFont typeface="+mj-lt"/>
              <a:buAutoNum type="arabicPeriod"/>
            </a:pPr>
            <a:endParaRPr lang="he-IL" sz="2400" dirty="0" smtClean="0">
              <a:latin typeface="Arial" panose="020B0604020202020204" pitchFamily="34" charset="0"/>
              <a:cs typeface="Arial" panose="020B0604020202020204" pitchFamily="34" charset="0"/>
            </a:endParaRPr>
          </a:p>
          <a:p>
            <a:pPr marL="457200" indent="-457200">
              <a:buFont typeface="+mj-lt"/>
              <a:buAutoNum type="arabicPeriod"/>
            </a:pPr>
            <a:endParaRPr lang="he-I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77218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t>פתרונות יצירתיים</a:t>
            </a:r>
            <a:endParaRPr lang="he-IL" b="1" dirty="0"/>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899592" y="2085952"/>
            <a:ext cx="2664296" cy="3593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מלבן 4"/>
          <p:cNvSpPr/>
          <p:nvPr/>
        </p:nvSpPr>
        <p:spPr>
          <a:xfrm>
            <a:off x="4932040" y="2060848"/>
            <a:ext cx="3024336" cy="3162404"/>
          </a:xfrm>
          <a:prstGeom prst="rect">
            <a:avLst/>
          </a:prstGeom>
        </p:spPr>
        <p:txBody>
          <a:bodyPr wrap="square">
            <a:spAutoFit/>
          </a:bodyPr>
          <a:lstStyle/>
          <a:p>
            <a:r>
              <a:rPr lang="he-IL" sz="1050" dirty="0">
                <a:solidFill>
                  <a:srgbClr val="333333"/>
                </a:solidFill>
                <a:latin typeface="Arial" panose="020B0604020202020204" pitchFamily="34" charset="0"/>
                <a:cs typeface="Arial" panose="020B0604020202020204" pitchFamily="34" charset="0"/>
              </a:rPr>
              <a:t>כבר שעתיים שיש מוזיקה מרעישה מהשכן ממול - חשבתי על רעיון ל"מערכת משוב" אשר תגרום לקריוקי שלו להפוך לבדיחה</a:t>
            </a:r>
            <a:r>
              <a:rPr lang="he-IL" sz="1050" dirty="0" smtClean="0">
                <a:solidFill>
                  <a:srgbClr val="333333"/>
                </a:solidFill>
                <a:latin typeface="Arial" panose="020B0604020202020204" pitchFamily="34" charset="0"/>
                <a:cs typeface="Arial" panose="020B0604020202020204" pitchFamily="34" charset="0"/>
              </a:rPr>
              <a:t>.</a:t>
            </a:r>
          </a:p>
          <a:p>
            <a:r>
              <a:rPr lang="he-IL" sz="1050" dirty="0">
                <a:latin typeface="Arial" panose="020B0604020202020204" pitchFamily="34" charset="0"/>
                <a:cs typeface="Arial" panose="020B0604020202020204" pitchFamily="34" charset="0"/>
              </a:rPr>
              <a:t/>
            </a:r>
            <a:br>
              <a:rPr lang="he-IL" sz="1050" dirty="0">
                <a:latin typeface="Arial" panose="020B0604020202020204" pitchFamily="34" charset="0"/>
                <a:cs typeface="Arial" panose="020B0604020202020204" pitchFamily="34" charset="0"/>
              </a:rPr>
            </a:br>
            <a:r>
              <a:rPr lang="he-IL" sz="1050" b="1" dirty="0" smtClean="0">
                <a:solidFill>
                  <a:srgbClr val="333333"/>
                </a:solidFill>
                <a:latin typeface="Arial" panose="020B0604020202020204" pitchFamily="34" charset="0"/>
                <a:cs typeface="Arial" panose="020B0604020202020204" pitchFamily="34" charset="0"/>
              </a:rPr>
              <a:t>אז </a:t>
            </a:r>
            <a:r>
              <a:rPr lang="he-IL" sz="1050" b="1" dirty="0">
                <a:solidFill>
                  <a:srgbClr val="333333"/>
                </a:solidFill>
                <a:latin typeface="Arial" panose="020B0604020202020204" pitchFamily="34" charset="0"/>
                <a:cs typeface="Arial" panose="020B0604020202020204" pitchFamily="34" charset="0"/>
              </a:rPr>
              <a:t>הפתרון שלי הוא כזה:</a:t>
            </a:r>
            <a:r>
              <a:rPr lang="he-IL" sz="1050" b="1" dirty="0">
                <a:latin typeface="Arial" panose="020B0604020202020204" pitchFamily="34" charset="0"/>
                <a:cs typeface="Arial" panose="020B0604020202020204" pitchFamily="34" charset="0"/>
              </a:rPr>
              <a:t/>
            </a:r>
            <a:br>
              <a:rPr lang="he-IL" sz="1050" b="1" dirty="0">
                <a:latin typeface="Arial" panose="020B0604020202020204" pitchFamily="34" charset="0"/>
                <a:cs typeface="Arial" panose="020B0604020202020204" pitchFamily="34" charset="0"/>
              </a:rPr>
            </a:br>
            <a:r>
              <a:rPr lang="he-IL" sz="1050" b="1" dirty="0" smtClean="0">
                <a:solidFill>
                  <a:srgbClr val="333333"/>
                </a:solidFill>
                <a:latin typeface="Arial" panose="020B0604020202020204" pitchFamily="34" charset="0"/>
                <a:cs typeface="Arial" panose="020B0604020202020204" pitchFamily="34" charset="0"/>
              </a:rPr>
              <a:t>1</a:t>
            </a:r>
            <a:r>
              <a:rPr lang="he-IL" sz="1050" b="1" dirty="0">
                <a:solidFill>
                  <a:srgbClr val="333333"/>
                </a:solidFill>
                <a:latin typeface="Arial" panose="020B0604020202020204" pitchFamily="34" charset="0"/>
                <a:cs typeface="Arial" panose="020B0604020202020204" pitchFamily="34" charset="0"/>
              </a:rPr>
              <a:t>. מיקרופון שקולט את המוזיקה וממיר אותה לאות עם רמות מתח אנלוגיות.</a:t>
            </a:r>
            <a:r>
              <a:rPr lang="he-IL" sz="1050" b="1" dirty="0">
                <a:latin typeface="Arial" panose="020B0604020202020204" pitchFamily="34" charset="0"/>
                <a:cs typeface="Arial" panose="020B0604020202020204" pitchFamily="34" charset="0"/>
              </a:rPr>
              <a:t/>
            </a:r>
            <a:br>
              <a:rPr lang="he-IL" sz="1050" b="1" dirty="0">
                <a:latin typeface="Arial" panose="020B0604020202020204" pitchFamily="34" charset="0"/>
                <a:cs typeface="Arial" panose="020B0604020202020204" pitchFamily="34" charset="0"/>
              </a:rPr>
            </a:br>
            <a:r>
              <a:rPr lang="he-IL" sz="1050" b="1" dirty="0">
                <a:solidFill>
                  <a:srgbClr val="333333"/>
                </a:solidFill>
                <a:latin typeface="Arial" panose="020B0604020202020204" pitchFamily="34" charset="0"/>
                <a:cs typeface="Arial" panose="020B0604020202020204" pitchFamily="34" charset="0"/>
              </a:rPr>
              <a:t>2. האות מקבל תוספת השהייה (2 עד 3 שניות).</a:t>
            </a:r>
            <a:r>
              <a:rPr lang="he-IL" sz="1050" b="1" dirty="0">
                <a:latin typeface="Arial" panose="020B0604020202020204" pitchFamily="34" charset="0"/>
                <a:cs typeface="Arial" panose="020B0604020202020204" pitchFamily="34" charset="0"/>
              </a:rPr>
              <a:t/>
            </a:r>
            <a:br>
              <a:rPr lang="he-IL" sz="1050" b="1" dirty="0">
                <a:latin typeface="Arial" panose="020B0604020202020204" pitchFamily="34" charset="0"/>
                <a:cs typeface="Arial" panose="020B0604020202020204" pitchFamily="34" charset="0"/>
              </a:rPr>
            </a:br>
            <a:r>
              <a:rPr lang="he-IL" sz="1050" b="1" dirty="0">
                <a:solidFill>
                  <a:srgbClr val="333333"/>
                </a:solidFill>
                <a:latin typeface="Arial" panose="020B0604020202020204" pitchFamily="34" charset="0"/>
                <a:cs typeface="Arial" panose="020B0604020202020204" pitchFamily="34" charset="0"/>
              </a:rPr>
              <a:t>3. האות עובר לבקר אשר מזין מערכת הגברה.</a:t>
            </a:r>
            <a:r>
              <a:rPr lang="he-IL" sz="1050" b="1" dirty="0">
                <a:latin typeface="Arial" panose="020B0604020202020204" pitchFamily="34" charset="0"/>
                <a:cs typeface="Arial" panose="020B0604020202020204" pitchFamily="34" charset="0"/>
              </a:rPr>
              <a:t/>
            </a:r>
            <a:br>
              <a:rPr lang="he-IL" sz="1050" b="1" dirty="0">
                <a:latin typeface="Arial" panose="020B0604020202020204" pitchFamily="34" charset="0"/>
                <a:cs typeface="Arial" panose="020B0604020202020204" pitchFamily="34" charset="0"/>
              </a:rPr>
            </a:br>
            <a:r>
              <a:rPr lang="he-IL" sz="1050" b="1" dirty="0">
                <a:solidFill>
                  <a:srgbClr val="333333"/>
                </a:solidFill>
                <a:latin typeface="Arial" panose="020B0604020202020204" pitchFamily="34" charset="0"/>
                <a:cs typeface="Arial" panose="020B0604020202020204" pitchFamily="34" charset="0"/>
              </a:rPr>
              <a:t>4. מערכת ההגברה מזינה רמקול חזק וכיווני ככל האפשר.</a:t>
            </a:r>
            <a:r>
              <a:rPr lang="he-IL" sz="1050" b="1" dirty="0">
                <a:latin typeface="Arial" panose="020B0604020202020204" pitchFamily="34" charset="0"/>
                <a:cs typeface="Arial" panose="020B0604020202020204" pitchFamily="34" charset="0"/>
              </a:rPr>
              <a:t/>
            </a:r>
            <a:br>
              <a:rPr lang="he-IL" sz="1050" b="1" dirty="0">
                <a:latin typeface="Arial" panose="020B0604020202020204" pitchFamily="34" charset="0"/>
                <a:cs typeface="Arial" panose="020B0604020202020204" pitchFamily="34" charset="0"/>
              </a:rPr>
            </a:br>
            <a:r>
              <a:rPr lang="he-IL" sz="1050" dirty="0">
                <a:latin typeface="Arial" panose="020B0604020202020204" pitchFamily="34" charset="0"/>
                <a:cs typeface="Arial" panose="020B0604020202020204" pitchFamily="34" charset="0"/>
              </a:rPr>
              <a:t/>
            </a:r>
            <a:br>
              <a:rPr lang="he-IL" sz="1050" dirty="0">
                <a:latin typeface="Arial" panose="020B0604020202020204" pitchFamily="34" charset="0"/>
                <a:cs typeface="Arial" panose="020B0604020202020204" pitchFamily="34" charset="0"/>
              </a:rPr>
            </a:br>
            <a:r>
              <a:rPr lang="he-IL" sz="1050" dirty="0">
                <a:solidFill>
                  <a:srgbClr val="333333"/>
                </a:solidFill>
                <a:latin typeface="Arial" panose="020B0604020202020204" pitchFamily="34" charset="0"/>
                <a:cs typeface="Arial" panose="020B0604020202020204" pitchFamily="34" charset="0"/>
              </a:rPr>
              <a:t>אני מדמיין את הילדים בקריוקי - איזה אכזבה תהיה על הפנים שלהם.</a:t>
            </a:r>
            <a:r>
              <a:rPr lang="he-IL" sz="1050" dirty="0">
                <a:latin typeface="Arial" panose="020B0604020202020204" pitchFamily="34" charset="0"/>
                <a:cs typeface="Arial" panose="020B0604020202020204" pitchFamily="34" charset="0"/>
              </a:rPr>
              <a:t/>
            </a:r>
            <a:br>
              <a:rPr lang="he-IL" sz="1050" dirty="0">
                <a:latin typeface="Arial" panose="020B0604020202020204" pitchFamily="34" charset="0"/>
                <a:cs typeface="Arial" panose="020B0604020202020204" pitchFamily="34" charset="0"/>
              </a:rPr>
            </a:br>
            <a:r>
              <a:rPr lang="he-IL" sz="1050" dirty="0" smtClean="0">
                <a:solidFill>
                  <a:srgbClr val="333333"/>
                </a:solidFill>
                <a:latin typeface="Arial" panose="020B0604020202020204" pitchFamily="34" charset="0"/>
                <a:cs typeface="Arial" panose="020B0604020202020204" pitchFamily="34" charset="0"/>
              </a:rPr>
              <a:t>מה </a:t>
            </a:r>
            <a:r>
              <a:rPr lang="he-IL" sz="1050" dirty="0">
                <a:solidFill>
                  <a:srgbClr val="333333"/>
                </a:solidFill>
                <a:latin typeface="Arial" panose="020B0604020202020204" pitchFamily="34" charset="0"/>
                <a:cs typeface="Arial" panose="020B0604020202020204" pitchFamily="34" charset="0"/>
              </a:rPr>
              <a:t>אתם אומרים ? ישים ?</a:t>
            </a:r>
            <a:r>
              <a:rPr lang="he-IL" sz="1050" dirty="0">
                <a:latin typeface="Arial" panose="020B0604020202020204" pitchFamily="34" charset="0"/>
                <a:cs typeface="Arial" panose="020B0604020202020204" pitchFamily="34" charset="0"/>
              </a:rPr>
              <a:t/>
            </a:r>
            <a:br>
              <a:rPr lang="he-IL" sz="1050" dirty="0">
                <a:latin typeface="Arial" panose="020B0604020202020204" pitchFamily="34" charset="0"/>
                <a:cs typeface="Arial" panose="020B0604020202020204" pitchFamily="34" charset="0"/>
              </a:rPr>
            </a:br>
            <a:r>
              <a:rPr lang="he-IL" sz="1050" dirty="0">
                <a:solidFill>
                  <a:srgbClr val="333333"/>
                </a:solidFill>
                <a:latin typeface="Arial" panose="020B0604020202020204" pitchFamily="34" charset="0"/>
                <a:cs typeface="Arial" panose="020B0604020202020204" pitchFamily="34" charset="0"/>
              </a:rPr>
              <a:t>אני מוכן להשקיע עד 2000 שקל (אני מאמין שאוכל להשכיר את המערכת לעוד חברים פה בעיר).</a:t>
            </a:r>
            <a:r>
              <a:rPr lang="he-IL" sz="1050" dirty="0">
                <a:latin typeface="Arial" panose="020B0604020202020204" pitchFamily="34" charset="0"/>
                <a:cs typeface="Arial" panose="020B0604020202020204" pitchFamily="34" charset="0"/>
              </a:rPr>
              <a:t/>
            </a:r>
            <a:br>
              <a:rPr lang="he-IL" sz="1050" dirty="0">
                <a:latin typeface="Arial" panose="020B0604020202020204" pitchFamily="34" charset="0"/>
                <a:cs typeface="Arial" panose="020B0604020202020204" pitchFamily="34" charset="0"/>
              </a:rPr>
            </a:br>
            <a:r>
              <a:rPr lang="he-IL" sz="1050" dirty="0">
                <a:latin typeface="Arial" panose="020B0604020202020204" pitchFamily="34" charset="0"/>
                <a:cs typeface="Arial" panose="020B0604020202020204" pitchFamily="34" charset="0"/>
              </a:rPr>
              <a:t/>
            </a:r>
            <a:br>
              <a:rPr lang="he-IL" sz="1050" dirty="0">
                <a:latin typeface="Arial" panose="020B0604020202020204" pitchFamily="34" charset="0"/>
                <a:cs typeface="Arial" panose="020B0604020202020204" pitchFamily="34" charset="0"/>
              </a:rPr>
            </a:br>
            <a:r>
              <a:rPr lang="he-IL" sz="1050" dirty="0">
                <a:solidFill>
                  <a:srgbClr val="333333"/>
                </a:solidFill>
                <a:latin typeface="Arial" panose="020B0604020202020204" pitchFamily="34" charset="0"/>
                <a:cs typeface="Arial" panose="020B0604020202020204" pitchFamily="34" charset="0"/>
              </a:rPr>
              <a:t>שבוע טוב לכולם, ובשורות טובות לכל עם ישראל.</a:t>
            </a:r>
            <a:endParaRPr lang="he-IL"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856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latin typeface="Arial" panose="020B0604020202020204" pitchFamily="34" charset="0"/>
                <a:cs typeface="Arial" panose="020B0604020202020204" pitchFamily="34" charset="0"/>
              </a:rPr>
              <a:t>תהליך החקר</a:t>
            </a:r>
            <a:endParaRPr lang="he-IL" b="1" dirty="0">
              <a:latin typeface="Arial" panose="020B0604020202020204" pitchFamily="34" charset="0"/>
              <a:cs typeface="Arial" panose="020B0604020202020204" pitchFamily="34" charset="0"/>
            </a:endParaRPr>
          </a:p>
        </p:txBody>
      </p:sp>
      <p:sp>
        <p:nvSpPr>
          <p:cNvPr id="3" name="מציין מיקום תוכן 2"/>
          <p:cNvSpPr>
            <a:spLocks noGrp="1"/>
          </p:cNvSpPr>
          <p:nvPr>
            <p:ph sz="quarter" idx="1"/>
          </p:nvPr>
        </p:nvSpPr>
        <p:spPr/>
        <p:txBody>
          <a:bodyPr>
            <a:normAutofit fontScale="92500" lnSpcReduction="20000"/>
          </a:bodyPr>
          <a:lstStyle/>
          <a:p>
            <a:pPr marL="0" indent="0">
              <a:lnSpc>
                <a:spcPct val="150000"/>
              </a:lnSpc>
              <a:buNone/>
            </a:pPr>
            <a:r>
              <a:rPr lang="he-IL" dirty="0" smtClean="0">
                <a:latin typeface="Arial" panose="020B0604020202020204" pitchFamily="34" charset="0"/>
                <a:cs typeface="Arial" panose="020B0604020202020204" pitchFamily="34" charset="0"/>
              </a:rPr>
              <a:t>בחרתי בנושא הזה בגלל שאני מפעיל ומשתתף בערביי קריוקי, והרגשתי צורך לבדוק את הנושא לעומק.</a:t>
            </a:r>
          </a:p>
          <a:p>
            <a:pPr marL="0" indent="0">
              <a:lnSpc>
                <a:spcPct val="150000"/>
              </a:lnSpc>
              <a:buNone/>
            </a:pPr>
            <a:r>
              <a:rPr lang="he-IL" dirty="0" smtClean="0">
                <a:latin typeface="Arial" panose="020B0604020202020204" pitchFamily="34" charset="0"/>
                <a:cs typeface="Arial" panose="020B0604020202020204" pitchFamily="34" charset="0"/>
              </a:rPr>
              <a:t>התחלתי לחקור על הנושא באינטרנט, בניתי שאלונים, העברתי לשכנים, חברים, ומשפחה.</a:t>
            </a:r>
          </a:p>
          <a:p>
            <a:pPr marL="0" indent="0">
              <a:lnSpc>
                <a:spcPct val="150000"/>
              </a:lnSpc>
              <a:buNone/>
            </a:pPr>
            <a:r>
              <a:rPr lang="he-IL" dirty="0" smtClean="0">
                <a:latin typeface="Arial" panose="020B0604020202020204" pitchFamily="34" charset="0"/>
                <a:cs typeface="Arial" panose="020B0604020202020204" pitchFamily="34" charset="0"/>
              </a:rPr>
              <a:t>הגעתי למסקנה שערבי קריוקי הם מטרד לא נוח אשר פוגע באיכות החיים של התושבים ביישוב.</a:t>
            </a:r>
          </a:p>
          <a:p>
            <a:pPr marL="0" indent="0">
              <a:lnSpc>
                <a:spcPct val="150000"/>
              </a:lnSpc>
              <a:buNone/>
            </a:pPr>
            <a:r>
              <a:rPr lang="he-IL" dirty="0" smtClean="0">
                <a:latin typeface="Arial" panose="020B0604020202020204" pitchFamily="34" charset="0"/>
                <a:cs typeface="Arial" panose="020B0604020202020204" pitchFamily="34" charset="0"/>
              </a:rPr>
              <a:t>אני בעד שמועצת באר-יעקב תבנה מקומות ציבוריים במיוחד לערביי קריוקי.</a:t>
            </a:r>
          </a:p>
          <a:p>
            <a:pPr marL="0" indent="0">
              <a:buNone/>
            </a:pPr>
            <a:endParaRPr lang="he-IL" dirty="0"/>
          </a:p>
        </p:txBody>
      </p:sp>
    </p:spTree>
    <p:extLst>
      <p:ext uri="{BB962C8B-B14F-4D97-AF65-F5344CB8AC3E}">
        <p14:creationId xmlns:p14="http://schemas.microsoft.com/office/powerpoint/2010/main" val="21100723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611560" y="2852936"/>
            <a:ext cx="7772400" cy="1524000"/>
          </a:xfrm>
        </p:spPr>
        <p:txBody>
          <a:bodyPr>
            <a:normAutofit/>
          </a:bodyPr>
          <a:lstStyle/>
          <a:p>
            <a:r>
              <a:rPr lang="he-IL" sz="4800" b="1" dirty="0" smtClean="0">
                <a:solidFill>
                  <a:srgbClr val="C00000"/>
                </a:solidFill>
              </a:rPr>
              <a:t>תוצר סופי</a:t>
            </a:r>
            <a:endParaRPr lang="he-IL" sz="4800" b="1" dirty="0">
              <a:solidFill>
                <a:srgbClr val="C00000"/>
              </a:solidFill>
            </a:endParaRPr>
          </a:p>
        </p:txBody>
      </p:sp>
    </p:spTree>
    <p:extLst>
      <p:ext uri="{BB962C8B-B14F-4D97-AF65-F5344CB8AC3E}">
        <p14:creationId xmlns:p14="http://schemas.microsoft.com/office/powerpoint/2010/main" val="13585324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3600" b="1" dirty="0" smtClean="0"/>
              <a:t>תוצר סופי</a:t>
            </a:r>
            <a:endParaRPr lang="he-IL" sz="3600" b="1" dirty="0"/>
          </a:p>
        </p:txBody>
      </p:sp>
      <p:sp>
        <p:nvSpPr>
          <p:cNvPr id="3" name="מציין מיקום תוכן 2"/>
          <p:cNvSpPr>
            <a:spLocks noGrp="1"/>
          </p:cNvSpPr>
          <p:nvPr>
            <p:ph sz="quarter" idx="1"/>
          </p:nvPr>
        </p:nvSpPr>
        <p:spPr/>
        <p:txBody>
          <a:bodyPr>
            <a:normAutofit fontScale="70000" lnSpcReduction="20000"/>
          </a:bodyPr>
          <a:lstStyle/>
          <a:p>
            <a:pPr>
              <a:lnSpc>
                <a:spcPct val="170000"/>
              </a:lnSpc>
            </a:pPr>
            <a:r>
              <a:rPr lang="he-IL" dirty="0" smtClean="0">
                <a:latin typeface="Arial" panose="020B0604020202020204" pitchFamily="34" charset="0"/>
                <a:cs typeface="Arial" panose="020B0604020202020204" pitchFamily="34" charset="0"/>
              </a:rPr>
              <a:t>התוצר הסופי שבחרתי בו הוא הקמת מבנים ציבוריים בבאר יעקב במטרה לתת מענה לבעיית ערביי הקריוקי.</a:t>
            </a:r>
          </a:p>
          <a:p>
            <a:pPr>
              <a:lnSpc>
                <a:spcPct val="170000"/>
              </a:lnSpc>
            </a:pPr>
            <a:r>
              <a:rPr lang="he-IL" dirty="0" smtClean="0">
                <a:latin typeface="Arial" panose="020B0604020202020204" pitchFamily="34" charset="0"/>
                <a:cs typeface="Arial" panose="020B0604020202020204" pitchFamily="34" charset="0"/>
              </a:rPr>
              <a:t>ממליץ בחום למועצה לבנות את המבנים על פי תכנית "אקוסטית" בכדי למנוע הפרעה לתושבים באזור.</a:t>
            </a:r>
          </a:p>
          <a:p>
            <a:pPr>
              <a:lnSpc>
                <a:spcPct val="170000"/>
              </a:lnSpc>
            </a:pPr>
            <a:r>
              <a:rPr lang="he-IL" dirty="0" smtClean="0">
                <a:latin typeface="Arial" panose="020B0604020202020204" pitchFamily="34" charset="0"/>
                <a:cs typeface="Arial" panose="020B0604020202020204" pitchFamily="34" charset="0"/>
              </a:rPr>
              <a:t>המבנים יהיו בגדלים שונים בכדי לתת מענה לכמות שונה של חוגגים.</a:t>
            </a:r>
          </a:p>
          <a:p>
            <a:pPr>
              <a:lnSpc>
                <a:spcPct val="170000"/>
              </a:lnSpc>
            </a:pPr>
            <a:r>
              <a:rPr lang="he-IL" dirty="0" smtClean="0">
                <a:latin typeface="Arial" panose="020B0604020202020204" pitchFamily="34" charset="0"/>
                <a:cs typeface="Arial" panose="020B0604020202020204" pitchFamily="34" charset="0"/>
              </a:rPr>
              <a:t>על המועצה לקחת תשלום סמלי לשימוש במקום ובכך יכוסו עלויות הקמת המבנים.</a:t>
            </a:r>
          </a:p>
          <a:p>
            <a:pPr>
              <a:lnSpc>
                <a:spcPct val="170000"/>
              </a:lnSpc>
            </a:pPr>
            <a:r>
              <a:rPr lang="he-IL" dirty="0" smtClean="0">
                <a:latin typeface="Arial" panose="020B0604020202020204" pitchFamily="34" charset="0"/>
                <a:cs typeface="Arial" panose="020B0604020202020204" pitchFamily="34" charset="0"/>
              </a:rPr>
              <a:t>מבנים ציבוריים מהסוג הזה יביאו לשיפור משמעותי באיכות החיים של התושבים באזורים אלו ויפחיתו </a:t>
            </a:r>
            <a:r>
              <a:rPr lang="he-IL" dirty="0">
                <a:latin typeface="Arial" panose="020B0604020202020204" pitchFamily="34" charset="0"/>
                <a:cs typeface="Arial" panose="020B0604020202020204" pitchFamily="34" charset="0"/>
              </a:rPr>
              <a:t>משמעותית את מטרד הקריוקי </a:t>
            </a:r>
            <a:r>
              <a:rPr lang="he-IL" dirty="0" smtClean="0">
                <a:latin typeface="Arial" panose="020B0604020202020204" pitchFamily="34" charset="0"/>
                <a:cs typeface="Arial" panose="020B0604020202020204" pitchFamily="34" charset="0"/>
              </a:rPr>
              <a:t>ביישוב.</a:t>
            </a:r>
            <a:endParaRPr lang="he-I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03068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t>תוצר סופי- מיקום המבנה</a:t>
            </a:r>
            <a:endParaRPr lang="he-IL" b="1" dirty="0"/>
          </a:p>
        </p:txBody>
      </p:sp>
      <p:pic>
        <p:nvPicPr>
          <p:cNvPr id="4"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t="9546" b="20404"/>
          <a:stretch/>
        </p:blipFill>
        <p:spPr bwMode="auto">
          <a:xfrm>
            <a:off x="405610" y="3212976"/>
            <a:ext cx="8352928" cy="3259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79512" y="1412776"/>
            <a:ext cx="8568952" cy="2308324"/>
          </a:xfrm>
          <a:prstGeom prst="rect">
            <a:avLst/>
          </a:prstGeom>
          <a:noFill/>
        </p:spPr>
        <p:txBody>
          <a:bodyPr wrap="square" rtlCol="1">
            <a:spAutoFit/>
          </a:bodyPr>
          <a:lstStyle/>
          <a:p>
            <a:pPr marL="285750" indent="-285750">
              <a:lnSpc>
                <a:spcPct val="150000"/>
              </a:lnSpc>
              <a:buFont typeface="Arial" panose="020B0604020202020204" pitchFamily="34" charset="0"/>
              <a:buChar char="•"/>
            </a:pPr>
            <a:r>
              <a:rPr lang="he-IL" dirty="0" smtClean="0">
                <a:latin typeface="Arial" panose="020B0604020202020204" pitchFamily="34" charset="0"/>
                <a:cs typeface="Arial" panose="020B0604020202020204" pitchFamily="34" charset="0"/>
              </a:rPr>
              <a:t>המבנה שבתמונה הוא מבנה ישן ונטוש שאין בו שימוש מצד התושבים והמועצה.</a:t>
            </a:r>
          </a:p>
          <a:p>
            <a:pPr marL="285750" indent="-285750">
              <a:lnSpc>
                <a:spcPct val="150000"/>
              </a:lnSpc>
              <a:buFont typeface="Arial" panose="020B0604020202020204" pitchFamily="34" charset="0"/>
              <a:buChar char="•"/>
            </a:pPr>
            <a:r>
              <a:rPr lang="he-IL" dirty="0" smtClean="0">
                <a:latin typeface="Arial" panose="020B0604020202020204" pitchFamily="34" charset="0"/>
                <a:cs typeface="Arial" panose="020B0604020202020204" pitchFamily="34" charset="0"/>
              </a:rPr>
              <a:t>מבנה זה הוא דוגמא טובה להפוך אותו למבנה מסודר שיתאים  לערביי הקריוקי.</a:t>
            </a:r>
          </a:p>
          <a:p>
            <a:pPr marL="285750" indent="-285750">
              <a:lnSpc>
                <a:spcPct val="150000"/>
              </a:lnSpc>
              <a:buFont typeface="Arial" panose="020B0604020202020204" pitchFamily="34" charset="0"/>
              <a:buChar char="•"/>
            </a:pPr>
            <a:r>
              <a:rPr lang="he-IL" dirty="0" smtClean="0">
                <a:latin typeface="Arial" panose="020B0604020202020204" pitchFamily="34" charset="0"/>
                <a:cs typeface="Arial" panose="020B0604020202020204" pitchFamily="34" charset="0"/>
              </a:rPr>
              <a:t>המבנה נמצא באזור מרכז המסחרי הישן שידוע כאזור מרובה בערביי קריוקי, לכן הייתי ממליץ למועצה להשתמש בו למטרה זו וכך יביא עימו שקט לתושבים באזור.</a:t>
            </a:r>
          </a:p>
          <a:p>
            <a:pPr marL="285750" indent="-285750">
              <a:buFont typeface="Arial" panose="020B0604020202020204" pitchFamily="34" charset="0"/>
              <a:buChar char="•"/>
            </a:pPr>
            <a:endParaRPr lang="he-IL"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he-I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49275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3600" b="1" dirty="0" smtClean="0"/>
              <a:t>מקורות:</a:t>
            </a:r>
            <a:endParaRPr lang="he-IL" sz="3600" b="1" dirty="0"/>
          </a:p>
        </p:txBody>
      </p:sp>
      <p:sp>
        <p:nvSpPr>
          <p:cNvPr id="3" name="מציין מיקום תוכן 2"/>
          <p:cNvSpPr>
            <a:spLocks noGrp="1"/>
          </p:cNvSpPr>
          <p:nvPr>
            <p:ph sz="quarter" idx="1"/>
          </p:nvPr>
        </p:nvSpPr>
        <p:spPr/>
        <p:txBody>
          <a:bodyPr/>
          <a:lstStyle/>
          <a:p>
            <a:r>
              <a:rPr lang="he-IL" dirty="0" smtClean="0">
                <a:latin typeface="Arial" panose="020B0604020202020204" pitchFamily="34" charset="0"/>
                <a:cs typeface="Arial" panose="020B0604020202020204" pitchFamily="34" charset="0"/>
              </a:rPr>
              <a:t>ויקיפדיה</a:t>
            </a:r>
          </a:p>
          <a:p>
            <a:r>
              <a:rPr lang="he-IL" dirty="0" smtClean="0">
                <a:latin typeface="Arial" panose="020B0604020202020204" pitchFamily="34" charset="0"/>
                <a:cs typeface="Arial" panose="020B0604020202020204" pitchFamily="34" charset="0"/>
                <a:hlinkClick r:id="rId2"/>
              </a:rPr>
              <a:t>אתר משטרת ישראל</a:t>
            </a:r>
            <a:endParaRPr lang="he-IL" dirty="0" smtClean="0">
              <a:latin typeface="Arial" panose="020B0604020202020204" pitchFamily="34" charset="0"/>
              <a:cs typeface="Arial" panose="020B0604020202020204" pitchFamily="34" charset="0"/>
            </a:endParaRPr>
          </a:p>
          <a:p>
            <a:r>
              <a:rPr lang="he-IL" dirty="0" smtClean="0">
                <a:latin typeface="Arial" panose="020B0604020202020204" pitchFamily="34" charset="0"/>
                <a:cs typeface="Arial" panose="020B0604020202020204" pitchFamily="34" charset="0"/>
                <a:hlinkClick r:id="rId3"/>
              </a:rPr>
              <a:t>המשרד להגנת הסביבה</a:t>
            </a:r>
            <a:endParaRPr lang="he-IL" dirty="0" smtClean="0">
              <a:latin typeface="Arial" panose="020B0604020202020204" pitchFamily="34" charset="0"/>
              <a:cs typeface="Arial" panose="020B0604020202020204" pitchFamily="34" charset="0"/>
            </a:endParaRPr>
          </a:p>
          <a:p>
            <a:r>
              <a:rPr lang="he-IL" dirty="0" smtClean="0">
                <a:latin typeface="Arial" panose="020B0604020202020204" pitchFamily="34" charset="0"/>
                <a:cs typeface="Arial" panose="020B0604020202020204" pitchFamily="34" charset="0"/>
              </a:rPr>
              <a:t>עבודת תלמידים- השפעת הרעש על הסביבה.</a:t>
            </a:r>
          </a:p>
        </p:txBody>
      </p:sp>
    </p:spTree>
    <p:extLst>
      <p:ext uri="{BB962C8B-B14F-4D97-AF65-F5344CB8AC3E}">
        <p14:creationId xmlns:p14="http://schemas.microsoft.com/office/powerpoint/2010/main" val="3084129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p:cNvSpPr>
            <a:spLocks noGrp="1"/>
          </p:cNvSpPr>
          <p:nvPr>
            <p:ph type="body" idx="1"/>
          </p:nvPr>
        </p:nvSpPr>
        <p:spPr>
          <a:xfrm>
            <a:off x="2267744" y="3284984"/>
            <a:ext cx="4460032" cy="1500187"/>
          </a:xfrm>
        </p:spPr>
        <p:txBody>
          <a:bodyPr>
            <a:normAutofit lnSpcReduction="10000"/>
          </a:bodyPr>
          <a:lstStyle/>
          <a:p>
            <a:pPr algn="l"/>
            <a:endParaRPr lang="he-IL" dirty="0" smtClean="0"/>
          </a:p>
          <a:p>
            <a:r>
              <a:rPr lang="he-IL" sz="3900" dirty="0" smtClean="0">
                <a:latin typeface="Arial" panose="020B0604020202020204" pitchFamily="34" charset="0"/>
                <a:cs typeface="Arial" panose="020B0604020202020204" pitchFamily="34" charset="0"/>
              </a:rPr>
              <a:t>מבוא</a:t>
            </a:r>
            <a:endParaRPr lang="he-IL" sz="3900" dirty="0">
              <a:latin typeface="Arial" panose="020B0604020202020204" pitchFamily="34" charset="0"/>
              <a:cs typeface="Arial" panose="020B0604020202020204" pitchFamily="34" charset="0"/>
            </a:endParaRPr>
          </a:p>
          <a:p>
            <a:r>
              <a:rPr lang="he-IL" sz="2800" dirty="0" smtClean="0">
                <a:latin typeface="Arial" panose="020B0604020202020204" pitchFamily="34" charset="0"/>
                <a:cs typeface="Arial" panose="020B0604020202020204" pitchFamily="34" charset="0"/>
              </a:rPr>
              <a:t>מידע על באר יעקב</a:t>
            </a:r>
            <a:endParaRPr lang="he-IL" sz="2800" dirty="0">
              <a:latin typeface="Arial" panose="020B0604020202020204" pitchFamily="34" charset="0"/>
              <a:cs typeface="Arial" panose="020B0604020202020204" pitchFamily="34" charset="0"/>
            </a:endParaRPr>
          </a:p>
        </p:txBody>
      </p:sp>
      <p:sp>
        <p:nvSpPr>
          <p:cNvPr id="2" name="כותרת 1"/>
          <p:cNvSpPr>
            <a:spLocks noGrp="1"/>
          </p:cNvSpPr>
          <p:nvPr>
            <p:ph type="title"/>
          </p:nvPr>
        </p:nvSpPr>
        <p:spPr>
          <a:xfrm>
            <a:off x="611560" y="4725144"/>
            <a:ext cx="7772400" cy="1362075"/>
          </a:xfrm>
        </p:spPr>
        <p:txBody>
          <a:bodyPr/>
          <a:lstStyle/>
          <a:p>
            <a:pPr algn="l"/>
            <a:r>
              <a:rPr lang="he-IL" dirty="0" smtClean="0">
                <a:latin typeface="Arial" panose="020B0604020202020204" pitchFamily="34" charset="0"/>
                <a:cs typeface="Arial" panose="020B0604020202020204" pitchFamily="34" charset="0"/>
              </a:rPr>
              <a:t>מבוא</a:t>
            </a:r>
            <a:endParaRPr lang="he-I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6379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latin typeface="Arial" panose="020B0604020202020204" pitchFamily="34" charset="0"/>
                <a:cs typeface="Arial" panose="020B0604020202020204" pitchFamily="34" charset="0"/>
              </a:rPr>
              <a:t>תעודת זהות</a:t>
            </a:r>
            <a:endParaRPr lang="he-IL" b="1" dirty="0">
              <a:latin typeface="Arial" panose="020B0604020202020204" pitchFamily="34" charset="0"/>
              <a:cs typeface="Arial" panose="020B0604020202020204" pitchFamily="34" charset="0"/>
            </a:endParaRPr>
          </a:p>
        </p:txBody>
      </p:sp>
      <p:sp>
        <p:nvSpPr>
          <p:cNvPr id="3" name="מציין מיקום תוכן 2"/>
          <p:cNvSpPr>
            <a:spLocks noGrp="1"/>
          </p:cNvSpPr>
          <p:nvPr>
            <p:ph sz="quarter" idx="1"/>
          </p:nvPr>
        </p:nvSpPr>
        <p:spPr>
          <a:xfrm>
            <a:off x="251520" y="1412776"/>
            <a:ext cx="8229600" cy="4525963"/>
          </a:xfrm>
        </p:spPr>
        <p:txBody>
          <a:bodyPr>
            <a:normAutofit fontScale="92500"/>
          </a:bodyPr>
          <a:lstStyle/>
          <a:p>
            <a:endParaRPr lang="he-IL" dirty="0" smtClean="0"/>
          </a:p>
          <a:p>
            <a:endParaRPr lang="he-IL" dirty="0" smtClean="0"/>
          </a:p>
          <a:p>
            <a:pPr marL="0" indent="0">
              <a:buNone/>
            </a:pPr>
            <a:endParaRPr lang="he-IL" dirty="0"/>
          </a:p>
          <a:p>
            <a:endParaRPr lang="he-IL" dirty="0" smtClean="0"/>
          </a:p>
          <a:p>
            <a:pPr>
              <a:lnSpc>
                <a:spcPct val="150000"/>
              </a:lnSpc>
            </a:pPr>
            <a:r>
              <a:rPr lang="he-IL" dirty="0" smtClean="0">
                <a:latin typeface="Arial" panose="020B0604020202020204" pitchFamily="34" charset="0"/>
                <a:cs typeface="Arial" panose="020B0604020202020204" pitchFamily="34" charset="0"/>
              </a:rPr>
              <a:t>באר יעקב היא מועצה מקומית בשפלה הדרומית בישראל בקרבת הערים נס ציונה, רמלה וראשון לציון, סמוכה לבסיס צריפין. </a:t>
            </a:r>
          </a:p>
          <a:p>
            <a:pPr>
              <a:lnSpc>
                <a:spcPct val="150000"/>
              </a:lnSpc>
            </a:pPr>
            <a:r>
              <a:rPr lang="he-IL" dirty="0" smtClean="0">
                <a:latin typeface="Arial" panose="020B0604020202020204" pitchFamily="34" charset="0"/>
                <a:cs typeface="Arial" panose="020B0604020202020204" pitchFamily="34" charset="0"/>
              </a:rPr>
              <a:t>הוכרזה כמועצה מקומית בשנת 1949. </a:t>
            </a:r>
          </a:p>
          <a:p>
            <a:pPr>
              <a:lnSpc>
                <a:spcPct val="150000"/>
              </a:lnSpc>
            </a:pPr>
            <a:r>
              <a:rPr lang="he-IL" dirty="0" smtClean="0">
                <a:latin typeface="Arial" panose="020B0604020202020204" pitchFamily="34" charset="0"/>
                <a:cs typeface="Arial" panose="020B0604020202020204" pitchFamily="34" charset="0"/>
              </a:rPr>
              <a:t>ראש המועצה הנוכחי הוא ניסים גוזלן.</a:t>
            </a:r>
          </a:p>
          <a:p>
            <a:endParaRPr lang="he-IL"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
            <a:ext cx="3059832" cy="2339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9" y="0"/>
            <a:ext cx="2964305" cy="2276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6645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latin typeface="Arial" panose="020B0604020202020204" pitchFamily="34" charset="0"/>
                <a:cs typeface="Arial" panose="020B0604020202020204" pitchFamily="34" charset="0"/>
              </a:rPr>
              <a:t>אוכלוסיה</a:t>
            </a:r>
            <a:endParaRPr lang="he-IL" b="1" dirty="0">
              <a:latin typeface="Arial" panose="020B0604020202020204" pitchFamily="34" charset="0"/>
              <a:cs typeface="Arial" panose="020B0604020202020204" pitchFamily="34" charset="0"/>
            </a:endParaRPr>
          </a:p>
        </p:txBody>
      </p:sp>
      <p:sp>
        <p:nvSpPr>
          <p:cNvPr id="3" name="מציין מיקום תוכן 2"/>
          <p:cNvSpPr>
            <a:spLocks noGrp="1"/>
          </p:cNvSpPr>
          <p:nvPr>
            <p:ph sz="quarter" idx="1"/>
          </p:nvPr>
        </p:nvSpPr>
        <p:spPr/>
        <p:txBody>
          <a:bodyPr>
            <a:normAutofit/>
          </a:bodyPr>
          <a:lstStyle/>
          <a:p>
            <a:pPr>
              <a:lnSpc>
                <a:spcPct val="150000"/>
              </a:lnSpc>
            </a:pPr>
            <a:r>
              <a:rPr lang="he-IL" sz="2400" dirty="0">
                <a:latin typeface="Arial" panose="020B0604020202020204" pitchFamily="34" charset="0"/>
                <a:cs typeface="Arial" panose="020B0604020202020204" pitchFamily="34" charset="0"/>
              </a:rPr>
              <a:t> 17,521 </a:t>
            </a:r>
            <a:r>
              <a:rPr lang="he-IL" sz="2400" dirty="0" smtClean="0">
                <a:latin typeface="Arial" panose="020B0604020202020204" pitchFamily="34" charset="0"/>
                <a:cs typeface="Arial" panose="020B0604020202020204" pitchFamily="34" charset="0"/>
              </a:rPr>
              <a:t>תושבים.</a:t>
            </a:r>
          </a:p>
          <a:p>
            <a:pPr>
              <a:lnSpc>
                <a:spcPct val="150000"/>
              </a:lnSpc>
            </a:pPr>
            <a:r>
              <a:rPr lang="he-IL" sz="2400" dirty="0" smtClean="0">
                <a:latin typeface="Arial" panose="020B0604020202020204" pitchFamily="34" charset="0"/>
                <a:cs typeface="Arial" panose="020B0604020202020204" pitchFamily="34" charset="0"/>
              </a:rPr>
              <a:t>האוכלוסיה גדלה בקצב של 7.4%</a:t>
            </a:r>
          </a:p>
          <a:p>
            <a:pPr>
              <a:lnSpc>
                <a:spcPct val="150000"/>
              </a:lnSpc>
            </a:pPr>
            <a:r>
              <a:rPr lang="he-IL" sz="2400" dirty="0">
                <a:latin typeface="Arial" panose="020B0604020202020204" pitchFamily="34" charset="0"/>
                <a:cs typeface="Arial" panose="020B0604020202020204" pitchFamily="34" charset="0"/>
              </a:rPr>
              <a:t>אחוז הזכאים לתעודת בגרות מבין תלמידי כיתות י"ב בשנת ה'תשע"ג (2012‏-2013) היה 56.6</a:t>
            </a:r>
            <a:r>
              <a:rPr lang="he-IL" sz="2400" dirty="0" smtClean="0">
                <a:latin typeface="Arial" panose="020B0604020202020204" pitchFamily="34" charset="0"/>
                <a:cs typeface="Arial" panose="020B0604020202020204" pitchFamily="34" charset="0"/>
              </a:rPr>
              <a:t>%.</a:t>
            </a:r>
          </a:p>
          <a:p>
            <a:endParaRPr lang="he-IL" dirty="0" smtClean="0"/>
          </a:p>
          <a:p>
            <a:endParaRPr lang="he-IL" dirty="0"/>
          </a:p>
        </p:txBody>
      </p:sp>
    </p:spTree>
    <p:extLst>
      <p:ext uri="{BB962C8B-B14F-4D97-AF65-F5344CB8AC3E}">
        <p14:creationId xmlns:p14="http://schemas.microsoft.com/office/powerpoint/2010/main" val="4082473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t>מפה – באר יעקב</a:t>
            </a:r>
            <a:endParaRPr lang="he-IL" b="1"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11560" y="2343774"/>
            <a:ext cx="2934883" cy="26822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 name="תמונה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928" y="1628800"/>
            <a:ext cx="4824536" cy="4112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55220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latin typeface="Arial" panose="020B0604020202020204" pitchFamily="34" charset="0"/>
                <a:cs typeface="Arial" panose="020B0604020202020204" pitchFamily="34" charset="0"/>
              </a:rPr>
              <a:t>היסטורית באר יעקב</a:t>
            </a:r>
            <a:endParaRPr lang="he-IL" b="1" dirty="0">
              <a:latin typeface="Arial" panose="020B0604020202020204" pitchFamily="34" charset="0"/>
              <a:cs typeface="Arial" panose="020B0604020202020204" pitchFamily="34" charset="0"/>
            </a:endParaRPr>
          </a:p>
        </p:txBody>
      </p:sp>
      <p:sp>
        <p:nvSpPr>
          <p:cNvPr id="3" name="מציין מיקום תוכן 2"/>
          <p:cNvSpPr>
            <a:spLocks noGrp="1"/>
          </p:cNvSpPr>
          <p:nvPr>
            <p:ph sz="quarter" idx="1"/>
          </p:nvPr>
        </p:nvSpPr>
        <p:spPr/>
        <p:txBody>
          <a:bodyPr>
            <a:normAutofit fontScale="70000" lnSpcReduction="20000"/>
          </a:bodyPr>
          <a:lstStyle/>
          <a:p>
            <a:pPr>
              <a:lnSpc>
                <a:spcPct val="170000"/>
              </a:lnSpc>
            </a:pPr>
            <a:r>
              <a:rPr lang="he-IL" sz="2800" dirty="0">
                <a:latin typeface="Arial" panose="020B0604020202020204" pitchFamily="34" charset="0"/>
                <a:cs typeface="Arial" panose="020B0604020202020204" pitchFamily="34" charset="0"/>
              </a:rPr>
              <a:t>לפני קום המדינה היוזמה להקמת המושבה באה מחברת "גאולה" של מאיר דיזנגוף שקנתה ב-1906 2,000 דונם קרקע ממושבת הגרמנים הלותרניים חוות שפון (שמבנה האבן שלה נשתמר בקיבוץ נצר סרני השכן). בכינוס שנערך בספריית שערי ציון </a:t>
            </a:r>
            <a:r>
              <a:rPr lang="he-IL" sz="2800" dirty="0" smtClean="0">
                <a:latin typeface="Arial" panose="020B0604020202020204" pitchFamily="34" charset="0"/>
                <a:cs typeface="Arial" panose="020B0604020202020204" pitchFamily="34" charset="0"/>
              </a:rPr>
              <a:t>שביפו. </a:t>
            </a:r>
            <a:r>
              <a:rPr lang="he-IL" sz="2800" dirty="0">
                <a:latin typeface="Arial" panose="020B0604020202020204" pitchFamily="34" charset="0"/>
                <a:cs typeface="Arial" panose="020B0604020202020204" pitchFamily="34" charset="0"/>
              </a:rPr>
              <a:t>לפני העלייה לקרקע הוחלט לחלק את השטחים המיועדים למושבה לשניים: חלקות אדמה של 50 או 100 דונם, שיימכרו לקבוצה של עולים (מרוסיה, מפולין, מרומניה, מבולגריה, מארגנטינה ומאיראן) שהתגוררו בארץ כמה שנים שבמהלכן קיבלו ניסיון בחקלאות במושבות השונות, ואילו המחצית השנייה מסך הקרקעות יימסרו לעולים </a:t>
            </a:r>
            <a:r>
              <a:rPr lang="he-IL" sz="2800" dirty="0" smtClean="0">
                <a:latin typeface="Arial" panose="020B0604020202020204" pitchFamily="34" charset="0"/>
                <a:cs typeface="Arial" panose="020B0604020202020204" pitchFamily="34" charset="0"/>
              </a:rPr>
              <a:t>שהגיעו </a:t>
            </a:r>
            <a:r>
              <a:rPr lang="he-IL" sz="2800" dirty="0">
                <a:latin typeface="Arial" panose="020B0604020202020204" pitchFamily="34" charset="0"/>
                <a:cs typeface="Arial" panose="020B0604020202020204" pitchFamily="34" charset="0"/>
              </a:rPr>
              <a:t>לארץ באותה שנה ועוד לפני עלייתם התקיימו מחקלאות.</a:t>
            </a:r>
          </a:p>
          <a:p>
            <a:endParaRPr lang="he-IL" dirty="0"/>
          </a:p>
        </p:txBody>
      </p:sp>
    </p:spTree>
    <p:extLst>
      <p:ext uri="{BB962C8B-B14F-4D97-AF65-F5344CB8AC3E}">
        <p14:creationId xmlns:p14="http://schemas.microsoft.com/office/powerpoint/2010/main" val="1548505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title"/>
          </p:nvPr>
        </p:nvSpPr>
        <p:spPr/>
        <p:txBody>
          <a:bodyPr/>
          <a:lstStyle/>
          <a:p>
            <a:r>
              <a:rPr lang="he-IL" b="1" dirty="0" smtClean="0">
                <a:latin typeface="Arial" panose="020B0604020202020204" pitchFamily="34" charset="0"/>
                <a:cs typeface="Arial" panose="020B0604020202020204" pitchFamily="34" charset="0"/>
              </a:rPr>
              <a:t>היסטוריית באר יעקב</a:t>
            </a:r>
            <a:endParaRPr lang="he-IL" b="1" dirty="0">
              <a:latin typeface="Arial" panose="020B0604020202020204" pitchFamily="34" charset="0"/>
              <a:cs typeface="Arial" panose="020B0604020202020204" pitchFamily="34" charset="0"/>
            </a:endParaRPr>
          </a:p>
        </p:txBody>
      </p:sp>
      <p:sp>
        <p:nvSpPr>
          <p:cNvPr id="3" name="מציין מיקום תוכן 2"/>
          <p:cNvSpPr>
            <a:spLocks noGrp="1"/>
          </p:cNvSpPr>
          <p:nvPr>
            <p:ph sz="quarter" idx="1"/>
          </p:nvPr>
        </p:nvSpPr>
        <p:spPr/>
        <p:txBody>
          <a:bodyPr>
            <a:noAutofit/>
          </a:bodyPr>
          <a:lstStyle/>
          <a:p>
            <a:pPr>
              <a:lnSpc>
                <a:spcPct val="150000"/>
              </a:lnSpc>
            </a:pPr>
            <a:r>
              <a:rPr lang="he-IL" sz="2000" dirty="0" smtClean="0">
                <a:latin typeface="Arial" panose="020B0604020202020204" pitchFamily="34" charset="0"/>
                <a:cs typeface="Arial" panose="020B0604020202020204" pitchFamily="34" charset="0"/>
              </a:rPr>
              <a:t>לאחר קום המדינה הוקמה בסמוך לבאר יעקב מעברת העולים הגדולה אשר נקראה "מעברת חוטר" והיא צורפה לבאר יעקב בשנת 1965. כן צורפו לישוב: כפר הנוער </a:t>
            </a:r>
            <a:r>
              <a:rPr lang="he-IL" sz="2000" dirty="0" err="1" smtClean="0">
                <a:latin typeface="Arial" panose="020B0604020202020204" pitchFamily="34" charset="0"/>
                <a:cs typeface="Arial" panose="020B0604020202020204" pitchFamily="34" charset="0"/>
              </a:rPr>
              <a:t>יוהנה</a:t>
            </a:r>
            <a:r>
              <a:rPr lang="he-IL" sz="2000" dirty="0" smtClean="0">
                <a:latin typeface="Arial" panose="020B0604020202020204" pitchFamily="34" charset="0"/>
                <a:cs typeface="Arial" panose="020B0604020202020204" pitchFamily="34" charset="0"/>
              </a:rPr>
              <a:t> ז'בוטינסקי, בתי החולים אשר הוקמו במחנות בריטיים שפונו ובנוסף סופח לשטחה של המועצה המקומית מושב תלמי מנשה אשר הוקם ב-1953 מזרחה לבאר יעקב. המושב הוא אומנם חלק משטח השיפוט המוניציפלי של באר יעקב אך הוא מקיים אורח חיים עצמאי: מתקיימת בו אגודה חקלאית שיתופית המאגדת את יושבי המקום, ובנוסף מתקיימים בו חיי קהילה לבני המושב, עד שנות האלפיים שמר היישוב על אופי כפרי למחצה. (ויקיפדיה)</a:t>
            </a:r>
            <a:endParaRPr lang="he-I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96367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אזרחי">
  <a:themeElements>
    <a:clrScheme name="מפנה השמש">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התאמה אישית 1">
      <a:majorFont>
        <a:latin typeface="Arial"/>
        <a:ea typeface=""/>
        <a:cs typeface="Arial"/>
      </a:majorFont>
      <a:minorFont>
        <a:latin typeface="Arial"/>
        <a:ea typeface=""/>
        <a:cs typeface="Times New Roman"/>
      </a:minorFont>
    </a:fontScheme>
    <a:fmtScheme name="אזרחי">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398</TotalTime>
  <Words>1562</Words>
  <Application>Microsoft Office PowerPoint</Application>
  <PresentationFormat>‫הצגה על המסך (4:3)</PresentationFormat>
  <Paragraphs>169</Paragraphs>
  <Slides>33</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33</vt:i4>
      </vt:variant>
    </vt:vector>
  </HeadingPairs>
  <TitlesOfParts>
    <vt:vector size="34" baseType="lpstr">
      <vt:lpstr>אזרחי</vt:lpstr>
      <vt:lpstr>באר יעקב</vt:lpstr>
      <vt:lpstr>נושא העבודה</vt:lpstr>
      <vt:lpstr>תהליך החקר</vt:lpstr>
      <vt:lpstr>מבוא</vt:lpstr>
      <vt:lpstr>תעודת זהות</vt:lpstr>
      <vt:lpstr>אוכלוסיה</vt:lpstr>
      <vt:lpstr>מפה – באר יעקב</vt:lpstr>
      <vt:lpstr>היסטורית באר יעקב</vt:lpstr>
      <vt:lpstr>היסטוריית באר יעקב</vt:lpstr>
      <vt:lpstr>כלכלה/חינוך - באר יעקב</vt:lpstr>
      <vt:lpstr>הקריוקי כמטרד סביבתי במרחב העירוני</vt:lpstr>
      <vt:lpstr>מושגים</vt:lpstr>
      <vt:lpstr>קריוקי</vt:lpstr>
      <vt:lpstr>הקריוקי בישראל</vt:lpstr>
      <vt:lpstr>רעש</vt:lpstr>
      <vt:lpstr>טיפול במטרדי רעש</vt:lpstr>
      <vt:lpstr>מטרד הקריוקי בבאר יעקב</vt:lpstr>
      <vt:lpstr>שיתוף פעולה בן המועצה למשטרה באכיפת הקריוקי </vt:lpstr>
      <vt:lpstr>שאלון</vt:lpstr>
      <vt:lpstr>שאלון</vt:lpstr>
      <vt:lpstr>שאלון</vt:lpstr>
      <vt:lpstr>ניתוח נתונים- אזור הסקר</vt:lpstr>
      <vt:lpstr>ניתוח שעות הרעש כמטרד</vt:lpstr>
      <vt:lpstr>פעיל/משתתף בערביי קריוקי</vt:lpstr>
      <vt:lpstr>פתרון בעיית הקריוקי</vt:lpstr>
      <vt:lpstr>ניתוח התגובות למטרד הקריוקי</vt:lpstr>
      <vt:lpstr>מסקנות</vt:lpstr>
      <vt:lpstr>המלצות</vt:lpstr>
      <vt:lpstr>פתרונות יצירתיים</vt:lpstr>
      <vt:lpstr>תוצר סופי</vt:lpstr>
      <vt:lpstr>תוצר סופי</vt:lpstr>
      <vt:lpstr>תוצר סופי- מיקום המבנה</vt:lpstr>
      <vt:lpstr>מקורות:</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באר יעקב</dc:title>
  <dc:creator>תלמידים</dc:creator>
  <cp:lastModifiedBy>Matnasim</cp:lastModifiedBy>
  <cp:revision>79</cp:revision>
  <dcterms:created xsi:type="dcterms:W3CDTF">2015-07-05T10:21:22Z</dcterms:created>
  <dcterms:modified xsi:type="dcterms:W3CDTF">2018-08-28T05:14:14Z</dcterms:modified>
</cp:coreProperties>
</file>