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6" r:id="rId3"/>
    <p:sldId id="278" r:id="rId4"/>
    <p:sldId id="279" r:id="rId5"/>
    <p:sldId id="281" r:id="rId6"/>
    <p:sldId id="261" r:id="rId7"/>
    <p:sldId id="257" r:id="rId8"/>
    <p:sldId id="258" r:id="rId9"/>
    <p:sldId id="262" r:id="rId10"/>
    <p:sldId id="259" r:id="rId11"/>
    <p:sldId id="268" r:id="rId12"/>
    <p:sldId id="260" r:id="rId13"/>
    <p:sldId id="269" r:id="rId14"/>
    <p:sldId id="265" r:id="rId15"/>
    <p:sldId id="282" r:id="rId16"/>
    <p:sldId id="273" r:id="rId17"/>
    <p:sldId id="284" r:id="rId18"/>
    <p:sldId id="283" r:id="rId19"/>
    <p:sldId id="285" r:id="rId20"/>
    <p:sldId id="270" r:id="rId21"/>
    <p:sldId id="266" r:id="rId22"/>
    <p:sldId id="267" r:id="rId2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74" autoAdjust="0"/>
    <p:restoredTop sz="94660"/>
  </p:normalViewPr>
  <p:slideViewPr>
    <p:cSldViewPr snapToGrid="0">
      <p:cViewPr varScale="1">
        <p:scale>
          <a:sx n="73" d="100"/>
          <a:sy n="73"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E115FEA-AE56-4818-AE24-4EE015AFD834}" type="datetimeFigureOut">
              <a:rPr lang="he-IL" smtClean="0"/>
              <a:t>כ"ט/כסלו/תשע"ט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7813BF8-E0EF-4941-B5BF-3A8FE722BF1E}" type="slidenum">
              <a:rPr lang="he-IL" smtClean="0"/>
              <a:t>‹#›</a:t>
            </a:fld>
            <a:endParaRPr lang="he-IL"/>
          </a:p>
        </p:txBody>
      </p:sp>
    </p:spTree>
    <p:extLst>
      <p:ext uri="{BB962C8B-B14F-4D97-AF65-F5344CB8AC3E}">
        <p14:creationId xmlns:p14="http://schemas.microsoft.com/office/powerpoint/2010/main" val="370344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E115FEA-AE56-4818-AE24-4EE015AFD834}" type="datetimeFigureOut">
              <a:rPr lang="he-IL" smtClean="0"/>
              <a:t>כ"ט/כסלו/תשע"ט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7813BF8-E0EF-4941-B5BF-3A8FE722BF1E}" type="slidenum">
              <a:rPr lang="he-IL" smtClean="0"/>
              <a:t>‹#›</a:t>
            </a:fld>
            <a:endParaRPr lang="he-IL"/>
          </a:p>
        </p:txBody>
      </p:sp>
    </p:spTree>
    <p:extLst>
      <p:ext uri="{BB962C8B-B14F-4D97-AF65-F5344CB8AC3E}">
        <p14:creationId xmlns:p14="http://schemas.microsoft.com/office/powerpoint/2010/main" val="49831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E115FEA-AE56-4818-AE24-4EE015AFD834}" type="datetimeFigureOut">
              <a:rPr lang="he-IL" smtClean="0"/>
              <a:t>כ"ט/כסלו/תשע"ט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7813BF8-E0EF-4941-B5BF-3A8FE722BF1E}" type="slidenum">
              <a:rPr lang="he-IL" smtClean="0"/>
              <a:t>‹#›</a:t>
            </a:fld>
            <a:endParaRPr lang="he-IL"/>
          </a:p>
        </p:txBody>
      </p:sp>
    </p:spTree>
    <p:extLst>
      <p:ext uri="{BB962C8B-B14F-4D97-AF65-F5344CB8AC3E}">
        <p14:creationId xmlns:p14="http://schemas.microsoft.com/office/powerpoint/2010/main" val="44231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E115FEA-AE56-4818-AE24-4EE015AFD834}" type="datetimeFigureOut">
              <a:rPr lang="he-IL" smtClean="0"/>
              <a:t>כ"ט/כסלו/תשע"ט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7813BF8-E0EF-4941-B5BF-3A8FE722BF1E}" type="slidenum">
              <a:rPr lang="he-IL" smtClean="0"/>
              <a:t>‹#›</a:t>
            </a:fld>
            <a:endParaRPr lang="he-IL"/>
          </a:p>
        </p:txBody>
      </p:sp>
    </p:spTree>
    <p:extLst>
      <p:ext uri="{BB962C8B-B14F-4D97-AF65-F5344CB8AC3E}">
        <p14:creationId xmlns:p14="http://schemas.microsoft.com/office/powerpoint/2010/main" val="398818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3E115FEA-AE56-4818-AE24-4EE015AFD834}" type="datetimeFigureOut">
              <a:rPr lang="he-IL" smtClean="0"/>
              <a:t>כ"ט/כסלו/תשע"ט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7813BF8-E0EF-4941-B5BF-3A8FE722BF1E}" type="slidenum">
              <a:rPr lang="he-IL" smtClean="0"/>
              <a:t>‹#›</a:t>
            </a:fld>
            <a:endParaRPr lang="he-IL"/>
          </a:p>
        </p:txBody>
      </p:sp>
    </p:spTree>
    <p:extLst>
      <p:ext uri="{BB962C8B-B14F-4D97-AF65-F5344CB8AC3E}">
        <p14:creationId xmlns:p14="http://schemas.microsoft.com/office/powerpoint/2010/main" val="372465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3E115FEA-AE56-4818-AE24-4EE015AFD834}" type="datetimeFigureOut">
              <a:rPr lang="he-IL" smtClean="0"/>
              <a:t>כ"ט/כסלו/תשע"ט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7813BF8-E0EF-4941-B5BF-3A8FE722BF1E}" type="slidenum">
              <a:rPr lang="he-IL" smtClean="0"/>
              <a:t>‹#›</a:t>
            </a:fld>
            <a:endParaRPr lang="he-IL"/>
          </a:p>
        </p:txBody>
      </p:sp>
    </p:spTree>
    <p:extLst>
      <p:ext uri="{BB962C8B-B14F-4D97-AF65-F5344CB8AC3E}">
        <p14:creationId xmlns:p14="http://schemas.microsoft.com/office/powerpoint/2010/main" val="54569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3E115FEA-AE56-4818-AE24-4EE015AFD834}" type="datetimeFigureOut">
              <a:rPr lang="he-IL" smtClean="0"/>
              <a:t>כ"ט/כסלו/תשע"ט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7813BF8-E0EF-4941-B5BF-3A8FE722BF1E}" type="slidenum">
              <a:rPr lang="he-IL" smtClean="0"/>
              <a:t>‹#›</a:t>
            </a:fld>
            <a:endParaRPr lang="he-IL"/>
          </a:p>
        </p:txBody>
      </p:sp>
    </p:spTree>
    <p:extLst>
      <p:ext uri="{BB962C8B-B14F-4D97-AF65-F5344CB8AC3E}">
        <p14:creationId xmlns:p14="http://schemas.microsoft.com/office/powerpoint/2010/main" val="296270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3E115FEA-AE56-4818-AE24-4EE015AFD834}" type="datetimeFigureOut">
              <a:rPr lang="he-IL" smtClean="0"/>
              <a:t>כ"ט/כסלו/תשע"ט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7813BF8-E0EF-4941-B5BF-3A8FE722BF1E}" type="slidenum">
              <a:rPr lang="he-IL" smtClean="0"/>
              <a:t>‹#›</a:t>
            </a:fld>
            <a:endParaRPr lang="he-IL"/>
          </a:p>
        </p:txBody>
      </p:sp>
    </p:spTree>
    <p:extLst>
      <p:ext uri="{BB962C8B-B14F-4D97-AF65-F5344CB8AC3E}">
        <p14:creationId xmlns:p14="http://schemas.microsoft.com/office/powerpoint/2010/main" val="124550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E115FEA-AE56-4818-AE24-4EE015AFD834}" type="datetimeFigureOut">
              <a:rPr lang="he-IL" smtClean="0"/>
              <a:t>כ"ט/כסלו/תשע"ט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7813BF8-E0EF-4941-B5BF-3A8FE722BF1E}" type="slidenum">
              <a:rPr lang="he-IL" smtClean="0"/>
              <a:t>‹#›</a:t>
            </a:fld>
            <a:endParaRPr lang="he-IL"/>
          </a:p>
        </p:txBody>
      </p:sp>
    </p:spTree>
    <p:extLst>
      <p:ext uri="{BB962C8B-B14F-4D97-AF65-F5344CB8AC3E}">
        <p14:creationId xmlns:p14="http://schemas.microsoft.com/office/powerpoint/2010/main" val="185890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3E115FEA-AE56-4818-AE24-4EE015AFD834}" type="datetimeFigureOut">
              <a:rPr lang="he-IL" smtClean="0"/>
              <a:t>כ"ט/כסלו/תשע"ט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7813BF8-E0EF-4941-B5BF-3A8FE722BF1E}" type="slidenum">
              <a:rPr lang="he-IL" smtClean="0"/>
              <a:t>‹#›</a:t>
            </a:fld>
            <a:endParaRPr lang="he-IL"/>
          </a:p>
        </p:txBody>
      </p:sp>
    </p:spTree>
    <p:extLst>
      <p:ext uri="{BB962C8B-B14F-4D97-AF65-F5344CB8AC3E}">
        <p14:creationId xmlns:p14="http://schemas.microsoft.com/office/powerpoint/2010/main" val="361910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3E115FEA-AE56-4818-AE24-4EE015AFD834}" type="datetimeFigureOut">
              <a:rPr lang="he-IL" smtClean="0"/>
              <a:t>כ"ט/כסלו/תשע"ט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7813BF8-E0EF-4941-B5BF-3A8FE722BF1E}" type="slidenum">
              <a:rPr lang="he-IL" smtClean="0"/>
              <a:t>‹#›</a:t>
            </a:fld>
            <a:endParaRPr lang="he-IL"/>
          </a:p>
        </p:txBody>
      </p:sp>
    </p:spTree>
    <p:extLst>
      <p:ext uri="{BB962C8B-B14F-4D97-AF65-F5344CB8AC3E}">
        <p14:creationId xmlns:p14="http://schemas.microsoft.com/office/powerpoint/2010/main" val="178169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E115FEA-AE56-4818-AE24-4EE015AFD834}" type="datetimeFigureOut">
              <a:rPr lang="he-IL" smtClean="0"/>
              <a:t>כ"ט/כסלו/תשע"ט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7813BF8-E0EF-4941-B5BF-3A8FE722BF1E}" type="slidenum">
              <a:rPr lang="he-IL" smtClean="0"/>
              <a:t>‹#›</a:t>
            </a:fld>
            <a:endParaRPr lang="he-IL"/>
          </a:p>
        </p:txBody>
      </p:sp>
    </p:spTree>
    <p:extLst>
      <p:ext uri="{BB962C8B-B14F-4D97-AF65-F5344CB8AC3E}">
        <p14:creationId xmlns:p14="http://schemas.microsoft.com/office/powerpoint/2010/main" val="54150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orage.cet.ac.il/PresentationBaRibua/wourld_food_loss/story_html5.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orage.cet.ac.il/PresentationBaRibua/wourld_food_loss/story_html5.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790164" y="169328"/>
            <a:ext cx="9144000" cy="706436"/>
          </a:xfrm>
        </p:spPr>
        <p:txBody>
          <a:bodyPr>
            <a:normAutofit fontScale="90000"/>
          </a:bodyPr>
          <a:lstStyle/>
          <a:p>
            <a:r>
              <a:rPr lang="he-IL" sz="4800" b="1" dirty="0" smtClean="0">
                <a:solidFill>
                  <a:srgbClr val="C00000"/>
                </a:solidFill>
                <a:cs typeface="+mn-cs"/>
              </a:rPr>
              <a:t>אבדן </a:t>
            </a:r>
            <a:r>
              <a:rPr lang="he-IL" sz="4800" b="1" dirty="0">
                <a:solidFill>
                  <a:srgbClr val="C00000"/>
                </a:solidFill>
                <a:cs typeface="+mn-cs"/>
              </a:rPr>
              <a:t>מזון בעולם </a:t>
            </a:r>
            <a:r>
              <a:rPr lang="he-IL" sz="4800" b="1" dirty="0" smtClean="0">
                <a:solidFill>
                  <a:srgbClr val="C00000"/>
                </a:solidFill>
                <a:cs typeface="+mn-cs"/>
              </a:rPr>
              <a:t>ובישראל</a:t>
            </a:r>
            <a:endParaRPr lang="he-IL" sz="4800" dirty="0">
              <a:solidFill>
                <a:srgbClr val="C00000"/>
              </a:solidFill>
              <a:cs typeface="+mn-cs"/>
            </a:endParaRPr>
          </a:p>
        </p:txBody>
      </p:sp>
      <p:sp>
        <p:nvSpPr>
          <p:cNvPr id="3" name="כותרת משנה 2"/>
          <p:cNvSpPr>
            <a:spLocks noGrp="1"/>
          </p:cNvSpPr>
          <p:nvPr>
            <p:ph type="subTitle" idx="1"/>
          </p:nvPr>
        </p:nvSpPr>
        <p:spPr>
          <a:xfrm>
            <a:off x="1751527" y="1064900"/>
            <a:ext cx="9144000" cy="1060114"/>
          </a:xfrm>
        </p:spPr>
        <p:txBody>
          <a:bodyPr/>
          <a:lstStyle/>
          <a:p>
            <a:r>
              <a:rPr lang="he-IL" b="1" dirty="0" smtClean="0"/>
              <a:t>מצגת מלווה פרק מהמדריך למורה ולתלמיד בנושא </a:t>
            </a:r>
          </a:p>
          <a:p>
            <a:r>
              <a:rPr lang="he-IL" b="1" dirty="0" smtClean="0"/>
              <a:t>טביעת רגל אקולוגית </a:t>
            </a:r>
            <a:endParaRPr lang="he-IL" b="1" dirty="0"/>
          </a:p>
        </p:txBody>
      </p:sp>
      <p:sp>
        <p:nvSpPr>
          <p:cNvPr id="4" name="מלבן 3"/>
          <p:cNvSpPr/>
          <p:nvPr/>
        </p:nvSpPr>
        <p:spPr>
          <a:xfrm>
            <a:off x="201954" y="5934670"/>
            <a:ext cx="6096000" cy="923330"/>
          </a:xfrm>
          <a:prstGeom prst="rect">
            <a:avLst/>
          </a:prstGeom>
        </p:spPr>
        <p:txBody>
          <a:bodyPr>
            <a:spAutoFit/>
          </a:bodyPr>
          <a:lstStyle/>
          <a:p>
            <a:r>
              <a:rPr lang="en-US" dirty="0" smtClean="0">
                <a:hlinkClick r:id="rId2"/>
              </a:rPr>
              <a:t>http://storage.cet.ac.il/PresentationBaRibua/wourld_food_loss/story_html5.html</a:t>
            </a:r>
            <a:endParaRPr lang="he-IL" dirty="0" smtClean="0"/>
          </a:p>
          <a:p>
            <a:endParaRPr lang="he-IL" dirty="0"/>
          </a:p>
        </p:txBody>
      </p:sp>
      <p:pic>
        <p:nvPicPr>
          <p:cNvPr id="5" name="תמונה 4"/>
          <p:cNvPicPr>
            <a:picLocks noChangeAspect="1"/>
          </p:cNvPicPr>
          <p:nvPr/>
        </p:nvPicPr>
        <p:blipFill>
          <a:blip r:embed="rId3"/>
          <a:stretch>
            <a:fillRect/>
          </a:stretch>
        </p:blipFill>
        <p:spPr>
          <a:xfrm>
            <a:off x="3560893" y="2314150"/>
            <a:ext cx="4864649" cy="2667711"/>
          </a:xfrm>
          <a:prstGeom prst="rect">
            <a:avLst/>
          </a:prstGeom>
        </p:spPr>
      </p:pic>
      <p:sp>
        <p:nvSpPr>
          <p:cNvPr id="6" name="כותרת 1"/>
          <p:cNvSpPr txBox="1">
            <a:spLocks/>
          </p:cNvSpPr>
          <p:nvPr/>
        </p:nvSpPr>
        <p:spPr>
          <a:xfrm>
            <a:off x="1678333" y="5372967"/>
            <a:ext cx="9239241" cy="465598"/>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איסוף וארגון: אילת </a:t>
            </a:r>
            <a:r>
              <a:rPr lang="he-IL" sz="24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כ"ץ</a:t>
            </a:r>
            <a:r>
              <a:rPr lang="he-IL"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פדגוגיה/היל"ה/החברה למתנ"סים </a:t>
            </a:r>
            <a:endParaRPr lang="he-IL"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480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תמונה 1"/>
          <p:cNvPicPr>
            <a:picLocks noChangeAspect="1" noChangeArrowheads="1"/>
          </p:cNvPicPr>
          <p:nvPr/>
        </p:nvPicPr>
        <p:blipFill rotWithShape="1">
          <a:blip r:embed="rId2">
            <a:extLst>
              <a:ext uri="{28A0092B-C50C-407E-A947-70E740481C1C}">
                <a14:useLocalDpi xmlns:a14="http://schemas.microsoft.com/office/drawing/2010/main" val="0"/>
              </a:ext>
            </a:extLst>
          </a:blip>
          <a:srcRect b="14124"/>
          <a:stretch/>
        </p:blipFill>
        <p:spPr bwMode="auto">
          <a:xfrm>
            <a:off x="566670" y="216361"/>
            <a:ext cx="11359167" cy="619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39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073499" y="494385"/>
            <a:ext cx="9530365" cy="5262979"/>
          </a:xfrm>
          <a:prstGeom prst="rect">
            <a:avLst/>
          </a:prstGeom>
        </p:spPr>
        <p:txBody>
          <a:bodyPr wrap="square">
            <a:spAutoFit/>
          </a:bodyPr>
          <a:lstStyle/>
          <a:p>
            <a:r>
              <a:rPr lang="he-IL" sz="2800" dirty="0" smtClean="0">
                <a:solidFill>
                  <a:srgbClr val="C00000"/>
                </a:solidFill>
              </a:rPr>
              <a:t>אבדן מזון בעולם ובארץ – התמונה הגדולה</a:t>
            </a:r>
          </a:p>
          <a:p>
            <a:endParaRPr lang="he-IL" sz="2800" dirty="0"/>
          </a:p>
          <a:p>
            <a:r>
              <a:rPr lang="he-IL" sz="2800" dirty="0" smtClean="0"/>
              <a:t>מה ניתן ללמוד מהנתונים שרואים במפת העולם? </a:t>
            </a:r>
          </a:p>
          <a:p>
            <a:r>
              <a:rPr lang="he-IL" sz="2800" dirty="0" smtClean="0"/>
              <a:t>אילו היבטים שונים עולים </a:t>
            </a:r>
            <a:r>
              <a:rPr lang="he-IL" sz="2800" dirty="0"/>
              <a:t>מן </a:t>
            </a:r>
            <a:r>
              <a:rPr lang="he-IL" sz="2800" dirty="0" smtClean="0"/>
              <a:t>המפה?</a:t>
            </a:r>
            <a:endParaRPr lang="he-IL" sz="2800" dirty="0"/>
          </a:p>
          <a:p>
            <a:r>
              <a:rPr lang="he-IL" sz="2800" dirty="0" smtClean="0"/>
              <a:t>הבהרת המושגים: תת תזונה ורעב</a:t>
            </a:r>
          </a:p>
          <a:p>
            <a:endParaRPr lang="he-IL" sz="2800" dirty="0"/>
          </a:p>
          <a:p>
            <a:r>
              <a:rPr lang="he-IL" sz="2800" dirty="0" smtClean="0"/>
              <a:t>באילו </a:t>
            </a:r>
            <a:r>
              <a:rPr lang="he-IL" sz="2800" dirty="0"/>
              <a:t>אזורים </a:t>
            </a:r>
            <a:r>
              <a:rPr lang="he-IL" sz="2800" dirty="0" smtClean="0"/>
              <a:t>בעולם סובלת האוכלוסייה מתת </a:t>
            </a:r>
            <a:r>
              <a:rPr lang="he-IL" sz="2800" dirty="0"/>
              <a:t>התזונה </a:t>
            </a:r>
            <a:r>
              <a:rPr lang="he-IL" sz="2800" dirty="0" smtClean="0"/>
              <a:t>ברמה גבוהה? ובאילו ברמה נמוכה? </a:t>
            </a:r>
          </a:p>
          <a:p>
            <a:r>
              <a:rPr lang="he-IL" sz="2800" dirty="0" smtClean="0"/>
              <a:t>איזו </a:t>
            </a:r>
            <a:r>
              <a:rPr lang="he-IL" sz="2800" dirty="0"/>
              <a:t>יבשת סובלת </a:t>
            </a:r>
            <a:r>
              <a:rPr lang="he-IL" sz="2800" dirty="0" smtClean="0"/>
              <a:t>במיוחד מתת תזונה?</a:t>
            </a:r>
          </a:p>
          <a:p>
            <a:r>
              <a:rPr lang="he-IL" sz="2800" dirty="0" smtClean="0"/>
              <a:t>שערו מה יכולות להיות הסיבות לתת תזונה ו/או רעב?</a:t>
            </a:r>
          </a:p>
          <a:p>
            <a:endParaRPr lang="he-IL" sz="2800" dirty="0"/>
          </a:p>
          <a:p>
            <a:r>
              <a:rPr lang="he-IL" sz="2800" dirty="0" smtClean="0"/>
              <a:t>האם אתם חושבים שיש מספיק מזון לכל אוכלוסיית העולם?   </a:t>
            </a:r>
          </a:p>
        </p:txBody>
      </p:sp>
    </p:spTree>
    <p:extLst>
      <p:ext uri="{BB962C8B-B14F-4D97-AF65-F5344CB8AC3E}">
        <p14:creationId xmlns:p14="http://schemas.microsoft.com/office/powerpoint/2010/main" val="413024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תמונה 13"/>
          <p:cNvPicPr>
            <a:picLocks noChangeAspect="1" noChangeArrowheads="1"/>
          </p:cNvPicPr>
          <p:nvPr/>
        </p:nvPicPr>
        <p:blipFill rotWithShape="1">
          <a:blip r:embed="rId2">
            <a:extLst>
              <a:ext uri="{28A0092B-C50C-407E-A947-70E740481C1C}">
                <a14:useLocalDpi xmlns:a14="http://schemas.microsoft.com/office/drawing/2010/main" val="0"/>
              </a:ext>
            </a:extLst>
          </a:blip>
          <a:srcRect b="13875"/>
          <a:stretch/>
        </p:blipFill>
        <p:spPr bwMode="auto">
          <a:xfrm>
            <a:off x="991672" y="360610"/>
            <a:ext cx="10500205" cy="578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384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46220" y="684607"/>
            <a:ext cx="10509161" cy="954107"/>
          </a:xfrm>
          <a:prstGeom prst="rect">
            <a:avLst/>
          </a:prstGeom>
        </p:spPr>
        <p:txBody>
          <a:bodyPr wrap="square">
            <a:spAutoFit/>
          </a:bodyPr>
          <a:lstStyle/>
          <a:p>
            <a:r>
              <a:rPr lang="he-IL" sz="2800" dirty="0" smtClean="0">
                <a:solidFill>
                  <a:srgbClr val="C00000"/>
                </a:solidFill>
                <a:ea typeface="Calibri" panose="020F0502020204030204" pitchFamily="34" charset="0"/>
              </a:rPr>
              <a:t>הפתעה.... יש מספיק מזון ואוכל </a:t>
            </a:r>
            <a:r>
              <a:rPr lang="he-IL" sz="2800" dirty="0">
                <a:solidFill>
                  <a:srgbClr val="C00000"/>
                </a:solidFill>
                <a:ea typeface="Calibri" panose="020F0502020204030204" pitchFamily="34" charset="0"/>
              </a:rPr>
              <a:t>לכולם... </a:t>
            </a:r>
            <a:r>
              <a:rPr lang="he-IL" sz="2800" dirty="0">
                <a:ea typeface="Calibri" panose="020F0502020204030204" pitchFamily="34" charset="0"/>
              </a:rPr>
              <a:t>העלו לדיון את השאלה </a:t>
            </a:r>
            <a:r>
              <a:rPr lang="he-IL" sz="2800" dirty="0" smtClean="0">
                <a:ea typeface="Calibri" panose="020F0502020204030204" pitchFamily="34" charset="0"/>
              </a:rPr>
              <a:t>למה יש רעבים בעולם? בקשו </a:t>
            </a:r>
            <a:r>
              <a:rPr lang="he-IL" sz="2800" dirty="0">
                <a:ea typeface="Calibri" panose="020F0502020204030204" pitchFamily="34" charset="0"/>
              </a:rPr>
              <a:t>מהתלמידים להעלות השערות. </a:t>
            </a:r>
            <a:endParaRPr lang="he-IL" sz="2800" dirty="0"/>
          </a:p>
        </p:txBody>
      </p:sp>
      <p:pic>
        <p:nvPicPr>
          <p:cNvPr id="3" name="תמונה 19"/>
          <p:cNvPicPr>
            <a:picLocks noChangeAspect="1" noChangeArrowheads="1"/>
          </p:cNvPicPr>
          <p:nvPr/>
        </p:nvPicPr>
        <p:blipFill rotWithShape="1">
          <a:blip r:embed="rId2">
            <a:extLst>
              <a:ext uri="{28A0092B-C50C-407E-A947-70E740481C1C}">
                <a14:useLocalDpi xmlns:a14="http://schemas.microsoft.com/office/drawing/2010/main" val="0"/>
              </a:ext>
            </a:extLst>
          </a:blip>
          <a:srcRect b="13564"/>
          <a:stretch/>
        </p:blipFill>
        <p:spPr bwMode="auto">
          <a:xfrm>
            <a:off x="6278359" y="2279560"/>
            <a:ext cx="5759365" cy="370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תמונה 22"/>
          <p:cNvPicPr>
            <a:picLocks noChangeAspect="1" noChangeArrowheads="1"/>
          </p:cNvPicPr>
          <p:nvPr/>
        </p:nvPicPr>
        <p:blipFill rotWithShape="1">
          <a:blip r:embed="rId3">
            <a:extLst>
              <a:ext uri="{28A0092B-C50C-407E-A947-70E740481C1C}">
                <a14:useLocalDpi xmlns:a14="http://schemas.microsoft.com/office/drawing/2010/main" val="0"/>
              </a:ext>
            </a:extLst>
          </a:blip>
          <a:srcRect b="14827"/>
          <a:stretch/>
        </p:blipFill>
        <p:spPr bwMode="auto">
          <a:xfrm>
            <a:off x="425004" y="2279560"/>
            <a:ext cx="5615188" cy="370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39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תמונה 28"/>
          <p:cNvPicPr>
            <a:picLocks noChangeAspect="1" noChangeArrowheads="1"/>
          </p:cNvPicPr>
          <p:nvPr/>
        </p:nvPicPr>
        <p:blipFill rotWithShape="1">
          <a:blip r:embed="rId2">
            <a:extLst>
              <a:ext uri="{28A0092B-C50C-407E-A947-70E740481C1C}">
                <a14:useLocalDpi xmlns:a14="http://schemas.microsoft.com/office/drawing/2010/main" val="0"/>
              </a:ext>
            </a:extLst>
          </a:blip>
          <a:srcRect b="14911"/>
          <a:stretch/>
        </p:blipFill>
        <p:spPr bwMode="auto">
          <a:xfrm>
            <a:off x="746975" y="375248"/>
            <a:ext cx="11011436" cy="619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4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852049" y="5365399"/>
            <a:ext cx="6096000" cy="923330"/>
          </a:xfrm>
          <a:prstGeom prst="rect">
            <a:avLst/>
          </a:prstGeom>
        </p:spPr>
        <p:txBody>
          <a:bodyPr>
            <a:spAutoFit/>
          </a:bodyPr>
          <a:lstStyle/>
          <a:p>
            <a:r>
              <a:rPr lang="he-IL" dirty="0"/>
              <a:t>ישראל מאבדת בכל שנה 2.5 מיליון טון מזון בשווי 18 מיליארד שקל, כך עולה מדו"ח אובדן המזון שמפרסמים הבוקר לראשונה עמותת לקט ישראל ופירמת </a:t>
            </a:r>
            <a:r>
              <a:rPr lang="he-IL" dirty="0" err="1"/>
              <a:t>הרו"ח</a:t>
            </a:r>
            <a:r>
              <a:rPr lang="he-IL" dirty="0"/>
              <a:t> זיו </a:t>
            </a:r>
            <a:r>
              <a:rPr lang="he-IL" dirty="0" err="1"/>
              <a:t>האפט</a:t>
            </a:r>
            <a:r>
              <a:rPr lang="he-IL" dirty="0"/>
              <a:t> </a:t>
            </a:r>
            <a:r>
              <a:rPr lang="en-US" dirty="0" err="1"/>
              <a:t>bdo</a:t>
            </a:r>
            <a:r>
              <a:rPr lang="en-US" dirty="0"/>
              <a:t>.</a:t>
            </a:r>
            <a:endParaRPr lang="he-IL" dirty="0"/>
          </a:p>
        </p:txBody>
      </p:sp>
      <p:sp>
        <p:nvSpPr>
          <p:cNvPr id="4" name="מלבן 3"/>
          <p:cNvSpPr/>
          <p:nvPr/>
        </p:nvSpPr>
        <p:spPr>
          <a:xfrm>
            <a:off x="412929" y="1219229"/>
            <a:ext cx="6096000" cy="1477328"/>
          </a:xfrm>
          <a:prstGeom prst="rect">
            <a:avLst/>
          </a:prstGeom>
        </p:spPr>
        <p:txBody>
          <a:bodyPr>
            <a:spAutoFit/>
          </a:bodyPr>
          <a:lstStyle/>
          <a:p>
            <a:r>
              <a:rPr lang="he-IL" dirty="0"/>
              <a:t>על פי הנתונים שליש מייצור המזון בישראל יורד לטמיון. האובדן מהווה כ-1.6% מהתוצר המקומי. 75% מאובדן המזון במונחים כמותיים הוא אובדן של פירות וירקות. על פי הערכות הדו"ח 50% מהמזון האבוד הוא בר הצלה בשווי של כ-8 מיליארד שקל בהיקף של 1.3 מיליון טון.</a:t>
            </a:r>
          </a:p>
        </p:txBody>
      </p:sp>
      <p:pic>
        <p:nvPicPr>
          <p:cNvPr id="5" name="תמונה 4"/>
          <p:cNvPicPr>
            <a:picLocks noChangeAspect="1"/>
          </p:cNvPicPr>
          <p:nvPr/>
        </p:nvPicPr>
        <p:blipFill>
          <a:blip r:embed="rId2"/>
          <a:stretch>
            <a:fillRect/>
          </a:stretch>
        </p:blipFill>
        <p:spPr>
          <a:xfrm>
            <a:off x="772330" y="3431229"/>
            <a:ext cx="4362450" cy="2857500"/>
          </a:xfrm>
          <a:prstGeom prst="rect">
            <a:avLst/>
          </a:prstGeom>
        </p:spPr>
      </p:pic>
      <p:sp>
        <p:nvSpPr>
          <p:cNvPr id="6" name="מלבן 5"/>
          <p:cNvSpPr/>
          <p:nvPr/>
        </p:nvSpPr>
        <p:spPr>
          <a:xfrm>
            <a:off x="352425" y="331963"/>
            <a:ext cx="6096000" cy="646331"/>
          </a:xfrm>
          <a:prstGeom prst="rect">
            <a:avLst/>
          </a:prstGeom>
        </p:spPr>
        <p:txBody>
          <a:bodyPr>
            <a:spAutoFit/>
          </a:bodyPr>
          <a:lstStyle/>
          <a:p>
            <a:r>
              <a:rPr lang="he-IL" dirty="0"/>
              <a:t>8 מיליארד שקל בפח: הישראלים זורקים 2.5 מיליון טון מזון מדי </a:t>
            </a:r>
            <a:r>
              <a:rPr lang="he-IL" dirty="0" smtClean="0"/>
              <a:t>שנה</a:t>
            </a:r>
            <a:endParaRPr lang="he-IL" dirty="0"/>
          </a:p>
        </p:txBody>
      </p:sp>
      <p:pic>
        <p:nvPicPr>
          <p:cNvPr id="7" name="תמונה 6"/>
          <p:cNvPicPr>
            <a:picLocks noChangeAspect="1"/>
          </p:cNvPicPr>
          <p:nvPr/>
        </p:nvPicPr>
        <p:blipFill>
          <a:blip r:embed="rId3"/>
          <a:stretch>
            <a:fillRect/>
          </a:stretch>
        </p:blipFill>
        <p:spPr>
          <a:xfrm>
            <a:off x="7173532" y="138780"/>
            <a:ext cx="4774517" cy="4624461"/>
          </a:xfrm>
          <a:prstGeom prst="rect">
            <a:avLst/>
          </a:prstGeom>
        </p:spPr>
      </p:pic>
    </p:spTree>
    <p:extLst>
      <p:ext uri="{BB962C8B-B14F-4D97-AF65-F5344CB8AC3E}">
        <p14:creationId xmlns:p14="http://schemas.microsoft.com/office/powerpoint/2010/main" val="74668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7465" y="1017498"/>
            <a:ext cx="5859886" cy="5632311"/>
          </a:xfrm>
          <a:prstGeom prst="rect">
            <a:avLst/>
          </a:prstGeom>
        </p:spPr>
        <p:txBody>
          <a:bodyPr wrap="square">
            <a:spAutoFit/>
          </a:bodyPr>
          <a:lstStyle/>
          <a:p>
            <a:r>
              <a:rPr lang="he-IL" dirty="0"/>
              <a:t>בישראל, ההוצאה על צריכת מזון מהווה אחד ממרכיבי</a:t>
            </a:r>
          </a:p>
          <a:p>
            <a:r>
              <a:rPr lang="he-IL" dirty="0"/>
              <a:t>העלות הגבוהים בסל הצריכה הביתית, ומשקלה כ-%16</a:t>
            </a:r>
          </a:p>
          <a:p>
            <a:r>
              <a:rPr lang="he-IL" dirty="0"/>
              <a:t>מסל הצריכה הממוצע של משקי הבית בישראל, ו-%21 מסל</a:t>
            </a:r>
          </a:p>
          <a:p>
            <a:r>
              <a:rPr lang="he-IL" dirty="0"/>
              <a:t>הצריכה של משקי הבית בשני העשירונים התחתונים. על</a:t>
            </a:r>
          </a:p>
          <a:p>
            <a:r>
              <a:rPr lang="he-IL" dirty="0"/>
              <a:t>כן הבטחת ביטחון תזונתי והצלת מזון הינם בעלי משמעות</a:t>
            </a:r>
          </a:p>
          <a:p>
            <a:r>
              <a:rPr lang="he-IL" dirty="0"/>
              <a:t>כלכלית גבוהה במיוחד.</a:t>
            </a:r>
          </a:p>
          <a:p>
            <a:r>
              <a:rPr lang="he-IL" dirty="0"/>
              <a:t>גידול וייצור מזון כרוכים מטבעם בשימוש במשאבי טבע</a:t>
            </a:r>
          </a:p>
          <a:p>
            <a:r>
              <a:rPr lang="he-IL" dirty="0"/>
              <a:t>הנמצאים במחסור יחסי או שהם בעלי עלות כלכלית</a:t>
            </a:r>
          </a:p>
          <a:p>
            <a:r>
              <a:rPr lang="he-IL" dirty="0"/>
              <a:t>מהותית: קרקע ומים. במדינה צפופה כישראל, שבה משאב</a:t>
            </a:r>
          </a:p>
          <a:p>
            <a:r>
              <a:rPr lang="he-IL" dirty="0"/>
              <a:t>הקרקע הינו משאב יקר ומוגבל, בעיקר באזורי הביקוש, ושבה</a:t>
            </a:r>
          </a:p>
          <a:p>
            <a:r>
              <a:rPr lang="he-IL" dirty="0"/>
              <a:t>במקביל לבעיית אי-ביטחון תזונתי, קיימת גם בעיה של אי-</a:t>
            </a:r>
          </a:p>
          <a:p>
            <a:r>
              <a:rPr lang="he-IL" dirty="0"/>
              <a:t>ביטחון דיורי, הצורך בשימוש במשאבי קרקע עודפים לשם</a:t>
            </a:r>
          </a:p>
          <a:p>
            <a:r>
              <a:rPr lang="he-IL" dirty="0"/>
              <a:t>גידול מוצרים חקלאיים עודפים ההופכים לאובדן או פסולת,</a:t>
            </a:r>
          </a:p>
          <a:p>
            <a:r>
              <a:rPr lang="he-IL" dirty="0"/>
              <a:t>טומן בחובו, בנוסף לעלות הכלכלית הישירה, גם עלויות</a:t>
            </a:r>
          </a:p>
          <a:p>
            <a:r>
              <a:rPr lang="he-IL" dirty="0"/>
              <a:t>חברתיות נוספות.</a:t>
            </a:r>
          </a:p>
          <a:p>
            <a:r>
              <a:rPr lang="he-IL" dirty="0"/>
              <a:t>גידול וייצור המזון שאנו אוכלים הינו בעל השפעות סביבתיות</a:t>
            </a:r>
          </a:p>
          <a:p>
            <a:r>
              <a:rPr lang="he-IL" dirty="0"/>
              <a:t>משמעותיות ביותר. השימוש בקרקע, בדשנים ובקוטלי מזיקים</a:t>
            </a:r>
          </a:p>
          <a:p>
            <a:r>
              <a:rPr lang="he-IL" dirty="0"/>
              <a:t>הינו בעל פוטנציאל לסיכון המים, החי, הצומח והסביבה. %20</a:t>
            </a:r>
          </a:p>
          <a:p>
            <a:r>
              <a:rPr lang="he-IL" dirty="0"/>
              <a:t>מפליטות גזי החממה בעולם נובעים משרשרת הערך של</a:t>
            </a:r>
          </a:p>
          <a:p>
            <a:r>
              <a:rPr lang="he-IL" dirty="0"/>
              <a:t>גידול מזון, ייצורו והפצתו.</a:t>
            </a:r>
          </a:p>
        </p:txBody>
      </p:sp>
      <p:sp>
        <p:nvSpPr>
          <p:cNvPr id="4" name="מלבן 3"/>
          <p:cNvSpPr/>
          <p:nvPr/>
        </p:nvSpPr>
        <p:spPr>
          <a:xfrm>
            <a:off x="-300507" y="4996024"/>
            <a:ext cx="6096000" cy="1200329"/>
          </a:xfrm>
          <a:prstGeom prst="rect">
            <a:avLst/>
          </a:prstGeom>
        </p:spPr>
        <p:txBody>
          <a:bodyPr>
            <a:spAutoFit/>
          </a:bodyPr>
          <a:lstStyle/>
          <a:p>
            <a:r>
              <a:rPr lang="he-IL" dirty="0"/>
              <a:t>עלות אובדן המזון בצה"ל נאמד </a:t>
            </a:r>
            <a:r>
              <a:rPr lang="he-IL" dirty="0" err="1"/>
              <a:t>בכ</a:t>
            </a:r>
            <a:r>
              <a:rPr lang="he-IL" dirty="0"/>
              <a:t>- 300 מיליון ₪ בשנה, שהם</a:t>
            </a:r>
          </a:p>
          <a:p>
            <a:r>
              <a:rPr lang="he-IL" dirty="0"/>
              <a:t>כ- %5.0 מתקציב צה"ל לשנת 2016 ,והיא מהווה כ- %8 מסך</a:t>
            </a:r>
          </a:p>
          <a:p>
            <a:r>
              <a:rPr lang="he-IL" dirty="0"/>
              <a:t>אובדן המזון במגזר המוסדי. בתוך כך, כ- %40 מהאובדן בצה"ל</a:t>
            </a:r>
          </a:p>
          <a:p>
            <a:r>
              <a:rPr lang="he-IL" dirty="0"/>
              <a:t>הינו בר-הצלה</a:t>
            </a:r>
          </a:p>
        </p:txBody>
      </p:sp>
      <p:sp>
        <p:nvSpPr>
          <p:cNvPr id="5" name="מלבן 4"/>
          <p:cNvSpPr/>
          <p:nvPr/>
        </p:nvSpPr>
        <p:spPr>
          <a:xfrm>
            <a:off x="0" y="1017498"/>
            <a:ext cx="6096000" cy="2308324"/>
          </a:xfrm>
          <a:prstGeom prst="rect">
            <a:avLst/>
          </a:prstGeom>
        </p:spPr>
        <p:txBody>
          <a:bodyPr>
            <a:spAutoFit/>
          </a:bodyPr>
          <a:lstStyle/>
          <a:p>
            <a:r>
              <a:rPr lang="he-IL" dirty="0"/>
              <a:t>סך אובדן המזון בארוחות המוסדיות בדו"ח אובדן המזון 2016</a:t>
            </a:r>
          </a:p>
          <a:p>
            <a:r>
              <a:rPr lang="he-IL" dirty="0"/>
              <a:t>הסתכם ב-214 אלף טון, המהווים %30 מסך צריכת המזון</a:t>
            </a:r>
          </a:p>
          <a:p>
            <a:r>
              <a:rPr lang="he-IL" dirty="0"/>
              <a:t>המוסדית. במונחים כספיים, עלות האובדן, במונחי עלות מרכיבי</a:t>
            </a:r>
          </a:p>
          <a:p>
            <a:r>
              <a:rPr lang="he-IL" dirty="0"/>
              <a:t>המזון בארוחה, הינו כ-5.3 מיליארד ₪ במונחים שנתיים.</a:t>
            </a:r>
          </a:p>
          <a:p>
            <a:r>
              <a:rPr lang="he-IL" dirty="0"/>
              <a:t>כשליש מהאובדן בארוחות המוסדיות הינו אובדן בר-הצלה,</a:t>
            </a:r>
          </a:p>
          <a:p>
            <a:r>
              <a:rPr lang="he-IL" dirty="0"/>
              <a:t>כלומר ניתן להציל כ- 70 אלף טון מזון בשנה בשווי כולל של</a:t>
            </a:r>
          </a:p>
          <a:p>
            <a:r>
              <a:rPr lang="he-IL" dirty="0"/>
              <a:t>כ-1.1 מיליארד ש"ח, שווה ערך </a:t>
            </a:r>
            <a:r>
              <a:rPr lang="he-IL" dirty="0" err="1"/>
              <a:t>לכ</a:t>
            </a:r>
            <a:r>
              <a:rPr lang="he-IL" dirty="0"/>
              <a:t>- 64 מיליון ארוחות בשנה</a:t>
            </a:r>
          </a:p>
          <a:p>
            <a:r>
              <a:rPr lang="he-IL" dirty="0"/>
              <a:t>בממוצע</a:t>
            </a:r>
          </a:p>
        </p:txBody>
      </p:sp>
    </p:spTree>
    <p:extLst>
      <p:ext uri="{BB962C8B-B14F-4D97-AF65-F5344CB8AC3E}">
        <p14:creationId xmlns:p14="http://schemas.microsoft.com/office/powerpoint/2010/main" val="2402848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7265429" y="515154"/>
            <a:ext cx="4101393" cy="6043277"/>
          </a:xfrm>
          <a:prstGeom prst="rect">
            <a:avLst/>
          </a:prstGeom>
        </p:spPr>
      </p:pic>
      <p:sp>
        <p:nvSpPr>
          <p:cNvPr id="3" name="מלבן 2"/>
          <p:cNvSpPr/>
          <p:nvPr/>
        </p:nvSpPr>
        <p:spPr>
          <a:xfrm>
            <a:off x="111617" y="2017261"/>
            <a:ext cx="6096000" cy="2308324"/>
          </a:xfrm>
          <a:prstGeom prst="rect">
            <a:avLst/>
          </a:prstGeom>
        </p:spPr>
        <p:txBody>
          <a:bodyPr>
            <a:spAutoFit/>
          </a:bodyPr>
          <a:lstStyle/>
          <a:p>
            <a:r>
              <a:rPr lang="he-IL" dirty="0"/>
              <a:t>החשיבות של הצלת מזון אבוד נובעת מ-3 יתרונות מרכזיים:</a:t>
            </a:r>
          </a:p>
          <a:p>
            <a:r>
              <a:rPr lang="he-IL" dirty="0"/>
              <a:t>1 .יתרון כלכלי – הצלת מזון משמעה הפיכת פסולת שערכה</a:t>
            </a:r>
          </a:p>
          <a:p>
            <a:r>
              <a:rPr lang="he-IL" dirty="0"/>
              <a:t>אפסי או שלילי למוצר בעל ערך כלכלי. לכן היא תורמת</a:t>
            </a:r>
          </a:p>
          <a:p>
            <a:r>
              <a:rPr lang="he-IL" dirty="0"/>
              <a:t>להגדלת התוצר והפריון במשק.</a:t>
            </a:r>
          </a:p>
          <a:p>
            <a:r>
              <a:rPr lang="he-IL" dirty="0"/>
              <a:t>2 .יתרון חברתי – הקטנת פערים בחברה ומניעת אי-ביטחון</a:t>
            </a:r>
          </a:p>
          <a:p>
            <a:r>
              <a:rPr lang="he-IL" dirty="0"/>
              <a:t>תזונתי של השכבות המוחלשות.</a:t>
            </a:r>
          </a:p>
          <a:p>
            <a:r>
              <a:rPr lang="he-IL" dirty="0"/>
              <a:t>3 .יתרון סביבתי – הקטנת פליטת מזהמים, גזי חממה, ושימוש</a:t>
            </a:r>
          </a:p>
          <a:p>
            <a:r>
              <a:rPr lang="he-IL" dirty="0"/>
              <a:t>במשאבי קרקע ומים</a:t>
            </a:r>
          </a:p>
        </p:txBody>
      </p:sp>
    </p:spTree>
    <p:extLst>
      <p:ext uri="{BB962C8B-B14F-4D97-AF65-F5344CB8AC3E}">
        <p14:creationId xmlns:p14="http://schemas.microsoft.com/office/powerpoint/2010/main" val="201878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811371" y="403726"/>
            <a:ext cx="10341734" cy="5262977"/>
          </a:xfrm>
          <a:prstGeom prst="rect">
            <a:avLst/>
          </a:prstGeom>
        </p:spPr>
      </p:pic>
      <p:sp>
        <p:nvSpPr>
          <p:cNvPr id="3" name="מלבן 2"/>
          <p:cNvSpPr/>
          <p:nvPr/>
        </p:nvSpPr>
        <p:spPr>
          <a:xfrm>
            <a:off x="5778322" y="5017831"/>
            <a:ext cx="6096000" cy="2031325"/>
          </a:xfrm>
          <a:prstGeom prst="rect">
            <a:avLst/>
          </a:prstGeom>
        </p:spPr>
        <p:txBody>
          <a:bodyPr>
            <a:spAutoFit/>
          </a:bodyPr>
          <a:lstStyle/>
          <a:p>
            <a:r>
              <a:rPr lang="he-IL" dirty="0"/>
              <a:t>בישראל ההוצאה על צריכת מזון מהווה כ-16% מסל הצריכה הממוצע של משקי הבית בישראל. אובדן המזון בישראל לאורך שרשרת הייצור נאמד בכ-2.5 מיליון טון מזון, המהווים כ-35% מכלל המזון המיוצר. בשנת 2015 אובדן פירות וירקות הוערך בכ-45% מסך ייצור פירות וירקות בישראל. השווי הכלכלי של נתוני אובדן אלו הוא כ-18 מיליארד ש"ח בשנה (1.6% מהתוצר המקומי).</a:t>
            </a:r>
          </a:p>
          <a:p>
            <a:endParaRPr lang="he-IL" dirty="0"/>
          </a:p>
        </p:txBody>
      </p:sp>
    </p:spTree>
    <p:extLst>
      <p:ext uri="{BB962C8B-B14F-4D97-AF65-F5344CB8AC3E}">
        <p14:creationId xmlns:p14="http://schemas.microsoft.com/office/powerpoint/2010/main" val="413233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807594" y="2923504"/>
            <a:ext cx="7547020" cy="3770223"/>
          </a:xfrm>
          <a:prstGeom prst="rect">
            <a:avLst/>
          </a:prstGeom>
        </p:spPr>
      </p:pic>
      <p:sp>
        <p:nvSpPr>
          <p:cNvPr id="3" name="מלבן 2"/>
          <p:cNvSpPr/>
          <p:nvPr/>
        </p:nvSpPr>
        <p:spPr>
          <a:xfrm>
            <a:off x="624623" y="193603"/>
            <a:ext cx="11320530" cy="923330"/>
          </a:xfrm>
          <a:prstGeom prst="rect">
            <a:avLst/>
          </a:prstGeom>
        </p:spPr>
        <p:txBody>
          <a:bodyPr wrap="square">
            <a:spAutoFit/>
          </a:bodyPr>
          <a:lstStyle/>
          <a:p>
            <a:r>
              <a:rPr lang="he-IL" dirty="0"/>
              <a:t>"4,000 עובדים ו-500 משאיות - זה כל מה שצריך כדי לחסל את הרעב בישראל"</a:t>
            </a:r>
          </a:p>
          <a:p>
            <a:r>
              <a:rPr lang="he-IL" dirty="0"/>
              <a:t>בכל שנה נזרקים בישראל 2.5 מיליון טון מזון ו-64 מיליון ארוחות הולכות לפח. בארגון לקט ישראל, שנלחם בתופעת בזבוז המזון, אומרים: "את המזון שנזרק אפשר להציל בחינם - ולגרום לכך שלא יהיו יותר אנשים רעבים במדינה"</a:t>
            </a:r>
          </a:p>
        </p:txBody>
      </p:sp>
      <p:sp>
        <p:nvSpPr>
          <p:cNvPr id="4" name="מלבן 3"/>
          <p:cNvSpPr/>
          <p:nvPr/>
        </p:nvSpPr>
        <p:spPr>
          <a:xfrm>
            <a:off x="188888" y="1585903"/>
            <a:ext cx="11756265" cy="1200329"/>
          </a:xfrm>
          <a:prstGeom prst="rect">
            <a:avLst/>
          </a:prstGeom>
        </p:spPr>
        <p:txBody>
          <a:bodyPr wrap="square">
            <a:spAutoFit/>
          </a:bodyPr>
          <a:lstStyle/>
          <a:p>
            <a:r>
              <a:rPr lang="he-IL" dirty="0"/>
              <a:t>יש מי שחושב שלא רק שיהיה מי שיאכל את </a:t>
            </a:r>
            <a:r>
              <a:rPr lang="he-IL" dirty="0" err="1"/>
              <a:t>הכל</a:t>
            </a:r>
            <a:r>
              <a:rPr lang="he-IL" dirty="0"/>
              <a:t>, אלא שאפשר גם לעשות מזה לא מעט כסף, ובעיקר לחסוך מיליארדי שקלים. החודש האחרון הוא חודש של מפנה בתחום הצלת המזון, שאותו מפעילה כמעט בבלעדיות עמותת לקט ישראל, המשמשת </a:t>
            </a:r>
            <a:r>
              <a:rPr lang="he-IL" dirty="0" err="1"/>
              <a:t>כעמותת־גג</a:t>
            </a:r>
            <a:r>
              <a:rPr lang="he-IL" dirty="0"/>
              <a:t> תחתיה פועלות 190 עמותות שונות. משרד הרווחה ומשרד החקלאות החלו החודש לתקצב את העמותה, כל משרד בחצי מיליון שקל, ובעזרת הכסף נמדדים במדויק כמה </a:t>
            </a:r>
            <a:r>
              <a:rPr lang="he-IL" dirty="0" err="1"/>
              <a:t>פיילוטים</a:t>
            </a:r>
            <a:r>
              <a:rPr lang="he-IL" dirty="0"/>
              <a:t> של העמותה, ומאפשרים לכמת באופן מדויק את חיסול הרעב בישראל. </a:t>
            </a:r>
          </a:p>
        </p:txBody>
      </p:sp>
    </p:spTree>
    <p:extLst>
      <p:ext uri="{BB962C8B-B14F-4D97-AF65-F5344CB8AC3E}">
        <p14:creationId xmlns:p14="http://schemas.microsoft.com/office/powerpoint/2010/main" val="269460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96214" y="244699"/>
            <a:ext cx="11500833" cy="6323526"/>
          </a:xfrm>
          <a:prstGeom prst="rect">
            <a:avLst/>
          </a:prstGeom>
        </p:spPr>
      </p:pic>
    </p:spTree>
    <p:extLst>
      <p:ext uri="{BB962C8B-B14F-4D97-AF65-F5344CB8AC3E}">
        <p14:creationId xmlns:p14="http://schemas.microsoft.com/office/powerpoint/2010/main" val="518157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545464" y="336598"/>
            <a:ext cx="10406129" cy="4065087"/>
          </a:xfrm>
          <a:prstGeom prst="rect">
            <a:avLst/>
          </a:prstGeom>
        </p:spPr>
        <p:txBody>
          <a:bodyPr wrap="square">
            <a:spAutoFit/>
          </a:bodyPr>
          <a:lstStyle/>
          <a:p>
            <a:pPr algn="just">
              <a:lnSpc>
                <a:spcPct val="107000"/>
              </a:lnSpc>
              <a:spcAft>
                <a:spcPts val="800"/>
              </a:spcAft>
            </a:pPr>
            <a:r>
              <a:rPr lang="he-IL" sz="2800" dirty="0" smtClean="0">
                <a:latin typeface="Calibri" panose="020F0502020204030204" pitchFamily="34" charset="0"/>
                <a:ea typeface="Calibri" panose="020F0502020204030204" pitchFamily="34" charset="0"/>
              </a:rPr>
              <a:t>ניתן לחזור למפת העולם בשקף 8 </a:t>
            </a:r>
          </a:p>
          <a:p>
            <a:pPr algn="just">
              <a:lnSpc>
                <a:spcPct val="107000"/>
              </a:lnSpc>
              <a:spcAft>
                <a:spcPts val="800"/>
              </a:spcAft>
            </a:pPr>
            <a:r>
              <a:rPr lang="he-IL" sz="2800" dirty="0" smtClean="0">
                <a:latin typeface="Calibri" panose="020F0502020204030204" pitchFamily="34" charset="0"/>
                <a:ea typeface="Calibri" panose="020F0502020204030204" pitchFamily="34" charset="0"/>
              </a:rPr>
              <a:t>בשלבים </a:t>
            </a:r>
            <a:r>
              <a:rPr lang="he-IL" sz="2800" dirty="0">
                <a:latin typeface="Calibri" panose="020F0502020204030204" pitchFamily="34" charset="0"/>
                <a:ea typeface="Calibri" panose="020F0502020204030204" pitchFamily="34" charset="0"/>
              </a:rPr>
              <a:t>השונים של אבדן המזון </a:t>
            </a:r>
            <a:r>
              <a:rPr lang="he-IL" sz="2800" dirty="0" smtClean="0">
                <a:latin typeface="Calibri" panose="020F0502020204030204" pitchFamily="34" charset="0"/>
                <a:ea typeface="Calibri" panose="020F0502020204030204" pitchFamily="34" charset="0"/>
              </a:rPr>
              <a:t>ההבדל </a:t>
            </a:r>
            <a:r>
              <a:rPr lang="he-IL" sz="2800" dirty="0">
                <a:latin typeface="Calibri" panose="020F0502020204030204" pitchFamily="34" charset="0"/>
                <a:ea typeface="Calibri" panose="020F0502020204030204" pitchFamily="34" charset="0"/>
              </a:rPr>
              <a:t>בין מדינות מתפתחות ומפותחות.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tabLst>
                <a:tab pos="457200" algn="l"/>
              </a:tabLst>
            </a:pPr>
            <a:r>
              <a:rPr lang="he-IL" sz="2800" dirty="0">
                <a:latin typeface="Calibri" panose="020F0502020204030204" pitchFamily="34" charset="0"/>
                <a:ea typeface="Calibri" panose="020F0502020204030204" pitchFamily="34" charset="0"/>
              </a:rPr>
              <a:t>במדינות המתפתחות הבעיה הגדולה היא בתהליכי הגידול, ההובלה והאיסוף. בקשו מהתלמידים להסביר מדוע (מערכת השקיה לא יעילה, מחסור בחומרי דישון והדברה, השארת יבולים בשמש, הובלה בתנאים לא מתאימים וכו'), וציינו כי כאשר יש מחסור אין השלכת מזון בשלב הצריכה.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tabLst>
                <a:tab pos="457200" algn="l"/>
              </a:tabLst>
            </a:pPr>
            <a:r>
              <a:rPr lang="he-IL" sz="2800" dirty="0">
                <a:latin typeface="Calibri" panose="020F0502020204030204" pitchFamily="34" charset="0"/>
                <a:ea typeface="Calibri" panose="020F0502020204030204" pitchFamily="34" charset="0"/>
              </a:rPr>
              <a:t>במדינות המפותחות קורה ההיפך, ואובדן המזון העיקרי מתרחש דווקא בשלב הצריכה ולא בשלב הגידול והאיסוף. ומה קורה אצלנו, בישראל?</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6153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תמונה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674"/>
          <a:stretch/>
        </p:blipFill>
        <p:spPr bwMode="auto">
          <a:xfrm>
            <a:off x="605308" y="244698"/>
            <a:ext cx="11204620" cy="497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553792" y="5836036"/>
            <a:ext cx="11307652" cy="685059"/>
          </a:xfrm>
          <a:prstGeom prst="rect">
            <a:avLst/>
          </a:prstGeom>
        </p:spPr>
        <p:txBody>
          <a:bodyPr wrap="square">
            <a:spAutoFit/>
          </a:bodyPr>
          <a:lstStyle/>
          <a:p>
            <a:pPr algn="just">
              <a:lnSpc>
                <a:spcPct val="107000"/>
              </a:lnSpc>
              <a:spcAft>
                <a:spcPts val="800"/>
              </a:spcAft>
            </a:pPr>
            <a:r>
              <a:rPr lang="he-IL" dirty="0">
                <a:latin typeface="Calibri" panose="020F0502020204030204" pitchFamily="34" charset="0"/>
                <a:ea typeface="Calibri" panose="020F0502020204030204" pitchFamily="34" charset="0"/>
              </a:rPr>
              <a:t>אפשר לדון במרכיבי הטבלה מכיוונים שונים, אך החשוב ביותר הוא הנתון הכולל – 784 אלפי טונות הולכים לאיבוד בגלל ההרגלים שלנו – הרגלי הקנייה, הרגלי השימוש ו"הרגלי זריקת המזון" שלנו.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981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תמונה 4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155"/>
          <a:stretch/>
        </p:blipFill>
        <p:spPr bwMode="auto">
          <a:xfrm>
            <a:off x="1062132" y="300977"/>
            <a:ext cx="7515197" cy="389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3442757" y="4419650"/>
            <a:ext cx="8049296" cy="2141612"/>
          </a:xfrm>
          <a:prstGeom prst="rect">
            <a:avLst/>
          </a:prstGeom>
        </p:spPr>
        <p:txBody>
          <a:bodyPr wrap="square">
            <a:spAutoFit/>
          </a:bodyPr>
          <a:lstStyle/>
          <a:p>
            <a:pPr algn="just">
              <a:lnSpc>
                <a:spcPct val="107000"/>
              </a:lnSpc>
              <a:spcAft>
                <a:spcPts val="800"/>
              </a:spcAft>
            </a:pPr>
            <a:r>
              <a:rPr lang="he-IL" sz="2800" dirty="0">
                <a:solidFill>
                  <a:srgbClr val="C00000"/>
                </a:solidFill>
                <a:latin typeface="Calibri" panose="020F0502020204030204" pitchFamily="34" charset="0"/>
                <a:ea typeface="Calibri" panose="020F0502020204030204" pitchFamily="34" charset="0"/>
              </a:rPr>
              <a:t>ומה אנחנו יכולים לעשות?</a:t>
            </a:r>
            <a:endParaRPr lang="en-US" sz="28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800" dirty="0">
                <a:latin typeface="Calibri" panose="020F0502020204030204" pitchFamily="34" charset="0"/>
                <a:ea typeface="Calibri" panose="020F0502020204030204" pitchFamily="34" charset="0"/>
              </a:rPr>
              <a:t>לא מספיק רק להכיר נתונים, אלא יש צורך לנקוט פעולה, </a:t>
            </a:r>
            <a:r>
              <a:rPr lang="he-IL" sz="2800" dirty="0" smtClean="0">
                <a:latin typeface="Calibri" panose="020F0502020204030204" pitchFamily="34" charset="0"/>
                <a:ea typeface="Calibri" panose="020F0502020204030204" pitchFamily="34" charset="0"/>
              </a:rPr>
              <a:t>האם אנחנו אחראים למצב?.</a:t>
            </a:r>
            <a:endParaRPr lang="en-US" sz="2800" dirty="0">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tabLst>
                <a:tab pos="457200" algn="l"/>
              </a:tabLst>
            </a:pPr>
            <a:r>
              <a:rPr lang="he-IL" sz="2800" dirty="0" smtClean="0">
                <a:latin typeface="Calibri" panose="020F0502020204030204" pitchFamily="34" charset="0"/>
                <a:ea typeface="Calibri" panose="020F0502020204030204" pitchFamily="34" charset="0"/>
              </a:rPr>
              <a:t>העלו הצעות, מה ניתן לעשות?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539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476518" y="658449"/>
            <a:ext cx="11243256" cy="5501878"/>
          </a:xfrm>
          <a:prstGeom prst="rect">
            <a:avLst/>
          </a:prstGeom>
        </p:spPr>
      </p:pic>
    </p:spTree>
    <p:extLst>
      <p:ext uri="{BB962C8B-B14F-4D97-AF65-F5344CB8AC3E}">
        <p14:creationId xmlns:p14="http://schemas.microsoft.com/office/powerpoint/2010/main" val="120400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656823" y="605308"/>
            <a:ext cx="11269014" cy="5586143"/>
          </a:xfrm>
          <a:prstGeom prst="rect">
            <a:avLst/>
          </a:prstGeom>
        </p:spPr>
      </p:pic>
    </p:spTree>
    <p:extLst>
      <p:ext uri="{BB962C8B-B14F-4D97-AF65-F5344CB8AC3E}">
        <p14:creationId xmlns:p14="http://schemas.microsoft.com/office/powerpoint/2010/main" val="13378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96214" y="323586"/>
            <a:ext cx="11578107" cy="1477328"/>
          </a:xfrm>
          <a:prstGeom prst="rect">
            <a:avLst/>
          </a:prstGeom>
        </p:spPr>
        <p:txBody>
          <a:bodyPr wrap="square">
            <a:spAutoFit/>
          </a:bodyPr>
          <a:lstStyle/>
          <a:p>
            <a:r>
              <a:rPr lang="he-IL" dirty="0"/>
              <a:t>המודל של לקט ישראל מבוסס על כך שבחדרי האוכל של מלונות, בחברות היי־טק, בבסיסים צבאיים גדולים, וגם אצל חקלאים שלא קוטפים את גידוליהם מסיבות שונות, מצטברות ערימות של אוכל. אותם גופים משקיעים אנרגיות ומשאבים רבים בהשלכה והטמנה של מזון זה, שגם היא עולה הרבה — 100 שקל לטון, המשולמים למשרד לאיכות הסביבה באתרי הטמנה. העמותות המצילות מזון מגיעות מיד אחרי הארוחה, אוספות את המגשיות והתבניות שנותרו ומסיעות אותן למקום שבו משוועים לארוחה חמה: בתי אבות, בתי תמחוי ובתי ספר שזוכים למזון ברמה גבוהה בתקציב הזנה נמוך משמעותית מהמקובל היום.</a:t>
            </a:r>
          </a:p>
        </p:txBody>
      </p:sp>
      <p:sp>
        <p:nvSpPr>
          <p:cNvPr id="3" name="מלבן 2"/>
          <p:cNvSpPr/>
          <p:nvPr/>
        </p:nvSpPr>
        <p:spPr>
          <a:xfrm>
            <a:off x="935865" y="2133170"/>
            <a:ext cx="10938456" cy="1477328"/>
          </a:xfrm>
          <a:prstGeom prst="rect">
            <a:avLst/>
          </a:prstGeom>
        </p:spPr>
        <p:txBody>
          <a:bodyPr wrap="square">
            <a:spAutoFit/>
          </a:bodyPr>
          <a:lstStyle/>
          <a:p>
            <a:r>
              <a:rPr lang="he-IL" dirty="0"/>
              <a:t>"עלות ההצלה של ק"ג מזון היא 1.4 שקלים. 2.5 מיליון טון מזון הולכים לאיבוד בשנה בישראל, ואם היינו מצילים רק 450 אלף טון מזה — זה היה עולה 3 מיליארד שקל והיינו פותרים את בעיית הביטחון התזונתי בישראל, שבה 18% </a:t>
            </a:r>
            <a:r>
              <a:rPr lang="he-IL" dirty="0" err="1"/>
              <a:t>מהאוכלוסיה</a:t>
            </a:r>
            <a:r>
              <a:rPr lang="he-IL" dirty="0"/>
              <a:t> חיים מתחת לקו העוני. לקט ישראל יודעת ויכולה לעשות זאת בעלות של 800 מיליון שקל בשנה כי העמותה משיגה את המזון בחינם. כדי לגרום לכך שלא יהיה אדם רעב יותר בישראל, מהצפון ועד לדרום, נחוצים 4,000 עובדים וצי של 500 משאיות בסך </a:t>
            </a:r>
            <a:r>
              <a:rPr lang="he-IL" dirty="0" err="1"/>
              <a:t>הכל</a:t>
            </a:r>
            <a:r>
              <a:rPr lang="he-IL" dirty="0"/>
              <a:t>".</a:t>
            </a:r>
          </a:p>
        </p:txBody>
      </p:sp>
      <p:pic>
        <p:nvPicPr>
          <p:cNvPr id="4" name="תמונה 3"/>
          <p:cNvPicPr>
            <a:picLocks noChangeAspect="1"/>
          </p:cNvPicPr>
          <p:nvPr/>
        </p:nvPicPr>
        <p:blipFill>
          <a:blip r:embed="rId2"/>
          <a:stretch>
            <a:fillRect/>
          </a:stretch>
        </p:blipFill>
        <p:spPr>
          <a:xfrm>
            <a:off x="4249961" y="3610498"/>
            <a:ext cx="4310264" cy="2903538"/>
          </a:xfrm>
          <a:prstGeom prst="rect">
            <a:avLst/>
          </a:prstGeom>
        </p:spPr>
      </p:pic>
    </p:spTree>
    <p:extLst>
      <p:ext uri="{BB962C8B-B14F-4D97-AF65-F5344CB8AC3E}">
        <p14:creationId xmlns:p14="http://schemas.microsoft.com/office/powerpoint/2010/main" val="11013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15660" y="90153"/>
            <a:ext cx="11281893" cy="2565959"/>
          </a:xfrm>
          <a:prstGeom prst="rect">
            <a:avLst/>
          </a:prstGeom>
        </p:spPr>
        <p:txBody>
          <a:bodyPr wrap="square">
            <a:spAutoFit/>
          </a:bodyPr>
          <a:lstStyle/>
          <a:p>
            <a:pPr algn="just">
              <a:lnSpc>
                <a:spcPct val="107000"/>
              </a:lnSpc>
              <a:spcAft>
                <a:spcPts val="800"/>
              </a:spcAft>
            </a:pPr>
            <a:r>
              <a:rPr lang="he-IL" sz="2400" dirty="0" smtClean="0">
                <a:latin typeface="Calibri" panose="020F0502020204030204" pitchFamily="34" charset="0"/>
                <a:ea typeface="Calibri" panose="020F0502020204030204" pitchFamily="34" charset="0"/>
              </a:rPr>
              <a:t>המצגת שלפניכם </a:t>
            </a:r>
            <a:r>
              <a:rPr lang="he-IL" sz="2400" dirty="0">
                <a:latin typeface="Calibri" panose="020F0502020204030204" pitchFamily="34" charset="0"/>
                <a:ea typeface="Calibri" panose="020F0502020204030204" pitchFamily="34" charset="0"/>
              </a:rPr>
              <a:t>עוסקת בבעיה שמעסיקה רבים כיום בעולם – אבדן מזון. אבדן זה מתרחש בכל שלבי הייצור, האחסון, ההובלה והצריכה. האוכלוסייה בעולם הולכת וגדלה, ומדהים לגלות שאף שיש די מזון לכל תושבי העולם, המחסור במזון צפוי לגדול בגלל אבדן מזון.</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rPr>
              <a:t>מטבע הדברים לנו ולתלמידינו אין יכולת להשפיע על תהליכי הייצור והאספקה של מזון, אך יש לנו יכולת השפעה גדולה מאוד על הקטנת האבדן באמצעות צרכנות נבונה. כן, שוב צרכנות נבונה ומחושבת...</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מלבן 2"/>
          <p:cNvSpPr/>
          <p:nvPr/>
        </p:nvSpPr>
        <p:spPr>
          <a:xfrm>
            <a:off x="618182" y="2849295"/>
            <a:ext cx="11522299" cy="2862322"/>
          </a:xfrm>
          <a:prstGeom prst="rect">
            <a:avLst/>
          </a:prstGeom>
        </p:spPr>
        <p:txBody>
          <a:bodyPr wrap="square">
            <a:spAutoFit/>
          </a:bodyPr>
          <a:lstStyle/>
          <a:p>
            <a:pPr algn="just">
              <a:lnSpc>
                <a:spcPct val="107000"/>
              </a:lnSpc>
              <a:spcAft>
                <a:spcPts val="800"/>
              </a:spcAft>
            </a:pPr>
            <a:r>
              <a:rPr lang="he-IL" dirty="0">
                <a:latin typeface="Calibri" panose="020F0502020204030204" pitchFamily="34" charset="0"/>
                <a:ea typeface="Calibri" panose="020F0502020204030204" pitchFamily="34"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rPr>
              <a:t>הנושא של אבדן מזון רלוונטי לחיינו הן כתושבי ישראל והן כתושבי העולם. הדיון בנושא קשור למגוון נושאים בגאוגרפיה – קיימות וסביבה, אוכלוסייה, תרבות, כלכלה ועוד. כמו נושאים רבים בגאוגרפיה, זהו נושא אקטואלי ורלוונטי מבחינות רבות. אם ברצוננו לחנך את התלמידים להיות אזרחים מעורבים, אחראיים ואכפתיים, חשוב שנדון איתם על כך. כאמור, היכולת שלנו להשפיע על אבדן המזון בעולם היא קטנה יחסית, אך התנהלות אחראית בצריכת מזון היא חלק מהתנהלות אחראית בנושא הצרכנות, נושא העומד במרכזו של הדיון על קיימות וסביבה בכלל, ובכך חשיבותו</a:t>
            </a:r>
            <a:r>
              <a:rPr lang="he-IL" sz="2400" dirty="0" smtClean="0">
                <a:latin typeface="Calibri" panose="020F0502020204030204" pitchFamily="34" charset="0"/>
                <a:ea typeface="Calibri" panose="020F0502020204030204" pitchFamily="34" charset="0"/>
              </a:rPr>
              <a:t>.</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603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תמונה 1"/>
          <p:cNvPicPr>
            <a:picLocks noChangeAspect="1" noChangeArrowheads="1"/>
          </p:cNvPicPr>
          <p:nvPr/>
        </p:nvPicPr>
        <p:blipFill rotWithShape="1">
          <a:blip r:embed="rId2">
            <a:extLst>
              <a:ext uri="{28A0092B-C50C-407E-A947-70E740481C1C}">
                <a14:useLocalDpi xmlns:a14="http://schemas.microsoft.com/office/drawing/2010/main" val="0"/>
              </a:ext>
            </a:extLst>
          </a:blip>
          <a:srcRect b="12778"/>
          <a:stretch/>
        </p:blipFill>
        <p:spPr bwMode="auto">
          <a:xfrm>
            <a:off x="528033" y="309093"/>
            <a:ext cx="11487955" cy="58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115910" y="6237427"/>
            <a:ext cx="10200068" cy="646331"/>
          </a:xfrm>
          <a:prstGeom prst="rect">
            <a:avLst/>
          </a:prstGeom>
        </p:spPr>
        <p:txBody>
          <a:bodyPr wrap="square">
            <a:spAutoFit/>
          </a:bodyPr>
          <a:lstStyle/>
          <a:p>
            <a:r>
              <a:rPr lang="en-US" dirty="0" smtClean="0">
                <a:hlinkClick r:id="rId3"/>
              </a:rPr>
              <a:t>http://storage.cet.ac.il/PresentationBaRibua/wourld_food_loss/story_html5.html</a:t>
            </a:r>
            <a:endParaRPr lang="he-IL" dirty="0" smtClean="0"/>
          </a:p>
          <a:p>
            <a:endParaRPr lang="he-IL" dirty="0"/>
          </a:p>
        </p:txBody>
      </p:sp>
    </p:spTree>
    <p:extLst>
      <p:ext uri="{BB962C8B-B14F-4D97-AF65-F5344CB8AC3E}">
        <p14:creationId xmlns:p14="http://schemas.microsoft.com/office/powerpoint/2010/main" val="2736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תמונה 7"/>
          <p:cNvPicPr>
            <a:picLocks noChangeAspect="1" noChangeArrowheads="1"/>
          </p:cNvPicPr>
          <p:nvPr/>
        </p:nvPicPr>
        <p:blipFill rotWithShape="1">
          <a:blip r:embed="rId2">
            <a:extLst>
              <a:ext uri="{28A0092B-C50C-407E-A947-70E740481C1C}">
                <a14:useLocalDpi xmlns:a14="http://schemas.microsoft.com/office/drawing/2010/main" val="0"/>
              </a:ext>
            </a:extLst>
          </a:blip>
          <a:srcRect b="12693"/>
          <a:stretch/>
        </p:blipFill>
        <p:spPr bwMode="auto">
          <a:xfrm>
            <a:off x="1378039" y="258705"/>
            <a:ext cx="9749307" cy="616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34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99245" y="375533"/>
            <a:ext cx="11423560" cy="4396075"/>
          </a:xfrm>
          <a:prstGeom prst="rect">
            <a:avLst/>
          </a:prstGeom>
        </p:spPr>
        <p:txBody>
          <a:bodyPr wrap="square">
            <a:spAutoFit/>
          </a:bodyPr>
          <a:lstStyle/>
          <a:p>
            <a:pPr algn="just">
              <a:lnSpc>
                <a:spcPct val="107000"/>
              </a:lnSpc>
              <a:spcAft>
                <a:spcPts val="800"/>
              </a:spcAft>
            </a:pPr>
            <a:r>
              <a:rPr lang="he-IL" sz="2800" dirty="0" smtClean="0">
                <a:solidFill>
                  <a:srgbClr val="C00000"/>
                </a:solidFill>
                <a:latin typeface="Calibri" panose="020F0502020204030204" pitchFamily="34" charset="0"/>
                <a:ea typeface="Calibri" panose="020F0502020204030204" pitchFamily="34" charset="0"/>
              </a:rPr>
              <a:t>האם קורה שאתם זורקים מזון? </a:t>
            </a:r>
            <a:endParaRPr lang="he-IL" sz="2800" dirty="0">
              <a:latin typeface="Calibri" panose="020F0502020204030204" pitchFamily="34" charset="0"/>
              <a:ea typeface="Calibri" panose="020F0502020204030204" pitchFamily="34" charset="0"/>
            </a:endParaRPr>
          </a:p>
          <a:p>
            <a:pPr algn="just">
              <a:lnSpc>
                <a:spcPct val="107000"/>
              </a:lnSpc>
              <a:spcAft>
                <a:spcPts val="800"/>
              </a:spcAft>
            </a:pPr>
            <a:endParaRPr lang="he-IL" sz="2800" dirty="0" smtClean="0">
              <a:latin typeface="Calibri" panose="020F0502020204030204" pitchFamily="34" charset="0"/>
              <a:ea typeface="Calibri" panose="020F0502020204030204" pitchFamily="34" charset="0"/>
            </a:endParaRPr>
          </a:p>
          <a:p>
            <a:pPr algn="just">
              <a:lnSpc>
                <a:spcPct val="107000"/>
              </a:lnSpc>
              <a:spcAft>
                <a:spcPts val="800"/>
              </a:spcAft>
            </a:pPr>
            <a:r>
              <a:rPr lang="he-IL" sz="2800" dirty="0" smtClean="0">
                <a:latin typeface="Calibri" panose="020F0502020204030204" pitchFamily="34" charset="0"/>
                <a:ea typeface="Calibri" panose="020F0502020204030204" pitchFamily="34" charset="0"/>
              </a:rPr>
              <a:t>השקופית </a:t>
            </a:r>
            <a:r>
              <a:rPr lang="he-IL" sz="2800" dirty="0">
                <a:latin typeface="Calibri" panose="020F0502020204030204" pitchFamily="34" charset="0"/>
                <a:ea typeface="Calibri" panose="020F0502020204030204" pitchFamily="34" charset="0"/>
              </a:rPr>
              <a:t>מבקשת להציף את החיבור האישי של התלמידים לנושא אבדן המזון. </a:t>
            </a:r>
            <a:endParaRPr lang="en-US" sz="2800" dirty="0" smtClean="0">
              <a:effectLst/>
              <a:latin typeface="Calibri" panose="020F0502020204030204" pitchFamily="34" charset="0"/>
              <a:ea typeface="Calibri" panose="020F0502020204030204" pitchFamily="34" charset="0"/>
            </a:endParaRPr>
          </a:p>
          <a:p>
            <a:pPr algn="just">
              <a:lnSpc>
                <a:spcPct val="107000"/>
              </a:lnSpc>
              <a:spcAft>
                <a:spcPts val="800"/>
              </a:spcAft>
            </a:pPr>
            <a:r>
              <a:rPr lang="he-IL" sz="2800" dirty="0">
                <a:latin typeface="Calibri" panose="020F0502020204030204" pitchFamily="34" charset="0"/>
                <a:ea typeface="Calibri" panose="020F0502020204030204" pitchFamily="34" charset="0"/>
              </a:rPr>
              <a:t>כדאי להבהיר מעט את הנושא ואת החיבור לכל אחד </a:t>
            </a:r>
            <a:r>
              <a:rPr lang="he-IL" sz="2800" dirty="0" err="1">
                <a:latin typeface="Calibri" panose="020F0502020204030204" pitchFamily="34" charset="0"/>
                <a:ea typeface="Calibri" panose="020F0502020204030204" pitchFamily="34" charset="0"/>
              </a:rPr>
              <a:t>מאיתנו</a:t>
            </a:r>
            <a:r>
              <a:rPr lang="he-IL" sz="2800" dirty="0">
                <a:latin typeface="Calibri" panose="020F0502020204030204" pitchFamily="34" charset="0"/>
                <a:ea typeface="Calibri" panose="020F0502020204030204" pitchFamily="34" charset="0"/>
              </a:rPr>
              <a:t>. </a:t>
            </a:r>
            <a:endParaRPr lang="he-IL" sz="2800" dirty="0" smtClean="0">
              <a:latin typeface="Calibri" panose="020F0502020204030204" pitchFamily="34" charset="0"/>
              <a:ea typeface="Calibri" panose="020F0502020204030204" pitchFamily="34" charset="0"/>
            </a:endParaRPr>
          </a:p>
          <a:p>
            <a:pPr algn="just">
              <a:lnSpc>
                <a:spcPct val="107000"/>
              </a:lnSpc>
              <a:spcAft>
                <a:spcPts val="800"/>
              </a:spcAft>
            </a:pPr>
            <a:r>
              <a:rPr lang="he-IL" sz="2800" dirty="0" smtClean="0">
                <a:latin typeface="Calibri" panose="020F0502020204030204" pitchFamily="34" charset="0"/>
                <a:ea typeface="Calibri" panose="020F0502020204030204" pitchFamily="34" charset="0"/>
              </a:rPr>
              <a:t>כולנו </a:t>
            </a:r>
            <a:r>
              <a:rPr lang="he-IL" sz="2800" dirty="0">
                <a:latin typeface="Calibri" panose="020F0502020204030204" pitchFamily="34" charset="0"/>
                <a:ea typeface="Calibri" panose="020F0502020204030204" pitchFamily="34" charset="0"/>
              </a:rPr>
              <a:t>זורקים מזון – כזה שפג תוקפו, כזה ש"לא יפה כבר" או "לא טעים ומאתמול", וכולנו מעמיסים צלחות ללא צורך באירועים ובבתי מלון. </a:t>
            </a:r>
            <a:endParaRPr lang="he-IL" sz="2800" dirty="0" smtClean="0">
              <a:latin typeface="Calibri" panose="020F0502020204030204" pitchFamily="34" charset="0"/>
              <a:ea typeface="Calibri" panose="020F0502020204030204" pitchFamily="34" charset="0"/>
            </a:endParaRPr>
          </a:p>
          <a:p>
            <a:pPr algn="just">
              <a:lnSpc>
                <a:spcPct val="107000"/>
              </a:lnSpc>
              <a:spcAft>
                <a:spcPts val="800"/>
              </a:spcAft>
            </a:pPr>
            <a:endParaRPr lang="he-IL" sz="2800" dirty="0" smtClean="0">
              <a:latin typeface="Calibri" panose="020F0502020204030204" pitchFamily="34" charset="0"/>
              <a:ea typeface="Calibri" panose="020F0502020204030204" pitchFamily="34" charset="0"/>
            </a:endParaRPr>
          </a:p>
          <a:p>
            <a:pPr algn="just">
              <a:lnSpc>
                <a:spcPct val="107000"/>
              </a:lnSpc>
              <a:spcAft>
                <a:spcPts val="800"/>
              </a:spcAft>
            </a:pPr>
            <a:r>
              <a:rPr lang="he-IL" sz="2800" dirty="0" smtClean="0">
                <a:latin typeface="Calibri" panose="020F0502020204030204" pitchFamily="34" charset="0"/>
                <a:ea typeface="Calibri" panose="020F0502020204030204" pitchFamily="34" charset="0"/>
              </a:rPr>
              <a:t>העלו שאלות הקשורות לנושא זה. </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0706090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1270</Words>
  <Application>Microsoft Office PowerPoint</Application>
  <PresentationFormat>מסך רחב</PresentationFormat>
  <Paragraphs>86</Paragraphs>
  <Slides>22</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22</vt:i4>
      </vt:variant>
    </vt:vector>
  </HeadingPairs>
  <TitlesOfParts>
    <vt:vector size="29" baseType="lpstr">
      <vt:lpstr>Arial</vt:lpstr>
      <vt:lpstr>Calibri</vt:lpstr>
      <vt:lpstr>Calibri Light</vt:lpstr>
      <vt:lpstr>Symbol</vt:lpstr>
      <vt:lpstr>Tahoma</vt:lpstr>
      <vt:lpstr>Times New Roman</vt:lpstr>
      <vt:lpstr>ערכת נושא Office</vt:lpstr>
      <vt:lpstr>אבדן מזון בעולם ובישראל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"אבדן מזון בעולם ובישראל"</dc:title>
  <dc:creator>‏‏משתמש Windows</dc:creator>
  <cp:lastModifiedBy>Eilat Katz</cp:lastModifiedBy>
  <cp:revision>20</cp:revision>
  <dcterms:created xsi:type="dcterms:W3CDTF">2017-11-28T14:29:48Z</dcterms:created>
  <dcterms:modified xsi:type="dcterms:W3CDTF">2018-12-07T08:35:51Z</dcterms:modified>
</cp:coreProperties>
</file>