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sldIdLst>
    <p:sldId id="278" r:id="rId2"/>
    <p:sldId id="276" r:id="rId3"/>
    <p:sldId id="273" r:id="rId4"/>
    <p:sldId id="274" r:id="rId5"/>
    <p:sldId id="275" r:id="rId6"/>
    <p:sldId id="258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CB56181-42D0-40CE-9920-FD91B0724EA0}" type="datetimeFigureOut">
              <a:rPr lang="he-IL" smtClean="0"/>
              <a:t>כ"ז/ניסן/תשע"ה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E64B6D3-B033-449A-ABC8-0259F64D1F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69287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4B6D3-B033-449A-ABC8-0259F64D1FCA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66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8C55-C25B-4DF9-BDA5-FA5C608C767C}" type="datetimeFigureOut">
              <a:rPr lang="he-IL" smtClean="0"/>
              <a:pPr/>
              <a:t>כ"ז/ניסן/תשע"ה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519E-F095-4168-A515-6C867ADBBA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8C55-C25B-4DF9-BDA5-FA5C608C767C}" type="datetimeFigureOut">
              <a:rPr lang="he-IL" smtClean="0"/>
              <a:pPr/>
              <a:t>כ"ז/ניסן/תשע"ה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519E-F095-4168-A515-6C867ADBBA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8C55-C25B-4DF9-BDA5-FA5C608C767C}" type="datetimeFigureOut">
              <a:rPr lang="he-IL" smtClean="0"/>
              <a:pPr/>
              <a:t>כ"ז/ניסן/תשע"ה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519E-F095-4168-A515-6C867ADBBA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8C55-C25B-4DF9-BDA5-FA5C608C767C}" type="datetimeFigureOut">
              <a:rPr lang="he-IL" smtClean="0"/>
              <a:pPr/>
              <a:t>כ"ז/ניסן/תשע"ה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519E-F095-4168-A515-6C867ADBBA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8C55-C25B-4DF9-BDA5-FA5C608C767C}" type="datetimeFigureOut">
              <a:rPr lang="he-IL" smtClean="0"/>
              <a:pPr/>
              <a:t>כ"ז/ניסן/תשע"ה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519E-F095-4168-A515-6C867ADBBA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8C55-C25B-4DF9-BDA5-FA5C608C767C}" type="datetimeFigureOut">
              <a:rPr lang="he-IL" smtClean="0"/>
              <a:pPr/>
              <a:t>כ"ז/ניסן/תשע"ה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519E-F095-4168-A515-6C867ADBBA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8C55-C25B-4DF9-BDA5-FA5C608C767C}" type="datetimeFigureOut">
              <a:rPr lang="he-IL" smtClean="0"/>
              <a:pPr/>
              <a:t>כ"ז/ניסן/תשע"ה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519E-F095-4168-A515-6C867ADBBA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8C55-C25B-4DF9-BDA5-FA5C608C767C}" type="datetimeFigureOut">
              <a:rPr lang="he-IL" smtClean="0"/>
              <a:pPr/>
              <a:t>כ"ז/ניסן/תשע"ה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519E-F095-4168-A515-6C867ADBBA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8C55-C25B-4DF9-BDA5-FA5C608C767C}" type="datetimeFigureOut">
              <a:rPr lang="he-IL" smtClean="0"/>
              <a:pPr/>
              <a:t>כ"ז/ניסן/תשע"ה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519E-F095-4168-A515-6C867ADBBA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8C55-C25B-4DF9-BDA5-FA5C608C767C}" type="datetimeFigureOut">
              <a:rPr lang="he-IL" smtClean="0"/>
              <a:pPr/>
              <a:t>כ"ז/ניסן/תשע"ה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519E-F095-4168-A515-6C867ADBBA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8C55-C25B-4DF9-BDA5-FA5C608C767C}" type="datetimeFigureOut">
              <a:rPr lang="he-IL" smtClean="0"/>
              <a:pPr/>
              <a:t>כ"ז/ניסן/תשע"ה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519E-F095-4168-A515-6C867ADBBA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38C55-C25B-4DF9-BDA5-FA5C608C767C}" type="datetimeFigureOut">
              <a:rPr lang="he-IL" smtClean="0"/>
              <a:pPr/>
              <a:t>כ"ז/ניסן/תשע"ה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9519E-F095-4168-A515-6C867ADBBAFE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cafe.themarker.com/thumbnails/t/246/213/9/file_0_b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51520" y="548680"/>
            <a:ext cx="8568952" cy="15841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800" b="1" dirty="0" smtClean="0"/>
              <a:t>מארג שפה מגזר חרדי</a:t>
            </a:r>
            <a:endParaRPr lang="he-IL" sz="48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51520" y="4099778"/>
            <a:ext cx="8568952" cy="220954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he-IL" sz="3600" b="1" dirty="0" smtClean="0">
                <a:solidFill>
                  <a:schemeClr val="tx1"/>
                </a:solidFill>
              </a:rPr>
              <a:t>ארגון, כתיבה והתאמת התוכנית </a:t>
            </a:r>
          </a:p>
          <a:p>
            <a:endParaRPr lang="he-IL" sz="3600" b="1" dirty="0">
              <a:solidFill>
                <a:schemeClr val="tx1"/>
              </a:solidFill>
            </a:endParaRPr>
          </a:p>
          <a:p>
            <a:r>
              <a:rPr lang="he-IL" sz="3600" b="1" dirty="0" smtClean="0">
                <a:solidFill>
                  <a:schemeClr val="tx1"/>
                </a:solidFill>
              </a:rPr>
              <a:t>כוכבה גרסון</a:t>
            </a:r>
            <a:endParaRPr lang="he-IL" sz="3600" b="1" dirty="0">
              <a:solidFill>
                <a:schemeClr val="tx1"/>
              </a:solidFill>
            </a:endParaRPr>
          </a:p>
        </p:txBody>
      </p:sp>
      <p:pic>
        <p:nvPicPr>
          <p:cNvPr id="4" name="Picture 5" descr="BS00554_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3422"/>
            <a:ext cx="192882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מלבן 4"/>
          <p:cNvSpPr/>
          <p:nvPr/>
        </p:nvSpPr>
        <p:spPr>
          <a:xfrm>
            <a:off x="251520" y="2492896"/>
            <a:ext cx="8568952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he-IL" sz="3600" b="1" dirty="0" err="1" smtClean="0">
                <a:solidFill>
                  <a:schemeClr val="accent1"/>
                </a:solidFill>
              </a:rPr>
              <a:t>תוכנית</a:t>
            </a:r>
            <a:r>
              <a:rPr lang="he-IL" sz="3600" b="1" dirty="0" smtClean="0">
                <a:solidFill>
                  <a:schemeClr val="accent1"/>
                </a:solidFill>
              </a:rPr>
              <a:t> היל"ה מסלול 10 שנות לימוד </a:t>
            </a:r>
            <a:endParaRPr lang="he-IL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395536" y="980728"/>
            <a:ext cx="8352928" cy="48320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e-IL" sz="2800" b="1" dirty="0"/>
              <a:t>הבנה והבעה</a:t>
            </a:r>
            <a:endParaRPr lang="en-US" sz="2800" dirty="0"/>
          </a:p>
          <a:p>
            <a:r>
              <a:rPr lang="he-IL" sz="2800" b="1" u="sng" dirty="0">
                <a:solidFill>
                  <a:srgbClr val="FF0000"/>
                </a:solidFill>
              </a:rPr>
              <a:t>נושא ראשון: מכתב רשמי</a:t>
            </a:r>
            <a:endParaRPr lang="en-US" sz="2800" dirty="0">
              <a:solidFill>
                <a:srgbClr val="FF0000"/>
              </a:solidFill>
            </a:endParaRPr>
          </a:p>
          <a:p>
            <a:endParaRPr lang="he-IL" sz="2800" dirty="0" smtClean="0"/>
          </a:p>
          <a:p>
            <a:r>
              <a:rPr lang="he-IL" sz="2800" dirty="0" smtClean="0"/>
              <a:t>קריאת מכתב של </a:t>
            </a:r>
            <a:r>
              <a:rPr lang="he-IL" sz="2800" dirty="0"/>
              <a:t>משה, </a:t>
            </a:r>
            <a:endParaRPr lang="he-IL" sz="2800" dirty="0" smtClean="0"/>
          </a:p>
          <a:p>
            <a:r>
              <a:rPr lang="he-IL" sz="2800" b="1" dirty="0" smtClean="0"/>
              <a:t>ומתן תשובה  </a:t>
            </a:r>
            <a:r>
              <a:rPr lang="he-IL" sz="2800" b="1" dirty="0"/>
              <a:t>על אחד</a:t>
            </a:r>
            <a:r>
              <a:rPr lang="he-IL" sz="2800" dirty="0"/>
              <a:t> מהסעיפים א- ב </a:t>
            </a:r>
            <a:endParaRPr lang="he-IL" sz="2800" dirty="0" smtClean="0"/>
          </a:p>
          <a:p>
            <a:r>
              <a:rPr lang="he-IL" sz="2800" dirty="0" smtClean="0"/>
              <a:t> </a:t>
            </a:r>
            <a:endParaRPr lang="en-US" sz="2800" dirty="0"/>
          </a:p>
          <a:p>
            <a:pPr lvl="0"/>
            <a:r>
              <a:rPr lang="he-IL" sz="2800" dirty="0" smtClean="0"/>
              <a:t>א. עזור </a:t>
            </a:r>
            <a:r>
              <a:rPr lang="he-IL" sz="2800" dirty="0"/>
              <a:t>למשה לתקן את המכתב. כתוב אותו בהתאם לכתיבת מכתב רשמי לבקשת עבודה</a:t>
            </a:r>
            <a:r>
              <a:rPr lang="he-IL" sz="2800" dirty="0" smtClean="0"/>
              <a:t>.</a:t>
            </a:r>
          </a:p>
          <a:p>
            <a:pPr lvl="0"/>
            <a:endParaRPr lang="en-US" sz="2800" dirty="0"/>
          </a:p>
          <a:p>
            <a:pPr lvl="0"/>
            <a:r>
              <a:rPr lang="he-IL" sz="2800" dirty="0" smtClean="0"/>
              <a:t>ב. עזור </a:t>
            </a:r>
            <a:r>
              <a:rPr lang="he-IL" sz="2800" dirty="0"/>
              <a:t>למשה לארגן ולכתוב את קורות החיים שלו בהתאם לכללי מכתב רשמי.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69444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115616" y="476672"/>
            <a:ext cx="7632848" cy="18158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e-IL" sz="2800" b="1" u="sng" dirty="0"/>
              <a:t>נושא שני: סיכום בורר.</a:t>
            </a:r>
            <a:endParaRPr lang="en-US" sz="2800" dirty="0"/>
          </a:p>
          <a:p>
            <a:r>
              <a:rPr lang="he-IL" sz="2800" dirty="0"/>
              <a:t>קרא את המאמר שלפניך .</a:t>
            </a:r>
            <a:endParaRPr lang="en-US" sz="2800" dirty="0"/>
          </a:p>
          <a:p>
            <a:r>
              <a:rPr lang="he-IL" sz="2800" dirty="0"/>
              <a:t>ענה על </a:t>
            </a:r>
            <a:r>
              <a:rPr lang="he-IL" sz="2800" u="sng" dirty="0"/>
              <a:t> שאלה אחת</a:t>
            </a:r>
            <a:r>
              <a:rPr lang="he-IL" sz="2800" dirty="0"/>
              <a:t>  מהשאלות 6 א'   </a:t>
            </a:r>
            <a:r>
              <a:rPr lang="he-IL" sz="2800" b="1" u="sng" dirty="0"/>
              <a:t>או</a:t>
            </a:r>
            <a:r>
              <a:rPr lang="he-IL" sz="2800" dirty="0"/>
              <a:t>   6ב' שלאחריו </a:t>
            </a:r>
            <a:endParaRPr lang="en-US" sz="2800" dirty="0">
              <a:effectLst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1835990" y="2492896"/>
            <a:ext cx="6408712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e-IL" sz="2400" b="1" dirty="0"/>
              <a:t>6 א'.   </a:t>
            </a:r>
            <a:r>
              <a:rPr lang="he-IL" sz="2400" dirty="0"/>
              <a:t>כתוב סיכום בורר לקטע שקראת</a:t>
            </a:r>
            <a:endParaRPr lang="en-US" sz="2400" dirty="0"/>
          </a:p>
          <a:p>
            <a:r>
              <a:rPr lang="he-IL" sz="2400" dirty="0"/>
              <a:t>בסיכומך ציין </a:t>
            </a:r>
            <a:r>
              <a:rPr lang="he-IL" sz="2400" b="1" dirty="0"/>
              <a:t>מהו נושא</a:t>
            </a:r>
            <a:r>
              <a:rPr lang="he-IL" sz="2400" dirty="0"/>
              <a:t> המאמר, </a:t>
            </a:r>
            <a:r>
              <a:rPr lang="he-IL" sz="2400" b="1" dirty="0"/>
              <a:t>השווה בין שתי הדעות</a:t>
            </a:r>
            <a:r>
              <a:rPr lang="he-IL" sz="2400" dirty="0"/>
              <a:t> המתוארות בו </a:t>
            </a:r>
            <a:r>
              <a:rPr lang="he-IL" sz="2400" b="1" dirty="0"/>
              <a:t>וציין מהם הנימוקים </a:t>
            </a:r>
            <a:r>
              <a:rPr lang="he-IL" sz="2400" dirty="0"/>
              <a:t>לדעות הללו.</a:t>
            </a:r>
            <a:endParaRPr lang="en-US" sz="2400" dirty="0"/>
          </a:p>
        </p:txBody>
      </p:sp>
      <p:sp>
        <p:nvSpPr>
          <p:cNvPr id="4" name="מלבן 3"/>
          <p:cNvSpPr/>
          <p:nvPr/>
        </p:nvSpPr>
        <p:spPr>
          <a:xfrm>
            <a:off x="1936193" y="4566031"/>
            <a:ext cx="6336703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e-IL" sz="2400" b="1" dirty="0"/>
              <a:t>6 ב'.</a:t>
            </a:r>
            <a:endParaRPr lang="en-US" sz="2400" dirty="0"/>
          </a:p>
          <a:p>
            <a:r>
              <a:rPr lang="he-IL" sz="2400" dirty="0"/>
              <a:t>לפניך תרשים המציג את המאמר, בתרשים התייחס  לנושא/לרעיון המרכזי, </a:t>
            </a:r>
            <a:endParaRPr lang="en-US" sz="2400" dirty="0"/>
          </a:p>
          <a:p>
            <a:r>
              <a:rPr lang="he-IL" sz="2400" dirty="0"/>
              <a:t>לדעות בעד ולדעות נגד.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8787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683568" y="476672"/>
            <a:ext cx="8208912" cy="34163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e-IL" sz="2400" b="1" dirty="0"/>
              <a:t>פרק שלישי</a:t>
            </a:r>
            <a:endParaRPr lang="en-US" sz="2400" dirty="0"/>
          </a:p>
          <a:p>
            <a:r>
              <a:rPr lang="he-IL" sz="2400" b="1" dirty="0">
                <a:solidFill>
                  <a:srgbClr val="00B050"/>
                </a:solidFill>
              </a:rPr>
              <a:t>לשון</a:t>
            </a:r>
            <a:endParaRPr lang="en-US" sz="2400" dirty="0">
              <a:solidFill>
                <a:srgbClr val="00B050"/>
              </a:solidFill>
            </a:endParaRPr>
          </a:p>
          <a:p>
            <a:r>
              <a:rPr lang="he-IL" sz="2400" dirty="0"/>
              <a:t> </a:t>
            </a:r>
            <a:endParaRPr lang="en-US" sz="2400" dirty="0"/>
          </a:p>
          <a:p>
            <a:r>
              <a:rPr lang="he-IL" sz="2400" b="1" u="sng" dirty="0"/>
              <a:t>נושא ראשון – חלקי דיבור וסמיכות; שם המספר</a:t>
            </a:r>
            <a:endParaRPr lang="en-US" sz="2400" dirty="0"/>
          </a:p>
          <a:p>
            <a:r>
              <a:rPr lang="he-IL" sz="2400" b="1" dirty="0"/>
              <a:t>בחר באחת מהשאלות הבאות (שאלה 7 או שאלה 8)                            (8 נקודות)</a:t>
            </a:r>
            <a:endParaRPr lang="en-US" sz="2400" dirty="0"/>
          </a:p>
          <a:p>
            <a:r>
              <a:rPr lang="he-IL" sz="2400" b="1" u="sng" dirty="0"/>
              <a:t>לשון– חלקי דיבור וסמיכות</a:t>
            </a:r>
            <a:endParaRPr lang="en-US" sz="2400" dirty="0"/>
          </a:p>
          <a:p>
            <a:r>
              <a:rPr lang="he-IL" sz="2400" b="1" dirty="0"/>
              <a:t>7</a:t>
            </a:r>
            <a:r>
              <a:rPr lang="he-IL" sz="2400" dirty="0"/>
              <a:t>.  מתוך המאמר </a:t>
            </a:r>
            <a:r>
              <a:rPr lang="he-IL" sz="2400" dirty="0" smtClean="0"/>
              <a:t> המצורף מצא </a:t>
            </a:r>
            <a:r>
              <a:rPr lang="he-IL" sz="2400" dirty="0"/>
              <a:t>והעתק: שם עצם אחד,  פועל אחד, שם תואר אחד, שתי מילות יחס וצורת סמיכות אחת.</a:t>
            </a:r>
            <a:endParaRPr lang="en-US" sz="2400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511333"/>
              </p:ext>
            </p:extLst>
          </p:nvPr>
        </p:nvGraphicFramePr>
        <p:xfrm>
          <a:off x="2051720" y="4581128"/>
          <a:ext cx="6209966" cy="1584177"/>
        </p:xfrm>
        <a:graphic>
          <a:graphicData uri="http://schemas.openxmlformats.org/drawingml/2006/table">
            <a:tbl>
              <a:tblPr rtl="1" firstRow="1" firstCol="1" bandRow="1"/>
              <a:tblGrid>
                <a:gridCol w="973570"/>
                <a:gridCol w="983942"/>
                <a:gridCol w="874000"/>
                <a:gridCol w="999845"/>
                <a:gridCol w="1000537"/>
                <a:gridCol w="1378072"/>
              </a:tblGrid>
              <a:tr h="52805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Times New Roman"/>
                          <a:ea typeface="Times New Roman"/>
                          <a:cs typeface="David"/>
                        </a:rPr>
                        <a:t>שם עצם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Times New Roman"/>
                          <a:ea typeface="Times New Roman"/>
                          <a:cs typeface="David"/>
                        </a:rPr>
                        <a:t>פועל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Times New Roman"/>
                          <a:ea typeface="Times New Roman"/>
                          <a:cs typeface="David"/>
                        </a:rPr>
                        <a:t>תואר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Times New Roman"/>
                          <a:ea typeface="Times New Roman"/>
                          <a:cs typeface="David"/>
                        </a:rPr>
                        <a:t>מילת יחס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Times New Roman"/>
                          <a:ea typeface="Times New Roman"/>
                          <a:cs typeface="David"/>
                        </a:rPr>
                        <a:t>מילת יחס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Times New Roman"/>
                          <a:ea typeface="Times New Roman"/>
                          <a:cs typeface="David"/>
                        </a:rPr>
                        <a:t>סמיכות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David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David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David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David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David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David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David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David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David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David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David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David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549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115616" y="836712"/>
            <a:ext cx="6912768" cy="26776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e-IL" sz="2800" b="1" dirty="0"/>
              <a:t>לשון – שם המספר</a:t>
            </a:r>
            <a:endParaRPr lang="en-US" sz="2800" dirty="0"/>
          </a:p>
          <a:p>
            <a:r>
              <a:rPr lang="he-IL" sz="2800" dirty="0"/>
              <a:t> </a:t>
            </a:r>
            <a:endParaRPr lang="en-US" sz="2800" dirty="0"/>
          </a:p>
          <a:p>
            <a:pPr lvl="0"/>
            <a:r>
              <a:rPr lang="he-IL" sz="2800" dirty="0"/>
              <a:t>הקף  את התשובה הנכונה</a:t>
            </a:r>
            <a:endParaRPr lang="en-US" sz="2800" dirty="0"/>
          </a:p>
          <a:p>
            <a:r>
              <a:rPr lang="en-US" sz="2800" dirty="0"/>
              <a:t> </a:t>
            </a:r>
          </a:p>
          <a:p>
            <a:pPr lvl="0"/>
            <a:r>
              <a:rPr lang="he-IL" sz="2800" dirty="0" smtClean="0"/>
              <a:t>דוגמא</a:t>
            </a:r>
          </a:p>
          <a:p>
            <a:pPr lvl="0"/>
            <a:r>
              <a:rPr lang="he-IL" sz="2800" dirty="0" smtClean="0"/>
              <a:t>באמצע </a:t>
            </a:r>
            <a:r>
              <a:rPr lang="he-IL" sz="2800" dirty="0"/>
              <a:t>המאה </a:t>
            </a:r>
            <a:r>
              <a:rPr lang="he-IL" sz="2800" b="1" dirty="0"/>
              <a:t>התשעה עשר/התשע עשרה.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87537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395536" y="335846"/>
            <a:ext cx="8424936" cy="60016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e-IL" sz="2400" b="1" u="sng" dirty="0"/>
              <a:t>נושא שני: תחביר</a:t>
            </a:r>
            <a:r>
              <a:rPr lang="he-IL" sz="2400" u="sng" dirty="0"/>
              <a:t>/ </a:t>
            </a:r>
            <a:r>
              <a:rPr lang="he-IL" sz="2400" b="1" u="sng" dirty="0"/>
              <a:t>פועל ומערכת הפועל</a:t>
            </a:r>
            <a:r>
              <a:rPr lang="he-IL" sz="2400" u="sng" dirty="0"/>
              <a:t>  </a:t>
            </a:r>
            <a:endParaRPr lang="en-US" sz="2400" dirty="0"/>
          </a:p>
          <a:p>
            <a:r>
              <a:rPr lang="he-IL" sz="2400" dirty="0"/>
              <a:t>ענה על </a:t>
            </a:r>
            <a:r>
              <a:rPr lang="he-IL" sz="2400" u="sng" dirty="0"/>
              <a:t>אחת</a:t>
            </a:r>
            <a:r>
              <a:rPr lang="he-IL" sz="2400" dirty="0"/>
              <a:t> מהשאלות 9 – 10                                                (10 נקודות)</a:t>
            </a:r>
            <a:endParaRPr lang="en-US" sz="2400" dirty="0"/>
          </a:p>
          <a:p>
            <a:pPr lvl="0"/>
            <a:r>
              <a:rPr lang="he-IL" sz="2400" dirty="0"/>
              <a:t>לפניך ארבעה משפטים, בחר </a:t>
            </a:r>
            <a:r>
              <a:rPr lang="he-IL" sz="2400" b="1" u="sng" dirty="0"/>
              <a:t>שניים </a:t>
            </a:r>
            <a:r>
              <a:rPr lang="he-IL" sz="2400" dirty="0"/>
              <a:t>מהם וענה על פי סעיפי השאלה</a:t>
            </a:r>
            <a:endParaRPr lang="en-US" sz="2400" dirty="0"/>
          </a:p>
          <a:p>
            <a:pPr lvl="0"/>
            <a:r>
              <a:rPr lang="he-IL" sz="2400" dirty="0"/>
              <a:t>ציין ליד כל משפט את סוגו </a:t>
            </a:r>
            <a:endParaRPr lang="en-US" sz="2400" dirty="0"/>
          </a:p>
          <a:p>
            <a:r>
              <a:rPr lang="he-IL" sz="2400" dirty="0"/>
              <a:t>(עליך לבחור מבין הסוגים הבאים: פשוט, מחובר (מאוחה) או מורכב). </a:t>
            </a:r>
            <a:endParaRPr lang="en-US" sz="2400" dirty="0"/>
          </a:p>
          <a:p>
            <a:pPr lvl="0"/>
            <a:r>
              <a:rPr lang="he-IL" sz="2400" dirty="0"/>
              <a:t>עליך לנתח את המילים המודגשות ולציין את תפקידן התחבירי </a:t>
            </a:r>
            <a:endParaRPr lang="en-US" sz="2400" dirty="0"/>
          </a:p>
          <a:p>
            <a:r>
              <a:rPr lang="he-IL" sz="2400" dirty="0"/>
              <a:t>(עליך לבחור מבין התפקידים הבאים: נושא, נשוא, משלים שם, משלים פועל).</a:t>
            </a:r>
            <a:endParaRPr lang="en-US" sz="2400" dirty="0"/>
          </a:p>
          <a:p>
            <a:r>
              <a:rPr lang="he-IL" sz="2400" dirty="0"/>
              <a:t>המשפטים:</a:t>
            </a:r>
            <a:endParaRPr lang="en-US" sz="2400" dirty="0"/>
          </a:p>
          <a:p>
            <a:pPr lvl="0"/>
            <a:r>
              <a:rPr lang="he-IL" sz="2400" u="sng" dirty="0"/>
              <a:t>ירושלים אינה רק עיר רבת גוונים מבחינה לאומית, דתית וחברתית, אלא גם מבחינת מבניה. </a:t>
            </a:r>
            <a:endParaRPr lang="en-US" sz="2400" u="sng" dirty="0"/>
          </a:p>
          <a:p>
            <a:r>
              <a:rPr lang="he-IL" sz="2400" dirty="0"/>
              <a:t>סוג המשפט:__________________________</a:t>
            </a:r>
            <a:endParaRPr lang="en-US" sz="2400" dirty="0"/>
          </a:p>
          <a:p>
            <a:r>
              <a:rPr lang="he-IL" sz="2400" dirty="0"/>
              <a:t>ניתוח המילים:_______________________________________</a:t>
            </a:r>
            <a:endParaRPr lang="en-US" sz="2400" dirty="0"/>
          </a:p>
          <a:p>
            <a:r>
              <a:rPr lang="he-IL" sz="2400" dirty="0" smtClean="0"/>
              <a:t>________________________________________________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8644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560437"/>
              </p:ext>
            </p:extLst>
          </p:nvPr>
        </p:nvGraphicFramePr>
        <p:xfrm>
          <a:off x="1907704" y="2492896"/>
          <a:ext cx="5193491" cy="280931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705339"/>
                <a:gridCol w="1679818"/>
                <a:gridCol w="1808334"/>
              </a:tblGrid>
              <a:tr h="522636"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הפועל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שורש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בנין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57336"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הקימו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57336"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57336"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57336"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57336"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מלבן 2"/>
          <p:cNvSpPr/>
          <p:nvPr/>
        </p:nvSpPr>
        <p:spPr>
          <a:xfrm>
            <a:off x="2286000" y="90872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sz="2800" b="1" u="sng" dirty="0"/>
              <a:t>מערכת הפועל</a:t>
            </a:r>
            <a:endParaRPr lang="en-US" sz="2800" dirty="0"/>
          </a:p>
          <a:p>
            <a:pPr lvl="0"/>
            <a:r>
              <a:rPr lang="he-IL" sz="2800" b="1" dirty="0"/>
              <a:t>עליך למלא את הטבלה הבאה: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98314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123728" y="908720"/>
            <a:ext cx="5257800" cy="5287963"/>
          </a:xfrm>
          <a:prstGeom prst="rect">
            <a:avLst/>
          </a:prstGeom>
          <a:ln w="76200">
            <a:solidFill>
              <a:schemeClr val="accent1"/>
            </a:solidFill>
          </a:ln>
        </p:spPr>
        <p:txBody>
          <a:bodyPr/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he-IL" altLang="he-IL" sz="3600" b="1" dirty="0" smtClean="0">
                <a:cs typeface="David" pitchFamily="34" charset="-79"/>
              </a:rPr>
              <a:t> "השליטה בשפה תורמת רבות להתפתחותם האישית של התלמידים, ומהווה תשתית הכרחית לחיזוק ההזדהות עם הזהות  של האדם, להתנהגותו הערכית ולהשתייכותו לקהילה.</a:t>
            </a:r>
            <a:r>
              <a:rPr lang="he-IL" altLang="he-IL" sz="3600" dirty="0" smtClean="0">
                <a:cs typeface="David" pitchFamily="34" charset="-79"/>
              </a:rPr>
              <a:t>"</a:t>
            </a:r>
          </a:p>
          <a:p>
            <a:pPr algn="ctr">
              <a:buFontTx/>
              <a:buNone/>
            </a:pPr>
            <a:r>
              <a:rPr lang="he-IL" altLang="he-IL" sz="3600" dirty="0" smtClean="0">
                <a:cs typeface="David" pitchFamily="34" charset="-79"/>
              </a:rPr>
              <a:t>/ מש' החינוך</a:t>
            </a:r>
            <a:endParaRPr lang="en-US" altLang="he-IL" sz="3600" dirty="0" smtClean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69626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07504" y="188640"/>
            <a:ext cx="892899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hangingPunct="0"/>
            <a:r>
              <a:rPr lang="he-IL" sz="2400" b="1" dirty="0">
                <a:solidFill>
                  <a:srgbClr val="FF0000"/>
                </a:solidFill>
              </a:rPr>
              <a:t>משך ההוראה </a:t>
            </a:r>
            <a:r>
              <a:rPr lang="he-IL" sz="2400" dirty="0"/>
              <a:t>-</a:t>
            </a:r>
            <a:r>
              <a:rPr lang="he-IL" sz="2400" b="1" dirty="0"/>
              <a:t> </a:t>
            </a:r>
            <a:r>
              <a:rPr lang="he-IL" sz="2400" dirty="0"/>
              <a:t>התוכנית מיועדת ללמידה והוראה ההמלצה היא להקצות לה כ-50 שעות הוראה.</a:t>
            </a:r>
            <a:endParaRPr lang="en-US" sz="2400" dirty="0"/>
          </a:p>
          <a:p>
            <a:pPr fontAlgn="base" hangingPunct="0"/>
            <a:r>
              <a:rPr lang="he-IL" sz="2400" b="1" dirty="0">
                <a:solidFill>
                  <a:srgbClr val="FF0000"/>
                </a:solidFill>
              </a:rPr>
              <a:t>הכנת השיעור</a:t>
            </a:r>
            <a:r>
              <a:rPr lang="he-IL" sz="2400" dirty="0">
                <a:solidFill>
                  <a:srgbClr val="FF0000"/>
                </a:solidFill>
              </a:rPr>
              <a:t> </a:t>
            </a:r>
            <a:r>
              <a:rPr lang="he-IL" sz="2400" dirty="0"/>
              <a:t>– </a:t>
            </a:r>
            <a:r>
              <a:rPr lang="he-IL" sz="2400" dirty="0" smtClean="0"/>
              <a:t>מטרות </a:t>
            </a:r>
            <a:r>
              <a:rPr lang="he-IL" sz="2400" dirty="0"/>
              <a:t>השיעור יכתיבו את דרכי ההוראה ואת התכנים החשובים שיש להקנות לתלמידים.  </a:t>
            </a:r>
            <a:r>
              <a:rPr lang="he-IL" sz="2400" dirty="0" smtClean="0"/>
              <a:t>רוב </a:t>
            </a:r>
            <a:r>
              <a:rPr lang="he-IL" sz="2400" dirty="0"/>
              <a:t>הנושאים מעובדים ומלווים בפעילויות.</a:t>
            </a:r>
            <a:endParaRPr lang="en-US" sz="2400" dirty="0"/>
          </a:p>
          <a:p>
            <a:pPr lvl="0" fontAlgn="base" hangingPunct="0"/>
            <a:r>
              <a:rPr lang="he-IL" sz="2400" dirty="0"/>
              <a:t>ביחידות הלימוד של הטקסט הסיפורי והשירה יש להכיר לתלמידים את היוצר ואת התקופה בה נכתבה היצירה כרקע להבנת הטקסט. </a:t>
            </a:r>
            <a:endParaRPr lang="en-US" sz="2400" dirty="0"/>
          </a:p>
          <a:p>
            <a:pPr fontAlgn="base" hangingPunct="0"/>
            <a:r>
              <a:rPr lang="he-IL" sz="2400" b="1" dirty="0">
                <a:solidFill>
                  <a:srgbClr val="FF0000"/>
                </a:solidFill>
              </a:rPr>
              <a:t>אוצר מילים</a:t>
            </a:r>
            <a:r>
              <a:rPr lang="he-IL" sz="2400" dirty="0">
                <a:solidFill>
                  <a:srgbClr val="FF0000"/>
                </a:solidFill>
              </a:rPr>
              <a:t> </a:t>
            </a:r>
            <a:r>
              <a:rPr lang="he-IL" sz="2400" dirty="0"/>
              <a:t>- בכל טקסט המובא במדריך, יטופל גם אוצר המילים שבו, כלומר מילים שנבחרו כ'מילים לא מוכרות' – הרעיון הוא להפגיש את התלמידים עם המילים הלא  מוכרות לפני קריאת הטקסט. </a:t>
            </a:r>
            <a:r>
              <a:rPr lang="he-IL" sz="2400" dirty="0" smtClean="0"/>
              <a:t>כדאי </a:t>
            </a:r>
            <a:r>
              <a:rPr lang="he-IL" sz="2400" dirty="0"/>
              <a:t>לברר בכיתה אם יש מילים נוספות שאינן  מובנות לתלמידים, ולטפל גם בהן.</a:t>
            </a:r>
            <a:endParaRPr lang="en-US" sz="2400" dirty="0"/>
          </a:p>
          <a:p>
            <a:pPr fontAlgn="base" hangingPunct="0"/>
            <a:r>
              <a:rPr lang="he-IL" sz="2400" b="1" dirty="0">
                <a:solidFill>
                  <a:srgbClr val="FF0000"/>
                </a:solidFill>
              </a:rPr>
              <a:t>לשון</a:t>
            </a:r>
            <a:r>
              <a:rPr lang="he-IL" sz="2400" dirty="0">
                <a:solidFill>
                  <a:srgbClr val="FF0000"/>
                </a:solidFill>
              </a:rPr>
              <a:t> </a:t>
            </a:r>
            <a:r>
              <a:rPr lang="he-IL" sz="2400" dirty="0"/>
              <a:t>-  מומלץ ללמד את ענפי הלשון – צורות ותחביר – במקביל להבנה והבעה כדי ליצור הקשר בין הנושאים הלשוניים לבין הטיפול בטקסט השלם.</a:t>
            </a:r>
            <a:endParaRPr lang="en-US" sz="2400" dirty="0"/>
          </a:p>
          <a:p>
            <a:pPr fontAlgn="base" hangingPunct="0"/>
            <a:r>
              <a:rPr lang="he-IL" sz="2400" b="1" dirty="0">
                <a:solidFill>
                  <a:srgbClr val="FF0000"/>
                </a:solidFill>
              </a:rPr>
              <a:t>לשון המקרא וחז"ל</a:t>
            </a:r>
            <a:r>
              <a:rPr lang="he-IL" sz="2400" dirty="0">
                <a:solidFill>
                  <a:srgbClr val="FF0000"/>
                </a:solidFill>
              </a:rPr>
              <a:t> </a:t>
            </a:r>
            <a:r>
              <a:rPr lang="he-IL" sz="2400" dirty="0"/>
              <a:t>– תוך כדי הפעילות והלמידה בתוכנית זו נפגשים התלמידים עם קטעים מן המקרא, פתגמים בלשון חז"ל ומושגים מעולם המשנה והתלמוד – כך הם מתחברים לקשר החזק החובק את השפה העברית מימות המקרא ועד ימינו. כדאי מאד להפנות תלמידים למקורות. (תנ"ך, תלמוד, משנה וכו')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7914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318311"/>
              </p:ext>
            </p:extLst>
          </p:nvPr>
        </p:nvGraphicFramePr>
        <p:xfrm>
          <a:off x="899592" y="1052736"/>
          <a:ext cx="7776864" cy="5616624"/>
        </p:xfrm>
        <a:graphic>
          <a:graphicData uri="http://schemas.openxmlformats.org/drawingml/2006/table">
            <a:tbl>
              <a:tblPr rtl="1" firstRow="1" firstCol="1" bandRow="1" bandCol="1">
                <a:tableStyleId>{5C22544A-7EE6-4342-B048-85BDC9FD1C3A}</a:tableStyleId>
              </a:tblPr>
              <a:tblGrid>
                <a:gridCol w="2475059"/>
                <a:gridCol w="1321748"/>
                <a:gridCol w="3980057"/>
              </a:tblGrid>
              <a:tr h="89871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נושא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382" marR="67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הקצאת שעות (45 שעות + 15 הרחבה)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382" marR="67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פירוט נושאי למידה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382" marR="67382" marT="0" marB="0"/>
                </a:tc>
              </a:tr>
              <a:tr h="781489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סוגי טקסטים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382" marR="67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8-9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382" marR="67382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שכנוע, טיעון, הערכה, פרסומת, אינפורמטיבי, סיפורי/תיאורי, עובדות ודעות.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382" marR="67382" marT="0" marB="0"/>
                </a:tc>
              </a:tr>
              <a:tr h="41972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סיכום כולל ובורר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382" marR="67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382" marR="67382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מאפיינים, מבנה פעילויות ותרגול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382" marR="67382" marT="0" marB="0"/>
                </a:tc>
              </a:tr>
              <a:tr h="781489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טקסטים לא מילוליים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382" marR="67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4-5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382" marR="67382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גרף, עוגה, קריקטורה, עמודות, תמונה, טבלה ועלילון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382" marR="67382" marT="0" marB="0"/>
                </a:tc>
              </a:tr>
              <a:tr h="273521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סוגות מהטקסט הסיפורי –</a:t>
                      </a:r>
                      <a:endParaRPr lang="en-US" sz="110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המשל, פתגמים, הסיפור הקצר הסיפור החסידי, סיפורי עמים </a:t>
                      </a:r>
                      <a:endParaRPr lang="en-US" sz="110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382" marR="67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8 - 10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382" marR="67382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מאגר של  סיפורים, מתוכם יבחר המורה 3-4. ניתוח סיפור, שאלות ברמות חשיבה שונות, מיומנויות כתיבה </a:t>
                      </a:r>
                      <a:r>
                        <a:rPr lang="he-IL" sz="1400" baseline="-25000" dirty="0">
                          <a:effectLst/>
                        </a:rPr>
                        <a:t>+</a:t>
                      </a:r>
                      <a:r>
                        <a:rPr lang="he-IL" sz="1400" dirty="0">
                          <a:effectLst/>
                        </a:rPr>
                        <a:t> תשובות לשאלות.</a:t>
                      </a:r>
                      <a:endParaRPr lang="en-US" sz="1100" dirty="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382" marR="67382" marT="0" marB="0"/>
                </a:tc>
              </a:tr>
            </a:tbl>
          </a:graphicData>
        </a:graphic>
      </p:graphicFrame>
      <p:sp>
        <p:nvSpPr>
          <p:cNvPr id="5" name="מלבן 4"/>
          <p:cNvSpPr/>
          <p:nvPr/>
        </p:nvSpPr>
        <p:spPr>
          <a:xfrm>
            <a:off x="1979712" y="260648"/>
            <a:ext cx="536076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he-IL" sz="2800" b="1" dirty="0"/>
              <a:t>סילבוס ל-10 שנות לימוד מגזר חרדי</a:t>
            </a:r>
            <a:endParaRPr lang="he-IL" sz="2800" b="1" dirty="0"/>
          </a:p>
        </p:txBody>
      </p:sp>
    </p:spTree>
    <p:extLst>
      <p:ext uri="{BB962C8B-B14F-4D97-AF65-F5344CB8AC3E}">
        <p14:creationId xmlns:p14="http://schemas.microsoft.com/office/powerpoint/2010/main" val="1450506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848489"/>
              </p:ext>
            </p:extLst>
          </p:nvPr>
        </p:nvGraphicFramePr>
        <p:xfrm>
          <a:off x="683569" y="620688"/>
          <a:ext cx="7704856" cy="5976664"/>
        </p:xfrm>
        <a:graphic>
          <a:graphicData uri="http://schemas.openxmlformats.org/drawingml/2006/table">
            <a:tbl>
              <a:tblPr rtl="1" firstRow="1" firstCol="1" bandRow="1" bandCol="1">
                <a:tableStyleId>{5C22544A-7EE6-4342-B048-85BDC9FD1C3A}</a:tableStyleId>
              </a:tblPr>
              <a:tblGrid>
                <a:gridCol w="2452142"/>
                <a:gridCol w="1309509"/>
                <a:gridCol w="3943205"/>
              </a:tblGrid>
              <a:tr h="1097855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300">
                          <a:effectLst/>
                        </a:rPr>
                        <a:t>כתיבה- משלבים </a:t>
                      </a:r>
                      <a:endParaRPr lang="en-US" sz="100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300">
                          <a:effectLst/>
                        </a:rPr>
                        <a:t>מכתב רשמי וקורות חיים</a:t>
                      </a:r>
                      <a:endParaRPr lang="en-US" sz="100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3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0" marR="6299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3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0" marR="6299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300">
                          <a:effectLst/>
                        </a:rPr>
                        <a:t>מבנה המכתב הרשמי, כתיבת קורות חיים + תרגול. סוגי מכתב רשמי – מכתב תלונה, מכתב המלצה וכו'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0" marR="62990" marT="0" marB="0"/>
                </a:tc>
              </a:tr>
              <a:tr h="144002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300">
                          <a:effectLst/>
                        </a:rPr>
                        <a:t>שירה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0" marR="6299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300">
                          <a:effectLst/>
                        </a:rPr>
                        <a:t>8 - 10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0" marR="6299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300">
                          <a:effectLst/>
                        </a:rPr>
                        <a:t>שירת ימי הביניים ופיוטים–  המורה יבחר 2-3 שירים ילמד לנתח אותם מבחינת המבנה, התוכן והאמצעים האמנותיים בהם השתמש המחבר.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0" marR="62990" marT="0" marB="0"/>
                </a:tc>
              </a:tr>
              <a:tr h="256166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300">
                          <a:effectLst/>
                        </a:rPr>
                        <a:t>לשון ותחביר</a:t>
                      </a:r>
                      <a:endParaRPr lang="en-US" sz="100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3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3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3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3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3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0" marR="6299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300">
                          <a:effectLst/>
                        </a:rPr>
                        <a:t>8-10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0" marR="6299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300">
                          <a:effectLst/>
                        </a:rPr>
                        <a:t>משלבים, נרדפות וניגודיות, סימני פיסוק, סמיכויות, מערכת הפועל. שורשים, בנינים, משפחות מילים, שדה סמנטי, ניתוח טקסט, שאלות וכתיבת תשובות. חלקי משפט, סוגי משפט, שם המספר</a:t>
                      </a:r>
                      <a:endParaRPr lang="en-US" sz="100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300">
                          <a:effectLst/>
                        </a:rPr>
                        <a:t>מבנה תקין של משפט</a:t>
                      </a:r>
                      <a:endParaRPr lang="en-US" sz="100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3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0" marR="62990" marT="0" marB="0"/>
                </a:tc>
              </a:tr>
              <a:tr h="87712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he-IL" sz="1300">
                          <a:effectLst/>
                        </a:rPr>
                        <a:t>הבעה והבנה </a:t>
                      </a:r>
                      <a:endParaRPr lang="en-US" sz="100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he-IL" sz="1300">
                          <a:effectLst/>
                        </a:rPr>
                        <a:t>פעילות מסכמת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0" marR="6299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300">
                          <a:effectLst/>
                        </a:rPr>
                        <a:t>4-6</a:t>
                      </a:r>
                      <a:endParaRPr lang="en-US" sz="100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3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0" marR="6299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he-IL" sz="1300" dirty="0">
                          <a:effectLst/>
                        </a:rPr>
                        <a:t>פעילויות ותרגולים</a:t>
                      </a:r>
                      <a:endParaRPr lang="en-US" sz="1000" dirty="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he-IL" sz="1300" dirty="0">
                          <a:effectLst/>
                        </a:rPr>
                        <a:t>פעילויות ותרגולים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0" marR="6299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88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he-IL" b="1" dirty="0" smtClean="0">
                <a:cs typeface="+mn-cs"/>
              </a:rPr>
              <a:t>שינויים בתוכנית הלימודים</a:t>
            </a:r>
            <a:endParaRPr lang="he-IL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he-IL" b="1" dirty="0" smtClean="0"/>
              <a:t>הצורך לעדכן את תוכניות "מארג שפה"  עלה מהצרכים הבאים:</a:t>
            </a:r>
          </a:p>
          <a:p>
            <a:pPr>
              <a:buFont typeface="Wingdings" pitchFamily="2" charset="2"/>
              <a:buChar char="Ø"/>
            </a:pPr>
            <a:r>
              <a:rPr lang="he-IL" b="1" dirty="0" smtClean="0"/>
              <a:t>התאמה לדרישות מערכת החינוך</a:t>
            </a:r>
          </a:p>
          <a:p>
            <a:pPr>
              <a:buFont typeface="Wingdings" pitchFamily="2" charset="2"/>
              <a:buChar char="Ø"/>
            </a:pPr>
            <a:r>
              <a:rPr lang="he-IL" b="1" dirty="0" smtClean="0"/>
              <a:t>התאמה לתכנית </a:t>
            </a:r>
            <a:r>
              <a:rPr lang="he-IL" b="1" dirty="0" err="1" smtClean="0"/>
              <a:t>היל"ה</a:t>
            </a:r>
            <a:r>
              <a:rPr lang="he-IL" b="1" dirty="0" smtClean="0"/>
              <a:t> שהשתנתה = משיכה לכיוון תכנית הלמודים של 12 </a:t>
            </a:r>
            <a:r>
              <a:rPr lang="he-IL" b="1" dirty="0" err="1" smtClean="0"/>
              <a:t>שנ"ל</a:t>
            </a:r>
            <a:r>
              <a:rPr lang="he-IL" b="1" dirty="0" smtClean="0"/>
              <a:t> ובגרות</a:t>
            </a:r>
          </a:p>
          <a:p>
            <a:pPr>
              <a:buFont typeface="Wingdings" pitchFamily="2" charset="2"/>
              <a:buChar char="Ø"/>
            </a:pPr>
            <a:r>
              <a:rPr lang="he-IL" b="1" dirty="0" smtClean="0"/>
              <a:t>התאמה למציאות המשתנה בשטח</a:t>
            </a:r>
          </a:p>
          <a:p>
            <a:endParaRPr lang="he-IL" dirty="0"/>
          </a:p>
        </p:txBody>
      </p:sp>
      <p:pic>
        <p:nvPicPr>
          <p:cNvPr id="4" name="il_fi" descr="http://cafe.themarker.com/thumbnails/t/246/213/9/file_0_b.jp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-1428792" y="4429132"/>
            <a:ext cx="4000528" cy="2245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he-IL" dirty="0" smtClean="0"/>
              <a:t>מבנה ודגם מבחן ל- </a:t>
            </a:r>
            <a:r>
              <a:rPr lang="he-IL" dirty="0" smtClean="0"/>
              <a:t>10 שנות לימוד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  <a:ln w="76200"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he-IL" b="1" u="sng" dirty="0" smtClean="0"/>
              <a:t>משך הבחינה</a:t>
            </a:r>
            <a:r>
              <a:rPr lang="he-IL" b="1" dirty="0" smtClean="0"/>
              <a:t>:</a:t>
            </a:r>
            <a:r>
              <a:rPr lang="he-IL" dirty="0" smtClean="0"/>
              <a:t> שעתיים</a:t>
            </a:r>
            <a:endParaRPr lang="en-US" dirty="0" smtClean="0"/>
          </a:p>
          <a:p>
            <a:r>
              <a:rPr lang="he-IL" b="1" dirty="0" smtClean="0"/>
              <a:t>הרכב הציון : </a:t>
            </a:r>
            <a:endParaRPr lang="en-US" dirty="0" smtClean="0"/>
          </a:p>
          <a:p>
            <a:r>
              <a:rPr lang="he-IL" dirty="0" smtClean="0"/>
              <a:t>ציון בחינה-   60 נקודות</a:t>
            </a:r>
            <a:r>
              <a:rPr lang="he-IL" dirty="0" smtClean="0"/>
              <a:t>. הערכת </a:t>
            </a:r>
            <a:r>
              <a:rPr lang="he-IL" dirty="0" smtClean="0"/>
              <a:t>התלקיט – 40 נקודות.{ מהווה ציון פנימי }</a:t>
            </a:r>
            <a:endParaRPr lang="en-US" dirty="0" smtClean="0"/>
          </a:p>
          <a:p>
            <a:r>
              <a:rPr lang="he-IL" b="1" u="sng" dirty="0"/>
              <a:t>במבחן שלושה פרקים:</a:t>
            </a:r>
          </a:p>
          <a:p>
            <a:r>
              <a:rPr lang="he-IL" sz="3800" b="1" u="sng" dirty="0"/>
              <a:t>פרק ראשון: </a:t>
            </a:r>
            <a:r>
              <a:rPr lang="he-IL" sz="3800" dirty="0"/>
              <a:t>סוגות בספרות– (24 נקודות)</a:t>
            </a:r>
          </a:p>
          <a:p>
            <a:r>
              <a:rPr lang="he-IL" sz="3800" dirty="0"/>
              <a:t>נושא ראשון: הסיפור קצר– בחירה בין שלוש  שאלות (12 נקודות)</a:t>
            </a:r>
          </a:p>
          <a:p>
            <a:r>
              <a:rPr lang="he-IL" sz="3800" dirty="0"/>
              <a:t>נושא שני: שירה- שיר אנסין בחר בשתי שאלות המתייחסות לשיר.(12 נקודות)</a:t>
            </a:r>
          </a:p>
          <a:p>
            <a:r>
              <a:rPr lang="he-IL" sz="3800" b="1" u="sng" dirty="0"/>
              <a:t>פרק שני:  </a:t>
            </a:r>
            <a:r>
              <a:rPr lang="he-IL" sz="3800" dirty="0"/>
              <a:t>הבנה והבעה/סוגי טקסטים (18 נקודות)</a:t>
            </a:r>
          </a:p>
          <a:p>
            <a:r>
              <a:rPr lang="he-IL" sz="3800" dirty="0"/>
              <a:t>נושא ראשון: קורות חיים –תיקון קורות חיים.(8 נקודות)</a:t>
            </a:r>
          </a:p>
          <a:p>
            <a:r>
              <a:rPr lang="he-IL" sz="3800" dirty="0"/>
              <a:t>נושא שני: טקסט טיעון, סיכום בורר –בחירה בין שני סעיפים.(10 נקודות)</a:t>
            </a:r>
          </a:p>
          <a:p>
            <a:r>
              <a:rPr lang="he-IL" sz="3800" b="1" u="sng" dirty="0"/>
              <a:t>פרק שלישי: </a:t>
            </a:r>
            <a:r>
              <a:rPr lang="he-IL" sz="3800" dirty="0"/>
              <a:t>לשון (18 נקודות)</a:t>
            </a:r>
          </a:p>
          <a:p>
            <a:r>
              <a:rPr lang="he-IL" sz="3800" dirty="0"/>
              <a:t>נושא ראשון: חלקי דיבור וסמיכות; שם המספר– בחירה בין שתי שאלות</a:t>
            </a:r>
          </a:p>
          <a:p>
            <a:r>
              <a:rPr lang="he-IL" sz="3800" dirty="0"/>
              <a:t>(8 נקודות)</a:t>
            </a:r>
          </a:p>
          <a:p>
            <a:r>
              <a:rPr lang="he-IL" sz="3800" dirty="0"/>
              <a:t>נושא שני: תחביר/ פועל ומערכת הפועל– בחירה בין שתי שאלות (10 נקודות)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539552" y="404664"/>
            <a:ext cx="8280920" cy="60016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e-IL" sz="2400" b="1" u="sng" dirty="0">
                <a:solidFill>
                  <a:schemeClr val="accent2"/>
                </a:solidFill>
              </a:rPr>
              <a:t>נושא ראשון</a:t>
            </a:r>
            <a:r>
              <a:rPr lang="he-IL" sz="2400" b="1" dirty="0">
                <a:solidFill>
                  <a:schemeClr val="accent2"/>
                </a:solidFill>
              </a:rPr>
              <a:t>: הסיפור הקצר                                                     </a:t>
            </a:r>
            <a:endParaRPr lang="en-US" sz="2400" b="1" dirty="0">
              <a:solidFill>
                <a:schemeClr val="accent2"/>
              </a:solidFill>
            </a:endParaRPr>
          </a:p>
          <a:p>
            <a:endParaRPr lang="he-IL" sz="2400" dirty="0" smtClean="0"/>
          </a:p>
          <a:p>
            <a:r>
              <a:rPr lang="he-IL" sz="2400" dirty="0" smtClean="0"/>
              <a:t>ענה </a:t>
            </a:r>
            <a:r>
              <a:rPr lang="he-IL" sz="2400" dirty="0"/>
              <a:t>על </a:t>
            </a:r>
            <a:r>
              <a:rPr lang="he-IL" sz="2400" u="sng" dirty="0"/>
              <a:t>שאלה אחת</a:t>
            </a:r>
            <a:r>
              <a:rPr lang="he-IL" sz="2400" dirty="0"/>
              <a:t> מהשאלות 1-3.</a:t>
            </a:r>
            <a:endParaRPr lang="en-US" sz="2400" dirty="0"/>
          </a:p>
          <a:p>
            <a:pPr lvl="0"/>
            <a:r>
              <a:rPr lang="he-IL" sz="2400" dirty="0"/>
              <a:t>בחר </a:t>
            </a:r>
            <a:r>
              <a:rPr lang="he-IL" sz="2400" u="sng" dirty="0"/>
              <a:t>סיפור אחד</a:t>
            </a:r>
            <a:r>
              <a:rPr lang="he-IL" sz="2400" dirty="0"/>
              <a:t> מבין הסיפורים שלמדת, </a:t>
            </a:r>
            <a:r>
              <a:rPr lang="he-IL" sz="2400" b="1" dirty="0"/>
              <a:t>הצג</a:t>
            </a:r>
            <a:r>
              <a:rPr lang="he-IL" sz="2400" dirty="0"/>
              <a:t> את הקונפליקט ( בעיה, התנגשות, סיבוך) המופיע בסיפור ו</a:t>
            </a:r>
            <a:r>
              <a:rPr lang="he-IL" sz="2400" b="1" dirty="0"/>
              <a:t>הסבר</a:t>
            </a:r>
            <a:r>
              <a:rPr lang="he-IL" sz="2400" dirty="0"/>
              <a:t> כיצד הוא נפתר.            (12 נקודות )</a:t>
            </a:r>
            <a:endParaRPr lang="en-US" sz="2400" dirty="0"/>
          </a:p>
          <a:p>
            <a:r>
              <a:rPr lang="he-IL" sz="2400" b="1" dirty="0"/>
              <a:t> </a:t>
            </a:r>
            <a:endParaRPr lang="en-US" sz="2400" dirty="0"/>
          </a:p>
          <a:p>
            <a:pPr lvl="0"/>
            <a:r>
              <a:rPr lang="he-IL" sz="2400" dirty="0"/>
              <a:t>בחר </a:t>
            </a:r>
            <a:r>
              <a:rPr lang="he-IL" sz="2400" b="1" dirty="0"/>
              <a:t>שני</a:t>
            </a:r>
            <a:r>
              <a:rPr lang="he-IL" sz="2400" dirty="0"/>
              <a:t> מאפיינים של הסיפור הקצר, </a:t>
            </a:r>
            <a:r>
              <a:rPr lang="he-IL" sz="2400" b="1" dirty="0"/>
              <a:t>כתוב</a:t>
            </a:r>
            <a:r>
              <a:rPr lang="he-IL" sz="2400" dirty="0"/>
              <a:t> כיצד הם מופיעים </a:t>
            </a:r>
            <a:r>
              <a:rPr lang="he-IL" sz="2400" u="sng" dirty="0"/>
              <a:t>בסיפור שלמדת.</a:t>
            </a:r>
            <a:r>
              <a:rPr lang="he-IL" sz="2400" dirty="0"/>
              <a:t>                                                                                          (12 נקודות )</a:t>
            </a:r>
            <a:endParaRPr lang="en-US" sz="2400" dirty="0"/>
          </a:p>
          <a:p>
            <a:r>
              <a:rPr lang="he-IL" sz="2400" b="1" dirty="0"/>
              <a:t> </a:t>
            </a:r>
            <a:endParaRPr lang="en-US" sz="2400" dirty="0"/>
          </a:p>
          <a:p>
            <a:r>
              <a:rPr lang="he-IL" sz="2400" b="1" dirty="0"/>
              <a:t> </a:t>
            </a:r>
            <a:endParaRPr lang="en-US" sz="2400" dirty="0"/>
          </a:p>
          <a:p>
            <a:pPr lvl="0"/>
            <a:r>
              <a:rPr lang="he-IL" sz="2400" dirty="0"/>
              <a:t>בחר </a:t>
            </a:r>
            <a:r>
              <a:rPr lang="he-IL" sz="2400" u="sng" dirty="0"/>
              <a:t>בסיפור אחד</a:t>
            </a:r>
            <a:r>
              <a:rPr lang="he-IL" sz="2400" dirty="0"/>
              <a:t> מבין הסיפורים שלמדת, והכן תבנית סיפורית המראה את התפתחות העלילה בסיפור: ההיצג (פתיחה, רקע) הקונפליקט (הסיבוך, בעיה) השיא (התפנית) ההתרה (פתרון) והסיום.                                      (12 נקודות 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0766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187624" y="548680"/>
            <a:ext cx="6768752" cy="39703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e-IL" sz="2800" b="1" dirty="0">
                <a:solidFill>
                  <a:schemeClr val="accent1"/>
                </a:solidFill>
              </a:rPr>
              <a:t>נושא שני: שירה.</a:t>
            </a:r>
            <a:endParaRPr lang="en-US" sz="2800" dirty="0">
              <a:solidFill>
                <a:schemeClr val="accent1"/>
              </a:solidFill>
            </a:endParaRPr>
          </a:p>
          <a:p>
            <a:r>
              <a:rPr lang="he-IL" sz="2800" dirty="0"/>
              <a:t>לפניך שיר שלא למדת </a:t>
            </a:r>
            <a:endParaRPr lang="en-US" sz="2800" dirty="0"/>
          </a:p>
          <a:p>
            <a:r>
              <a:rPr lang="he-IL" sz="2800" dirty="0"/>
              <a:t>קרא את השיר וענה על השאלות </a:t>
            </a:r>
            <a:r>
              <a:rPr lang="he-IL" sz="2800" dirty="0" smtClean="0"/>
              <a:t>שאחריו</a:t>
            </a:r>
          </a:p>
          <a:p>
            <a:endParaRPr lang="he-IL" sz="2800" dirty="0">
              <a:effectLst/>
            </a:endParaRPr>
          </a:p>
          <a:p>
            <a:endParaRPr lang="he-IL" sz="2800" dirty="0" smtClean="0"/>
          </a:p>
          <a:p>
            <a:r>
              <a:rPr lang="he-IL" sz="2800" dirty="0" smtClean="0">
                <a:effectLst/>
              </a:rPr>
              <a:t>שאלות המתייחסות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e-IL" sz="2800" dirty="0" smtClean="0">
                <a:effectLst/>
              </a:rPr>
              <a:t>להדגמת אמצעים אמנותיים,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e-IL" sz="2800" dirty="0" smtClean="0">
                <a:effectLst/>
              </a:rPr>
              <a:t>לבחירת משפט שמוצא חן והסבר מדוע,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e-IL" sz="2800" dirty="0" smtClean="0">
                <a:effectLst/>
              </a:rPr>
              <a:t>לכתיבת רגש המצוי בשיר</a:t>
            </a:r>
            <a:endParaRPr 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27067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962</Words>
  <Application>Microsoft Office PowerPoint</Application>
  <PresentationFormat>‫הצגה על המסך (4:3)</PresentationFormat>
  <Paragraphs>173</Paragraphs>
  <Slides>15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6" baseType="lpstr">
      <vt:lpstr>Office Theme</vt:lpstr>
      <vt:lpstr>מארג שפה מגזר חרדי</vt:lpstr>
      <vt:lpstr>מצגת של PowerPoint</vt:lpstr>
      <vt:lpstr>מצגת של PowerPoint</vt:lpstr>
      <vt:lpstr>מצגת של PowerPoint</vt:lpstr>
      <vt:lpstr>מצגת של PowerPoint</vt:lpstr>
      <vt:lpstr>שינויים בתוכנית הלימודים</vt:lpstr>
      <vt:lpstr>מבנה ודגם מבחן ל- 10 שנות לימוד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מארג שפה </dc:title>
  <dc:creator>eilat</dc:creator>
  <cp:lastModifiedBy>User</cp:lastModifiedBy>
  <cp:revision>11</cp:revision>
  <dcterms:created xsi:type="dcterms:W3CDTF">2014-01-10T14:29:11Z</dcterms:created>
  <dcterms:modified xsi:type="dcterms:W3CDTF">2015-04-16T04:20:10Z</dcterms:modified>
</cp:coreProperties>
</file>