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12"/>
  </p:notesMasterIdLst>
  <p:sldIdLst>
    <p:sldId id="280" r:id="rId2"/>
    <p:sldId id="263" r:id="rId3"/>
    <p:sldId id="281" r:id="rId4"/>
    <p:sldId id="266" r:id="rId5"/>
    <p:sldId id="267" r:id="rId6"/>
    <p:sldId id="283" r:id="rId7"/>
    <p:sldId id="282" r:id="rId8"/>
    <p:sldId id="284" r:id="rId9"/>
    <p:sldId id="285" r:id="rId10"/>
    <p:sldId id="279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F6F277-79D7-4E2E-8D4B-C3757FCA57DB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1CDEED-26C8-4DAA-A0DC-6B407E6111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99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63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06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04798" y="1600200"/>
            <a:ext cx="36569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82201" y="1600200"/>
            <a:ext cx="36569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01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55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25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89283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8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170C04-0230-46B4-ABCC-4EDFCFEBBBF6}" type="datetimeFigureOut">
              <a:rPr lang="he-IL" smtClean="0"/>
              <a:t>ו'/אדר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9FE995-D7AC-43A1-B73B-A8A927C8316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gov.il/read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oo.gl/YyUW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52839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276872"/>
            <a:ext cx="3064345" cy="2299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2247" y="5157192"/>
            <a:ext cx="11320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עדכון 2019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846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5400" dirty="0" smtClean="0">
                <a:cs typeface="+mj-cs"/>
              </a:rPr>
              <a:t>אז מה עושים עם זה?</a:t>
            </a:r>
            <a:endParaRPr lang="he-IL" sz="54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35" y="2204864"/>
            <a:ext cx="3117601" cy="41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sz="9600" dirty="0" smtClean="0"/>
              <a:t>מה זה המספרים האלה?</a:t>
            </a:r>
            <a:endParaRPr lang="he-IL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93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534886" y="-29783"/>
            <a:ext cx="7249568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שנת  2017 במספרים</a:t>
            </a:r>
            <a:endParaRPr lang="e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259148" y="2739638"/>
            <a:ext cx="2371299" cy="13671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120901" y="2708895"/>
            <a:ext cx="2189588" cy="13850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120902" y="1287914"/>
            <a:ext cx="2189587" cy="13212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259148" y="1287914"/>
            <a:ext cx="2371299" cy="13392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096010" y="4273707"/>
            <a:ext cx="2214479" cy="13306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6638868" y="4257560"/>
            <a:ext cx="2321171" cy="13467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1256935" y="4257560"/>
            <a:ext cx="2375722" cy="13365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4267940" y="2983398"/>
            <a:ext cx="20425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2630"/>
                </a:solidFill>
              </a:rPr>
              <a:t>323</a:t>
            </a:r>
          </a:p>
          <a:p>
            <a:pPr algn="r"/>
            <a:r>
              <a:rPr lang="he-IL" sz="2400" dirty="0" smtClean="0"/>
              <a:t>תאונות קטלניות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9602" y="1531911"/>
            <a:ext cx="13903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1747</a:t>
            </a:r>
          </a:p>
          <a:p>
            <a:pPr algn="ctr"/>
            <a:r>
              <a:rPr lang="he-IL" sz="2400" dirty="0" smtClean="0"/>
              <a:t>נפגעים</a:t>
            </a:r>
            <a:endParaRPr lang="he-I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35205" y="1527541"/>
            <a:ext cx="1389012" cy="859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11,772</a:t>
            </a:r>
          </a:p>
          <a:p>
            <a:pPr algn="ctr"/>
            <a:r>
              <a:rPr lang="he-IL" sz="2400" dirty="0" smtClean="0"/>
              <a:t>תאונות</a:t>
            </a:r>
            <a:endParaRPr lang="he-I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9602" y="2983398"/>
            <a:ext cx="13903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2630"/>
                </a:solidFill>
              </a:rPr>
              <a:t>364</a:t>
            </a:r>
            <a:endParaRPr lang="he-IL" sz="2400" b="1" dirty="0" smtClean="0">
              <a:solidFill>
                <a:srgbClr val="FF2630"/>
              </a:solidFill>
            </a:endParaRPr>
          </a:p>
          <a:p>
            <a:pPr algn="ctr"/>
            <a:r>
              <a:rPr lang="he-IL" sz="2400" dirty="0" smtClean="0"/>
              <a:t>הרוגים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1807" y="4325685"/>
            <a:ext cx="1841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C000"/>
                </a:solidFill>
              </a:rPr>
              <a:t>2226</a:t>
            </a:r>
          </a:p>
          <a:p>
            <a:pPr algn="ctr"/>
            <a:r>
              <a:rPr lang="he-IL" sz="2400" dirty="0" smtClean="0"/>
              <a:t>פצועים קשה</a:t>
            </a:r>
            <a:endParaRPr lang="he-IL" sz="2400" dirty="0"/>
          </a:p>
        </p:txBody>
      </p:sp>
      <p:sp>
        <p:nvSpPr>
          <p:cNvPr id="21" name="מלבן 20"/>
          <p:cNvSpPr/>
          <p:nvPr/>
        </p:nvSpPr>
        <p:spPr>
          <a:xfrm>
            <a:off x="6625677" y="2708895"/>
            <a:ext cx="2334362" cy="13978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6616495" y="1284728"/>
            <a:ext cx="2343544" cy="13244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6567974" y="1408880"/>
            <a:ext cx="234862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396</a:t>
            </a:r>
          </a:p>
          <a:p>
            <a:pPr algn="ctr"/>
            <a:r>
              <a:rPr lang="he-IL" sz="2400" dirty="0"/>
              <a:t> תאונות </a:t>
            </a:r>
          </a:p>
          <a:p>
            <a:pPr algn="ctr"/>
            <a:r>
              <a:rPr lang="he-IL" sz="2400" dirty="0"/>
              <a:t>אופניים חשמליים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5922" y="2829771"/>
            <a:ext cx="22506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B050"/>
                </a:solidFill>
              </a:rPr>
              <a:t>108</a:t>
            </a:r>
            <a:endParaRPr lang="he-IL" sz="2400" dirty="0" smtClean="0">
              <a:solidFill>
                <a:srgbClr val="00B050"/>
              </a:solidFill>
            </a:endParaRPr>
          </a:p>
          <a:p>
            <a:pPr algn="ctr"/>
            <a:r>
              <a:rPr lang="he-IL" sz="2400" dirty="0" smtClean="0"/>
              <a:t>פצועים קשה</a:t>
            </a:r>
          </a:p>
          <a:p>
            <a:pPr algn="ctr"/>
            <a:r>
              <a:rPr lang="he-IL" sz="2400" dirty="0" smtClean="0"/>
              <a:t>אופניים חשמליים</a:t>
            </a:r>
            <a:endParaRPr lang="he-I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567974" y="4273708"/>
            <a:ext cx="2216480" cy="12049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B050"/>
                </a:solidFill>
              </a:rPr>
              <a:t>8 </a:t>
            </a:r>
          </a:p>
          <a:p>
            <a:pPr algn="ctr"/>
            <a:r>
              <a:rPr lang="he-IL" sz="2400" dirty="0" smtClean="0"/>
              <a:t>הרוגים </a:t>
            </a:r>
          </a:p>
          <a:p>
            <a:pPr algn="ctr" rtl="1"/>
            <a:r>
              <a:rPr lang="he-IL" sz="2400" dirty="0" smtClean="0"/>
              <a:t>אופניים חשמליים</a:t>
            </a:r>
            <a:endParaRPr lang="he-IL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534886" y="4465630"/>
            <a:ext cx="17433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1920 תאונות קשות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189389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368152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11,772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5301208"/>
            <a:ext cx="1008112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1562</a:t>
            </a:r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2162891"/>
            <a:ext cx="871428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279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11280" y="692696"/>
            <a:ext cx="1368152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21,910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34807" y="3625860"/>
            <a:ext cx="1368152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10,147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149080"/>
            <a:ext cx="1008112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1365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2130316"/>
            <a:ext cx="792088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260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5157192"/>
            <a:ext cx="1368152" cy="523220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20,069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635" y="1365032"/>
            <a:ext cx="102324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תאונות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954306"/>
            <a:ext cx="2808312" cy="769441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4400" b="1" dirty="0" smtClean="0"/>
              <a:t>שנה: 2014</a:t>
            </a:r>
            <a:endParaRPr lang="he-IL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839543"/>
            <a:ext cx="149863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תאונות קשות</a:t>
            </a:r>
            <a:endParaRPr lang="he-IL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2686111"/>
            <a:ext cx="1735759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תאונות קטלניות</a:t>
            </a:r>
            <a:endParaRPr lang="he-IL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210635"/>
            <a:ext cx="143424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תאונות קלות</a:t>
            </a:r>
            <a:endParaRPr lang="he-IL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5877272"/>
            <a:ext cx="153398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פצועים קשה</a:t>
            </a:r>
            <a:endParaRPr lang="he-IL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2836" y="2780928"/>
            <a:ext cx="102324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הרוגים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1301244"/>
            <a:ext cx="102324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נפגעים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5823684"/>
            <a:ext cx="121557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alpha val="79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פצועים קל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6917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e-IL" dirty="0" smtClean="0"/>
              <a:t>מושגים והגדרות: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61648" cy="54726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e-IL" sz="7200" u="sng" dirty="0" smtClean="0"/>
              <a:t>תאונת דרכים עם נפגעים: </a:t>
            </a:r>
            <a:r>
              <a:rPr lang="he-IL" sz="7200" dirty="0" smtClean="0"/>
              <a:t>תאונת דרכים שמעורב בה כלי רכב בנסיעה אחד לפחות ונפצע בה או                                       נהרג אדם אחד  לפחות.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תיק ת"ד: </a:t>
            </a:r>
            <a:r>
              <a:rPr lang="he-IL" sz="7200" dirty="0" smtClean="0"/>
              <a:t>תיק חקירה שנפתח ע"י משטרת ישראל בעקבות אירוע תאונת דרכים עם נפגעים.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תאונת דרכים קטלנית: </a:t>
            </a:r>
            <a:r>
              <a:rPr lang="he-IL" sz="7200" dirty="0" smtClean="0"/>
              <a:t>תאונת דרכים שנהרג בה אדם אחד לפחות או נפצע בה אדם אחד לפחות ונפטר מפצעיו  בתוך 30 יום.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תאונת דרכים קשה: </a:t>
            </a:r>
            <a:r>
              <a:rPr lang="he-IL" sz="7200" dirty="0" smtClean="0"/>
              <a:t>תאונת דרכים שנפצע בה קשה אדם אחד לפחות, ושלא נהרג בה שום אדם.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תאונת דרכים קלה: </a:t>
            </a:r>
            <a:r>
              <a:rPr lang="he-IL" sz="7200" dirty="0" smtClean="0"/>
              <a:t>תאונת דרכים שנפצע בה קל אדם אחד לפחות, ושלא נהרג בה או נפצע בה קשה שום    אדם.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הרוג בתאונת דרכים: </a:t>
            </a:r>
            <a:r>
              <a:rPr lang="he-IL" sz="7200" dirty="0" smtClean="0"/>
              <a:t>אדם שנהרג בתאונת דרכים, או אדם שנפצע בתאונת דרכים ונפטר מפצעיו בתוך 30    יום   מיום התאונה.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פצוע קשה בתאונת דרכים: </a:t>
            </a:r>
            <a:r>
              <a:rPr lang="he-IL" sz="7200" dirty="0" smtClean="0"/>
              <a:t>אדם שנפצע בתאונת דרכים, ואושפז בבית חולים 24 שעות או יותר, לא לצורך השגחה בלבד.</a:t>
            </a:r>
          </a:p>
          <a:p>
            <a:pPr>
              <a:lnSpc>
                <a:spcPct val="170000"/>
              </a:lnSpc>
            </a:pPr>
            <a:r>
              <a:rPr lang="he-IL" sz="7200" u="sng" dirty="0" smtClean="0"/>
              <a:t>פצוע קל בתאונת דרכים: </a:t>
            </a:r>
            <a:r>
              <a:rPr lang="he-IL" sz="7200" dirty="0" smtClean="0"/>
              <a:t>אדם שנפצע בתאונת דרכים ולא אושפז בבית חולים, או אושפז פחות מ-24 שעות, או  אושפז לצורך השגחה בלבד.</a:t>
            </a:r>
          </a:p>
          <a:p>
            <a:pPr>
              <a:lnSpc>
                <a:spcPct val="170000"/>
              </a:lnSpc>
            </a:pPr>
            <a:endParaRPr lang="he-IL" sz="6400" dirty="0" smtClean="0"/>
          </a:p>
          <a:p>
            <a:pPr>
              <a:lnSpc>
                <a:spcPct val="170000"/>
              </a:lnSpc>
            </a:pPr>
            <a:endParaRPr lang="he-IL" sz="6400" dirty="0" smtClean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62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sz="36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מאין הנתונים?</a:t>
            </a:r>
            <a:endParaRPr lang="he-IL"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223856" y="1763528"/>
            <a:ext cx="6542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הלמ"ס</a:t>
            </a:r>
            <a:r>
              <a:rPr lang="he-IL" sz="2400" dirty="0"/>
              <a:t> – </a:t>
            </a:r>
            <a:r>
              <a:rPr lang="he-IL" sz="2400" dirty="0" smtClean="0"/>
              <a:t>הלשכה </a:t>
            </a:r>
            <a:r>
              <a:rPr lang="he-IL" sz="2400" dirty="0"/>
              <a:t>המרכזית </a:t>
            </a:r>
            <a:r>
              <a:rPr lang="he-IL" sz="2400" dirty="0" smtClean="0"/>
              <a:t>לסטטיסטיקה.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 smtClean="0"/>
              <a:t>יחידה </a:t>
            </a:r>
            <a:r>
              <a:rPr lang="he-IL" sz="2400" dirty="0"/>
              <a:t>ממשלתית, </a:t>
            </a:r>
            <a:endParaRPr lang="he-IL" sz="2400" dirty="0" smtClean="0"/>
          </a:p>
          <a:p>
            <a:pPr algn="r" rtl="1"/>
            <a:r>
              <a:rPr lang="he-IL" sz="2400" dirty="0"/>
              <a:t>ש</a:t>
            </a:r>
            <a:r>
              <a:rPr lang="he-IL" sz="2400" dirty="0" smtClean="0"/>
              <a:t>מטרתה </a:t>
            </a:r>
            <a:r>
              <a:rPr lang="he-IL" sz="2400" dirty="0"/>
              <a:t>איסוף וניתוח של מידע </a:t>
            </a:r>
            <a:r>
              <a:rPr lang="he-IL" sz="2400" dirty="0" smtClean="0"/>
              <a:t>סטטיסטי</a:t>
            </a:r>
          </a:p>
          <a:p>
            <a:pPr algn="r" rtl="1"/>
            <a:r>
              <a:rPr lang="he-IL" sz="2400" dirty="0" smtClean="0"/>
              <a:t>אודות </a:t>
            </a:r>
            <a:r>
              <a:rPr lang="he-IL" sz="2400" dirty="0"/>
              <a:t>מדינת ישראל בתחומים רבים ושונים.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90" y="1641880"/>
            <a:ext cx="2383730" cy="218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9620" y="5042517"/>
            <a:ext cx="52023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 smtClean="0"/>
              <a:t>לאתר הלמ"ס לחצו על הקישור: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www.cbs.gov.il/reader</a:t>
            </a:r>
            <a:endParaRPr lang="he-IL" sz="2400" dirty="0" smtClean="0"/>
          </a:p>
          <a:p>
            <a:pPr algn="ctr" rtl="1"/>
            <a:endParaRPr lang="he-IL" sz="2400" dirty="0"/>
          </a:p>
        </p:txBody>
      </p:sp>
      <p:sp>
        <p:nvSpPr>
          <p:cNvPr id="6" name="חץ למטה 5"/>
          <p:cNvSpPr/>
          <p:nvPr/>
        </p:nvSpPr>
        <p:spPr>
          <a:xfrm>
            <a:off x="4660777" y="4353209"/>
            <a:ext cx="355106" cy="569337"/>
          </a:xfrm>
          <a:prstGeom prst="downArrow">
            <a:avLst/>
          </a:prstGeom>
          <a:noFill/>
          <a:ln>
            <a:solidFill>
              <a:srgbClr val="33A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523875"/>
            <a:ext cx="88106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4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4" y="221941"/>
            <a:ext cx="7627929" cy="64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35"/>
          <p:cNvSpPr txBox="1">
            <a:spLocks/>
          </p:cNvSpPr>
          <p:nvPr/>
        </p:nvSpPr>
        <p:spPr>
          <a:xfrm>
            <a:off x="762560" y="-163962"/>
            <a:ext cx="7772400" cy="14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ct val="100000"/>
              <a:buFont typeface="Permanent Marker"/>
              <a:buNone/>
              <a:defRPr sz="2400" b="0" i="0" u="none" strike="noStrike" cap="none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rtl="1"/>
            <a:r>
              <a:rPr lang="he-IL" sz="3200" b="1" dirty="0">
                <a:solidFill>
                  <a:schemeClr val="bg1"/>
                </a:solidFill>
                <a:cs typeface="+mn-cs"/>
              </a:rPr>
              <a:t>הודעה לתקשורת</a:t>
            </a:r>
            <a:r>
              <a:rPr lang="he-IL" sz="3200" b="1" dirty="0" smtClean="0">
                <a:solidFill>
                  <a:schemeClr val="bg1"/>
                </a:solidFill>
                <a:cs typeface="+mn-cs"/>
              </a:rPr>
              <a:t>: </a:t>
            </a:r>
          </a:p>
          <a:p>
            <a:pPr rtl="1"/>
            <a:r>
              <a:rPr lang="he-IL" sz="3200" b="1" dirty="0" smtClean="0">
                <a:solidFill>
                  <a:schemeClr val="bg1"/>
                </a:solidFill>
                <a:cs typeface="+mn-cs"/>
              </a:rPr>
              <a:t>תאונות </a:t>
            </a:r>
            <a:r>
              <a:rPr lang="he-IL" sz="3200" b="1" dirty="0">
                <a:solidFill>
                  <a:schemeClr val="bg1"/>
                </a:solidFill>
                <a:cs typeface="+mn-cs"/>
              </a:rPr>
              <a:t>דרכים חודש יולי 2015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23921" t="9705" r="25037" b="12113"/>
          <a:stretch/>
        </p:blipFill>
        <p:spPr>
          <a:xfrm>
            <a:off x="251520" y="2204864"/>
            <a:ext cx="4972368" cy="4284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08104" y="1700808"/>
            <a:ext cx="349692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smtClean="0"/>
              <a:t>לדוגמה של הודעה לתקשורת לחצו על הקישור:</a:t>
            </a:r>
          </a:p>
          <a:p>
            <a:pPr algn="r" rtl="1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goo.gl/YyUWdk</a:t>
            </a:r>
            <a:endParaRPr lang="he-IL" sz="2400" dirty="0" smtClean="0"/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6432308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</TotalTime>
  <Words>300</Words>
  <Application>Microsoft Office PowerPoint</Application>
  <PresentationFormat>‫הצגה על המסך 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Permanent Marker</vt:lpstr>
      <vt:lpstr>Times New Roman</vt:lpstr>
      <vt:lpstr>Trebuchet MS</vt:lpstr>
      <vt:lpstr>Wingdings 2</vt:lpstr>
      <vt:lpstr>Urban</vt:lpstr>
      <vt:lpstr>מצגת של PowerPoint‏</vt:lpstr>
      <vt:lpstr>מה זה המספרים האלה?</vt:lpstr>
      <vt:lpstr> שנת  2017 במספרים</vt:lpstr>
      <vt:lpstr>מצגת של PowerPoint‏</vt:lpstr>
      <vt:lpstr>מושגים והגדרות:</vt:lpstr>
      <vt:lpstr>מאין הנתונים?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ziva</dc:creator>
  <cp:lastModifiedBy>Eilat Katz</cp:lastModifiedBy>
  <cp:revision>19</cp:revision>
  <dcterms:created xsi:type="dcterms:W3CDTF">2015-09-28T20:36:55Z</dcterms:created>
  <dcterms:modified xsi:type="dcterms:W3CDTF">2019-02-11T03:36:06Z</dcterms:modified>
</cp:coreProperties>
</file>