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8" r:id="rId4"/>
    <p:sldId id="269" r:id="rId5"/>
    <p:sldId id="258" r:id="rId6"/>
    <p:sldId id="270" r:id="rId7"/>
    <p:sldId id="259" r:id="rId8"/>
    <p:sldId id="260" r:id="rId9"/>
    <p:sldId id="261" r:id="rId10"/>
    <p:sldId id="263" r:id="rId11"/>
    <p:sldId id="264" r:id="rId12"/>
    <p:sldId id="265" r:id="rId13"/>
    <p:sldId id="267" r:id="rId14"/>
    <p:sldId id="271" r:id="rId15"/>
    <p:sldId id="272" r:id="rId16"/>
    <p:sldId id="276" r:id="rId17"/>
    <p:sldId id="273" r:id="rId18"/>
    <p:sldId id="275" r:id="rId19"/>
    <p:sldId id="277" r:id="rId2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A4E5570-7D17-4C5A-871E-BAB94C6C54DB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0B47466-2DA3-46A1-92AA-AC8D0476731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13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0437E3-D09C-41E6-8E4B-14301D97650D}" type="datetimeFigureOut">
              <a:rPr lang="he-IL" smtClean="0"/>
              <a:t>כ"ד/ניסן/תשע"ט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C580A7-26F4-4C18-AEAF-A0946FB5083B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12735" y="620688"/>
            <a:ext cx="248851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LB" sz="2000" dirty="0" smtClean="0"/>
              <a:t> </a:t>
            </a:r>
          </a:p>
          <a:p>
            <a:endParaRPr lang="he-I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399322" y="2116306"/>
            <a:ext cx="585789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2400" dirty="0" smtClean="0">
                <a:latin typeface="Algerian" panose="04020705040A02060702" pitchFamily="82" charset="0"/>
              </a:rPr>
              <a:t>معكم مركزة الموضوع  المعلمة عالية نصرالدين دالية الكرمل</a:t>
            </a:r>
            <a:endParaRPr lang="he-IL" sz="2400" dirty="0">
              <a:latin typeface="Algerian" panose="04020705040A02060702" pitchFamily="82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203848" y="620688"/>
            <a:ext cx="35799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LB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مساء الخير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09574" y="5173741"/>
            <a:ext cx="521777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LB" sz="4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«تراثنا معدن التوحيد وارث مجيد»</a:t>
            </a:r>
            <a:endParaRPr lang="he-IL" sz="4800" dirty="0">
              <a:latin typeface="Aldhabi" panose="01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4325" y="3525108"/>
            <a:ext cx="535021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LB" sz="2400" dirty="0" smtClean="0"/>
              <a:t>*للاستفسار:</a:t>
            </a:r>
          </a:p>
          <a:p>
            <a:r>
              <a:rPr lang="ar-LB" sz="2400" dirty="0" smtClean="0"/>
              <a:t>رقم التلفون:0527581750</a:t>
            </a:r>
          </a:p>
          <a:p>
            <a:r>
              <a:rPr lang="ar-LB" sz="2400" dirty="0" smtClean="0"/>
              <a:t>البريد الالكتروني: </a:t>
            </a:r>
            <a:r>
              <a:rPr lang="en-US" sz="2400" dirty="0" smtClean="0"/>
              <a:t>alia_1974@walla.co.il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050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/>
          <a:lstStyle/>
          <a:p>
            <a:pPr marL="0" indent="0">
              <a:buNone/>
            </a:pPr>
            <a:endParaRPr lang="ar-LB" dirty="0" smtClean="0"/>
          </a:p>
          <a:p>
            <a:r>
              <a:rPr lang="ar-LB" sz="2000" dirty="0"/>
              <a:t>27.   أشرح المقولة التالية:</a:t>
            </a:r>
          </a:p>
          <a:p>
            <a:pPr marL="0" indent="0">
              <a:buNone/>
            </a:pPr>
            <a:endParaRPr lang="ar-LB" sz="2000" dirty="0"/>
          </a:p>
          <a:p>
            <a:endParaRPr lang="ar-LB" sz="2000" dirty="0" smtClean="0"/>
          </a:p>
          <a:p>
            <a:endParaRPr lang="ar-LB" sz="2000" dirty="0"/>
          </a:p>
          <a:p>
            <a:endParaRPr lang="ar-LB" sz="2000" dirty="0" smtClean="0"/>
          </a:p>
          <a:p>
            <a:r>
              <a:rPr lang="ar-LB" sz="2000" dirty="0" smtClean="0"/>
              <a:t>28. </a:t>
            </a:r>
            <a:r>
              <a:rPr lang="ar-LB" sz="2000" dirty="0"/>
              <a:t>أشرح المقولة التالية:</a:t>
            </a:r>
          </a:p>
          <a:p>
            <a:endParaRPr lang="he-I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538" y="1340768"/>
            <a:ext cx="3908723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3573015"/>
            <a:ext cx="6018038" cy="134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83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95536" y="116632"/>
            <a:ext cx="7715200" cy="67413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ar-LB" dirty="0" smtClean="0"/>
          </a:p>
          <a:p>
            <a:pPr marL="0" indent="0">
              <a:buNone/>
            </a:pPr>
            <a:endParaRPr lang="ar-LB" dirty="0"/>
          </a:p>
          <a:p>
            <a:pPr marL="0" indent="0">
              <a:buNone/>
            </a:pPr>
            <a:endParaRPr lang="ar-LB" dirty="0" smtClean="0"/>
          </a:p>
          <a:p>
            <a:pPr marL="0" indent="0">
              <a:buNone/>
            </a:pPr>
            <a:endParaRPr lang="ar-LB" dirty="0"/>
          </a:p>
          <a:p>
            <a:pPr marL="0" indent="0">
              <a:buNone/>
            </a:pPr>
            <a:endParaRPr lang="ar-LB" dirty="0" smtClean="0"/>
          </a:p>
          <a:p>
            <a:pPr marL="0" indent="0">
              <a:buNone/>
            </a:pPr>
            <a:endParaRPr lang="ar-LB" dirty="0"/>
          </a:p>
          <a:p>
            <a:pPr marL="0" indent="0">
              <a:buNone/>
            </a:pPr>
            <a:endParaRPr lang="ar-LB" dirty="0" smtClean="0"/>
          </a:p>
          <a:p>
            <a:pPr marL="0" indent="0">
              <a:buNone/>
            </a:pPr>
            <a:endParaRPr lang="ar-LB" sz="4400" dirty="0" smtClean="0"/>
          </a:p>
          <a:p>
            <a:pPr marL="0" indent="0">
              <a:buNone/>
            </a:pPr>
            <a:endParaRPr lang="ar-LB" sz="4400" dirty="0"/>
          </a:p>
          <a:p>
            <a:pPr marL="0" indent="0" algn="ctr">
              <a:buNone/>
            </a:pPr>
            <a:r>
              <a:rPr lang="ar-LB" sz="8000" b="1" dirty="0" smtClean="0"/>
              <a:t>نموذج </a:t>
            </a:r>
            <a:r>
              <a:rPr lang="ar-LB" sz="8000" b="1" dirty="0"/>
              <a:t>لمبنى امتحان في موضوع التراث الدرزي بمستوى إنهاء 11-12 سنة تعليمية </a:t>
            </a:r>
          </a:p>
          <a:p>
            <a:pPr marL="0" indent="0" algn="ctr">
              <a:buNone/>
            </a:pPr>
            <a:r>
              <a:rPr lang="he-IL" sz="8000" b="1" dirty="0" smtClean="0"/>
              <a:t>מבנה </a:t>
            </a:r>
            <a:r>
              <a:rPr lang="he-IL" sz="8000" b="1" dirty="0"/>
              <a:t>ודגם מבחן במורשת דרוזית במסלול סיום 11-12 שנות </a:t>
            </a:r>
            <a:r>
              <a:rPr lang="he-IL" sz="8000" b="1" dirty="0" smtClean="0"/>
              <a:t>לימוד</a:t>
            </a:r>
          </a:p>
          <a:p>
            <a:pPr marL="0" indent="0" algn="ctr">
              <a:buNone/>
            </a:pPr>
            <a:r>
              <a:rPr lang="he-IL" sz="8000" b="1" dirty="0" smtClean="0"/>
              <a:t>קיץ </a:t>
            </a:r>
            <a:r>
              <a:rPr lang="he-IL" sz="8000" b="1" dirty="0"/>
              <a:t>2019 – </a:t>
            </a:r>
            <a:r>
              <a:rPr lang="ar-LB" sz="8000" b="1" dirty="0"/>
              <a:t>صيف 2019</a:t>
            </a:r>
          </a:p>
          <a:p>
            <a:endParaRPr lang="ar-LB" sz="8000" dirty="0"/>
          </a:p>
          <a:p>
            <a:endParaRPr lang="ar-LB" sz="8000" dirty="0"/>
          </a:p>
          <a:p>
            <a:pPr marL="0" indent="0">
              <a:buNone/>
            </a:pPr>
            <a:endParaRPr lang="ar-LB" sz="8000" dirty="0" smtClean="0"/>
          </a:p>
          <a:p>
            <a:pPr marL="0" indent="0">
              <a:buNone/>
            </a:pPr>
            <a:endParaRPr lang="ar-LB" sz="8000" dirty="0"/>
          </a:p>
          <a:p>
            <a:pPr marL="0" indent="0">
              <a:buNone/>
            </a:pPr>
            <a:endParaRPr lang="ar-LB" sz="8000" dirty="0"/>
          </a:p>
          <a:p>
            <a:pPr marL="0" indent="0" algn="ctr">
              <a:buNone/>
            </a:pPr>
            <a:r>
              <a:rPr lang="ar-LB" sz="8000" dirty="0"/>
              <a:t>نرى بنزاهة الامتحانات مهمة تربوية وأخلاقية والّتي على الجميع السعي لإنجاحها. </a:t>
            </a:r>
          </a:p>
          <a:p>
            <a:pPr marL="0" indent="0" algn="ctr">
              <a:buNone/>
            </a:pPr>
            <a:r>
              <a:rPr lang="ar-LB" sz="8000" dirty="0" smtClean="0"/>
              <a:t> </a:t>
            </a:r>
          </a:p>
          <a:p>
            <a:pPr marL="0" indent="0" algn="ctr">
              <a:buNone/>
            </a:pPr>
            <a:r>
              <a:rPr lang="ar-LB" sz="8000" dirty="0" smtClean="0"/>
              <a:t>من </a:t>
            </a:r>
            <a:r>
              <a:rPr lang="ar-LB" sz="8000" dirty="0"/>
              <a:t>مسؤولية الممتحن المحافظة على نزاهة الامتحان وفقاً للإرشادات الشفوية والمكتوبة على استمارة الامتحان والتي أرشدنا بها المراقب.</a:t>
            </a:r>
          </a:p>
          <a:p>
            <a:pPr marL="0" indent="0" algn="ctr">
              <a:buNone/>
            </a:pPr>
            <a:r>
              <a:rPr lang="ar-LB" sz="8000" dirty="0" smtClean="0"/>
              <a:t> </a:t>
            </a:r>
          </a:p>
          <a:p>
            <a:pPr marL="0" indent="0" algn="ctr">
              <a:buNone/>
            </a:pPr>
            <a:r>
              <a:rPr lang="ar-LB" sz="8000" dirty="0" smtClean="0"/>
              <a:t>كل </a:t>
            </a:r>
            <a:r>
              <a:rPr lang="ar-LB" sz="8000" dirty="0"/>
              <a:t>الحقوق محفوظة لوزارة </a:t>
            </a:r>
            <a:r>
              <a:rPr lang="ar-LB" sz="8000" dirty="0" smtClean="0"/>
              <a:t>المعارف.</a:t>
            </a:r>
          </a:p>
          <a:p>
            <a:pPr algn="ctr"/>
            <a:endParaRPr lang="ar-LB" sz="8000" dirty="0"/>
          </a:p>
          <a:p>
            <a:pPr marL="0" indent="0">
              <a:buNone/>
            </a:pPr>
            <a:r>
              <a:rPr lang="ar-LB" sz="8000" dirty="0" smtClean="0"/>
              <a:t>                                              أمانينا </a:t>
            </a:r>
            <a:r>
              <a:rPr lang="ar-LB" sz="8000" dirty="0"/>
              <a:t>لكم بالنجاح</a:t>
            </a:r>
          </a:p>
          <a:p>
            <a:endParaRPr lang="ar-LB" dirty="0"/>
          </a:p>
          <a:p>
            <a:endParaRPr lang="ar-LB" dirty="0"/>
          </a:p>
          <a:p>
            <a:r>
              <a:rPr lang="ar-LB" dirty="0"/>
              <a:t> </a:t>
            </a:r>
          </a:p>
          <a:p>
            <a:endParaRPr lang="ar-LB" dirty="0"/>
          </a:p>
          <a:p>
            <a:endParaRPr lang="he-IL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4425"/>
            <a:ext cx="1318319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220" y="2780928"/>
            <a:ext cx="5411687" cy="104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20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75240" cy="621330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ar-LB" b="1" u="sng" dirty="0" smtClean="0"/>
              <a:t>تعليمات للممتحن/ة  -  </a:t>
            </a:r>
            <a:r>
              <a:rPr lang="he-IL" b="1" dirty="0" smtClean="0">
                <a:solidFill>
                  <a:srgbClr val="FF0000"/>
                </a:solidFill>
              </a:rPr>
              <a:t>מבחן רגיל</a:t>
            </a:r>
            <a:endParaRPr lang="ar-L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ar-LB" dirty="0"/>
          </a:p>
          <a:p>
            <a:pPr marL="0" indent="0">
              <a:buNone/>
            </a:pPr>
            <a:r>
              <a:rPr lang="ar-LB" b="1" dirty="0"/>
              <a:t>- مدة الامتحان</a:t>
            </a:r>
            <a:r>
              <a:rPr lang="ar-LB" dirty="0"/>
              <a:t>: ساعة ونصف .   </a:t>
            </a:r>
            <a:r>
              <a:rPr lang="he-IL" b="1" dirty="0"/>
              <a:t>משך הבחינה : שעה וחצי</a:t>
            </a:r>
          </a:p>
          <a:p>
            <a:pPr marL="0" indent="0">
              <a:buNone/>
            </a:pPr>
            <a:r>
              <a:rPr lang="he-IL" dirty="0"/>
              <a:t>- </a:t>
            </a:r>
            <a:r>
              <a:rPr lang="ar-LB" u="sng" dirty="0"/>
              <a:t>مبنى الامتحان وتوزيع الدرجات</a:t>
            </a:r>
            <a:r>
              <a:rPr lang="ar-LB" b="1" u="sng" dirty="0"/>
              <a:t>:  </a:t>
            </a:r>
            <a:r>
              <a:rPr lang="he-IL" b="1" u="sng" dirty="0"/>
              <a:t>מבנה בחינה וניקוד:</a:t>
            </a:r>
          </a:p>
          <a:p>
            <a:pPr marL="0" indent="0">
              <a:buNone/>
            </a:pPr>
            <a:r>
              <a:rPr lang="ar-LB" dirty="0"/>
              <a:t>في هذا الامتحان ثلاثة فصول: </a:t>
            </a:r>
            <a:r>
              <a:rPr lang="ar-LB" b="1" dirty="0"/>
              <a:t> </a:t>
            </a:r>
            <a:r>
              <a:rPr lang="he-IL" b="1" dirty="0"/>
              <a:t>בבחינה זו 3 פרקים:</a:t>
            </a:r>
          </a:p>
          <a:p>
            <a:pPr marL="0" indent="0">
              <a:buNone/>
            </a:pPr>
            <a:r>
              <a:rPr lang="ar-LB" dirty="0"/>
              <a:t>الفصل الأول : 16 درجة     </a:t>
            </a:r>
            <a:r>
              <a:rPr lang="he-IL" b="1" dirty="0"/>
              <a:t>פרק ראשון    (16 נקודות)</a:t>
            </a:r>
          </a:p>
          <a:p>
            <a:pPr marL="0" indent="0">
              <a:buNone/>
            </a:pPr>
            <a:endParaRPr lang="ar-LB" dirty="0" smtClean="0"/>
          </a:p>
          <a:p>
            <a:pPr marL="0" indent="0">
              <a:buNone/>
            </a:pPr>
            <a:r>
              <a:rPr lang="ar-LB" dirty="0" smtClean="0"/>
              <a:t>عليك </a:t>
            </a:r>
            <a:r>
              <a:rPr lang="ar-LB" dirty="0"/>
              <a:t>الإجابة عن سؤال واحد من الأسئلة 1-2( سؤال يحتوي على تحليل اية/ قطعة/ مقولة).</a:t>
            </a:r>
          </a:p>
          <a:p>
            <a:pPr marL="0" indent="0">
              <a:buNone/>
            </a:pPr>
            <a:endParaRPr lang="he-IL" b="1" dirty="0" smtClean="0"/>
          </a:p>
          <a:p>
            <a:pPr marL="0" indent="0">
              <a:buNone/>
            </a:pPr>
            <a:r>
              <a:rPr lang="he-IL" b="1" dirty="0" smtClean="0"/>
              <a:t>עליך </a:t>
            </a:r>
            <a:r>
              <a:rPr lang="he-IL" b="1" dirty="0"/>
              <a:t>לענות על שאלה אחת מהשאלות 1-2 ( שאלת קטע מקור/ אמירה/ פסוק בקוראן)</a:t>
            </a:r>
          </a:p>
          <a:p>
            <a:pPr marL="0" indent="0">
              <a:buNone/>
            </a:pPr>
            <a:endParaRPr lang="ar-LB" dirty="0" smtClean="0"/>
          </a:p>
          <a:p>
            <a:pPr marL="0" indent="0">
              <a:buNone/>
            </a:pPr>
            <a:r>
              <a:rPr lang="ar-LB" dirty="0" smtClean="0"/>
              <a:t>الفصل </a:t>
            </a:r>
            <a:r>
              <a:rPr lang="ar-LB" dirty="0"/>
              <a:t>الثاني </a:t>
            </a:r>
            <a:r>
              <a:rPr lang="ar-LB" b="1" dirty="0"/>
              <a:t>:  60 درجة   </a:t>
            </a:r>
            <a:r>
              <a:rPr lang="he-IL" b="1" dirty="0"/>
              <a:t>פרק שני    (60 נקודות)</a:t>
            </a:r>
          </a:p>
          <a:p>
            <a:pPr marL="0" indent="0">
              <a:buNone/>
            </a:pPr>
            <a:r>
              <a:rPr lang="ar-LB" dirty="0"/>
              <a:t>عليك الإجابة عن ثلاثة من الأسئلة 3-7 .    </a:t>
            </a:r>
            <a:r>
              <a:rPr lang="he-IL" dirty="0"/>
              <a:t>עליך לענות על 3 שאלות מהשאלות 3-7.</a:t>
            </a:r>
          </a:p>
          <a:p>
            <a:pPr marL="0" indent="0">
              <a:buNone/>
            </a:pPr>
            <a:r>
              <a:rPr lang="ar-LB" dirty="0"/>
              <a:t>الفصل الثالث : اسئلة قصيرة 24 درجة  </a:t>
            </a:r>
            <a:r>
              <a:rPr lang="he-IL" b="1" dirty="0"/>
              <a:t>פרק שלישי : שאלות קטנות  (24 נקודות).</a:t>
            </a:r>
          </a:p>
          <a:p>
            <a:pPr marL="0" indent="0">
              <a:buNone/>
            </a:pPr>
            <a:r>
              <a:rPr lang="ar-LB" dirty="0"/>
              <a:t>عليك الإجابة عن أربعة من الاسئلة 8-13.  </a:t>
            </a:r>
            <a:r>
              <a:rPr lang="he-IL" b="1" dirty="0"/>
              <a:t>עליך לענות על 4 מהשאלות 8-13.</a:t>
            </a:r>
          </a:p>
          <a:p>
            <a:pPr marL="0" indent="0">
              <a:buNone/>
            </a:pPr>
            <a:r>
              <a:rPr lang="he-IL" dirty="0"/>
              <a:t>- </a:t>
            </a:r>
            <a:r>
              <a:rPr lang="ar-LB" dirty="0"/>
              <a:t>لا توجد مواد مساعدة في هذا الامتحان    - </a:t>
            </a:r>
            <a:r>
              <a:rPr lang="he-IL" b="1" dirty="0"/>
              <a:t>אין חומר עזר בבחינה זו.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 smtClean="0"/>
              <a:t>                                     בהצלחה   </a:t>
            </a:r>
            <a:r>
              <a:rPr lang="ar-LB" dirty="0"/>
              <a:t>بالنجاح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271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859216" cy="63573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LB" sz="2000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ar-LB" sz="2000" dirty="0" smtClean="0">
                <a:solidFill>
                  <a:srgbClr val="FF0000"/>
                </a:solidFill>
              </a:rPr>
              <a:t>تعليمات </a:t>
            </a:r>
            <a:r>
              <a:rPr lang="ar-LB" sz="2000" dirty="0">
                <a:solidFill>
                  <a:srgbClr val="FF0000"/>
                </a:solidFill>
              </a:rPr>
              <a:t>للممتحن /ة - </a:t>
            </a:r>
            <a:r>
              <a:rPr lang="he-IL" sz="2000" dirty="0" smtClean="0">
                <a:solidFill>
                  <a:srgbClr val="FF0000"/>
                </a:solidFill>
              </a:rPr>
              <a:t>מותאם</a:t>
            </a:r>
            <a:endParaRPr lang="he-IL" sz="2000" dirty="0"/>
          </a:p>
          <a:p>
            <a:pPr marL="0" indent="0">
              <a:buNone/>
            </a:pPr>
            <a:r>
              <a:rPr lang="ar-LB" sz="2000" u="sng" dirty="0"/>
              <a:t>مدة الامتحان: </a:t>
            </a:r>
            <a:r>
              <a:rPr lang="ar-LB" sz="2000" dirty="0"/>
              <a:t>ساعة ونصف.    </a:t>
            </a:r>
          </a:p>
          <a:p>
            <a:pPr marL="0" indent="0">
              <a:buNone/>
            </a:pPr>
            <a:r>
              <a:rPr lang="ar-LB" sz="2000" u="sng" dirty="0"/>
              <a:t>مبنى الامتحان وتوزيع الدرجات:  </a:t>
            </a:r>
            <a:endParaRPr lang="ar-LB" sz="2000" dirty="0"/>
          </a:p>
          <a:p>
            <a:pPr marL="0" indent="0">
              <a:buNone/>
            </a:pPr>
            <a:r>
              <a:rPr lang="ar-LB" sz="2000" dirty="0"/>
              <a:t>في هذا الامتحان </a:t>
            </a:r>
            <a:r>
              <a:rPr lang="ar-LB" sz="2000" u="sng" dirty="0"/>
              <a:t>ثلاثة فصول</a:t>
            </a:r>
            <a:r>
              <a:rPr lang="ar-LB" sz="2000" dirty="0"/>
              <a:t>:   </a:t>
            </a:r>
            <a:endParaRPr lang="ar-LB" sz="2000" dirty="0" smtClean="0"/>
          </a:p>
          <a:p>
            <a:r>
              <a:rPr lang="ar-LB" sz="2000" dirty="0" smtClean="0"/>
              <a:t>الفصل </a:t>
            </a:r>
            <a:r>
              <a:rPr lang="ar-LB" sz="2000" dirty="0"/>
              <a:t>الاوّل: </a:t>
            </a:r>
          </a:p>
          <a:p>
            <a:pPr marL="0" indent="0">
              <a:buNone/>
            </a:pPr>
            <a:r>
              <a:rPr lang="ar-LB" sz="2000" dirty="0"/>
              <a:t>الإجابة عن </a:t>
            </a:r>
            <a:r>
              <a:rPr lang="ar-LB" sz="2000" u="sng" dirty="0"/>
              <a:t>سؤال واحد فقط </a:t>
            </a:r>
            <a:r>
              <a:rPr lang="ar-LB" sz="2000" dirty="0"/>
              <a:t>من الأسئلة 1-2 (سؤال يحتوي على تحليل آية /قطعة /مقولة) (25 درجة)         </a:t>
            </a:r>
          </a:p>
          <a:p>
            <a:r>
              <a:rPr lang="ar-LB" sz="2000" dirty="0" smtClean="0"/>
              <a:t>الفصل </a:t>
            </a:r>
            <a:r>
              <a:rPr lang="ar-LB" sz="2000" dirty="0"/>
              <a:t>الثاني: </a:t>
            </a:r>
          </a:p>
          <a:p>
            <a:pPr marL="0" indent="0">
              <a:buNone/>
            </a:pPr>
            <a:r>
              <a:rPr lang="ar-LB" sz="2000" dirty="0"/>
              <a:t>عليك الإجابة عن</a:t>
            </a:r>
            <a:r>
              <a:rPr lang="ar-LB" sz="2000" u="sng" dirty="0"/>
              <a:t> سؤال واحد فقط </a:t>
            </a:r>
            <a:r>
              <a:rPr lang="ar-LB" sz="2000" dirty="0"/>
              <a:t>من الأسئلة   3 -7 (25 درجة)     </a:t>
            </a:r>
          </a:p>
          <a:p>
            <a:endParaRPr lang="ar-LB" sz="2000" dirty="0"/>
          </a:p>
          <a:p>
            <a:r>
              <a:rPr lang="ar-LB" sz="2000" dirty="0"/>
              <a:t>الفصل الثالث: أسئلة قصيرة </a:t>
            </a:r>
          </a:p>
          <a:p>
            <a:pPr marL="0" indent="0">
              <a:buNone/>
            </a:pPr>
            <a:r>
              <a:rPr lang="ar-LB" sz="2000" dirty="0"/>
              <a:t>عليك الإجابة عن</a:t>
            </a:r>
            <a:r>
              <a:rPr lang="ar-LB" sz="2000" u="sng" dirty="0"/>
              <a:t> أثنين </a:t>
            </a:r>
            <a:r>
              <a:rPr lang="ar-LB" sz="2000" dirty="0"/>
              <a:t>من الأسئلة 8-13 (50 درجة)           </a:t>
            </a:r>
          </a:p>
          <a:p>
            <a:pPr marL="0" indent="0">
              <a:buNone/>
            </a:pPr>
            <a:r>
              <a:rPr lang="ar-LB" sz="2000" dirty="0" smtClean="0"/>
              <a:t>لا </a:t>
            </a:r>
            <a:r>
              <a:rPr lang="ar-LB" sz="2000" dirty="0"/>
              <a:t>توجد مواد مساعدة في هذا الامتحان             </a:t>
            </a:r>
          </a:p>
          <a:p>
            <a:pPr marL="0" indent="0">
              <a:buNone/>
            </a:pPr>
            <a:endParaRPr lang="ar-LB" sz="2000" dirty="0"/>
          </a:p>
          <a:p>
            <a:pPr marL="0" indent="0">
              <a:buNone/>
            </a:pPr>
            <a:r>
              <a:rPr lang="ar-LB" sz="2000" dirty="0" smtClean="0"/>
              <a:t>                                                                بالنجاح</a:t>
            </a:r>
            <a:endParaRPr lang="ar-LB" sz="2000" dirty="0"/>
          </a:p>
          <a:p>
            <a:endParaRPr lang="ar-LB" sz="2000" dirty="0"/>
          </a:p>
        </p:txBody>
      </p:sp>
    </p:spTree>
    <p:extLst>
      <p:ext uri="{BB962C8B-B14F-4D97-AF65-F5344CB8AC3E}">
        <p14:creationId xmlns:p14="http://schemas.microsoft.com/office/powerpoint/2010/main" val="314964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23528" y="66130"/>
            <a:ext cx="8280920" cy="66752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LB" sz="2000" dirty="0">
                <a:solidFill>
                  <a:srgbClr val="FF0000"/>
                </a:solidFill>
              </a:rPr>
              <a:t>الفصل الأول (16 درجة)</a:t>
            </a:r>
          </a:p>
          <a:p>
            <a:pPr marL="0" indent="0" algn="ctr">
              <a:buNone/>
            </a:pPr>
            <a:r>
              <a:rPr lang="ar-LB" sz="2000" dirty="0" smtClean="0"/>
              <a:t>عليك </a:t>
            </a:r>
            <a:r>
              <a:rPr lang="ar-LB" sz="2000" dirty="0"/>
              <a:t>الإجابة عن </a:t>
            </a:r>
            <a:r>
              <a:rPr lang="ar-LB" sz="2000" u="sng" dirty="0"/>
              <a:t>سؤال واحد </a:t>
            </a:r>
            <a:r>
              <a:rPr lang="ar-LB" sz="2000" dirty="0"/>
              <a:t>من الأسئلة 1-2( سؤال يحتوي على تحليل اية/ قطعة/ مقولة).</a:t>
            </a:r>
          </a:p>
          <a:p>
            <a:r>
              <a:rPr lang="ar-LB" sz="2000" dirty="0"/>
              <a:t>السؤال الأول :</a:t>
            </a:r>
          </a:p>
          <a:p>
            <a:endParaRPr lang="ar-LB" sz="2000" dirty="0"/>
          </a:p>
          <a:p>
            <a:endParaRPr lang="ar-LB" sz="2000" dirty="0"/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r>
              <a:rPr lang="ar-LB" sz="2000" dirty="0" smtClean="0"/>
              <a:t>اشرح </a:t>
            </a:r>
            <a:r>
              <a:rPr lang="ar-LB" sz="2000" dirty="0"/>
              <a:t>مقولة الامير السيد –ق- أعلاه, أذكروا وجه الشبه بين السيد الذي يعبد الله لكنه يقترف الذنوب والخطايا والبناء القائم فوق أمواج البحر.   (16 درجة)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السؤال الثاني : </a:t>
            </a:r>
          </a:p>
          <a:p>
            <a:pPr marL="0" indent="0" algn="ctr">
              <a:buNone/>
            </a:pPr>
            <a:r>
              <a:rPr lang="ar-LB" sz="20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قصة شعبيّة -  مثل في تقوى الله جلَّ </a:t>
            </a:r>
            <a:r>
              <a:rPr lang="ar-LB" sz="2000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جلالهُ</a:t>
            </a:r>
            <a:endParaRPr lang="ar-LB" sz="2000" dirty="0" smtClean="0"/>
          </a:p>
          <a:p>
            <a:pPr marL="0" indent="0">
              <a:buNone/>
            </a:pPr>
            <a:r>
              <a:rPr lang="ar-LB" sz="2000" dirty="0" smtClean="0"/>
              <a:t>سألَ </a:t>
            </a:r>
            <a:r>
              <a:rPr lang="ar-LB" sz="2000" dirty="0"/>
              <a:t>أحَدَهُمْ: "مَنْ يُعلمني ما هي تَقْوى الله عزَّ وجَل؟"</a:t>
            </a:r>
          </a:p>
          <a:p>
            <a:pPr marL="0" indent="0">
              <a:buNone/>
            </a:pPr>
            <a:r>
              <a:rPr lang="ar-LB" sz="2000" dirty="0" smtClean="0"/>
              <a:t>فأجابهُ </a:t>
            </a:r>
            <a:r>
              <a:rPr lang="ar-LB" sz="2000" dirty="0"/>
              <a:t>آخر مُسْتَفْهِمًا: "إذا دَخَلتَ حقْلًا مَليئًا بِالأشْواكِ، كيف تتصرّف؟" أجابَهُ الأوّل قائِلًا: "أكونُ حَذِرًا وَأُحاوِلُ جاهِدًا تَحاشي أذى هذه الأشواك".</a:t>
            </a:r>
          </a:p>
          <a:p>
            <a:pPr marL="0" indent="0">
              <a:buNone/>
            </a:pPr>
            <a:r>
              <a:rPr lang="ar-LB" sz="2000" dirty="0"/>
              <a:t>فقالَ الثّاني مُحمِلًا: "وهكذا عليكَ أن تَتَصّرّفَ في حياتِكَ إذْ إنَّ الحَذَر منَ الخَطايا هو تقوى الله جلَّ شَأْنَه</a:t>
            </a:r>
            <a:r>
              <a:rPr lang="ar-LB" sz="2000" dirty="0" smtClean="0"/>
              <a:t>".</a:t>
            </a:r>
          </a:p>
          <a:p>
            <a:pPr marL="0" indent="0">
              <a:buNone/>
            </a:pPr>
            <a:r>
              <a:rPr lang="ar-LB" sz="2000" dirty="0"/>
              <a:t>	</a:t>
            </a:r>
            <a:r>
              <a:rPr lang="ar-LB" sz="2000" dirty="0" smtClean="0"/>
              <a:t>- كيفَ </a:t>
            </a:r>
            <a:r>
              <a:rPr lang="ar-LB" sz="2000" dirty="0"/>
              <a:t>تتمثّلُ تقوى الله حسب القِطعة أعلاه؟ اشْرَحْ .  (16 درجة)</a:t>
            </a:r>
          </a:p>
          <a:p>
            <a:endParaRPr lang="ar-LB" dirty="0"/>
          </a:p>
          <a:p>
            <a:endParaRPr lang="ar-LB" dirty="0"/>
          </a:p>
          <a:p>
            <a:endParaRPr lang="ar-LB" dirty="0"/>
          </a:p>
          <a:p>
            <a:endParaRPr lang="ar-LB" dirty="0"/>
          </a:p>
          <a:p>
            <a:endParaRPr lang="ar-L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6260951" cy="110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06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LB" sz="2000" dirty="0">
                <a:solidFill>
                  <a:srgbClr val="FF0000"/>
                </a:solidFill>
              </a:rPr>
              <a:t>الفصل الثاني (60 درجة)</a:t>
            </a:r>
          </a:p>
          <a:p>
            <a:endParaRPr lang="ar-LB" sz="2000" dirty="0"/>
          </a:p>
          <a:p>
            <a:pPr marL="0" indent="0">
              <a:buNone/>
            </a:pPr>
            <a:r>
              <a:rPr lang="ar-LB" sz="2000" dirty="0"/>
              <a:t>عليك الإجابة عن </a:t>
            </a:r>
            <a:r>
              <a:rPr lang="ar-LB" sz="2000" u="sng" dirty="0"/>
              <a:t>ثلاثة أسئلة </a:t>
            </a:r>
            <a:r>
              <a:rPr lang="ar-LB" sz="2000" dirty="0"/>
              <a:t>من الأسئلة 3-7 .</a:t>
            </a:r>
          </a:p>
          <a:p>
            <a:r>
              <a:rPr lang="ar-LB" sz="2000" dirty="0"/>
              <a:t>السؤال الثالث:</a:t>
            </a:r>
          </a:p>
          <a:p>
            <a:pPr marL="0" indent="0">
              <a:buNone/>
            </a:pPr>
            <a:r>
              <a:rPr lang="ar-LB" sz="2000" dirty="0" smtClean="0"/>
              <a:t>-أكتب </a:t>
            </a:r>
            <a:r>
              <a:rPr lang="ar-LB" sz="2000" dirty="0"/>
              <a:t>خمسة من مميزات فكرة وحدانية الله جل جلاله, حسب مذهب التوحيد الدرزي.(20 درجة)</a:t>
            </a:r>
          </a:p>
          <a:p>
            <a:endParaRPr lang="ar-LB" sz="2000" dirty="0"/>
          </a:p>
          <a:p>
            <a:r>
              <a:rPr lang="ar-LB" sz="2000" dirty="0"/>
              <a:t>السؤال الرابع</a:t>
            </a:r>
            <a:r>
              <a:rPr lang="ar-LB" sz="2000" dirty="0" smtClean="0"/>
              <a:t>:</a:t>
            </a:r>
          </a:p>
          <a:p>
            <a:pPr marL="0" indent="0">
              <a:buNone/>
            </a:pPr>
            <a:r>
              <a:rPr lang="ar-LB" sz="2000" dirty="0" smtClean="0"/>
              <a:t>-من أوّل </a:t>
            </a:r>
            <a:r>
              <a:rPr lang="ar-LB" sz="2000" dirty="0"/>
              <a:t>من دعا الى توحيد الباري جل جلاله؟ علل.  (20 درجة)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السؤال الخامس:</a:t>
            </a:r>
          </a:p>
          <a:p>
            <a:pPr marL="0" indent="0">
              <a:buNone/>
            </a:pPr>
            <a:r>
              <a:rPr lang="ar-LB" sz="2000" dirty="0" smtClean="0"/>
              <a:t> -عدد </a:t>
            </a:r>
            <a:r>
              <a:rPr lang="ar-LB" sz="2000" dirty="0"/>
              <a:t>الفضائل التوحيدية الدرزية واكتب عن فضيلتين  من الفضائل </a:t>
            </a:r>
            <a:r>
              <a:rPr lang="ar-LB" sz="2000" dirty="0" smtClean="0"/>
              <a:t>بتوسع   </a:t>
            </a:r>
            <a:r>
              <a:rPr lang="ar-LB" sz="2000" dirty="0"/>
              <a:t>(20 درجة</a:t>
            </a:r>
            <a:r>
              <a:rPr lang="ar-LB" sz="2000" dirty="0" smtClean="0"/>
              <a:t>)</a:t>
            </a:r>
          </a:p>
          <a:p>
            <a:pPr marL="0" indent="0">
              <a:buNone/>
            </a:pPr>
            <a:endParaRPr lang="ar-LB" sz="2000" dirty="0" smtClean="0"/>
          </a:p>
          <a:p>
            <a:r>
              <a:rPr lang="ar-LB" sz="2000" dirty="0" smtClean="0"/>
              <a:t>السؤال </a:t>
            </a:r>
            <a:r>
              <a:rPr lang="ar-LB" sz="2000" dirty="0"/>
              <a:t>السادس:</a:t>
            </a:r>
          </a:p>
          <a:p>
            <a:pPr marL="0" indent="0">
              <a:buNone/>
            </a:pPr>
            <a:r>
              <a:rPr lang="ar-LB" sz="2000" dirty="0"/>
              <a:t>-</a:t>
            </a:r>
            <a:r>
              <a:rPr lang="ar-LB" sz="2000" dirty="0" smtClean="0"/>
              <a:t>أكتب </a:t>
            </a:r>
            <a:r>
              <a:rPr lang="ar-LB" sz="2000" dirty="0"/>
              <a:t>ثلاثة اختلافات بين ابناء الطائفة الغير متدينين (جسمانيين) وأبناء الطائفة المتدينين (العقال).    ( 20 درجة)</a:t>
            </a:r>
          </a:p>
          <a:p>
            <a:pPr marL="0" indent="0">
              <a:buNone/>
            </a:pPr>
            <a:endParaRPr lang="ar-LB" sz="2000" dirty="0"/>
          </a:p>
        </p:txBody>
      </p:sp>
    </p:spTree>
    <p:extLst>
      <p:ext uri="{BB962C8B-B14F-4D97-AF65-F5344CB8AC3E}">
        <p14:creationId xmlns:p14="http://schemas.microsoft.com/office/powerpoint/2010/main" val="354936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5997280"/>
          </a:xfrm>
        </p:spPr>
        <p:txBody>
          <a:bodyPr/>
          <a:lstStyle/>
          <a:p>
            <a:endParaRPr lang="ar-LB" sz="2000" dirty="0"/>
          </a:p>
          <a:p>
            <a:r>
              <a:rPr lang="ar-LB" sz="2000" dirty="0"/>
              <a:t>السؤال السابع :</a:t>
            </a:r>
          </a:p>
          <a:p>
            <a:pPr marL="0" indent="0">
              <a:buNone/>
            </a:pPr>
            <a:r>
              <a:rPr lang="ar-LB" sz="2000" dirty="0"/>
              <a:t>-</a:t>
            </a:r>
            <a:r>
              <a:rPr lang="ar-LB" sz="2000" dirty="0" smtClean="0"/>
              <a:t>اكتب </a:t>
            </a:r>
            <a:r>
              <a:rPr lang="ar-LB" sz="2000" dirty="0"/>
              <a:t>الخصائص المتعلقة بفكرة وحدانية الله جل جلاله، التي تتجسد في شعر الشيخ الفاضل  رضي الله عنه. (20 درجة)</a:t>
            </a:r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endParaRPr lang="ar-LB" sz="2000" dirty="0"/>
          </a:p>
          <a:p>
            <a:pPr marL="0" indent="0">
              <a:buNone/>
            </a:pPr>
            <a:r>
              <a:rPr lang="ar-LB" sz="2000" dirty="0"/>
              <a:t>والله اعظم مما ان يحاط به                                        منزه الذات عن شبه وعن مثل</a:t>
            </a:r>
          </a:p>
          <a:p>
            <a:pPr marL="0" indent="0">
              <a:buNone/>
            </a:pPr>
            <a:r>
              <a:rPr lang="ar-LB" sz="2000" dirty="0"/>
              <a:t>قد ادرك الخلق  والابصار  عاجزة                              عن دركه فهي ذات الحصر والكلل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713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075240" cy="6357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LB" sz="2000" dirty="0">
                <a:solidFill>
                  <a:srgbClr val="FF0000"/>
                </a:solidFill>
              </a:rPr>
              <a:t>الفصل الثالث (24 درجة)</a:t>
            </a:r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r>
              <a:rPr lang="ar-LB" sz="2000" dirty="0" smtClean="0"/>
              <a:t>عليك </a:t>
            </a:r>
            <a:r>
              <a:rPr lang="ar-LB" sz="2000" dirty="0"/>
              <a:t>الإجابة عن </a:t>
            </a:r>
            <a:r>
              <a:rPr lang="ar-LB" sz="2000" u="sng" dirty="0"/>
              <a:t>أربعة أسئلة </a:t>
            </a:r>
            <a:r>
              <a:rPr lang="ar-LB" sz="2000" dirty="0"/>
              <a:t>من الاسئلة 8-13. ( 6 درجات لكل اجابة صحيحة).</a:t>
            </a:r>
          </a:p>
          <a:p>
            <a:endParaRPr lang="ar-LB" sz="2000" dirty="0"/>
          </a:p>
          <a:p>
            <a:r>
              <a:rPr lang="ar-LB" sz="2000" dirty="0"/>
              <a:t>السؤال الثامن:</a:t>
            </a:r>
          </a:p>
          <a:p>
            <a:pPr marL="0" indent="0">
              <a:buNone/>
            </a:pPr>
            <a:r>
              <a:rPr lang="ar-LB" sz="2000" dirty="0"/>
              <a:t>-</a:t>
            </a:r>
            <a:r>
              <a:rPr lang="ar-LB" sz="2000" dirty="0" smtClean="0"/>
              <a:t>أكتب </a:t>
            </a:r>
            <a:r>
              <a:rPr lang="ar-LB" sz="2000" dirty="0"/>
              <a:t>أسماء الكتب المقدسة للديانات التوحيدية الثلاث الكبرى. (6 درجات)</a:t>
            </a:r>
          </a:p>
          <a:p>
            <a:pPr marL="0" indent="0">
              <a:buNone/>
            </a:pPr>
            <a:r>
              <a:rPr lang="ar-LB" sz="2000" dirty="0" smtClean="0"/>
              <a:t>   </a:t>
            </a:r>
          </a:p>
          <a:p>
            <a:r>
              <a:rPr lang="ar-LB" sz="2000" dirty="0" smtClean="0"/>
              <a:t>السؤال التاسع:</a:t>
            </a:r>
          </a:p>
          <a:p>
            <a:pPr marL="0" indent="0">
              <a:buNone/>
            </a:pPr>
            <a:r>
              <a:rPr lang="ar-LB" sz="2000" dirty="0" smtClean="0"/>
              <a:t>-صف </a:t>
            </a:r>
            <a:r>
              <a:rPr lang="ar-LB" sz="2000" dirty="0"/>
              <a:t>المظهر الخارجي للموحد المتدين. (6 درجات)</a:t>
            </a:r>
          </a:p>
          <a:p>
            <a:endParaRPr lang="ar-LB" sz="2000" dirty="0"/>
          </a:p>
          <a:p>
            <a:r>
              <a:rPr lang="ar-LB" sz="2000" dirty="0"/>
              <a:t>السؤال العاشر:</a:t>
            </a:r>
          </a:p>
          <a:p>
            <a:pPr marL="0" indent="0">
              <a:buNone/>
            </a:pPr>
            <a:r>
              <a:rPr lang="ar-LB" sz="2000" dirty="0"/>
              <a:t>-</a:t>
            </a:r>
            <a:r>
              <a:rPr lang="ar-LB" sz="2000" dirty="0" smtClean="0"/>
              <a:t>ما </a:t>
            </a:r>
            <a:r>
              <a:rPr lang="ar-LB" sz="2000" dirty="0"/>
              <a:t>هي الالقاب التي اطلقت على الدروز، ولماذا؟ (6 درجات</a:t>
            </a:r>
            <a:r>
              <a:rPr lang="ar-LB" dirty="0" smtClean="0"/>
              <a:t>)</a:t>
            </a:r>
          </a:p>
          <a:p>
            <a:pPr marL="0" indent="0">
              <a:buNone/>
            </a:pPr>
            <a:endParaRPr lang="ar-LB" dirty="0"/>
          </a:p>
          <a:p>
            <a:endParaRPr lang="ar-LB" dirty="0"/>
          </a:p>
          <a:p>
            <a:endParaRPr lang="ar-LB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516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03232" cy="6141296"/>
          </a:xfrm>
        </p:spPr>
        <p:txBody>
          <a:bodyPr>
            <a:noAutofit/>
          </a:bodyPr>
          <a:lstStyle/>
          <a:p>
            <a:r>
              <a:rPr lang="ar-LB" sz="2000" dirty="0"/>
              <a:t>السؤال الحادي عشر</a:t>
            </a:r>
            <a:r>
              <a:rPr lang="ar-LB" sz="2000" dirty="0" smtClean="0"/>
              <a:t>:</a:t>
            </a:r>
            <a:endParaRPr lang="ar-LB" sz="2000" dirty="0"/>
          </a:p>
          <a:p>
            <a:pPr marL="0" indent="0">
              <a:buNone/>
            </a:pPr>
            <a:r>
              <a:rPr lang="ar-LB" sz="2000" dirty="0" smtClean="0"/>
              <a:t> -اشرح </a:t>
            </a:r>
            <a:r>
              <a:rPr lang="ar-LB" sz="2000" dirty="0"/>
              <a:t>المقولة التالية</a:t>
            </a:r>
            <a:r>
              <a:rPr lang="ar-LB" sz="2000" dirty="0" smtClean="0"/>
              <a:t>:</a:t>
            </a:r>
          </a:p>
          <a:p>
            <a:pPr marL="0" indent="0">
              <a:buNone/>
            </a:pPr>
            <a:endParaRPr lang="ar-LB" sz="2000" dirty="0"/>
          </a:p>
          <a:p>
            <a:pPr marL="0" indent="0">
              <a:buNone/>
            </a:pPr>
            <a:r>
              <a:rPr lang="ar-LB" sz="2000" dirty="0" smtClean="0"/>
              <a:t> </a:t>
            </a:r>
            <a:r>
              <a:rPr lang="ar-LB" sz="2000" dirty="0"/>
              <a:t>"الدروز مثل طبق النحاس، وين ما ضربته برّن" (6درجات)</a:t>
            </a:r>
          </a:p>
          <a:p>
            <a:endParaRPr lang="ar-LB" sz="2000" dirty="0"/>
          </a:p>
          <a:p>
            <a:r>
              <a:rPr lang="ar-LB" sz="2000" dirty="0"/>
              <a:t>السؤال الثاني عشر:</a:t>
            </a:r>
          </a:p>
          <a:p>
            <a:pPr marL="0" indent="0">
              <a:buNone/>
            </a:pPr>
            <a:r>
              <a:rPr lang="ar-LB" sz="2000" dirty="0"/>
              <a:t> </a:t>
            </a:r>
            <a:r>
              <a:rPr lang="ar-LB" sz="2000" dirty="0" smtClean="0"/>
              <a:t>-ما  هي الالقاب التي اطلقت على الدروز ولماذا؟. </a:t>
            </a:r>
            <a:r>
              <a:rPr lang="ar-LB" sz="2000" dirty="0"/>
              <a:t>(6 درجات)</a:t>
            </a:r>
          </a:p>
          <a:p>
            <a:endParaRPr lang="ar-LB" sz="2000" dirty="0"/>
          </a:p>
          <a:p>
            <a:r>
              <a:rPr lang="ar-LB" sz="2000" dirty="0"/>
              <a:t>السؤال الثالث عشر:</a:t>
            </a:r>
          </a:p>
          <a:p>
            <a:pPr marL="0" indent="0">
              <a:buNone/>
            </a:pPr>
            <a:r>
              <a:rPr lang="ar-LB" sz="2000" dirty="0"/>
              <a:t>-</a:t>
            </a:r>
            <a:r>
              <a:rPr lang="ar-LB" sz="2000" dirty="0" smtClean="0"/>
              <a:t>اكتب </a:t>
            </a:r>
            <a:r>
              <a:rPr lang="ar-LB" sz="2000" dirty="0"/>
              <a:t>ثلاثة اختلافات بين ابناء الطائفة الغير المتدينين (جسمانيين)  وابناء الطائفة المتدينين</a:t>
            </a:r>
            <a:r>
              <a:rPr lang="ar-LB" sz="2000" dirty="0" smtClean="0"/>
              <a:t>. (</a:t>
            </a:r>
            <a:r>
              <a:rPr lang="ar-LB" sz="2000" dirty="0"/>
              <a:t>6 درجات)</a:t>
            </a:r>
          </a:p>
          <a:p>
            <a:endParaRPr lang="ar-LB" sz="2000" dirty="0"/>
          </a:p>
          <a:p>
            <a:endParaRPr lang="ar-LB" sz="2000" dirty="0"/>
          </a:p>
          <a:p>
            <a:pPr marL="0" indent="0" algn="ctr">
              <a:buNone/>
            </a:pPr>
            <a:endParaRPr lang="ar-LB" sz="2000" dirty="0" smtClean="0"/>
          </a:p>
          <a:p>
            <a:pPr marL="0" indent="0" algn="ctr">
              <a:buNone/>
            </a:pPr>
            <a:r>
              <a:rPr lang="ar-LB" sz="2000" dirty="0" smtClean="0"/>
              <a:t>بالنجاح</a:t>
            </a:r>
            <a:r>
              <a:rPr lang="ar-LB" sz="2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598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547664" y="2492896"/>
            <a:ext cx="5976664" cy="92333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LB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اشكركم على الاصغاء</a:t>
            </a:r>
            <a:endParaRPr lang="he-IL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1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endParaRPr lang="he-IL" dirty="0" smtClean="0"/>
          </a:p>
          <a:p>
            <a:pPr marL="0" indent="0" algn="ctr">
              <a:buNone/>
            </a:pPr>
            <a:r>
              <a:rPr lang="he-IL" b="1" u="sng" dirty="0" smtClean="0"/>
              <a:t>מאגר </a:t>
            </a:r>
            <a:r>
              <a:rPr lang="he-IL" b="1" u="sng" dirty="0"/>
              <a:t>שאלות לבחינת 12 שנ"ל מורשת דרוזית</a:t>
            </a:r>
          </a:p>
          <a:p>
            <a:pPr marL="0" indent="0" algn="ctr">
              <a:buNone/>
            </a:pPr>
            <a:r>
              <a:rPr lang="he-IL" b="1" u="sng" dirty="0"/>
              <a:t>קיץ 2019</a:t>
            </a:r>
          </a:p>
          <a:p>
            <a:pPr marL="0" indent="0" algn="ctr">
              <a:buNone/>
            </a:pPr>
            <a:r>
              <a:rPr lang="ar-LB" u="sng" dirty="0"/>
              <a:t>مجمع اسئلة ملائم لامتحان التراث الدرزي لإنهاء 12 سنة تعليمية </a:t>
            </a:r>
          </a:p>
          <a:p>
            <a:pPr marL="0" indent="0" algn="ctr">
              <a:buNone/>
            </a:pPr>
            <a:r>
              <a:rPr lang="ar-LB" u="sng" dirty="0"/>
              <a:t>صيف 2019</a:t>
            </a:r>
          </a:p>
          <a:p>
            <a:pPr marL="0" indent="0" algn="ctr">
              <a:buNone/>
            </a:pPr>
            <a:r>
              <a:rPr lang="he-IL" dirty="0"/>
              <a:t>מספר שאלון ל 70%: 027-181</a:t>
            </a:r>
          </a:p>
          <a:p>
            <a:pPr marL="0" indent="0" algn="ctr">
              <a:buNone/>
            </a:pPr>
            <a:r>
              <a:rPr lang="he-IL" dirty="0"/>
              <a:t>מספר שאלון ל 30% : </a:t>
            </a:r>
            <a:r>
              <a:rPr lang="he-IL" dirty="0" smtClean="0"/>
              <a:t>02-183</a:t>
            </a:r>
            <a:endParaRPr lang="he-I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7776864" cy="13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62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075240" cy="6357320"/>
          </a:xfrm>
        </p:spPr>
        <p:txBody>
          <a:bodyPr>
            <a:normAutofit/>
          </a:bodyPr>
          <a:lstStyle/>
          <a:p>
            <a:endParaRPr lang="ar-LB" sz="2000" dirty="0"/>
          </a:p>
          <a:p>
            <a:pPr marL="0" indent="0">
              <a:buNone/>
            </a:pPr>
            <a:r>
              <a:rPr lang="ar-LB" sz="2000" dirty="0">
                <a:solidFill>
                  <a:srgbClr val="FF0000"/>
                </a:solidFill>
              </a:rPr>
              <a:t>وحدانية </a:t>
            </a:r>
            <a:r>
              <a:rPr lang="ar-LB" sz="2000" dirty="0" smtClean="0">
                <a:solidFill>
                  <a:srgbClr val="FF0000"/>
                </a:solidFill>
              </a:rPr>
              <a:t>الخالق</a:t>
            </a:r>
          </a:p>
          <a:p>
            <a:pPr marL="0" indent="0">
              <a:buNone/>
            </a:pPr>
            <a:endParaRPr lang="ar-LB" sz="2000" dirty="0">
              <a:solidFill>
                <a:srgbClr val="FF0000"/>
              </a:solidFill>
            </a:endParaRPr>
          </a:p>
          <a:p>
            <a:r>
              <a:rPr lang="ar-LB" sz="2000" dirty="0"/>
              <a:t>1.  من أول من دعا الى توحيد البارئ جل جلاله؟ علل</a:t>
            </a:r>
            <a:r>
              <a:rPr lang="ar-LB" sz="2000" dirty="0" smtClean="0"/>
              <a:t>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2.  أشرح كيف نمت فكرة التوحيد في جميع الشرائع التوحيدية</a:t>
            </a:r>
            <a:r>
              <a:rPr lang="ar-LB" sz="2000" dirty="0" smtClean="0"/>
              <a:t>.</a:t>
            </a:r>
          </a:p>
          <a:p>
            <a:endParaRPr lang="ar-LB" sz="2000" dirty="0"/>
          </a:p>
          <a:p>
            <a:r>
              <a:rPr lang="ar-LB" sz="2000" dirty="0"/>
              <a:t>3.  أكتب خمسة من مميزات فكرة وحدانية الله جل جلاله، حسب مذهب التوحيد     </a:t>
            </a:r>
            <a:r>
              <a:rPr lang="ar-LB" sz="2000" dirty="0" smtClean="0"/>
              <a:t> </a:t>
            </a:r>
            <a:r>
              <a:rPr lang="ar-LB" sz="2000" dirty="0"/>
              <a:t>الدرزي</a:t>
            </a:r>
            <a:r>
              <a:rPr lang="ar-LB" sz="2000" dirty="0" smtClean="0"/>
              <a:t>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4.  أقرأ النصوص صفحة 58 بالكتاب ، وأكتب الخصائص المتعلقة بفكرة </a:t>
            </a:r>
            <a:r>
              <a:rPr lang="ar-LB" sz="2000" dirty="0" smtClean="0"/>
              <a:t>وحدانية الله </a:t>
            </a:r>
            <a:r>
              <a:rPr lang="ar-LB" sz="2000" dirty="0"/>
              <a:t>جل جلاله التي تتجسد في كل منها.</a:t>
            </a:r>
          </a:p>
          <a:p>
            <a:pPr marL="0" indent="0">
              <a:buNone/>
            </a:pPr>
            <a:endParaRPr lang="ar-LB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58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931224" cy="5925272"/>
          </a:xfrm>
        </p:spPr>
        <p:txBody>
          <a:bodyPr/>
          <a:lstStyle/>
          <a:p>
            <a:r>
              <a:rPr lang="ar-LB" sz="2000" dirty="0"/>
              <a:t>5.  اكتب المميزات الخاصة التي تنطبق على كل درزي</a:t>
            </a:r>
            <a:r>
              <a:rPr lang="ar-LB" sz="2000" dirty="0" smtClean="0"/>
              <a:t>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6.  حسب مذهب التوحيد، فأن الانسان عاجز عن الاحاطة بمعرفة الذات الالهية      </a:t>
            </a:r>
          </a:p>
          <a:p>
            <a:pPr marL="0" indent="0">
              <a:buNone/>
            </a:pPr>
            <a:r>
              <a:rPr lang="ar-LB" sz="2000" dirty="0" smtClean="0"/>
              <a:t>  </a:t>
            </a:r>
            <a:r>
              <a:rPr lang="ar-LB" sz="2000" dirty="0"/>
              <a:t>المقدسة، لماذا</a:t>
            </a:r>
            <a:r>
              <a:rPr lang="ar-LB" sz="2000" dirty="0" smtClean="0"/>
              <a:t>؟</a:t>
            </a:r>
          </a:p>
          <a:p>
            <a:pPr marL="0" indent="0">
              <a:buNone/>
            </a:pPr>
            <a:endParaRPr lang="ar-LB" sz="2000" dirty="0" smtClean="0"/>
          </a:p>
          <a:p>
            <a:r>
              <a:rPr lang="ar-LB" sz="2000" dirty="0"/>
              <a:t>7</a:t>
            </a:r>
            <a:r>
              <a:rPr lang="ar-LB" sz="2000" dirty="0" smtClean="0"/>
              <a:t>. </a:t>
            </a:r>
            <a:r>
              <a:rPr lang="ar-LB" sz="2000" dirty="0"/>
              <a:t>من أقوال الامير السيد – ق – </a:t>
            </a:r>
          </a:p>
          <a:p>
            <a:pPr marL="0" indent="0">
              <a:buNone/>
            </a:pPr>
            <a:r>
              <a:rPr lang="ar-LB" sz="2000" dirty="0" smtClean="0"/>
              <a:t>     </a:t>
            </a:r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endParaRPr lang="ar-LB" sz="2000" dirty="0"/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r>
              <a:rPr lang="ar-LB" sz="2000" dirty="0"/>
              <a:t> </a:t>
            </a:r>
            <a:r>
              <a:rPr lang="ar-LB" sz="2000" dirty="0" smtClean="0"/>
              <a:t>    -اشرح هذه المقولة.</a:t>
            </a:r>
          </a:p>
          <a:p>
            <a:pPr marL="0" indent="0">
              <a:buNone/>
            </a:pPr>
            <a:endParaRPr lang="ar-LB" sz="2000" dirty="0" smtClean="0"/>
          </a:p>
          <a:p>
            <a:r>
              <a:rPr lang="ar-LB" sz="2000" dirty="0" smtClean="0"/>
              <a:t>8</a:t>
            </a:r>
            <a:r>
              <a:rPr lang="ar-LB" sz="2000" dirty="0"/>
              <a:t>.  أكتب خمسة من أسماء الله الحسنى وأشرحها شرحًا تاما.</a:t>
            </a:r>
          </a:p>
          <a:p>
            <a:pPr marL="0" indent="0">
              <a:buNone/>
            </a:pPr>
            <a:endParaRPr lang="he-IL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24" y="3408465"/>
            <a:ext cx="6913563" cy="138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4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003232" cy="62853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LB" dirty="0"/>
          </a:p>
          <a:p>
            <a:r>
              <a:rPr lang="ar-LB" dirty="0" smtClean="0"/>
              <a:t>9</a:t>
            </a:r>
            <a:r>
              <a:rPr lang="ar-LB" dirty="0"/>
              <a:t>.  أكتب أسماء الكتب المقدسة للديانات التوحيدية الثلاث الكبرى</a:t>
            </a:r>
            <a:r>
              <a:rPr lang="ar-LB" dirty="0" smtClean="0"/>
              <a:t>.</a:t>
            </a:r>
          </a:p>
          <a:p>
            <a:pPr marL="0" indent="0">
              <a:buNone/>
            </a:pPr>
            <a:endParaRPr lang="ar-LB" dirty="0"/>
          </a:p>
          <a:p>
            <a:r>
              <a:rPr lang="ar-LB" dirty="0"/>
              <a:t>10.  عدد الفضائل التوحيدية الدرزية واكتب عن فضيلتين بتوسع.</a:t>
            </a:r>
          </a:p>
          <a:p>
            <a:pPr marL="0" indent="0">
              <a:buNone/>
            </a:pPr>
            <a:r>
              <a:rPr lang="ar-LB" dirty="0" smtClean="0"/>
              <a:t> </a:t>
            </a:r>
            <a:endParaRPr lang="ar-L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08049"/>
            <a:ext cx="6048671" cy="456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9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99176" cy="6357320"/>
          </a:xfrm>
        </p:spPr>
        <p:txBody>
          <a:bodyPr/>
          <a:lstStyle/>
          <a:p>
            <a:pPr marL="0" indent="0">
              <a:buNone/>
            </a:pPr>
            <a:r>
              <a:rPr lang="ar-LB" sz="2000" dirty="0">
                <a:solidFill>
                  <a:srgbClr val="FF0000"/>
                </a:solidFill>
              </a:rPr>
              <a:t>الاوامر والنواهي</a:t>
            </a:r>
          </a:p>
          <a:p>
            <a:r>
              <a:rPr lang="ar-LB" sz="2000" dirty="0"/>
              <a:t>12.  أشرح لماذا لا يمكن الاتصال بالخالق جل جلاله، والتقرب اليه دون الانصياع التام لأحكامه </a:t>
            </a:r>
            <a:r>
              <a:rPr lang="ar-LB" sz="2000" dirty="0" smtClean="0"/>
              <a:t> ووصاياه </a:t>
            </a:r>
            <a:r>
              <a:rPr lang="ar-LB" sz="2000" dirty="0"/>
              <a:t>التي قام الرسل والانبياء (ع) بنقلها وايصالها لبني البشر. حسب ما يقوله </a:t>
            </a:r>
            <a:r>
              <a:rPr lang="ar-LB" sz="2000" dirty="0" smtClean="0"/>
              <a:t>الامير السيد </a:t>
            </a:r>
            <a:r>
              <a:rPr lang="ar-LB" sz="2000" dirty="0"/>
              <a:t>- ق-</a:t>
            </a:r>
            <a:r>
              <a:rPr lang="ar-LB" sz="2000" dirty="0" smtClean="0"/>
              <a:t>.</a:t>
            </a:r>
          </a:p>
          <a:p>
            <a:endParaRPr lang="ar-LB" sz="2000" dirty="0"/>
          </a:p>
          <a:p>
            <a:r>
              <a:rPr lang="ar-LB" sz="2000" dirty="0"/>
              <a:t>  13. جاء في الكتاب العزيز</a:t>
            </a:r>
            <a:r>
              <a:rPr lang="ar-LB" sz="2000" dirty="0" smtClean="0"/>
              <a:t>:</a:t>
            </a:r>
          </a:p>
          <a:p>
            <a:pPr marL="0" indent="0">
              <a:buNone/>
            </a:pPr>
            <a:r>
              <a:rPr lang="ar-LB" sz="2000" dirty="0" smtClean="0"/>
              <a:t>    </a:t>
            </a:r>
            <a:endParaRPr lang="ar-LB" sz="2000" dirty="0"/>
          </a:p>
          <a:p>
            <a:pPr marL="0" indent="0">
              <a:buNone/>
            </a:pPr>
            <a:r>
              <a:rPr lang="ar-LB" sz="2000" dirty="0" smtClean="0"/>
              <a:t> </a:t>
            </a:r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r>
              <a:rPr lang="ar-LB" sz="2000" dirty="0" smtClean="0"/>
              <a:t>ما م</a:t>
            </a:r>
          </a:p>
          <a:p>
            <a:pPr marL="0" indent="0">
              <a:buNone/>
            </a:pPr>
            <a:r>
              <a:rPr lang="ar-LB" sz="2000" dirty="0" smtClean="0"/>
              <a:t>     -عنى </a:t>
            </a:r>
            <a:r>
              <a:rPr lang="ar-LB" sz="2000" dirty="0"/>
              <a:t>كلمة "التقوى" وفق مذهب التوحيد؟ اشرح</a:t>
            </a:r>
            <a:r>
              <a:rPr lang="ar-LB" sz="2000" dirty="0" smtClean="0"/>
              <a:t>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14.  التمييز بين الظاهر العلني والباطن السري لا معنى له بالنسبة لله سبحانه وتعالى. لماذا؟</a:t>
            </a:r>
          </a:p>
          <a:p>
            <a:endParaRPr lang="he-I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31" y="2492896"/>
            <a:ext cx="7272808" cy="1149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59" y="5229200"/>
            <a:ext cx="6768752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4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-171400"/>
            <a:ext cx="8075240" cy="6645352"/>
          </a:xfrm>
        </p:spPr>
        <p:txBody>
          <a:bodyPr>
            <a:normAutofit/>
          </a:bodyPr>
          <a:lstStyle/>
          <a:p>
            <a:endParaRPr lang="ar-LB" sz="2000" dirty="0"/>
          </a:p>
          <a:p>
            <a:r>
              <a:rPr lang="ar-LB" sz="2000" dirty="0"/>
              <a:t> 15. اشرح مقولة الامير السيد -ق- أعلاه، اذكر وجه الشبه بين السيد الذي يعبد الله لكنه </a:t>
            </a:r>
            <a:endParaRPr lang="ar-LB" sz="2000" dirty="0" smtClean="0"/>
          </a:p>
          <a:p>
            <a:pPr marL="0" indent="0">
              <a:buNone/>
            </a:pPr>
            <a:r>
              <a:rPr lang="ar-LB" sz="2000" dirty="0" smtClean="0"/>
              <a:t>يقترف </a:t>
            </a:r>
            <a:r>
              <a:rPr lang="ar-LB" sz="2000" dirty="0"/>
              <a:t>الذنوب والخطايا والبناء القائم فوق أمواج البحر</a:t>
            </a:r>
            <a:r>
              <a:rPr lang="ar-LB" sz="2000" dirty="0" smtClean="0"/>
              <a:t>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16.  أكتب ثلاثة شروط للتوبة عن ارتكاب خطيئة أو اقتراف ذنب التي يحددها رجال </a:t>
            </a:r>
            <a:r>
              <a:rPr lang="ar-LB" sz="2000" dirty="0" smtClean="0"/>
              <a:t>الدين.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17. قصة شعبية –</a:t>
            </a:r>
          </a:p>
          <a:p>
            <a:pPr marL="0" indent="0">
              <a:buNone/>
            </a:pPr>
            <a:endParaRPr lang="ar-LB" sz="2000" dirty="0"/>
          </a:p>
          <a:p>
            <a:endParaRPr lang="ar-LB" sz="2000" dirty="0" smtClean="0"/>
          </a:p>
          <a:p>
            <a:endParaRPr lang="ar-LB" sz="2000" dirty="0"/>
          </a:p>
          <a:p>
            <a:endParaRPr lang="ar-LB" sz="2000" dirty="0" smtClean="0"/>
          </a:p>
          <a:p>
            <a:pPr marL="0" indent="0">
              <a:buNone/>
            </a:pPr>
            <a:endParaRPr lang="ar-LB" sz="2000" dirty="0"/>
          </a:p>
          <a:p>
            <a:pPr marL="0" indent="0">
              <a:buNone/>
            </a:pPr>
            <a:endParaRPr lang="ar-LB" sz="2000" dirty="0" smtClean="0"/>
          </a:p>
          <a:p>
            <a:pPr marL="0" indent="0">
              <a:buNone/>
            </a:pPr>
            <a:r>
              <a:rPr lang="ar-LB" sz="2000" dirty="0" smtClean="0"/>
              <a:t>       </a:t>
            </a:r>
          </a:p>
          <a:p>
            <a:pPr marL="0" indent="0">
              <a:buNone/>
            </a:pPr>
            <a:r>
              <a:rPr lang="ar-LB" sz="2000" dirty="0"/>
              <a:t> </a:t>
            </a:r>
            <a:r>
              <a:rPr lang="ar-LB" sz="2000" dirty="0" smtClean="0"/>
              <a:t>     </a:t>
            </a:r>
          </a:p>
          <a:p>
            <a:pPr marL="0" indent="0">
              <a:buNone/>
            </a:pPr>
            <a:endParaRPr lang="ar-LB" sz="2000" dirty="0"/>
          </a:p>
          <a:p>
            <a:pPr marL="0" indent="0">
              <a:buNone/>
            </a:pPr>
            <a:r>
              <a:rPr lang="ar-LB" sz="2000" dirty="0" smtClean="0"/>
              <a:t>     كيف </a:t>
            </a:r>
            <a:r>
              <a:rPr lang="ar-LB" sz="2000" dirty="0"/>
              <a:t>تتمثل تقوى الله حسب القصة أعلاه؟ أشرح.</a:t>
            </a:r>
          </a:p>
          <a:p>
            <a:endParaRPr lang="ar-LB" dirty="0"/>
          </a:p>
          <a:p>
            <a:pPr marL="0" indent="0">
              <a:buNone/>
            </a:pPr>
            <a:endParaRPr lang="ar-LB" dirty="0"/>
          </a:p>
          <a:p>
            <a:endParaRPr lang="he-I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564904"/>
            <a:ext cx="6490593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78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859216" cy="6141296"/>
          </a:xfrm>
        </p:spPr>
        <p:txBody>
          <a:bodyPr>
            <a:normAutofit/>
          </a:bodyPr>
          <a:lstStyle/>
          <a:p>
            <a:endParaRPr lang="ar-LB" dirty="0" smtClean="0"/>
          </a:p>
          <a:p>
            <a:pPr marL="0" indent="0">
              <a:buNone/>
            </a:pPr>
            <a:endParaRPr lang="ar-LB" dirty="0"/>
          </a:p>
          <a:p>
            <a:r>
              <a:rPr lang="ar-LB" dirty="0" smtClean="0"/>
              <a:t>18. اشرحوا </a:t>
            </a:r>
            <a:r>
              <a:rPr lang="ar-LB" dirty="0"/>
              <a:t>الادعاء أعلاه</a:t>
            </a:r>
            <a:r>
              <a:rPr lang="ar-LB" dirty="0" smtClean="0"/>
              <a:t>.</a:t>
            </a:r>
          </a:p>
          <a:p>
            <a:pPr marL="0" indent="0">
              <a:buNone/>
            </a:pPr>
            <a:endParaRPr lang="ar-LB" dirty="0"/>
          </a:p>
          <a:p>
            <a:r>
              <a:rPr lang="ar-LB" dirty="0"/>
              <a:t>19. أقرأ الادعاء التالي أجب عن البنود التي تليه:</a:t>
            </a:r>
          </a:p>
          <a:p>
            <a:endParaRPr lang="ar-LB" dirty="0" smtClean="0"/>
          </a:p>
          <a:p>
            <a:endParaRPr lang="ar-LB" dirty="0"/>
          </a:p>
          <a:p>
            <a:endParaRPr lang="ar-LB" dirty="0"/>
          </a:p>
          <a:p>
            <a:pPr marL="0" indent="0">
              <a:buNone/>
            </a:pPr>
            <a:r>
              <a:rPr lang="ar-LB" dirty="0"/>
              <a:t>أ. كيف يمكن لتقوى الله جل جلاله، أن تُساعد الانسان على التقليل من خطاياه وذنوبه؟</a:t>
            </a:r>
          </a:p>
          <a:p>
            <a:pPr marL="0" indent="0">
              <a:buNone/>
            </a:pPr>
            <a:r>
              <a:rPr lang="ar-LB" dirty="0"/>
              <a:t>ب. هل تعتقدون أن تمت في العالم اليوم أشخاصاً، أو كانوا في زمن ما، لم </a:t>
            </a:r>
            <a:r>
              <a:rPr lang="ar-LB" dirty="0" err="1"/>
              <a:t>يرتكبوا</a:t>
            </a:r>
            <a:r>
              <a:rPr lang="ar-LB" dirty="0"/>
              <a:t> أية خطيئة </a:t>
            </a:r>
            <a:r>
              <a:rPr lang="ar-LB" dirty="0" smtClean="0"/>
              <a:t>في </a:t>
            </a:r>
            <a:r>
              <a:rPr lang="ar-LB" dirty="0"/>
              <a:t>حياتهم؟ عللوا</a:t>
            </a:r>
            <a:r>
              <a:rPr lang="ar-LB" dirty="0" smtClean="0"/>
              <a:t>.</a:t>
            </a:r>
          </a:p>
          <a:p>
            <a:pPr marL="0" indent="0">
              <a:buNone/>
            </a:pPr>
            <a:endParaRPr lang="ar-LB" dirty="0"/>
          </a:p>
          <a:p>
            <a:r>
              <a:rPr lang="ar-LB" dirty="0"/>
              <a:t>20.  اذكر ثلاث من القيم الجوهرية التي يتمسك بها الدروز.</a:t>
            </a:r>
          </a:p>
          <a:p>
            <a:endParaRPr lang="ar-LB" dirty="0"/>
          </a:p>
          <a:p>
            <a:endParaRPr lang="he-I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479" y="188640"/>
            <a:ext cx="6640487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416" y="2636912"/>
            <a:ext cx="6264696" cy="126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49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147248" cy="6357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LB" dirty="0" smtClean="0">
                <a:solidFill>
                  <a:srgbClr val="FF0000"/>
                </a:solidFill>
              </a:rPr>
              <a:t> </a:t>
            </a:r>
            <a:r>
              <a:rPr lang="ar-LB" sz="2000" dirty="0" smtClean="0">
                <a:solidFill>
                  <a:srgbClr val="FF0000"/>
                </a:solidFill>
              </a:rPr>
              <a:t>العقال </a:t>
            </a:r>
            <a:r>
              <a:rPr lang="ar-LB" sz="2000" dirty="0">
                <a:solidFill>
                  <a:srgbClr val="FF0000"/>
                </a:solidFill>
              </a:rPr>
              <a:t>والجهال  </a:t>
            </a:r>
            <a:endParaRPr lang="ar-L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ar-LB" sz="2000" dirty="0">
              <a:solidFill>
                <a:srgbClr val="FF0000"/>
              </a:solidFill>
            </a:endParaRPr>
          </a:p>
          <a:p>
            <a:r>
              <a:rPr lang="ar-LB" sz="2000" dirty="0" smtClean="0"/>
              <a:t>21. </a:t>
            </a:r>
            <a:r>
              <a:rPr lang="ar-LB" sz="2000" dirty="0"/>
              <a:t>على ماذا يعتمد التميز بين المتدينين وغير المتدينين في المجتمع التوحيدي الدرزي</a:t>
            </a:r>
            <a:r>
              <a:rPr lang="ar-LB" sz="2000" dirty="0" smtClean="0"/>
              <a:t>؟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22.  أكتب ثلاث اختلافات بين ابناء الطائفة الغير متدينين (جسمانيين) وأبناء الطائفة </a:t>
            </a:r>
            <a:r>
              <a:rPr lang="ar-LB" sz="2000" dirty="0" smtClean="0"/>
              <a:t>المتدينين </a:t>
            </a:r>
            <a:r>
              <a:rPr lang="ar-LB" sz="2000" dirty="0"/>
              <a:t>(العقال</a:t>
            </a:r>
            <a:r>
              <a:rPr lang="ar-LB" sz="2000" dirty="0" smtClean="0"/>
              <a:t>).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23.  صف المظهر الخارجي للموحد المتدين</a:t>
            </a:r>
            <a:r>
              <a:rPr lang="ar-LB" sz="2000" dirty="0" smtClean="0"/>
              <a:t>.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24.  أكتب خمسة من خصائص الرؤية الايمانية للتوحيد. </a:t>
            </a:r>
            <a:endParaRPr lang="ar-LB" sz="2000" dirty="0" smtClean="0"/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25.  ماذا نعني بكلمة "خلوة</a:t>
            </a:r>
            <a:r>
              <a:rPr lang="ar-LB" sz="2000" dirty="0" smtClean="0"/>
              <a:t>"؟</a:t>
            </a:r>
          </a:p>
          <a:p>
            <a:pPr marL="0" indent="0">
              <a:buNone/>
            </a:pPr>
            <a:endParaRPr lang="ar-LB" sz="2000" dirty="0"/>
          </a:p>
          <a:p>
            <a:r>
              <a:rPr lang="ar-LB" sz="2000" dirty="0"/>
              <a:t>26.  ما هي الالقاب التي اطلقت على  الدروز ؟ ولماذا؟</a:t>
            </a:r>
          </a:p>
          <a:p>
            <a:pPr marL="0" indent="0">
              <a:buNone/>
            </a:pPr>
            <a:endParaRPr lang="ar-LB" sz="20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662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זוויות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1270</Words>
  <Application>Microsoft Office PowerPoint</Application>
  <PresentationFormat>‫הצגה על המסך (4:3)</PresentationFormat>
  <Paragraphs>235</Paragraphs>
  <Slides>19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8" baseType="lpstr">
      <vt:lpstr>Aldhabi</vt:lpstr>
      <vt:lpstr>Algerian</vt:lpstr>
      <vt:lpstr>Arial</vt:lpstr>
      <vt:lpstr>Calibri</vt:lpstr>
      <vt:lpstr>Century Schoolbook</vt:lpstr>
      <vt:lpstr>Times New Roman</vt:lpstr>
      <vt:lpstr>Wingdings</vt:lpstr>
      <vt:lpstr>Wingdings 2</vt:lpstr>
      <vt:lpstr>חלון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Eilat Katz</cp:lastModifiedBy>
  <cp:revision>13</cp:revision>
  <dcterms:created xsi:type="dcterms:W3CDTF">2019-03-17T08:10:33Z</dcterms:created>
  <dcterms:modified xsi:type="dcterms:W3CDTF">2019-04-29T04:15:16Z</dcterms:modified>
</cp:coreProperties>
</file>