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84" r:id="rId1"/>
  </p:sldMasterIdLst>
  <p:notesMasterIdLst>
    <p:notesMasterId r:id="rId22"/>
  </p:notesMasterIdLst>
  <p:sldIdLst>
    <p:sldId id="256" r:id="rId2"/>
    <p:sldId id="262" r:id="rId3"/>
    <p:sldId id="322" r:id="rId4"/>
    <p:sldId id="310" r:id="rId5"/>
    <p:sldId id="311" r:id="rId6"/>
    <p:sldId id="307" r:id="rId7"/>
    <p:sldId id="335" r:id="rId8"/>
    <p:sldId id="336" r:id="rId9"/>
    <p:sldId id="308" r:id="rId10"/>
    <p:sldId id="337" r:id="rId11"/>
    <p:sldId id="340" r:id="rId12"/>
    <p:sldId id="309" r:id="rId13"/>
    <p:sldId id="338" r:id="rId14"/>
    <p:sldId id="334" r:id="rId15"/>
    <p:sldId id="329" r:id="rId16"/>
    <p:sldId id="330" r:id="rId17"/>
    <p:sldId id="331" r:id="rId18"/>
    <p:sldId id="332" r:id="rId19"/>
    <p:sldId id="333" r:id="rId20"/>
    <p:sldId id="339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68278A7-F532-4E2D-90EE-A032E792FC21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BB6826-3115-4762-AC08-91C3189E8F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67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32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089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017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521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73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470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220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97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375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66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352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2B64B2B-113D-42E0-96A1-C3F312DC1B9C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4C5F471-979F-45EF-9B3E-8899002240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467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sQuvtlGRQ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op0DdcfzX9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38768" y="328584"/>
            <a:ext cx="9966960" cy="2169917"/>
          </a:xfrm>
        </p:spPr>
        <p:txBody>
          <a:bodyPr/>
          <a:lstStyle/>
          <a:p>
            <a:r>
              <a:rPr lang="he-IL" dirty="0" err="1" smtClean="0">
                <a:solidFill>
                  <a:srgbClr val="C00000"/>
                </a:solidFill>
              </a:rPr>
              <a:t>מוט"ל</a:t>
            </a:r>
            <a:r>
              <a:rPr lang="he-IL" dirty="0" smtClean="0">
                <a:solidFill>
                  <a:srgbClr val="C00000"/>
                </a:solidFill>
              </a:rPr>
              <a:t> מדע וטכנולוגיה לכול </a:t>
            </a:r>
            <a:endParaRPr lang="he-IL" dirty="0">
              <a:solidFill>
                <a:srgbClr val="C0000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83335" y="5163493"/>
            <a:ext cx="5132657" cy="1388165"/>
          </a:xfrm>
        </p:spPr>
        <p:txBody>
          <a:bodyPr>
            <a:normAutofit/>
          </a:bodyPr>
          <a:lstStyle/>
          <a:p>
            <a:r>
              <a:rPr lang="he-IL" sz="2800" b="1" dirty="0" smtClean="0">
                <a:solidFill>
                  <a:schemeClr val="tx1"/>
                </a:solidFill>
              </a:rPr>
              <a:t>מצגת מפגש סינכרוני</a:t>
            </a:r>
          </a:p>
          <a:p>
            <a:r>
              <a:rPr lang="he-IL" sz="2800" b="1" dirty="0" smtClean="0">
                <a:solidFill>
                  <a:schemeClr val="tx1"/>
                </a:solidFill>
              </a:rPr>
              <a:t>אילת </a:t>
            </a:r>
            <a:r>
              <a:rPr lang="he-IL" sz="2800" b="1" dirty="0" err="1" smtClean="0">
                <a:solidFill>
                  <a:schemeClr val="tx1"/>
                </a:solidFill>
              </a:rPr>
              <a:t>כ"ץ</a:t>
            </a:r>
            <a:r>
              <a:rPr lang="he-IL" sz="2800" b="1" dirty="0" smtClean="0">
                <a:solidFill>
                  <a:schemeClr val="tx1"/>
                </a:solidFill>
              </a:rPr>
              <a:t>- היל"ה/ </a:t>
            </a:r>
            <a:r>
              <a:rPr lang="he-IL" sz="2800" b="1" dirty="0" err="1" smtClean="0">
                <a:solidFill>
                  <a:schemeClr val="tx1"/>
                </a:solidFill>
              </a:rPr>
              <a:t>מתנס"ים</a:t>
            </a:r>
            <a:endParaRPr lang="he-IL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תוצאת תמונה עבור מדע וטכנולוגיה לכ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703" y="2968278"/>
            <a:ext cx="6134100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24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469" y="895034"/>
            <a:ext cx="6293495" cy="5119399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0" y="1017431"/>
            <a:ext cx="4391695" cy="379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420" marR="45720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התבססו על הנתונים וענו על השאלות הבאות: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45720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א. מי מהגופים הנעים יעבור את המרחק הגדול ביותר בתום שעה? הסבירו</a:t>
            </a:r>
            <a:r>
              <a:rPr lang="he-IL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" marR="45720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ב. למי מהגופים הנעים התאוצה הנמוכה ביותר? הסבירו</a:t>
            </a:r>
            <a:r>
              <a:rPr lang="he-IL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" marR="45720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ג. האם ניתן לקבוע מנתונים אלה מהו המרחק המרבי שכל אחד מהגופים הנ"ל יכול לעבור? הסבירו</a:t>
            </a:r>
            <a:r>
              <a:rPr lang="he-IL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6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17" y="727770"/>
            <a:ext cx="10251582" cy="169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9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577426"/>
              </p:ext>
            </p:extLst>
          </p:nvPr>
        </p:nvGraphicFramePr>
        <p:xfrm>
          <a:off x="3000775" y="1764405"/>
          <a:ext cx="7727325" cy="4507608"/>
        </p:xfrm>
        <a:graphic>
          <a:graphicData uri="http://schemas.openxmlformats.org/drawingml/2006/table">
            <a:tbl>
              <a:tblPr rtl="1"/>
              <a:tblGrid>
                <a:gridCol w="5571373">
                  <a:extLst>
                    <a:ext uri="{9D8B030D-6E8A-4147-A177-3AD203B41FA5}">
                      <a16:colId xmlns:a16="http://schemas.microsoft.com/office/drawing/2014/main" val="1922912126"/>
                    </a:ext>
                  </a:extLst>
                </a:gridCol>
                <a:gridCol w="538988">
                  <a:extLst>
                    <a:ext uri="{9D8B030D-6E8A-4147-A177-3AD203B41FA5}">
                      <a16:colId xmlns:a16="http://schemas.microsoft.com/office/drawing/2014/main" val="590085028"/>
                    </a:ext>
                  </a:extLst>
                </a:gridCol>
                <a:gridCol w="538988">
                  <a:extLst>
                    <a:ext uri="{9D8B030D-6E8A-4147-A177-3AD203B41FA5}">
                      <a16:colId xmlns:a16="http://schemas.microsoft.com/office/drawing/2014/main" val="1284192042"/>
                    </a:ext>
                  </a:extLst>
                </a:gridCol>
                <a:gridCol w="538988">
                  <a:extLst>
                    <a:ext uri="{9D8B030D-6E8A-4147-A177-3AD203B41FA5}">
                      <a16:colId xmlns:a16="http://schemas.microsoft.com/office/drawing/2014/main" val="1123967194"/>
                    </a:ext>
                  </a:extLst>
                </a:gridCol>
                <a:gridCol w="538988">
                  <a:extLst>
                    <a:ext uri="{9D8B030D-6E8A-4147-A177-3AD203B41FA5}">
                      <a16:colId xmlns:a16="http://schemas.microsoft.com/office/drawing/2014/main" val="3724611246"/>
                    </a:ext>
                  </a:extLst>
                </a:gridCol>
              </a:tblGrid>
              <a:tr h="75126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א. אני</a:t>
                      </a:r>
                      <a:r>
                        <a:rPr lang="he-IL" sz="18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מוכן שנוסעי הסגווי יסעו על המדרכה, בשעה שאני צועד עליה.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01022"/>
                  </a:ext>
                </a:extLst>
              </a:tr>
              <a:tr h="3756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ב. הסגווי יישאר בגדר עוד "צעצוע" יקר לצעירים.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098210"/>
                  </a:ext>
                </a:extLst>
              </a:tr>
              <a:tr h="112690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ג. כדאי להשקיע עוד כסף בפיתוח מתקן שיוצמד לגוף הסגווי ויאפשר לשאת מטען גם אם מחיר הסגווי יעלה כתוצאה מכך</a:t>
                      </a:r>
                      <a:r>
                        <a:rPr lang="he-IL" sz="180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368583"/>
                  </a:ext>
                </a:extLst>
              </a:tr>
              <a:tr h="75126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ד. יש לחוקק חוקים הנוגעים לאזורים מותרים או אסורים לתנועת הסגווי.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461114"/>
                  </a:ext>
                </a:extLst>
              </a:tr>
              <a:tr h="75126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ה. השימוש בסגווי יהפוך אנשים למפונקים המוותרים על הליכה.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735119"/>
                  </a:ext>
                </a:extLst>
              </a:tr>
              <a:tr h="75126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ו. כדאי להוזיל את מחירו של </a:t>
                      </a:r>
                      <a:r>
                        <a:rPr lang="he-IL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הסגווי</a:t>
                      </a: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ולעודד שימוש בו כדי להפחית את השימוש </a:t>
                      </a:r>
                      <a:r>
                        <a:rPr lang="he-IL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בדלקים</a:t>
                      </a:r>
                      <a:r>
                        <a:rPr lang="he-IL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ואת זיהום הסביבה.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144092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2627287" y="405313"/>
            <a:ext cx="7727325" cy="1103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he-IL" b="1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שאלה 5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7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לפניך שישה היגדים. דרג את מידת הסכמתך לכל אחד מן ההיגדים באופן הבא: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7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7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1- כלל לא מסכים      2- מסכים במידה מועטה    3- מסכים     4- מסכים בהחלט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34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2895601" y="667556"/>
            <a:ext cx="7547020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rgbClr val="C00000"/>
                </a:solidFill>
              </a:rPr>
              <a:t>מיומנויות </a:t>
            </a:r>
            <a:endParaRPr lang="he-IL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02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32197"/>
              </p:ext>
            </p:extLst>
          </p:nvPr>
        </p:nvGraphicFramePr>
        <p:xfrm>
          <a:off x="2009105" y="2550017"/>
          <a:ext cx="8963696" cy="354169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596546">
                  <a:extLst>
                    <a:ext uri="{9D8B030D-6E8A-4147-A177-3AD203B41FA5}">
                      <a16:colId xmlns:a16="http://schemas.microsoft.com/office/drawing/2014/main" val="1839974159"/>
                    </a:ext>
                  </a:extLst>
                </a:gridCol>
                <a:gridCol w="3069410">
                  <a:extLst>
                    <a:ext uri="{9D8B030D-6E8A-4147-A177-3AD203B41FA5}">
                      <a16:colId xmlns:a16="http://schemas.microsoft.com/office/drawing/2014/main" val="362020094"/>
                    </a:ext>
                  </a:extLst>
                </a:gridCol>
                <a:gridCol w="4297740">
                  <a:extLst>
                    <a:ext uri="{9D8B030D-6E8A-4147-A177-3AD203B41FA5}">
                      <a16:colId xmlns:a16="http://schemas.microsoft.com/office/drawing/2014/main" val="998801619"/>
                    </a:ext>
                  </a:extLst>
                </a:gridCol>
              </a:tblGrid>
              <a:tr h="354169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ייצוג ידע בתרשים זרימה, ...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ייצוג  ידע בתרשים זרימה .. בד"כ נמצאים בראש של הכותבים... בעייתי מאוד לחלק מהלומדים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בחירת קנה מידה לציר מספרים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בחירת צורת התרשים המתאימה (עוגה, עמודות...)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מלאו בתרשים את שרשרת האירועים שמביאים ליצירת גל צונאמי. השתמשו במילים הבאות:  ........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תארו את  מהלך האירועים שהתרחשו באמצעות פסקה. התייחסו ל..., ....., ......,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הסבירו על סמך המפה ....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6274"/>
                  </a:ext>
                </a:extLst>
              </a:tr>
            </a:tbl>
          </a:graphicData>
        </a:graphic>
      </p:graphicFrame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420472"/>
              </p:ext>
            </p:extLst>
          </p:nvPr>
        </p:nvGraphicFramePr>
        <p:xfrm>
          <a:off x="2240925" y="1171978"/>
          <a:ext cx="8500056" cy="882954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513966">
                  <a:extLst>
                    <a:ext uri="{9D8B030D-6E8A-4147-A177-3AD203B41FA5}">
                      <a16:colId xmlns:a16="http://schemas.microsoft.com/office/drawing/2014/main" val="861932272"/>
                    </a:ext>
                  </a:extLst>
                </a:gridCol>
                <a:gridCol w="2910646">
                  <a:extLst>
                    <a:ext uri="{9D8B030D-6E8A-4147-A177-3AD203B41FA5}">
                      <a16:colId xmlns:a16="http://schemas.microsoft.com/office/drawing/2014/main" val="2956748370"/>
                    </a:ext>
                  </a:extLst>
                </a:gridCol>
                <a:gridCol w="4075444">
                  <a:extLst>
                    <a:ext uri="{9D8B030D-6E8A-4147-A177-3AD203B41FA5}">
                      <a16:colId xmlns:a16="http://schemas.microsoft.com/office/drawing/2014/main" val="1727167070"/>
                    </a:ext>
                  </a:extLst>
                </a:gridCol>
              </a:tblGrid>
              <a:tr h="8829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400" cap="all">
                          <a:effectLst/>
                        </a:rPr>
                        <a:t>מיומנויות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400" cap="all">
                          <a:effectLst/>
                        </a:rPr>
                        <a:t>הצגת יכולת לבצע מיומנות באמצעות...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 rtl="1"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  <a:tabLst>
                          <a:tab pos="457200" algn="l"/>
                        </a:tabLst>
                      </a:pPr>
                      <a:r>
                        <a:rPr lang="he-IL" sz="2400" cap="all" dirty="0">
                          <a:effectLst/>
                        </a:rPr>
                        <a:t>שאלות לדוגמא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4649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687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27986"/>
              </p:ext>
            </p:extLst>
          </p:nvPr>
        </p:nvGraphicFramePr>
        <p:xfrm>
          <a:off x="2343954" y="862885"/>
          <a:ext cx="8525815" cy="518160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518554">
                  <a:extLst>
                    <a:ext uri="{9D8B030D-6E8A-4147-A177-3AD203B41FA5}">
                      <a16:colId xmlns:a16="http://schemas.microsoft.com/office/drawing/2014/main" val="4185798947"/>
                    </a:ext>
                  </a:extLst>
                </a:gridCol>
                <a:gridCol w="2919468">
                  <a:extLst>
                    <a:ext uri="{9D8B030D-6E8A-4147-A177-3AD203B41FA5}">
                      <a16:colId xmlns:a16="http://schemas.microsoft.com/office/drawing/2014/main" val="1315981271"/>
                    </a:ext>
                  </a:extLst>
                </a:gridCol>
                <a:gridCol w="4087793">
                  <a:extLst>
                    <a:ext uri="{9D8B030D-6E8A-4147-A177-3AD203B41FA5}">
                      <a16:colId xmlns:a16="http://schemas.microsoft.com/office/drawing/2014/main" val="1022210067"/>
                    </a:ext>
                  </a:extLst>
                </a:gridCol>
              </a:tblGrid>
              <a:tr h="345153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פענוח מידע המוצג בדרכים שונות: טקסט, טבלאות, גרפים, תרשימים מודלים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זיהוי נקודות בגרף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פענוח יחידות/ שנתות בגרף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זיהוי יחידות שאינן מתאימות ותיקונן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זיהוי מגמת הגרף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הגדרת כותרת הגרף, כותרת לצירים, מתן הסבר מילולי למידע המיוצג בתרשים זרימה, איור, תמונה, מפת מושגים ואמצעים גראפיים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המשפטים הבאים מתייחסים לגרף. ציינו ליד כל משפט אם הוא נכון או לא נכון.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תארו במילים את המגמה של העקום בקטע א'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מהן הנקודות...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אילו היינו ממשיכים את הגרף, האם תוכלו לשער מה תהיה המגמה שלו?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מה לדעתך יתרחש בנקודה בה הערך (מחוץ לגרף) 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לפניכם גרף המתאר את המספרים הרשמיים של הקורבנות  של אסון הצונאמי שהתרחש בדצמבר 2004, בארבע המדינות העיקריות שבהן פגעו הגלים: העריכו מתוך הגרף  את  מספר הקורבנות בכל מדינה.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226695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58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361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108436"/>
              </p:ext>
            </p:extLst>
          </p:nvPr>
        </p:nvGraphicFramePr>
        <p:xfrm>
          <a:off x="734095" y="548640"/>
          <a:ext cx="10779617" cy="630936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919984">
                  <a:extLst>
                    <a:ext uri="{9D8B030D-6E8A-4147-A177-3AD203B41FA5}">
                      <a16:colId xmlns:a16="http://schemas.microsoft.com/office/drawing/2014/main" val="3961688514"/>
                    </a:ext>
                  </a:extLst>
                </a:gridCol>
                <a:gridCol w="3691231">
                  <a:extLst>
                    <a:ext uri="{9D8B030D-6E8A-4147-A177-3AD203B41FA5}">
                      <a16:colId xmlns:a16="http://schemas.microsoft.com/office/drawing/2014/main" val="462699530"/>
                    </a:ext>
                  </a:extLst>
                </a:gridCol>
                <a:gridCol w="5168402">
                  <a:extLst>
                    <a:ext uri="{9D8B030D-6E8A-4147-A177-3AD203B41FA5}">
                      <a16:colId xmlns:a16="http://schemas.microsoft.com/office/drawing/2014/main" val="3080778680"/>
                    </a:ext>
                  </a:extLst>
                </a:gridCol>
              </a:tblGrid>
              <a:tr h="566992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השוואה ומציאת נקודות דמיון ושוני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6086" marR="66086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השלמת טבלת השוואה: מתן כותרת לטבלה, כותרת לעמודות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מציאת קריטריונים להשוואה 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איסוף וזיהוי נקודות דמיון בין הגורמים המושווים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איסוף וזיהוי נקודות שוני בין הגורמים המושווים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הסקת מסקנות רלבנטיות לנקודות דמיון ושוני 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אפיון תפקיד השורות ותפקיד העמודות</a:t>
                      </a:r>
                      <a:endParaRPr lang="en-US" sz="18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6086" marR="66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השלימו את הטבלה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בחרו מתוך הטבלה שלושה קריטריונים, הסבירו לגבי כל אחד מהם מהי חשיבותו לגבי הנושא.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באילו קריטריונים החלטתם להשתמש? הסבירו כיצד הם משרתים את החלטתכם.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הוסיפו קריטריונים נוספים באמצעותם תוכלו לקבל החלטה האם להשתמש בקרינת </a:t>
                      </a:r>
                      <a:r>
                        <a:rPr lang="en-US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X</a:t>
                      </a: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 לצורך.....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הסבירו על סמך ההשוואה שבצעתם ......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מהן נקודות הדמיון בין שתי התרופות? 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מהן נקודות השוני בין שתי התרופות?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נניח שיואל וגדי הם נציגי המשרד הבריאות. יואל מתנגד לנטילת אנטיביוטיקה וגדי מצדד בשימוש באנטיביוטיקה. 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     מה בטבלת ההשוואה תומך ביואל ומה  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     בגדי? הביאו דוגמאות מתוך הטקסט.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נניח שאתם נציגי משרד הבריאות. תנו הנחיה לציבור בדבר נטילת אנטיביוטיקה והסבירו אותה בהסתמכם על 2 קריטריונים מטבלת ההשוואה. 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לפניכם רשימת קריטריונים להשוואה בין תכונות ה .., לבין תכונות ה.... . שבצו את הקריטריונים בטור המתאים בטבלה בהתאמה לתיאור התכונות ......</a:t>
                      </a:r>
                      <a:endParaRPr lang="en-US" sz="18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6086" marR="660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216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376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04543"/>
              </p:ext>
            </p:extLst>
          </p:nvPr>
        </p:nvGraphicFramePr>
        <p:xfrm>
          <a:off x="2034862" y="824249"/>
          <a:ext cx="8770512" cy="457200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562138">
                  <a:extLst>
                    <a:ext uri="{9D8B030D-6E8A-4147-A177-3AD203B41FA5}">
                      <a16:colId xmlns:a16="http://schemas.microsoft.com/office/drawing/2014/main" val="439329220"/>
                    </a:ext>
                  </a:extLst>
                </a:gridCol>
                <a:gridCol w="3003259">
                  <a:extLst>
                    <a:ext uri="{9D8B030D-6E8A-4147-A177-3AD203B41FA5}">
                      <a16:colId xmlns:a16="http://schemas.microsoft.com/office/drawing/2014/main" val="925407287"/>
                    </a:ext>
                  </a:extLst>
                </a:gridCol>
                <a:gridCol w="4205115">
                  <a:extLst>
                    <a:ext uri="{9D8B030D-6E8A-4147-A177-3AD203B41FA5}">
                      <a16:colId xmlns:a16="http://schemas.microsoft.com/office/drawing/2014/main" val="3169561240"/>
                    </a:ext>
                  </a:extLst>
                </a:gridCol>
              </a:tblGrid>
              <a:tr h="390423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בניית טיעון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כתיבת טיעון מפורש ובהיר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מתן ביסוס לטיעון  על ידי נימוקים או הוכחות הנתמכים על ידי נתונים, עובדות, הסברים, דוגמאות, השוואות.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העלאת טיעון נגדי הכולל זיהוי פגמים בטיעון המקורי או סתירה של הטיעון המקורי.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זיהוי טיעון המבוסס על הסבר מוטעה או לקוי/ על נתונים שגויים/ על עובדות מסולפות/על דוגמאות לא מתאימות  למידע שאינו רלבנטי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2164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מהי הטענה שטוען גדי?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מהו הנימוק בו משתמש תומר?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גדי אמר..... האם דבריו תומכים בטענה של תומר או מתנגדים לה? נמקו.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השלימו את החסר במפת הטיעונים.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אילו מהטיעונים שהוצגו הם רלבנטיים לנושא שהוצג?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אילו מהטיעונים אינם רלבנטיים לטענה שהוצגה?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אילו נימוקים מחזקים את הטענה שהוצגה?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זהו, אילו תכונות מחזקות את הטענה שהוצגה.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089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68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28319"/>
              </p:ext>
            </p:extLst>
          </p:nvPr>
        </p:nvGraphicFramePr>
        <p:xfrm>
          <a:off x="2421228" y="592428"/>
          <a:ext cx="8165206" cy="571822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454325">
                  <a:extLst>
                    <a:ext uri="{9D8B030D-6E8A-4147-A177-3AD203B41FA5}">
                      <a16:colId xmlns:a16="http://schemas.microsoft.com/office/drawing/2014/main" val="1025303889"/>
                    </a:ext>
                  </a:extLst>
                </a:gridCol>
                <a:gridCol w="2795986">
                  <a:extLst>
                    <a:ext uri="{9D8B030D-6E8A-4147-A177-3AD203B41FA5}">
                      <a16:colId xmlns:a16="http://schemas.microsoft.com/office/drawing/2014/main" val="3686923909"/>
                    </a:ext>
                  </a:extLst>
                </a:gridCol>
                <a:gridCol w="3914895">
                  <a:extLst>
                    <a:ext uri="{9D8B030D-6E8A-4147-A177-3AD203B41FA5}">
                      <a16:colId xmlns:a16="http://schemas.microsoft.com/office/drawing/2014/main" val="1262449913"/>
                    </a:ext>
                  </a:extLst>
                </a:gridCol>
              </a:tblGrid>
              <a:tr h="571822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שאילת שאלות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זיהוי שאלות רלבנטיות להחלטה שרוצים לקבל.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ניסוח מדויק ובהיר של שאלות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שאילת שאלות רלבנטיות למומחים, לבעלי תפקידים,  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שאילת שאלות שהתשובות להן אינן מצויות במקור המידע אך עוזרות לקבל החלטה, לנקוט עמדה בהקשר לנושא.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2164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אילו שאלות חשוב, לדעתכם, לשאול בשלב </a:t>
                      </a:r>
                      <a:r>
                        <a:rPr lang="en-US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X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?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לפניכם שאלות ששירה רוצה לשאול: </a:t>
                      </a:r>
                      <a:r>
                        <a:rPr lang="he-IL" sz="2000" b="1" dirty="0" err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א,ב,ג,ד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. בחרו מתוכן שתי שאלות שהתשובות להן תסייענה/ לא תסייענה לשירה לצורך קבלת החלטה בדבר לקיחת אנטיביוטיקה.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נסחו שאלה נוספת שיש להפנותה למומחה כדי לקבל תשובה. ציינו את תחום המומחיות של המומחה.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00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496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8844"/>
              </p:ext>
            </p:extLst>
          </p:nvPr>
        </p:nvGraphicFramePr>
        <p:xfrm>
          <a:off x="1468192" y="1236372"/>
          <a:ext cx="9285668" cy="3657600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653893">
                  <a:extLst>
                    <a:ext uri="{9D8B030D-6E8A-4147-A177-3AD203B41FA5}">
                      <a16:colId xmlns:a16="http://schemas.microsoft.com/office/drawing/2014/main" val="2777885326"/>
                    </a:ext>
                  </a:extLst>
                </a:gridCol>
                <a:gridCol w="3179662">
                  <a:extLst>
                    <a:ext uri="{9D8B030D-6E8A-4147-A177-3AD203B41FA5}">
                      <a16:colId xmlns:a16="http://schemas.microsoft.com/office/drawing/2014/main" val="2839000606"/>
                    </a:ext>
                  </a:extLst>
                </a:gridCol>
                <a:gridCol w="4452113">
                  <a:extLst>
                    <a:ext uri="{9D8B030D-6E8A-4147-A177-3AD203B41FA5}">
                      <a16:colId xmlns:a16="http://schemas.microsoft.com/office/drawing/2014/main" val="1694592423"/>
                    </a:ext>
                  </a:extLst>
                </a:gridCol>
              </a:tblGrid>
              <a:tr h="333734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הבחנה בין עובדה ובין פרשנות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זיהוי ונימוק היגדים הנטענים כעובדות למרות היותם פרשנות.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שימוש בכלים להערכת נתונים.  ציטוט 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כלים להערכת נתונים: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[ זיהוי ביטויים לשוניים המעידים על פרשנות כמו: ייתכן, כנראה , יכול להיות ש, אפשר ש  - בתהליך ההקניה]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2000" b="1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53594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לפניכם היגדים שונים, איזה מבין ההיגדים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0734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     הוא עובדה ואיזה פרשנות? הסבירו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07340"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     מדוע.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marR="4572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לגבי כל אחד מההיגדים שקבעתם שהם מביעים פרשנות, הציעו מידע נוסף, המחזק פרשנות זאת. 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חברי אמר: " .......- זו עובדה!" האם אתה מסכים </a:t>
                      </a:r>
                      <a:r>
                        <a:rPr lang="he-IL" sz="2000" b="1" dirty="0" err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איתו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? הסבר את תשובתך.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  <a:p>
                      <a:pPr marL="342900" lvl="0" indent="-342900" algn="r" rtl="1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57200" algn="l"/>
                        </a:tabLst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הסבירו  את הדרך בה ניתן </a:t>
                      </a:r>
                      <a:r>
                        <a:rPr lang="he-IL" sz="2000" b="1" dirty="0" err="1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לקבוע,אם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היגד מסוים הוא פרשנות או עובדה.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Times New Roman" panose="02020603050405020304" pitchFamily="18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109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34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713413"/>
              </p:ext>
            </p:extLst>
          </p:nvPr>
        </p:nvGraphicFramePr>
        <p:xfrm>
          <a:off x="1175657" y="954392"/>
          <a:ext cx="10006148" cy="43355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536380">
                  <a:extLst>
                    <a:ext uri="{9D8B030D-6E8A-4147-A177-3AD203B41FA5}">
                      <a16:colId xmlns:a16="http://schemas.microsoft.com/office/drawing/2014/main" val="3573847990"/>
                    </a:ext>
                  </a:extLst>
                </a:gridCol>
                <a:gridCol w="5469768">
                  <a:extLst>
                    <a:ext uri="{9D8B030D-6E8A-4147-A177-3AD203B41FA5}">
                      <a16:colId xmlns:a16="http://schemas.microsoft.com/office/drawing/2014/main" val="118950705"/>
                    </a:ext>
                  </a:extLst>
                </a:gridCol>
              </a:tblGrid>
              <a:tr h="55871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>
                          <a:effectLst/>
                        </a:rPr>
                        <a:t>על מה ?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>
                          <a:effectLst/>
                        </a:rPr>
                        <a:t>מה נכלל?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0362942"/>
                  </a:ext>
                </a:extLst>
              </a:tr>
              <a:tr h="18884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פרק</a:t>
                      </a:r>
                      <a:r>
                        <a:rPr lang="he-IL" sz="2000" baseline="0" dirty="0" smtClean="0">
                          <a:effectLst/>
                        </a:rPr>
                        <a:t> ראשון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ארבעה נושאים - קטע </a:t>
                      </a:r>
                      <a:r>
                        <a:rPr lang="he-IL" sz="2000" dirty="0">
                          <a:effectLst/>
                        </a:rPr>
                        <a:t>מידע מדעי-טכנולוגי  קצר (אנסין) </a:t>
                      </a:r>
                      <a:br>
                        <a:rPr lang="he-IL" sz="2000" dirty="0">
                          <a:effectLst/>
                        </a:rPr>
                      </a:b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בחירה ב-2 מתוך 4 </a:t>
                      </a:r>
                      <a:r>
                        <a:rPr lang="he-IL" sz="2000" b="1" dirty="0" smtClean="0">
                          <a:effectLst/>
                        </a:rPr>
                        <a:t>דגש מיומנויות </a:t>
                      </a:r>
                      <a:r>
                        <a:rPr lang="he-IL" sz="2000" dirty="0" smtClean="0">
                          <a:effectLst/>
                        </a:rPr>
                        <a:t>(ניתוח </a:t>
                      </a:r>
                      <a:r>
                        <a:rPr lang="he-IL" sz="2000" dirty="0">
                          <a:effectLst/>
                        </a:rPr>
                        <a:t>טקסט, ביטוי להפעלה של מיומנויות חשיבה: טיעון, השוואה, פענוח מידע מגרפים, קבלת החלטות, הערכת אמינות מקור </a:t>
                      </a:r>
                      <a:r>
                        <a:rPr lang="he-IL" sz="2000" dirty="0" smtClean="0">
                          <a:effectLst/>
                        </a:rPr>
                        <a:t>מידע).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29216"/>
                  </a:ext>
                </a:extLst>
              </a:tr>
              <a:tr h="18884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פרק שני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 smtClean="0">
                          <a:effectLst/>
                        </a:rPr>
                        <a:t>חמישה נושאים מכלל</a:t>
                      </a:r>
                      <a:r>
                        <a:rPr lang="he-IL" sz="2000" baseline="0" dirty="0" smtClean="0">
                          <a:effectLst/>
                        </a:rPr>
                        <a:t> האורייניות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baseline="0" dirty="0" smtClean="0">
                          <a:effectLst/>
                        </a:rPr>
                        <a:t>בחירה ב-3 מתוך כל 9 הנושאים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>
                          <a:effectLst/>
                        </a:rPr>
                        <a:t>5 שאלות </a:t>
                      </a:r>
                      <a:r>
                        <a:rPr lang="he-IL" sz="2000" b="1" dirty="0">
                          <a:effectLst/>
                        </a:rPr>
                        <a:t>ידע מדעי </a:t>
                      </a:r>
                      <a:r>
                        <a:rPr lang="he-IL" sz="2000" dirty="0">
                          <a:effectLst/>
                        </a:rPr>
                        <a:t>ומיומנויות חשיבה בכל נושא: טיעון, השוואה, פענוח מידע מגרפים, קבלת החלטות. </a:t>
                      </a:r>
                      <a:endParaRPr lang="he-IL" sz="2000" dirty="0" smtClean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בחירה ב-3 מתוך 9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590908"/>
                  </a:ext>
                </a:extLst>
              </a:tr>
            </a:tbl>
          </a:graphicData>
        </a:graphic>
      </p:graphicFrame>
      <p:sp>
        <p:nvSpPr>
          <p:cNvPr id="7" name="מלבן 6"/>
          <p:cNvSpPr/>
          <p:nvPr/>
        </p:nvSpPr>
        <p:spPr>
          <a:xfrm>
            <a:off x="3043517" y="5580360"/>
            <a:ext cx="7064188" cy="717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אוריינות 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מדעית טכנולוגית </a:t>
            </a:r>
            <a:r>
              <a:rPr lang="he-I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השאלות 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בנושאים המדעיים תהיינה ברמות חשיבה מגוונות (ידע, הבנה, יישום, אנליזה, </a:t>
            </a:r>
            <a:r>
              <a:rPr lang="he-IL" dirty="0" err="1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סינתיזה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והערכה) משולבות שאלות </a:t>
            </a:r>
            <a:r>
              <a:rPr lang="he-IL" dirty="0" err="1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עמ"ר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477295" y="370130"/>
            <a:ext cx="557257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6365">
              <a:lnSpc>
                <a:spcPct val="115000"/>
              </a:lnSpc>
              <a:spcBef>
                <a:spcPts val="200"/>
              </a:spcBef>
            </a:pPr>
            <a:r>
              <a:rPr lang="he-IL" sz="2000" b="1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דרכי </a:t>
            </a:r>
            <a:r>
              <a:rPr lang="he-IL" sz="2000" b="1" dirty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ההבחנות במדע וטכנולוגיה לכל </a:t>
            </a:r>
            <a:r>
              <a:rPr lang="he-IL" sz="2000" b="1" dirty="0" smtClean="0">
                <a:solidFill>
                  <a:srgbClr val="000000"/>
                </a:solidFill>
                <a:latin typeface="David" panose="020E0502060401010101" pitchFamily="34" charset="-79"/>
                <a:ea typeface="Times New Roman" panose="02020603050405020304" pitchFamily="18" charset="0"/>
                <a:cs typeface="David" panose="020E0502060401010101" pitchFamily="34" charset="-79"/>
              </a:rPr>
              <a:t> קיץ תשע"ט, 2019</a:t>
            </a:r>
            <a:r>
              <a:rPr lang="he-IL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תוצאת תמונה עבור תודה על ההקשב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898" y="1159098"/>
            <a:ext cx="5904219" cy="3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35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2781837" y="850006"/>
            <a:ext cx="7547020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solidFill>
                  <a:srgbClr val="C00000"/>
                </a:solidFill>
              </a:rPr>
              <a:t>הדגמה מאורייניות פיסיקה</a:t>
            </a:r>
            <a:endParaRPr lang="he-IL" sz="3200" b="1" dirty="0">
              <a:solidFill>
                <a:srgbClr val="C00000"/>
              </a:solidFill>
            </a:endParaRPr>
          </a:p>
        </p:txBody>
      </p:sp>
      <p:pic>
        <p:nvPicPr>
          <p:cNvPr id="61442" name="Picture 2" descr="תוצאת תמונה עבור פיזיק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615" y="2189409"/>
            <a:ext cx="3859464" cy="376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17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599645" y="511064"/>
            <a:ext cx="7907628" cy="1263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 smtClean="0"/>
              <a:t>מיומנויות נדרשות מקטעי אנסין  </a:t>
            </a:r>
            <a:r>
              <a:rPr lang="he-IL" sz="2400" b="1" dirty="0" smtClean="0">
                <a:solidFill>
                  <a:srgbClr val="C00000"/>
                </a:solidFill>
              </a:rPr>
              <a:t>הדגמה </a:t>
            </a:r>
            <a:r>
              <a:rPr lang="he-IL" sz="2400" b="1" dirty="0" err="1" smtClean="0">
                <a:solidFill>
                  <a:srgbClr val="C00000"/>
                </a:solidFill>
              </a:rPr>
              <a:t>סגווי</a:t>
            </a:r>
            <a:endParaRPr lang="he-IL" sz="2400" b="1" dirty="0" smtClean="0">
              <a:solidFill>
                <a:srgbClr val="C00000"/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 smtClean="0"/>
              <a:t>ניתוח </a:t>
            </a:r>
            <a:r>
              <a:rPr lang="he-IL" b="1" dirty="0"/>
              <a:t>טקסט, ביטוי להפעלה של מיומנויות חשיבה: טיעון, השוואה, פענוח מידע מגרפים, קבלת החלטות, הערכת אמינות מקור מידע.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17538" y="2565019"/>
            <a:ext cx="27574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איך קוראים </a:t>
            </a:r>
            <a:r>
              <a:rPr lang="he-IL" dirty="0" err="1" smtClean="0"/>
              <a:t>לסגווי</a:t>
            </a:r>
            <a:r>
              <a:rPr lang="he-IL" dirty="0" smtClean="0"/>
              <a:t> בעברית? 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9179784" y="3282770"/>
            <a:ext cx="27081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האם צריך רישיון </a:t>
            </a:r>
            <a:r>
              <a:rPr lang="he-IL" dirty="0" err="1" smtClean="0"/>
              <a:t>לסגווי</a:t>
            </a:r>
            <a:r>
              <a:rPr lang="he-IL" dirty="0" smtClean="0"/>
              <a:t>? 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906851" y="2565019"/>
            <a:ext cx="38486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האם מותר לנסוע על מדרכה? 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906851" y="3282770"/>
            <a:ext cx="38486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מאיזה גיל מותר לרכב? </a:t>
            </a:r>
            <a:endParaRPr lang="he-IL" dirty="0"/>
          </a:p>
        </p:txBody>
      </p:sp>
      <p:pic>
        <p:nvPicPr>
          <p:cNvPr id="39938" name="Picture 2" descr="תוצאת תמונה עבור סגוו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1" y="3369335"/>
            <a:ext cx="5396248" cy="308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מלבן 7"/>
          <p:cNvSpPr/>
          <p:nvPr/>
        </p:nvSpPr>
        <p:spPr>
          <a:xfrm>
            <a:off x="6584376" y="4587954"/>
            <a:ext cx="50663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www.youtube.com/watch?v=RsQuvtlGRQM</a:t>
            </a:r>
            <a:endParaRPr lang="he-IL" dirty="0" smtClean="0"/>
          </a:p>
          <a:p>
            <a:r>
              <a:rPr lang="he-IL" dirty="0" smtClean="0"/>
              <a:t>סרטון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7255466" y="3969955"/>
            <a:ext cx="38486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כמה עולה </a:t>
            </a:r>
            <a:r>
              <a:rPr lang="he-IL" dirty="0" err="1" smtClean="0"/>
              <a:t>סגווי</a:t>
            </a:r>
            <a:r>
              <a:rPr lang="he-IL" dirty="0" smtClean="0"/>
              <a:t>? 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6698189" y="5553081"/>
            <a:ext cx="4952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www.youtube.com/watch?v=op0DdcfzX94</a:t>
            </a:r>
            <a:endParaRPr lang="he-IL" dirty="0" smtClean="0"/>
          </a:p>
          <a:p>
            <a:r>
              <a:rPr lang="he-IL" dirty="0" smtClean="0"/>
              <a:t>טיול </a:t>
            </a:r>
            <a:r>
              <a:rPr lang="he-IL" dirty="0" err="1" smtClean="0"/>
              <a:t>סגווי</a:t>
            </a:r>
            <a:r>
              <a:rPr lang="he-IL" dirty="0" smtClean="0"/>
              <a:t> </a:t>
            </a:r>
            <a:r>
              <a:rPr lang="he-IL" dirty="0" err="1" smtClean="0"/>
              <a:t>בחצבני</a:t>
            </a:r>
            <a:r>
              <a:rPr lang="he-IL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944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53792" y="435753"/>
            <a:ext cx="93887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he-IL" sz="2000" b="1" dirty="0"/>
              <a:t>חובה על הרוכב לחבוש קסדה.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e-IL" sz="2000" b="1" dirty="0"/>
              <a:t>על גיל הרוכב להיות מעל 16.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e-IL" sz="2000" b="1" dirty="0"/>
              <a:t>ניתן לנוע במקומות המיועדים להולכי רגל (כלומר אסור לנסוע בכביש, למעט חציית כבישים).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he-IL" sz="2000" b="1" dirty="0"/>
              <a:t>המהירות המקסימלית המותרת במקומות המיועדים להולכי רגל היא 13 קמ"ש.</a:t>
            </a:r>
          </a:p>
        </p:txBody>
      </p:sp>
      <p:sp>
        <p:nvSpPr>
          <p:cNvPr id="3" name="מלבן 2"/>
          <p:cNvSpPr/>
          <p:nvPr/>
        </p:nvSpPr>
        <p:spPr>
          <a:xfrm>
            <a:off x="1339404" y="2764028"/>
            <a:ext cx="104061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 err="1"/>
              <a:t>רכינוע</a:t>
            </a:r>
            <a:r>
              <a:rPr lang="he-IL" sz="2400" b="1" dirty="0"/>
              <a:t> או </a:t>
            </a:r>
            <a:r>
              <a:rPr lang="he-IL" sz="2400" b="1" dirty="0" err="1"/>
              <a:t>סֶגְווֵיי</a:t>
            </a:r>
            <a:r>
              <a:rPr lang="he-IL" sz="2400" b="1" dirty="0"/>
              <a:t> (באנגלית: </a:t>
            </a:r>
            <a:r>
              <a:rPr lang="en-US" sz="2400" b="1" dirty="0"/>
              <a:t>Segway) </a:t>
            </a:r>
            <a:r>
              <a:rPr lang="he-IL" sz="2400" b="1" dirty="0"/>
              <a:t>הוא כלי תחבורה בעל שני גלגלים, סוג של רכב חשמלי, אשר הומצא על ידי דין קיימן (שגם ייסד את ארגון </a:t>
            </a:r>
            <a:r>
              <a:rPr lang="en-US" sz="2400" b="1" dirty="0" smtClean="0"/>
              <a:t> FIRST</a:t>
            </a:r>
            <a:r>
              <a:rPr lang="en-US" sz="2400" b="1" dirty="0"/>
              <a:t>) </a:t>
            </a:r>
            <a:r>
              <a:rPr lang="he-IL" sz="2400" b="1" dirty="0"/>
              <a:t>ונחשף לראשונה בדצמבר 2001. האקדמיה ללשון העברית בחרה לקרוא </a:t>
            </a:r>
            <a:r>
              <a:rPr lang="he-IL" sz="2400" b="1" dirty="0" err="1"/>
              <a:t>לסגוויי</a:t>
            </a:r>
            <a:r>
              <a:rPr lang="he-IL" sz="2400" b="1" dirty="0"/>
              <a:t> בשם "</a:t>
            </a:r>
            <a:r>
              <a:rPr lang="he-IL" sz="2400" b="1" dirty="0" err="1" smtClean="0"/>
              <a:t>רכינוע"בשל</a:t>
            </a:r>
            <a:r>
              <a:rPr lang="he-IL" sz="2400" b="1" dirty="0" smtClean="0"/>
              <a:t> </a:t>
            </a:r>
            <a:r>
              <a:rPr lang="he-IL" sz="2400" b="1" dirty="0"/>
              <a:t>תכונתו לנוע בהתאם לכיוון הרכינה של הגוף - רכינה קדימה תניע אותו קדימה ולהפך.</a:t>
            </a:r>
          </a:p>
          <a:p>
            <a:endParaRPr lang="he-IL" sz="2400" b="1" dirty="0"/>
          </a:p>
          <a:p>
            <a:r>
              <a:rPr lang="he-IL" sz="2400" b="1" dirty="0" err="1"/>
              <a:t>הרכינוע</a:t>
            </a:r>
            <a:r>
              <a:rPr lang="he-IL" sz="2400" b="1" dirty="0"/>
              <a:t> מייצב את עצמו באופן רציף באמצעות מחשבים ומנועים הנמצאים בבסיסו. על מנת לנוע קדימה, על המשתמשים להישען קדימה, בעוד תנועה לאחור מושגת באמצעות הישענות אחורה. </a:t>
            </a:r>
            <a:r>
              <a:rPr lang="he-IL" sz="2400" b="1" dirty="0" err="1"/>
              <a:t>הרכינוע</a:t>
            </a:r>
            <a:r>
              <a:rPr lang="he-IL" sz="2400" b="1" dirty="0"/>
              <a:t> מונע על ידי מנועים חשמליים המביאים אותו למהירות של עד 20 קילומטר לשעה.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89686" y="1251361"/>
            <a:ext cx="145584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800" b="1" dirty="0" smtClean="0">
                <a:solidFill>
                  <a:srgbClr val="C00000"/>
                </a:solidFill>
              </a:rPr>
              <a:t>תשובות</a:t>
            </a:r>
            <a:endParaRPr lang="he-IL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2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096702" y="557632"/>
            <a:ext cx="367440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he-IL" b="1" u="sng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הסֵגוֵוי</a:t>
            </a:r>
            <a:r>
              <a:rPr lang="he-IL" b="1" u="sng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– הקורקינט החשמלי החדש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482031" y="1308305"/>
            <a:ext cx="72293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err="1"/>
              <a:t>הסגווי</a:t>
            </a:r>
            <a:r>
              <a:rPr lang="he-IL" b="1" dirty="0"/>
              <a:t> </a:t>
            </a:r>
            <a:r>
              <a:rPr lang="he-IL" dirty="0" smtClean="0"/>
              <a:t>(</a:t>
            </a:r>
            <a:r>
              <a:rPr lang="en-US" dirty="0" smtClean="0"/>
              <a:t> </a:t>
            </a:r>
            <a:r>
              <a:rPr lang="en-US" dirty="0" err="1" smtClean="0"/>
              <a:t>segway</a:t>
            </a:r>
            <a:r>
              <a:rPr lang="en-US" dirty="0"/>
              <a:t>) </a:t>
            </a:r>
            <a:r>
              <a:rPr lang="he-IL" dirty="0"/>
              <a:t>הוא קורקינט חשמלי מסוג חדש ומחירו עדיין גבוה </a:t>
            </a:r>
          </a:p>
          <a:p>
            <a:r>
              <a:rPr lang="he-IL" dirty="0"/>
              <a:t>לרכישה על-ידי ציבור רחב. הוא מסוגל לנוע במהירות מרבית של 20 קמ"ש ומסתו </a:t>
            </a:r>
            <a:r>
              <a:rPr lang="he-IL" dirty="0" smtClean="0"/>
              <a:t>30 </a:t>
            </a:r>
            <a:r>
              <a:rPr lang="he-IL" dirty="0"/>
              <a:t>ק"ג. הוא מונע באמצעות סוללות נטענות.  </a:t>
            </a:r>
          </a:p>
          <a:p>
            <a:r>
              <a:rPr lang="he-IL" dirty="0"/>
              <a:t>המכשיר בנוי מלוח המחובר לשני גלגלים ועליו עומד נוסע המחזיק בידו</a:t>
            </a:r>
          </a:p>
          <a:p>
            <a:r>
              <a:rPr lang="he-IL" dirty="0"/>
              <a:t> מוט דמוי כידון של אופניים. כאשר רוצים לשנות את כיוון התנועה, או את </a:t>
            </a:r>
          </a:p>
          <a:p>
            <a:r>
              <a:rPr lang="he-IL" dirty="0"/>
              <a:t>גודל מהירותה מטים מעט את הגוף לכיוון המתאים </a:t>
            </a:r>
            <a:r>
              <a:rPr lang="he-IL" dirty="0" err="1"/>
              <a:t>והסגווי</a:t>
            </a:r>
            <a:r>
              <a:rPr lang="he-IL" dirty="0"/>
              <a:t> מכוון את עצמו. </a:t>
            </a:r>
          </a:p>
          <a:p>
            <a:r>
              <a:rPr lang="he-IL" b="1" dirty="0"/>
              <a:t>כיצד זה פועל? </a:t>
            </a:r>
          </a:p>
          <a:p>
            <a:r>
              <a:rPr lang="he-IL" dirty="0"/>
              <a:t>כאשר אנו מטים את גופנו, חל שינוי במקומו של מרכז הכובד של המערכת </a:t>
            </a:r>
          </a:p>
          <a:p>
            <a:r>
              <a:rPr lang="he-IL" dirty="0"/>
              <a:t>(האדם </a:t>
            </a:r>
            <a:r>
              <a:rPr lang="he-IL" dirty="0" err="1"/>
              <a:t>והסגווי</a:t>
            </a:r>
            <a:r>
              <a:rPr lang="he-IL" dirty="0"/>
              <a:t>):</a:t>
            </a:r>
          </a:p>
          <a:p>
            <a:r>
              <a:rPr lang="he-IL" dirty="0"/>
              <a:t>מידת השינוי במיקומו של מרכז הכובד בכיוון קדימה או אחורה – היא הקובעת באיזו מהירות ינוע </a:t>
            </a:r>
            <a:r>
              <a:rPr lang="he-IL" dirty="0" err="1"/>
              <a:t>הסגווי</a:t>
            </a:r>
            <a:r>
              <a:rPr lang="he-IL" dirty="0"/>
              <a:t>. ככל שהשינוי קדימה גדול יותר, מהירות </a:t>
            </a:r>
            <a:r>
              <a:rPr lang="he-IL" dirty="0" err="1"/>
              <a:t>הסגווי</a:t>
            </a:r>
            <a:r>
              <a:rPr lang="he-IL" dirty="0"/>
              <a:t> גדולה יותר.</a:t>
            </a:r>
          </a:p>
          <a:p>
            <a:r>
              <a:rPr lang="he-IL" dirty="0"/>
              <a:t>כיוון השינוי במיקומו של מרכז הכובד בכיוון ימינה או שמאלה – הוא הקובע לאן ינוע </a:t>
            </a:r>
            <a:r>
              <a:rPr lang="he-IL" dirty="0" err="1"/>
              <a:t>הסגווי</a:t>
            </a:r>
            <a:r>
              <a:rPr lang="he-IL" dirty="0"/>
              <a:t>. </a:t>
            </a:r>
          </a:p>
        </p:txBody>
      </p:sp>
      <p:pic>
        <p:nvPicPr>
          <p:cNvPr id="4" name="תמונה 3" descr="segway0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580" y="1213212"/>
            <a:ext cx="2508899" cy="39190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802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23473"/>
            <a:ext cx="6338539" cy="349549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761" y="3527207"/>
            <a:ext cx="5276021" cy="2585424"/>
          </a:xfrm>
          <a:prstGeom prst="rect">
            <a:avLst/>
          </a:prstGeom>
        </p:spPr>
      </p:pic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191919"/>
              </p:ext>
            </p:extLst>
          </p:nvPr>
        </p:nvGraphicFramePr>
        <p:xfrm>
          <a:off x="342442" y="349263"/>
          <a:ext cx="3978275" cy="137604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197100">
                  <a:extLst>
                    <a:ext uri="{9D8B030D-6E8A-4147-A177-3AD203B41FA5}">
                      <a16:colId xmlns:a16="http://schemas.microsoft.com/office/drawing/2014/main" val="2451291518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3932593784"/>
                    </a:ext>
                  </a:extLst>
                </a:gridCol>
              </a:tblGrid>
              <a:tr h="27876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מסלול התנועה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כיוון הטיית הגוף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439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מ- 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he-IL" sz="1200">
                          <a:effectLst/>
                        </a:rPr>
                        <a:t> ל- </a:t>
                      </a:r>
                      <a:r>
                        <a:rPr lang="en-US" sz="1200">
                          <a:effectLst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קדימה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654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מ- </a:t>
                      </a:r>
                      <a:r>
                        <a:rPr lang="en-US" sz="1200">
                          <a:effectLst/>
                        </a:rPr>
                        <a:t>B</a:t>
                      </a:r>
                      <a:r>
                        <a:rPr lang="he-IL" sz="1200">
                          <a:effectLst/>
                        </a:rPr>
                        <a:t> ל- </a:t>
                      </a:r>
                      <a:r>
                        <a:rPr lang="en-US" sz="12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ימינה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114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מ- </a:t>
                      </a:r>
                      <a:r>
                        <a:rPr lang="en-US" sz="1200">
                          <a:effectLst/>
                        </a:rPr>
                        <a:t>C</a:t>
                      </a:r>
                      <a:r>
                        <a:rPr lang="he-IL" sz="1200">
                          <a:effectLst/>
                        </a:rPr>
                        <a:t> ל- </a:t>
                      </a:r>
                      <a:r>
                        <a:rPr lang="en-US" sz="1200">
                          <a:effectLst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קדימה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118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>
                          <a:effectLst/>
                        </a:rPr>
                        <a:t>מ- </a:t>
                      </a:r>
                      <a:r>
                        <a:rPr lang="en-US" sz="1200">
                          <a:effectLst/>
                        </a:rPr>
                        <a:t>D</a:t>
                      </a:r>
                      <a:r>
                        <a:rPr lang="he-IL" sz="1200">
                          <a:effectLst/>
                        </a:rPr>
                        <a:t> ל- </a:t>
                      </a:r>
                      <a:r>
                        <a:rPr lang="en-US" sz="1200">
                          <a:effectLst/>
                        </a:rPr>
                        <a:t>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200" dirty="0">
                          <a:effectLst/>
                        </a:rPr>
                        <a:t>אחורה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6575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8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862885" y="472764"/>
            <a:ext cx="10908405" cy="409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300"/>
              </a:spcAft>
            </a:pPr>
            <a:r>
              <a:rPr lang="he-IL" b="1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שאלה 2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מותקנים חיישנים.</a:t>
            </a:r>
            <a:r>
              <a:rPr lang="he-IL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החיישנים מודדים את מיקומו של מרכז הכובד של הגוף בקצב של 100 פעמים בשנייה. הנתונים מועברים למחשב הנמצא בתוך </a:t>
            </a: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המעבד אותם ומעביר את המידע למנועי הגלגלים. לכל גלגל יש מנוע נפרד.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בעת הפיתוח של </a:t>
            </a: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, התלבטו המפתחים באיזה קצב צריכים למדוד את מקומו של מרכז הכובד של הגוף (קצב דגימה).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כיצד משפיע קצב הדגימה על ביצועי </a:t>
            </a: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? סמנו את האפשרויות המתאימות</a:t>
            </a:r>
            <a:r>
              <a:rPr lang="he-IL" dirty="0" smtClean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</a:p>
          <a:p>
            <a:pPr>
              <a:lnSpc>
                <a:spcPct val="150000"/>
              </a:lnSpc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" marR="45720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א. קצב דגימה איטי יותר היה גורם </a:t>
            </a: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להגיב לאט יותר לרצון הרוכב עליו.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" marR="45720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ב. קצב דגימה איטי יותר היה גורם </a:t>
            </a: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לנוע במהירויות נמוכות יותר.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" marR="118745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ג. </a:t>
            </a:r>
            <a:r>
              <a:rPr lang="he-IL" b="1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קצב דגימה מהיר יותר היה גורם </a:t>
            </a:r>
            <a:r>
              <a:rPr lang="he-IL" b="1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לסגווי</a:t>
            </a:r>
            <a:r>
              <a:rPr lang="he-IL" b="1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להגיב ברגישות גבוהה יותר על כל תזוזה. 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" marR="457200" indent="8890">
              <a:lnSpc>
                <a:spcPct val="150000"/>
              </a:lnSpc>
            </a:pP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ד. קצב דגימה מהיר יותר היה גורם </a:t>
            </a:r>
            <a:r>
              <a:rPr lang="he-IL" dirty="0" err="1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לסגווי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לנוע במהירויות נמוכות</a:t>
            </a:r>
            <a:r>
              <a:rPr lang="he-IL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יותר.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9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660" y="593902"/>
            <a:ext cx="6368591" cy="5510685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74234"/>
            <a:ext cx="5276021" cy="214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25952"/>
      </p:ext>
    </p:extLst>
  </p:cSld>
  <p:clrMapOvr>
    <a:masterClrMapping/>
  </p:clrMapOvr>
</p:sld>
</file>

<file path=ppt/theme/theme1.xml><?xml version="1.0" encoding="utf-8"?>
<a:theme xmlns:a="http://schemas.openxmlformats.org/drawingml/2006/main" name="בסיס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בסיס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בסיס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TM03457444[[fn=בסיס]]</Template>
  <TotalTime>1647</TotalTime>
  <Words>1299</Words>
  <Application>Microsoft Office PowerPoint</Application>
  <PresentationFormat>מסך רחב</PresentationFormat>
  <Paragraphs>208</Paragraphs>
  <Slides>20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Corbel</vt:lpstr>
      <vt:lpstr>Courier New</vt:lpstr>
      <vt:lpstr>David</vt:lpstr>
      <vt:lpstr>Gisha</vt:lpstr>
      <vt:lpstr>Times New Roman</vt:lpstr>
      <vt:lpstr>Wingdings</vt:lpstr>
      <vt:lpstr>בסיס</vt:lpstr>
      <vt:lpstr>מוט"ל מדע וטכנולוגיה לכול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מוט"ל מדע וטכנולוגיה לכול</dc:title>
  <dc:creator>‏‏משתמש Windows</dc:creator>
  <cp:lastModifiedBy>Eilat Katz</cp:lastModifiedBy>
  <cp:revision>68</cp:revision>
  <dcterms:created xsi:type="dcterms:W3CDTF">2018-01-26T14:38:02Z</dcterms:created>
  <dcterms:modified xsi:type="dcterms:W3CDTF">2019-10-15T17:30:48Z</dcterms:modified>
</cp:coreProperties>
</file>