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A486B2-8753-46CC-BE5F-D46BEB63AF9A}" type="datetimeFigureOut">
              <a:rPr lang="he-IL" smtClean="0"/>
              <a:t>ד'/שבט/תשע"ו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BFF4F72-FD45-464B-B293-1F399272DC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140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5120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5A15BA-7C10-4287-869E-0445C7941F5E}" type="slidenum">
              <a:rPr lang="he-IL" altLang="he-IL" smtClean="0"/>
              <a:pPr eaLnBrk="1" hangingPunct="1">
                <a:spcBef>
                  <a:spcPct val="0"/>
                </a:spcBef>
              </a:pPr>
              <a:t>1</a:t>
            </a:fld>
            <a:endParaRPr lang="he-IL" alt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9317-7292-48AC-A2B8-B088A925BBF2}" type="datetimeFigureOut">
              <a:rPr lang="he-IL" smtClean="0"/>
              <a:t>ד'/שבט/תשע"ו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D655-55DD-43C1-99A3-A9DAD22C1A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398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9317-7292-48AC-A2B8-B088A925BBF2}" type="datetimeFigureOut">
              <a:rPr lang="he-IL" smtClean="0"/>
              <a:t>ד'/שבט/תשע"ו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D655-55DD-43C1-99A3-A9DAD22C1A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336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9317-7292-48AC-A2B8-B088A925BBF2}" type="datetimeFigureOut">
              <a:rPr lang="he-IL" smtClean="0"/>
              <a:t>ד'/שבט/תשע"ו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D655-55DD-43C1-99A3-A9DAD22C1A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33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9317-7292-48AC-A2B8-B088A925BBF2}" type="datetimeFigureOut">
              <a:rPr lang="he-IL" smtClean="0"/>
              <a:t>ד'/שבט/תשע"ו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D655-55DD-43C1-99A3-A9DAD22C1A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000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9317-7292-48AC-A2B8-B088A925BBF2}" type="datetimeFigureOut">
              <a:rPr lang="he-IL" smtClean="0"/>
              <a:t>ד'/שבט/תשע"ו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D655-55DD-43C1-99A3-A9DAD22C1A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09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9317-7292-48AC-A2B8-B088A925BBF2}" type="datetimeFigureOut">
              <a:rPr lang="he-IL" smtClean="0"/>
              <a:t>ד'/שבט/תשע"ו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D655-55DD-43C1-99A3-A9DAD22C1A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171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9317-7292-48AC-A2B8-B088A925BBF2}" type="datetimeFigureOut">
              <a:rPr lang="he-IL" smtClean="0"/>
              <a:t>ד'/שבט/תשע"ו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D655-55DD-43C1-99A3-A9DAD22C1A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129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9317-7292-48AC-A2B8-B088A925BBF2}" type="datetimeFigureOut">
              <a:rPr lang="he-IL" smtClean="0"/>
              <a:t>ד'/שבט/תשע"ו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D655-55DD-43C1-99A3-A9DAD22C1A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634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9317-7292-48AC-A2B8-B088A925BBF2}" type="datetimeFigureOut">
              <a:rPr lang="he-IL" smtClean="0"/>
              <a:t>ד'/שבט/תשע"ו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D655-55DD-43C1-99A3-A9DAD22C1A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199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9317-7292-48AC-A2B8-B088A925BBF2}" type="datetimeFigureOut">
              <a:rPr lang="he-IL" smtClean="0"/>
              <a:t>ד'/שבט/תשע"ו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D655-55DD-43C1-99A3-A9DAD22C1A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561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9317-7292-48AC-A2B8-B088A925BBF2}" type="datetimeFigureOut">
              <a:rPr lang="he-IL" smtClean="0"/>
              <a:t>ד'/שבט/תשע"ו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D655-55DD-43C1-99A3-A9DAD22C1A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529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9317-7292-48AC-A2B8-B088A925BBF2}" type="datetimeFigureOut">
              <a:rPr lang="he-IL" smtClean="0"/>
              <a:t>ד'/שבט/תשע"ו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D655-55DD-43C1-99A3-A9DAD22C1A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588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.gov.il/reader/yarhon/yarmenu_h_new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mTlGJ9AvU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EECIhE7EZ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Q3-mPGpLv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55650" y="115888"/>
            <a:ext cx="7772400" cy="1470025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6700" dirty="0" smtClean="0">
                <a:latin typeface="Arabic Typesetting" pitchFamily="66" charset="-78"/>
              </a:rPr>
              <a:t>               </a:t>
            </a:r>
            <a:br>
              <a:rPr lang="he-IL" sz="6700" dirty="0" smtClean="0">
                <a:latin typeface="Arabic Typesetting" pitchFamily="66" charset="-78"/>
              </a:rPr>
            </a:br>
            <a:r>
              <a:rPr lang="ar-IQ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hlinkClick r:id="rId3"/>
              </a:rPr>
              <a:t>السكان في إسرائيل</a:t>
            </a:r>
            <a:r>
              <a:rPr lang="he-IL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hlinkClick r:id="rId3"/>
              </a:rPr>
              <a:t> </a:t>
            </a:r>
            <a:r>
              <a:rPr lang="he-IL" sz="6700" dirty="0" smtClean="0">
                <a:latin typeface="Arabic Typesetting" pitchFamily="66" charset="-78"/>
                <a:hlinkClick r:id="rId3"/>
              </a:rPr>
              <a:t>            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 smtClean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e-IL" dirty="0" smtClean="0"/>
          </a:p>
        </p:txBody>
      </p:sp>
      <p:pic>
        <p:nvPicPr>
          <p:cNvPr id="3076" name="Picture 2" descr="http://images.kotar.co.il/Crop.ashx?gPageToken=bf35a69b-2900-4d4b-a108-e6abab30886b&amp;v=3&amp;nSizeStep=4&amp;nTop=477&amp;nLeft=0&amp;nWidth=653&amp;nHeight=3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6305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E5D0-8AF1-44A7-8A50-96D7A47DF702}" type="slidenum">
              <a:rPr lang="he-IL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</a:t>
            </a:fld>
            <a:endParaRPr lang="he-I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61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الشركس</a:t>
            </a:r>
            <a:endParaRPr lang="he-IL" b="1" dirty="0">
              <a:latin typeface="Traditional Arabic" panose="02020603050405020304" pitchFamily="18" charset="-7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42225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56" y="4047736"/>
            <a:ext cx="2602607" cy="221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4572000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JO" dirty="0" smtClean="0">
                <a:hlinkClick r:id="rId4"/>
              </a:rPr>
              <a:t>فيلم قصير -الشركس</a:t>
            </a:r>
            <a:endParaRPr lang="ar-JO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16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المسيحيون</a:t>
            </a:r>
            <a:endParaRPr lang="he-IL" b="1" dirty="0">
              <a:latin typeface="Traditional Arabic" panose="02020603050405020304" pitchFamily="18" charset="-78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145508" cy="47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2599556" cy="346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1043608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ar-JO" dirty="0" smtClean="0">
                <a:hlinkClick r:id="rId4"/>
              </a:rPr>
              <a:t>فيلم - معطيات عن الديانة المسيحية</a:t>
            </a:r>
            <a:endParaRPr lang="ar-JO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24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الدروز</a:t>
            </a:r>
            <a:endParaRPr lang="he-IL" b="1" dirty="0">
              <a:latin typeface="Traditional Arabic" panose="02020603050405020304" pitchFamily="18" charset="-78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48780"/>
            <a:ext cx="414048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28575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971600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ar-JO" dirty="0" smtClean="0">
                <a:hlinkClick r:id="rId4"/>
              </a:rPr>
              <a:t>فيلم وثائقي - الدروز</a:t>
            </a:r>
            <a:endParaRPr lang="ar-JO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64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 smtClean="0"/>
              <a:t>املأ جدول السكان العرب في اسرائيل:</a:t>
            </a:r>
            <a:br>
              <a:rPr lang="ar-JO" dirty="0" smtClean="0"/>
            </a:br>
            <a:endParaRPr lang="he-IL" dirty="0"/>
          </a:p>
        </p:txBody>
      </p:sp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062830"/>
              </p:ext>
            </p:extLst>
          </p:nvPr>
        </p:nvGraphicFramePr>
        <p:xfrm>
          <a:off x="611560" y="1412776"/>
          <a:ext cx="8229598" cy="376236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71406"/>
                <a:gridCol w="1371406"/>
                <a:gridCol w="1371406"/>
                <a:gridCol w="1371406"/>
                <a:gridCol w="1371987"/>
                <a:gridCol w="1371987"/>
              </a:tblGrid>
              <a:tr h="37623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المسلمون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البدو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الشركس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المسيحيون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اليهود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</a:tr>
              <a:tr h="37623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عددهم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</a:tr>
              <a:tr h="75247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اسماء بلدات يسكنون بها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</a:tr>
              <a:tr h="112871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مميزات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</a:tr>
              <a:tr h="112871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تغييرات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706" marR="62706" marT="0" marB="0"/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1982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IQ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مصطلحات في موضوع السكان</a:t>
            </a:r>
            <a:r>
              <a:rPr lang="ar-IQ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he-I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JO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(تعلمناها حتى اليوم</a:t>
            </a:r>
            <a:r>
              <a:rPr lang="he-I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)</a:t>
            </a:r>
            <a:r>
              <a:rPr lang="he-I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</a:rPr>
              <a:t/>
            </a:r>
            <a:br>
              <a:rPr lang="he-I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</a:rPr>
            </a:br>
            <a:endParaRPr lang="he-IL" sz="3600" dirty="0"/>
          </a:p>
        </p:txBody>
      </p:sp>
      <p:sp>
        <p:nvSpPr>
          <p:cNvPr id="4" name="מציין מיקום תוכן 3"/>
          <p:cNvSpPr txBox="1">
            <a:spLocks noGrp="1"/>
          </p:cNvSpPr>
          <p:nvPr>
            <p:ph idx="1"/>
          </p:nvPr>
        </p:nvSpPr>
        <p:spPr>
          <a:xfrm>
            <a:off x="611560" y="980729"/>
            <a:ext cx="8280920" cy="53984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ديموغرافيا.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الكثافة السكانية.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التوزيع السكاني، الإنتشار السكاني.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الزيادة الطبيعية ... معدلات الزيادة الطبيعية ( ولادات ، وفيات ).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الهجرة .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الهرم السكاني .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متوسط العمر .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المستوى </a:t>
            </a: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المعيشي .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المستوى التعليمي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النمو السكاني</a:t>
            </a:r>
            <a:r>
              <a:rPr lang="ar-IQ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</a:t>
            </a:r>
            <a:endParaRPr lang="ar-IQ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19371"/>
            <a:ext cx="3096468" cy="30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2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التركيبة السكانية في إسرائيل: </a:t>
            </a:r>
            <a:br>
              <a:rPr lang="ar-IQ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endParaRPr lang="he-IL" b="1" dirty="0">
              <a:latin typeface="Traditional Arabic" panose="02020603050405020304" pitchFamily="18" charset="-78"/>
            </a:endParaRPr>
          </a:p>
        </p:txBody>
      </p:sp>
      <p:sp>
        <p:nvSpPr>
          <p:cNvPr id="4" name="מלבן 4"/>
          <p:cNvSpPr>
            <a:spLocks noChangeArrowheads="1"/>
          </p:cNvSpPr>
          <p:nvPr/>
        </p:nvSpPr>
        <p:spPr bwMode="auto">
          <a:xfrm>
            <a:off x="323849" y="1772816"/>
            <a:ext cx="85693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IQ" sz="24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المجتمع </a:t>
            </a:r>
            <a:r>
              <a:rPr lang="ar-IQ" sz="24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السكاني في إسرائيل يتكوَّن من مجموعتين مختلفتين! والتوزيع البارز في التركيبة السكانية هذه هو: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ar-IQ" sz="24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مجموعة يهودية – السكان اليهود .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ar-IQ" sz="24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ومجموعة عربية – السكان العرب.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IQ" sz="24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في سنة 2006 تقريبًا وعندما وصل عدد السكان اليهود إلى 5.5 مليون نسمة ، كانت نسبة اليهود من مجمل السكان في الدولة حوالي %80 . معظم السكان اليهود هو من موجات الهجرة التي أتت إلى البلاد في فترات مختلفة منذ أواخر القرن ال- 19 . معظم المهاجرين قَدِموا بعد قيام الدولة.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IQ" sz="24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في تلك السنة ( أي في سنة 2006 )، كان عدد السكان العرب حوالي 1.5 مليون شخص. حيث شَكَّلت حوالي %20 من سكان الدولة. وفي هذه المجموعة السكانية هذه أو الفئة من السكان، هناك مواطنون ينتمون إلى طوائف وأديان أخرى ومجموعات عرقية مختلفة : المسلمون ، المسيحيون ، الدروز ، البدو والشَّركس.  </a:t>
            </a:r>
            <a:endParaRPr lang="he-IL" sz="2400" dirty="0">
              <a:solidFill>
                <a:prstClr val="black"/>
              </a:solidFill>
              <a:latin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79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 txBox="1">
            <a:spLocks noGrp="1"/>
          </p:cNvSpPr>
          <p:nvPr>
            <p:ph idx="1"/>
          </p:nvPr>
        </p:nvSpPr>
        <p:spPr>
          <a:xfrm>
            <a:off x="539552" y="453551"/>
            <a:ext cx="8229600" cy="592777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IQ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السكان العرب في </a:t>
            </a:r>
            <a:r>
              <a:rPr lang="ar-IQ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إسرائيل </a:t>
            </a:r>
            <a:endParaRPr lang="ar-IQ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just">
              <a:defRPr/>
            </a:pPr>
            <a:r>
              <a:rPr lang="ar-IQ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قُدِّرَ عدد سكان العرب في إسرائيل الذين يتواجدون داخل حدود دولة إسرائيل والتي تَحَدَّدَت في الإتفاقيات مع الدول العربية عام 1949، حوالي 156.000 ألف نسمة . أما اليوم فيبلغ عدد السكان العرب حوالي 1.600.000 مليون نسمة. حيث أن عددهم تضاعف منذ قيام الدولة حتى الآن بِ 8 أضعاف . تعتبر هذه زيادة كبيرة ! من الجدير ذكره إن الجانب الأكبر من هذه الزيادة نابع من عامل التكاثر والزيادة الطبيعية . وللهجرة تأثير بسيط وقليل يكاد يكون غير ملموسًا. </a:t>
            </a:r>
          </a:p>
          <a:p>
            <a:pPr algn="just">
              <a:defRPr/>
            </a:pPr>
            <a:r>
              <a:rPr lang="ar-IQ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تعتبر الزيادة الطبيعية للسكان العرب في إسرائيل هي الأعلى مقارنةً بالدول العربية المجاورة، مثل سوريا ، الأردن ومصر. </a:t>
            </a:r>
          </a:p>
          <a:p>
            <a:pPr algn="just">
              <a:defRPr/>
            </a:pPr>
            <a:r>
              <a:rPr lang="ar-IQ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من الجدير ذكره ، إن عدد السكان العرب في إسرائيل قد ازداد بعد ضم القدس الشرقية إلى إسرائيل في أعقاب حرب عام 1967.   </a:t>
            </a:r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94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التوزيع السكاني للسكان العرب في إسرائيل : </a:t>
            </a:r>
            <a:b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endParaRPr lang="he-IL" dirty="0"/>
          </a:p>
        </p:txBody>
      </p:sp>
      <p:sp>
        <p:nvSpPr>
          <p:cNvPr id="4" name="מציין מיקום תוכן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9361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يقيم </a:t>
            </a: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معظم المواطنين العرب في إسرائيل في المناطق الشمالية من البلاد – تقريبًا نصف المواطنين العرب. ( في منطقة الجولان ، الجليل </a:t>
            </a:r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</a:t>
            </a:r>
            <a:r>
              <a:rPr lang="ar-J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اعلى</a:t>
            </a:r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والجليل الأسفل). </a:t>
            </a:r>
          </a:p>
          <a:p>
            <a:pPr marL="285750" indent="-285750" algn="just">
              <a:buFontTx/>
              <a:buChar char="-"/>
              <a:defRPr/>
            </a:pP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في منطقة لواء القدس يعيش حوالي %18 من </a:t>
            </a:r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السكان </a:t>
            </a: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العرب. </a:t>
            </a:r>
          </a:p>
          <a:p>
            <a:pPr marL="285750" indent="-285750" algn="just">
              <a:buFontTx/>
              <a:buChar char="-"/>
              <a:defRPr/>
            </a:pP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أقلية من السكان العرب يعيشون في مناطق مركز البلاد ( تل أبيب ، يافا ، اللد ، الرملة وغيرها من البلدان في مركز البلاد ). </a:t>
            </a:r>
          </a:p>
          <a:p>
            <a:pPr marL="285750" indent="-285750" algn="just">
              <a:buFontTx/>
              <a:buChar char="-"/>
              <a:defRPr/>
            </a:pP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الأقلية الباقية يسكنون في المناطق الجنوبية ( النقب ) .   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81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التوزيع السكاني للسكان العرب</a:t>
            </a:r>
            <a:endParaRPr lang="he-IL" b="1" dirty="0">
              <a:latin typeface="Traditional Arabic" panose="02020603050405020304" pitchFamily="18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2736303" cy="47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التركيبة السكانية للسكان العرب في إسرائيل: 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</a:endParaRPr>
          </a:p>
        </p:txBody>
      </p:sp>
      <p:sp>
        <p:nvSpPr>
          <p:cNvPr id="4" name="מציין מיקום תוכן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70898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غالبية السكان العرب في إسرائيل هم من المسلمين، والأقلية الباقية هم مسيحيون ودروز .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Calibri"/>
                <a:cs typeface="Arabic Typesetting" pitchFamily="66" charset="-78"/>
              </a:rPr>
              <a:t> حسب الإحصائيات الإسرائيلية الرسمية يشكّل المسلمون حوالي 83% من العرب في إسرائيل، 9%</a:t>
            </a: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Calibri"/>
                <a:cs typeface="Arabic Typesetting" pitchFamily="66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Calibri"/>
                <a:cs typeface="Arabic Typesetting" pitchFamily="66" charset="-78"/>
              </a:rPr>
              <a:t>-</a:t>
            </a: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Calibri"/>
                <a:cs typeface="Arabic Typesetting" pitchFamily="66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Calibri"/>
                <a:cs typeface="Arabic Typesetting" pitchFamily="66" charset="-78"/>
              </a:rPr>
              <a:t>10% من المسيحيين و</a:t>
            </a: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Calibri"/>
                <a:cs typeface="Arabic Typesetting" pitchFamily="66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Calibri"/>
                <a:cs typeface="Arabic Typesetting" pitchFamily="66" charset="-78"/>
              </a:rPr>
              <a:t>8% دروز. </a:t>
            </a:r>
            <a:endParaRPr lang="ar-IQ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ea typeface="Calibri"/>
              <a:cs typeface="Arabic Typesetting" pitchFamily="66" charset="-78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Calibri"/>
                <a:cs typeface="Arabic Typesetting" pitchFamily="66" charset="-78"/>
              </a:rPr>
              <a:t>يقدّر عدد مواطني إسرائيل العرب والحائزين على مكانة "مقيم دائم" بما يقارب 1،413،500 نسمة بالإضافة إلى فلسطينيي ال 48 الذين يحصلون على الجنسية أيضاً، أي 19.87% من السكان الإسرائيليين وهم يقيمون في خمس مناطق رئيسية: الجليل، المثلث، الجولان، القدس وشمالي النقب. </a:t>
            </a:r>
            <a:endParaRPr lang="ar-JO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ea typeface="Calibri"/>
              <a:cs typeface="Arabic Typesetting" pitchFamily="66" charset="-78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defRPr/>
            </a:pPr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Calibri"/>
                <a:cs typeface="Arabic Typesetting" pitchFamily="66" charset="-78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ea typeface="Calibri"/>
              <a:cs typeface="Arabic Typesetting" pitchFamily="66" charset="-78"/>
            </a:endParaRPr>
          </a:p>
          <a:p>
            <a:pPr>
              <a:defRPr/>
            </a:pPr>
            <a:endParaRPr lang="he-I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43981"/>
            <a:ext cx="2519834" cy="201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5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المسلمون</a:t>
            </a:r>
            <a:endParaRPr lang="he-IL" b="1" dirty="0">
              <a:latin typeface="Traditional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272808" cy="310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65104"/>
            <a:ext cx="3810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البدو</a:t>
            </a:r>
            <a:endParaRPr lang="he-IL" b="1" dirty="0">
              <a:latin typeface="Traditional Arabic" panose="02020603050405020304" pitchFamily="18" charset="-78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268666" cy="30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3" y="3789040"/>
            <a:ext cx="2970505" cy="258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0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548</Words>
  <Application>Microsoft Office PowerPoint</Application>
  <PresentationFormat>‫הצגה על המסך (4:3)</PresentationFormat>
  <Paragraphs>77</Paragraphs>
  <Slides>13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ערכת נושא Office</vt:lpstr>
      <vt:lpstr>                السكان في إسرائيل                </vt:lpstr>
      <vt:lpstr>مصطلحات في موضوع السكان:  (تعلمناها حتى اليوم) </vt:lpstr>
      <vt:lpstr>التركيبة السكانية في إسرائيل:  </vt:lpstr>
      <vt:lpstr>מצגת של PowerPoint</vt:lpstr>
      <vt:lpstr>التوزيع السكاني للسكان العرب في إسرائيل :  </vt:lpstr>
      <vt:lpstr>التوزيع السكاني للسكان العرب</vt:lpstr>
      <vt:lpstr>التركيبة السكانية للسكان العرب في إسرائيل: </vt:lpstr>
      <vt:lpstr>المسلمون</vt:lpstr>
      <vt:lpstr>البدو</vt:lpstr>
      <vt:lpstr>الشركس</vt:lpstr>
      <vt:lpstr>المسيحيون</vt:lpstr>
      <vt:lpstr>الدروز</vt:lpstr>
      <vt:lpstr>املأ جدول السكان العرب في اسرائيل: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السكان في إسرائيل</dc:title>
  <dc:creator>USER</dc:creator>
  <cp:lastModifiedBy>USER</cp:lastModifiedBy>
  <cp:revision>16</cp:revision>
  <dcterms:created xsi:type="dcterms:W3CDTF">2014-12-15T19:47:12Z</dcterms:created>
  <dcterms:modified xsi:type="dcterms:W3CDTF">2016-01-14T10:15:11Z</dcterms:modified>
</cp:coreProperties>
</file>