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61" r:id="rId6"/>
    <p:sldId id="259" r:id="rId7"/>
    <p:sldId id="262" r:id="rId8"/>
    <p:sldId id="263" r:id="rId9"/>
    <p:sldId id="264" r:id="rId10"/>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00" d="100"/>
          <a:sy n="100" d="100"/>
        </p:scale>
        <p:origin x="-504" y="5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21580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3012407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1275306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4547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318101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3368541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268050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378614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454125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4201806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323607D-2960-4263-AFE9-37AA5EE6464C}" type="datetimeFigureOut">
              <a:rPr lang="he-IL" smtClean="0"/>
              <a:t>כ"ג/כסלו/תשע"ה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BEEB2D6-A9E0-442F-ADF7-39A09499484D}" type="slidenum">
              <a:rPr lang="he-IL" smtClean="0"/>
              <a:t>‹#›</a:t>
            </a:fld>
            <a:endParaRPr lang="he-IL"/>
          </a:p>
        </p:txBody>
      </p:sp>
    </p:spTree>
    <p:extLst>
      <p:ext uri="{BB962C8B-B14F-4D97-AF65-F5344CB8AC3E}">
        <p14:creationId xmlns:p14="http://schemas.microsoft.com/office/powerpoint/2010/main" val="1418557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323607D-2960-4263-AFE9-37AA5EE6464C}" type="datetimeFigureOut">
              <a:rPr lang="he-IL" smtClean="0"/>
              <a:t>כ"ג/כסלו/תשע"ה</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BEEB2D6-A9E0-442F-ADF7-39A09499484D}" type="slidenum">
              <a:rPr lang="he-IL" smtClean="0"/>
              <a:t>‹#›</a:t>
            </a:fld>
            <a:endParaRPr lang="he-IL"/>
          </a:p>
        </p:txBody>
      </p:sp>
    </p:spTree>
    <p:extLst>
      <p:ext uri="{BB962C8B-B14F-4D97-AF65-F5344CB8AC3E}">
        <p14:creationId xmlns:p14="http://schemas.microsoft.com/office/powerpoint/2010/main" val="3546009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3568" y="1052736"/>
            <a:ext cx="7772400" cy="1470025"/>
          </a:xfrm>
        </p:spPr>
        <p:txBody>
          <a:bodyPr>
            <a:normAutofit/>
          </a:bodyPr>
          <a:lstStyle/>
          <a:p>
            <a:r>
              <a:rPr lang="ar-IQ" sz="6600" b="1" dirty="0" smtClean="0">
                <a:solidFill>
                  <a:srgbClr val="0070C0"/>
                </a:solidFill>
                <a:effectLst>
                  <a:outerShdw blurRad="38100" dist="38100" dir="2700000" algn="tl">
                    <a:srgbClr val="000000">
                      <a:alpha val="43137"/>
                    </a:srgbClr>
                  </a:outerShdw>
                </a:effectLst>
                <a:latin typeface="Arabic Typesetting" pitchFamily="66" charset="-78"/>
                <a:cs typeface="Arabic Typesetting" pitchFamily="66" charset="-78"/>
              </a:rPr>
              <a:t>التحولات لدى السكان في إسرائيل</a:t>
            </a:r>
            <a:endParaRPr lang="he-IL" sz="6600" b="1" dirty="0">
              <a:solidFill>
                <a:srgbClr val="0070C0"/>
              </a:solidFill>
              <a:effectLst>
                <a:outerShdw blurRad="38100" dist="38100" dir="2700000" algn="tl">
                  <a:srgbClr val="000000">
                    <a:alpha val="43137"/>
                  </a:srgbClr>
                </a:outerShdw>
              </a:effectLst>
              <a:latin typeface="Arabic Typesetting" pitchFamily="66" charset="-78"/>
            </a:endParaRPr>
          </a:p>
        </p:txBody>
      </p:sp>
      <p:sp>
        <p:nvSpPr>
          <p:cNvPr id="3" name="כותרת משנה 2"/>
          <p:cNvSpPr>
            <a:spLocks noGrp="1"/>
          </p:cNvSpPr>
          <p:nvPr>
            <p:ph type="subTitle" idx="1"/>
          </p:nvPr>
        </p:nvSpPr>
        <p:spPr>
          <a:xfrm>
            <a:off x="1403648" y="3068960"/>
            <a:ext cx="6400800" cy="1752600"/>
          </a:xfrm>
        </p:spPr>
        <p:txBody>
          <a:bodyPr>
            <a:normAutofit/>
          </a:bodyPr>
          <a:lstStyle/>
          <a:p>
            <a:r>
              <a:rPr lang="ar-IQ" sz="7200" dirty="0">
                <a:solidFill>
                  <a:srgbClr val="FF0000"/>
                </a:solidFill>
                <a:latin typeface="Arabic Typesetting" pitchFamily="66" charset="-78"/>
                <a:ea typeface="+mj-ea"/>
                <a:cs typeface="Arabic Typesetting" pitchFamily="66" charset="-78"/>
              </a:rPr>
              <a:t>المستوى المعيشي في </a:t>
            </a:r>
            <a:r>
              <a:rPr lang="ar-IQ" sz="7200" dirty="0" smtClean="0">
                <a:solidFill>
                  <a:srgbClr val="FF0000"/>
                </a:solidFill>
                <a:latin typeface="Arabic Typesetting" pitchFamily="66" charset="-78"/>
                <a:ea typeface="+mj-ea"/>
                <a:cs typeface="Arabic Typesetting" pitchFamily="66" charset="-78"/>
              </a:rPr>
              <a:t>إسرائيل</a:t>
            </a:r>
            <a:endParaRPr lang="he-IL" sz="5400" dirty="0">
              <a:solidFill>
                <a:srgbClr val="FF0000"/>
              </a:solidFill>
              <a:latin typeface="Arabic Typesetting" pitchFamily="66" charset="-78"/>
            </a:endParaRPr>
          </a:p>
        </p:txBody>
      </p:sp>
    </p:spTree>
    <p:extLst>
      <p:ext uri="{BB962C8B-B14F-4D97-AF65-F5344CB8AC3E}">
        <p14:creationId xmlns:p14="http://schemas.microsoft.com/office/powerpoint/2010/main" val="199006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99792" y="332656"/>
            <a:ext cx="5976664" cy="646331"/>
          </a:xfrm>
          <a:prstGeom prst="rect">
            <a:avLst/>
          </a:prstGeom>
          <a:noFill/>
        </p:spPr>
        <p:txBody>
          <a:bodyPr wrap="square" rtlCol="1">
            <a:spAutoFit/>
          </a:bodyPr>
          <a:lstStyle/>
          <a:p>
            <a:r>
              <a:rPr lang="ar-IQ" sz="3600" u="sng" dirty="0" smtClean="0">
                <a:solidFill>
                  <a:srgbClr val="FF0000"/>
                </a:solidFill>
                <a:effectLst>
                  <a:outerShdw blurRad="38100" dist="38100" dir="2700000" algn="tl">
                    <a:srgbClr val="000000">
                      <a:alpha val="43137"/>
                    </a:srgbClr>
                  </a:outerShdw>
                </a:effectLst>
                <a:latin typeface="Arabic Typesetting" pitchFamily="66" charset="-78"/>
                <a:ea typeface="Times New Roman"/>
                <a:cs typeface="Arabic Typesetting" pitchFamily="66" charset="-78"/>
              </a:rPr>
              <a:t>التحولات في المجتمع السكاني الإسرائيلي:</a:t>
            </a:r>
            <a:endParaRPr lang="he-IL" sz="3600" u="sng" dirty="0" smtClean="0">
              <a:solidFill>
                <a:srgbClr val="FF0000"/>
              </a:solidFill>
              <a:effectLst>
                <a:outerShdw blurRad="38100" dist="38100" dir="2700000" algn="tl">
                  <a:srgbClr val="000000">
                    <a:alpha val="43137"/>
                  </a:srgbClr>
                </a:outerShdw>
              </a:effectLst>
              <a:latin typeface="Arabic Typesetting" pitchFamily="66" charset="-78"/>
              <a:ea typeface="Times New Roman"/>
            </a:endParaRPr>
          </a:p>
        </p:txBody>
      </p:sp>
      <p:sp>
        <p:nvSpPr>
          <p:cNvPr id="3" name="TextBox 2"/>
          <p:cNvSpPr txBox="1"/>
          <p:nvPr/>
        </p:nvSpPr>
        <p:spPr>
          <a:xfrm>
            <a:off x="467544" y="1124744"/>
            <a:ext cx="8208912" cy="4832092"/>
          </a:xfrm>
          <a:prstGeom prst="rect">
            <a:avLst/>
          </a:prstGeom>
          <a:noFill/>
        </p:spPr>
        <p:txBody>
          <a:bodyPr wrap="square" rtlCol="1">
            <a:spAutoFit/>
          </a:bodyPr>
          <a:lstStyle/>
          <a:p>
            <a:pPr algn="just"/>
            <a:r>
              <a:rPr lang="ar-IQ" sz="2800" dirty="0" smtClean="0">
                <a:latin typeface="Arabic Typesetting" pitchFamily="66" charset="-78"/>
                <a:ea typeface="Times New Roman"/>
                <a:cs typeface="Arabic Typesetting" pitchFamily="66" charset="-78"/>
              </a:rPr>
              <a:t>منذ قيام الدولة وحتى الآن حصلت تغييرات وتحولات في العديد من المجالات ...</a:t>
            </a:r>
          </a:p>
          <a:p>
            <a:pPr algn="just"/>
            <a:r>
              <a:rPr lang="ar-IQ" sz="2800" dirty="0" smtClean="0">
                <a:latin typeface="Arabic Typesetting" pitchFamily="66" charset="-78"/>
                <a:ea typeface="Times New Roman"/>
                <a:cs typeface="Arabic Typesetting" pitchFamily="66" charset="-78"/>
              </a:rPr>
              <a:t>إرتفع المستوى المعيشي، وارتفع المستوى التعليمي أيضًا، وكذلك إرتفع متوسط العمر لدى السكان في الدولة وأصبح يُعادل متوسط العمر الموجود في الدول المتطورة في العالم .</a:t>
            </a:r>
          </a:p>
          <a:p>
            <a:pPr algn="just"/>
            <a:endParaRPr lang="ar-IQ" sz="2800" dirty="0" smtClean="0">
              <a:latin typeface="Arabic Typesetting" pitchFamily="66" charset="-78"/>
              <a:ea typeface="Times New Roman"/>
              <a:cs typeface="Arabic Typesetting" pitchFamily="66" charset="-78"/>
            </a:endParaRPr>
          </a:p>
          <a:p>
            <a:pPr algn="just"/>
            <a:r>
              <a:rPr lang="ar-IQ" sz="2800" dirty="0" smtClean="0">
                <a:latin typeface="Arabic Typesetting" pitchFamily="66" charset="-78"/>
                <a:ea typeface="Times New Roman"/>
                <a:cs typeface="Arabic Typesetting" pitchFamily="66" charset="-78"/>
              </a:rPr>
              <a:t>يُمكن أن يكون المستوى المعيشي في إسرائيل ليس مرتفعًا بالمقارنة مع المستوى المعيشي في الولايات  المتحدة الأمريكية، ولكنه مشابه كثيرًا لمستوى المعيشي في دول متطورة أخرى، على سبيل المثال: إسبانيا...</a:t>
            </a:r>
          </a:p>
          <a:p>
            <a:pPr algn="just"/>
            <a:r>
              <a:rPr lang="ar-IQ" sz="2800" dirty="0" smtClean="0">
                <a:latin typeface="Arabic Typesetting" pitchFamily="66" charset="-78"/>
                <a:ea typeface="Times New Roman"/>
                <a:cs typeface="Arabic Typesetting" pitchFamily="66" charset="-78"/>
              </a:rPr>
              <a:t>لكن، لا يُفهم من ذلك بأن المستوى المعيشي لدى جميع السكان في إسرائيل إرتفع بشكل متشابه ومتساوي لدى الجميع! فنلاحظ بأن هناك يوجد فجوة وفارق كبير في المستوى المعيشي بين الشرائح السكانية المختلفة. </a:t>
            </a:r>
          </a:p>
          <a:p>
            <a:pPr algn="just"/>
            <a:endParaRPr lang="ar-IQ" sz="2800" dirty="0" smtClean="0">
              <a:latin typeface="Arabic Typesetting" pitchFamily="66" charset="-78"/>
              <a:ea typeface="Times New Roman"/>
              <a:cs typeface="Arabic Typesetting" pitchFamily="66" charset="-78"/>
            </a:endParaRPr>
          </a:p>
          <a:p>
            <a:pPr algn="just"/>
            <a:r>
              <a:rPr lang="ar-IQ" sz="2800" dirty="0" smtClean="0">
                <a:latin typeface="Arabic Typesetting" pitchFamily="66" charset="-78"/>
                <a:ea typeface="Times New Roman"/>
                <a:cs typeface="Arabic Typesetting" pitchFamily="66" charset="-78"/>
              </a:rPr>
              <a:t>يمكننا تحديد المستوى المعيشي بمساعدة عدد من الشروط مثل: الدخل الشهري ، الصَّرف الشهري ، كثافة السَّكن وأمور أخرى ...    </a:t>
            </a:r>
            <a:endParaRPr lang="he-IL" sz="2800" dirty="0" smtClean="0">
              <a:latin typeface="Arabic Typesetting" pitchFamily="66" charset="-78"/>
              <a:ea typeface="Times New Roman"/>
            </a:endParaRPr>
          </a:p>
        </p:txBody>
      </p:sp>
    </p:spTree>
    <p:extLst>
      <p:ext uri="{BB962C8B-B14F-4D97-AF65-F5344CB8AC3E}">
        <p14:creationId xmlns:p14="http://schemas.microsoft.com/office/powerpoint/2010/main" val="289856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p:cTn id="30"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60032" y="404664"/>
            <a:ext cx="3888432" cy="646331"/>
          </a:xfrm>
          <a:prstGeom prst="rect">
            <a:avLst/>
          </a:prstGeom>
          <a:noFill/>
        </p:spPr>
        <p:txBody>
          <a:bodyPr wrap="square" rtlCol="1">
            <a:spAutoFit/>
          </a:bodyPr>
          <a:lstStyle/>
          <a:p>
            <a:r>
              <a:rPr lang="ar-IQ" sz="3600" u="sng" dirty="0" smtClean="0">
                <a:solidFill>
                  <a:srgbClr val="0000FF"/>
                </a:solidFill>
                <a:effectLst>
                  <a:outerShdw blurRad="38100" dist="38100" dir="2700000" algn="tl">
                    <a:srgbClr val="000000">
                      <a:alpha val="43137"/>
                    </a:srgbClr>
                  </a:outerShdw>
                </a:effectLst>
                <a:latin typeface="Arabic Typesetting" pitchFamily="66" charset="-78"/>
                <a:cs typeface="Arabic Typesetting" pitchFamily="66" charset="-78"/>
              </a:rPr>
              <a:t>المستوى المعيشي: </a:t>
            </a:r>
            <a:endParaRPr lang="he-IL" sz="3600" u="sng" dirty="0">
              <a:solidFill>
                <a:srgbClr val="0000FF"/>
              </a:solidFill>
              <a:effectLst>
                <a:outerShdw blurRad="38100" dist="38100" dir="2700000" algn="tl">
                  <a:srgbClr val="000000">
                    <a:alpha val="43137"/>
                  </a:srgbClr>
                </a:outerShdw>
              </a:effectLst>
              <a:latin typeface="Arabic Typesetting" pitchFamily="66" charset="-78"/>
            </a:endParaRPr>
          </a:p>
        </p:txBody>
      </p:sp>
      <p:sp>
        <p:nvSpPr>
          <p:cNvPr id="3" name="TextBox 2"/>
          <p:cNvSpPr txBox="1"/>
          <p:nvPr/>
        </p:nvSpPr>
        <p:spPr>
          <a:xfrm>
            <a:off x="467544" y="1340768"/>
            <a:ext cx="8280920" cy="3847207"/>
          </a:xfrm>
          <a:prstGeom prst="rect">
            <a:avLst/>
          </a:prstGeom>
          <a:noFill/>
        </p:spPr>
        <p:txBody>
          <a:bodyPr wrap="square" rtlCol="1">
            <a:spAutoFit/>
          </a:bodyPr>
          <a:lstStyle/>
          <a:p>
            <a:r>
              <a:rPr lang="ar-IQ" sz="2800" dirty="0" smtClean="0">
                <a:effectLst>
                  <a:outerShdw blurRad="38100" dist="38100" dir="2700000" algn="tl">
                    <a:srgbClr val="000000">
                      <a:alpha val="43137"/>
                    </a:srgbClr>
                  </a:outerShdw>
                </a:effectLst>
                <a:latin typeface="Arabic Typesetting" pitchFamily="66" charset="-78"/>
                <a:cs typeface="Arabic Typesetting" pitchFamily="66" charset="-78"/>
              </a:rPr>
              <a:t>هو المستوى الذي تعيش فيه شريحة أو فئة سكانية معينة. حيث يُقاس المستوى المعيشي بواسطة مستوى الدخل والصَّرف في الشهر للفرد الواحد.</a:t>
            </a:r>
          </a:p>
          <a:p>
            <a:r>
              <a:rPr lang="ar-IQ" sz="2400" dirty="0" smtClean="0">
                <a:effectLst>
                  <a:outerShdw blurRad="38100" dist="38100" dir="2700000" algn="tl">
                    <a:srgbClr val="000000">
                      <a:alpha val="43137"/>
                    </a:srgbClr>
                  </a:outerShdw>
                </a:effectLst>
                <a:latin typeface="Arabic Typesetting" pitchFamily="66" charset="-78"/>
                <a:cs typeface="Arabic Typesetting" pitchFamily="66" charset="-78"/>
              </a:rPr>
              <a:t> </a:t>
            </a:r>
          </a:p>
          <a:p>
            <a:pPr algn="just"/>
            <a:r>
              <a:rPr lang="ar-IQ" sz="3200" b="0" i="0" u="sng" dirty="0" smtClean="0">
                <a:solidFill>
                  <a:srgbClr val="000000"/>
                </a:solidFill>
                <a:effectLst>
                  <a:outerShdw blurRad="38100" dist="38100" dir="2700000" algn="tl">
                    <a:srgbClr val="000000">
                      <a:alpha val="43137"/>
                    </a:srgbClr>
                  </a:outerShdw>
                </a:effectLst>
                <a:latin typeface="Arabic Typesetting" pitchFamily="66" charset="-78"/>
                <a:cs typeface="Arabic Typesetting" pitchFamily="66" charset="-78"/>
              </a:rPr>
              <a:t>تعريف المستوى المعيشي :</a:t>
            </a:r>
          </a:p>
          <a:p>
            <a:pPr algn="just"/>
            <a:r>
              <a:rPr lang="ar-IQ" sz="2400" dirty="0" smtClean="0"/>
              <a:t/>
            </a:r>
            <a:br>
              <a:rPr lang="ar-IQ" sz="2400" dirty="0" smtClean="0"/>
            </a:br>
            <a:r>
              <a:rPr lang="ar-IQ" sz="2800" b="0" i="0" dirty="0" smtClean="0">
                <a:solidFill>
                  <a:srgbClr val="000000"/>
                </a:solidFill>
                <a:effectLst/>
                <a:latin typeface="Arabic Typesetting" pitchFamily="66" charset="-78"/>
                <a:cs typeface="Arabic Typesetting" pitchFamily="66" charset="-78"/>
              </a:rPr>
              <a:t>المستوى المعيشي: كل ما يتمتع به الفرد من ملبس ومأكل ومسكن ويتحدد ذلك بمستوى الدخل والبيئة التي يعيش فيها والطبقة الاجتماعية التي ينتمي اليها. و يقاس المستوى المعيشي بعدة مؤشرات اقتصادية واجتماعية وثقافية مثل /الدخل/نسبة التعلم/المستوى الصحي/ معدل الفقر...</a:t>
            </a:r>
            <a:endParaRPr lang="ar-IQ" sz="2800" dirty="0" smtClean="0">
              <a:effectLst>
                <a:outerShdw blurRad="38100" dist="38100" dir="2700000" algn="tl">
                  <a:srgbClr val="000000">
                    <a:alpha val="43137"/>
                  </a:srgbClr>
                </a:outerShdw>
              </a:effectLst>
              <a:latin typeface="Arabic Typesetting" pitchFamily="66" charset="-78"/>
              <a:cs typeface="Arabic Typesetting" pitchFamily="66" charset="-78"/>
            </a:endParaRPr>
          </a:p>
          <a:p>
            <a:endParaRPr lang="he-IL" sz="2400" dirty="0">
              <a:effectLst>
                <a:outerShdw blurRad="38100" dist="38100" dir="2700000" algn="tl">
                  <a:srgbClr val="000000">
                    <a:alpha val="43137"/>
                  </a:srgbClr>
                </a:outerShdw>
              </a:effectLst>
              <a:latin typeface="Arabic Typesetting" pitchFamily="66" charset="-78"/>
            </a:endParaRPr>
          </a:p>
        </p:txBody>
      </p:sp>
    </p:spTree>
    <p:extLst>
      <p:ext uri="{BB962C8B-B14F-4D97-AF65-F5344CB8AC3E}">
        <p14:creationId xmlns:p14="http://schemas.microsoft.com/office/powerpoint/2010/main" val="3429256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35896" y="522974"/>
            <a:ext cx="5256584" cy="684803"/>
          </a:xfrm>
          <a:prstGeom prst="rect">
            <a:avLst/>
          </a:prstGeom>
          <a:noFill/>
        </p:spPr>
        <p:txBody>
          <a:bodyPr wrap="square" rtlCol="1">
            <a:spAutoFit/>
          </a:bodyPr>
          <a:lstStyle/>
          <a:p>
            <a:pPr>
              <a:lnSpc>
                <a:spcPct val="150000"/>
              </a:lnSpc>
            </a:pPr>
            <a:r>
              <a:rPr lang="ar-IQ" sz="2800" u="sng" dirty="0" smtClean="0">
                <a:effectLst>
                  <a:outerShdw blurRad="38100" dist="38100" dir="2700000" algn="tl">
                    <a:srgbClr val="000000">
                      <a:alpha val="43137"/>
                    </a:srgbClr>
                  </a:outerShdw>
                </a:effectLst>
                <a:latin typeface="Arabic Typesetting" pitchFamily="66" charset="-78"/>
                <a:ea typeface="Times New Roman"/>
                <a:cs typeface="Arabic Typesetting" pitchFamily="66" charset="-78"/>
              </a:rPr>
              <a:t>الدخل الشهري والصَّرف الشهري:</a:t>
            </a:r>
            <a:r>
              <a:rPr lang="he-IL" sz="2800" u="sng" dirty="0">
                <a:effectLst>
                  <a:outerShdw blurRad="38100" dist="38100" dir="2700000" algn="tl">
                    <a:srgbClr val="000000">
                      <a:alpha val="43137"/>
                    </a:srgbClr>
                  </a:outerShdw>
                </a:effectLst>
                <a:latin typeface="Arabic Typesetting" pitchFamily="66" charset="-78"/>
                <a:ea typeface="Times New Roman"/>
              </a:rPr>
              <a:t> </a:t>
            </a:r>
            <a:endParaRPr lang="he-IL" sz="2800" u="sng" dirty="0" smtClean="0">
              <a:effectLst>
                <a:outerShdw blurRad="38100" dist="38100" dir="2700000" algn="tl">
                  <a:srgbClr val="000000">
                    <a:alpha val="43137"/>
                  </a:srgbClr>
                </a:outerShdw>
              </a:effectLst>
              <a:latin typeface="Arabic Typesetting" pitchFamily="66" charset="-78"/>
              <a:ea typeface="Times New Roman"/>
            </a:endParaRPr>
          </a:p>
        </p:txBody>
      </p:sp>
      <p:sp>
        <p:nvSpPr>
          <p:cNvPr id="3" name="מלבן 2"/>
          <p:cNvSpPr/>
          <p:nvPr/>
        </p:nvSpPr>
        <p:spPr>
          <a:xfrm>
            <a:off x="323528" y="1446102"/>
            <a:ext cx="8640960" cy="4893647"/>
          </a:xfrm>
          <a:prstGeom prst="rect">
            <a:avLst/>
          </a:prstGeom>
        </p:spPr>
        <p:txBody>
          <a:bodyPr wrap="square">
            <a:spAutoFit/>
          </a:bodyPr>
          <a:lstStyle/>
          <a:p>
            <a:pPr algn="just">
              <a:lnSpc>
                <a:spcPct val="150000"/>
              </a:lnSpc>
            </a:pPr>
            <a:r>
              <a:rPr lang="ar-IQ" sz="2600" b="1" dirty="0" smtClean="0">
                <a:effectLst>
                  <a:outerShdw blurRad="38100" dist="38100" dir="2700000" algn="tl">
                    <a:srgbClr val="000000">
                      <a:alpha val="43137"/>
                    </a:srgbClr>
                  </a:outerShdw>
                </a:effectLst>
                <a:latin typeface="Arabic Typesetting" pitchFamily="66" charset="-78"/>
                <a:ea typeface="Times New Roman"/>
                <a:cs typeface="Arabic Typesetting" pitchFamily="66" charset="-78"/>
              </a:rPr>
              <a:t>هنالك فوارق كبيرة من حيث الدَّخل الشهري للشريحة السكانية الغنيَّة والتي تصل نسبتها إلى %10 من بين السكان في إسرائيل، (العُشر الأعلى)، وبين السكان الفقراء التي تصل نسبتها إلى %10 من السكان في إسرائيل (العشر الأسفل).</a:t>
            </a:r>
          </a:p>
          <a:p>
            <a:pPr algn="just">
              <a:lnSpc>
                <a:spcPct val="150000"/>
              </a:lnSpc>
            </a:pPr>
            <a:r>
              <a:rPr lang="ar-IQ" sz="2600" b="1" dirty="0" smtClean="0">
                <a:effectLst>
                  <a:outerShdw blurRad="38100" dist="38100" dir="2700000" algn="tl">
                    <a:srgbClr val="000000">
                      <a:alpha val="43137"/>
                    </a:srgbClr>
                  </a:outerShdw>
                </a:effectLst>
                <a:latin typeface="Arabic Typesetting" pitchFamily="66" charset="-78"/>
                <a:ea typeface="Times New Roman"/>
                <a:cs typeface="Arabic Typesetting" pitchFamily="66" charset="-78"/>
              </a:rPr>
              <a:t>لقد تَضاعف أجر الشريحة السكانية في العشر الأعلى بِ 12 مرَّة بالمقارنة مع أجر الشريحة السكانية في العشر الأسفل.</a:t>
            </a:r>
          </a:p>
          <a:p>
            <a:pPr algn="just">
              <a:lnSpc>
                <a:spcPct val="150000"/>
              </a:lnSpc>
            </a:pPr>
            <a:r>
              <a:rPr lang="ar-IQ" sz="2600" b="1" dirty="0" smtClean="0">
                <a:effectLst>
                  <a:outerShdw blurRad="38100" dist="38100" dir="2700000" algn="tl">
                    <a:srgbClr val="000000">
                      <a:alpha val="43137"/>
                    </a:srgbClr>
                  </a:outerShdw>
                </a:effectLst>
                <a:latin typeface="Arabic Typesetting" pitchFamily="66" charset="-78"/>
                <a:ea typeface="Times New Roman"/>
                <a:cs typeface="Arabic Typesetting" pitchFamily="66" charset="-78"/>
              </a:rPr>
              <a:t>أيضًا في مجال الصَّرف، هناك فرق بين الشرائح السكانية الموجودة في العشر الأعلى وبين الشرائح السكانية بالأعشار السفلى، حيث أن أصحاب الدخل المرتفع يسمحون لأنفسهم الإنفاق أكثر من الشرائح السكانية ذات الدخل المُتَدَنِّي الموجودة في العشر الأسفل.</a:t>
            </a:r>
          </a:p>
          <a:p>
            <a:pPr algn="just">
              <a:lnSpc>
                <a:spcPct val="150000"/>
              </a:lnSpc>
            </a:pPr>
            <a:r>
              <a:rPr lang="ar-IQ" sz="2600" b="1" dirty="0" smtClean="0">
                <a:effectLst>
                  <a:outerShdw blurRad="38100" dist="38100" dir="2700000" algn="tl">
                    <a:srgbClr val="000000">
                      <a:alpha val="43137"/>
                    </a:srgbClr>
                  </a:outerShdw>
                </a:effectLst>
                <a:latin typeface="Arabic Typesetting" pitchFamily="66" charset="-78"/>
                <a:ea typeface="Times New Roman"/>
                <a:cs typeface="Arabic Typesetting" pitchFamily="66" charset="-78"/>
              </a:rPr>
              <a:t>بشكل عام، المصروفات للعائلة المنتمية للعشر الأعلى، أكبر بثلاث مرات من المصروفات للعائلة من العشر الأسفل.</a:t>
            </a:r>
          </a:p>
          <a:p>
            <a:pPr algn="just">
              <a:lnSpc>
                <a:spcPct val="150000"/>
              </a:lnSpc>
            </a:pPr>
            <a:r>
              <a:rPr lang="ar-IQ" sz="2600" b="1" dirty="0" smtClean="0">
                <a:effectLst>
                  <a:outerShdw blurRad="38100" dist="38100" dir="2700000" algn="tl">
                    <a:srgbClr val="000000">
                      <a:alpha val="43137"/>
                    </a:srgbClr>
                  </a:outerShdw>
                </a:effectLst>
                <a:latin typeface="Arabic Typesetting" pitchFamily="66" charset="-78"/>
                <a:ea typeface="Times New Roman"/>
                <a:cs typeface="Arabic Typesetting" pitchFamily="66" charset="-78"/>
              </a:rPr>
              <a:t>عائلات فقيرة جدًا ، تعيش تحت خط الفقر !!!        </a:t>
            </a:r>
            <a:endParaRPr lang="he-IL" b="1" dirty="0" smtClean="0">
              <a:latin typeface="Times New Roman"/>
              <a:ea typeface="Times New Roman"/>
            </a:endParaRPr>
          </a:p>
        </p:txBody>
      </p:sp>
    </p:spTree>
    <p:extLst>
      <p:ext uri="{BB962C8B-B14F-4D97-AF65-F5344CB8AC3E}">
        <p14:creationId xmlns:p14="http://schemas.microsoft.com/office/powerpoint/2010/main" val="381491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36079" y="908720"/>
            <a:ext cx="8568952" cy="4524315"/>
          </a:xfrm>
          <a:prstGeom prst="rect">
            <a:avLst/>
          </a:prstGeom>
        </p:spPr>
        <p:txBody>
          <a:bodyPr wrap="square">
            <a:spAutoFit/>
          </a:bodyPr>
          <a:lstStyle/>
          <a:p>
            <a:r>
              <a:rPr lang="ar-IQ" sz="3600" u="sng" dirty="0">
                <a:solidFill>
                  <a:srgbClr val="000000"/>
                </a:solidFill>
                <a:effectLst>
                  <a:outerShdw blurRad="38100" dist="38100" dir="2700000" algn="tl">
                    <a:srgbClr val="000000">
                      <a:alpha val="43137"/>
                    </a:srgbClr>
                  </a:outerShdw>
                </a:effectLst>
                <a:latin typeface="Arabic Typesetting" pitchFamily="66" charset="-78"/>
                <a:ea typeface="Times New Roman"/>
                <a:cs typeface="Arabic Typesetting" pitchFamily="66" charset="-78"/>
              </a:rPr>
              <a:t>خط </a:t>
            </a:r>
            <a:r>
              <a:rPr lang="ar-IQ" sz="3600" u="sng" dirty="0" smtClean="0">
                <a:solidFill>
                  <a:srgbClr val="000000"/>
                </a:solidFill>
                <a:effectLst>
                  <a:outerShdw blurRad="38100" dist="38100" dir="2700000" algn="tl">
                    <a:srgbClr val="000000">
                      <a:alpha val="43137"/>
                    </a:srgbClr>
                  </a:outerShdw>
                </a:effectLst>
                <a:latin typeface="Arabic Typesetting" pitchFamily="66" charset="-78"/>
                <a:ea typeface="Times New Roman"/>
                <a:cs typeface="Arabic Typesetting" pitchFamily="66" charset="-78"/>
              </a:rPr>
              <a:t>الفقر:</a:t>
            </a:r>
          </a:p>
          <a:p>
            <a:r>
              <a:rPr lang="ar-IQ" sz="2800" b="1" dirty="0" smtClean="0">
                <a:solidFill>
                  <a:srgbClr val="000000"/>
                </a:solidFill>
                <a:latin typeface="Arabic Typesetting" pitchFamily="66" charset="-78"/>
                <a:ea typeface="Times New Roman"/>
                <a:cs typeface="Arabic Typesetting" pitchFamily="66" charset="-78"/>
              </a:rPr>
              <a:t>خط الفقر هو عبارة عن مستوى الدخل، حيث أنه من يتقاضى أجرًا  أقل منه – يعتبر فقيرًا. </a:t>
            </a:r>
          </a:p>
          <a:p>
            <a:r>
              <a:rPr lang="ar-IQ" sz="2800" b="1" dirty="0" smtClean="0">
                <a:solidFill>
                  <a:srgbClr val="000000"/>
                </a:solidFill>
                <a:latin typeface="Arabic Typesetting" pitchFamily="66" charset="-78"/>
                <a:ea typeface="Times New Roman"/>
                <a:cs typeface="Arabic Typesetting" pitchFamily="66" charset="-78"/>
              </a:rPr>
              <a:t>كل دولة تحدِّد خط الفقر الملائم لها، بهدف تحديد أولئك الذين دخلهم لا يُمكِّنهم العيش بشكل مقبول في المجتمع .</a:t>
            </a:r>
          </a:p>
          <a:p>
            <a:endParaRPr lang="ar-IQ" sz="2800" b="1" dirty="0" smtClean="0">
              <a:solidFill>
                <a:srgbClr val="000000"/>
              </a:solidFill>
              <a:latin typeface="Arabic Typesetting" pitchFamily="66" charset="-78"/>
              <a:ea typeface="Times New Roman"/>
              <a:cs typeface="Arabic Typesetting" pitchFamily="66" charset="-78"/>
            </a:endParaRPr>
          </a:p>
          <a:p>
            <a:r>
              <a:rPr lang="ar-IQ" sz="2800" b="1" dirty="0" smtClean="0">
                <a:solidFill>
                  <a:srgbClr val="000000"/>
                </a:solidFill>
                <a:latin typeface="Arabic Typesetting" pitchFamily="66" charset="-78"/>
                <a:ea typeface="Times New Roman"/>
                <a:cs typeface="Arabic Typesetting" pitchFamily="66" charset="-78"/>
              </a:rPr>
              <a:t>من بين العائلات الفقيرة يمكننا أن نَجِد : عائلات كثيرة الأولاد ، عائلات أحادِيَّة ، عائلات بدون أب مُعيل وعائلات من الوسط العربي. أيضًا تشمل هذه المجموعة، المسنِّين ، الحريديم «المتدينين المتشددين» والكثير من القادمين الجُدُد يتواجدون تحت خط الفقر. </a:t>
            </a:r>
          </a:p>
          <a:p>
            <a:r>
              <a:rPr lang="ar-IQ" sz="2800" b="1" dirty="0" smtClean="0">
                <a:solidFill>
                  <a:srgbClr val="000000"/>
                </a:solidFill>
                <a:latin typeface="Arabic Typesetting" pitchFamily="66" charset="-78"/>
                <a:ea typeface="Times New Roman"/>
                <a:cs typeface="Arabic Typesetting" pitchFamily="66" charset="-78"/>
              </a:rPr>
              <a:t>اليوم، في بداية القرن ال – 21 ، الفجوات في المستوى المعيشي بين مواطني الدولــــة آخِذَة في الإتِّساع . الفقراء لم يصبحوا أكثر فقرًا، ولكـــــن مدخولات الأغنياء آخِذَة بالكِبَر. وأيضًا عدد العائلات الموجودة تحت خط الفقر إزداد بشكل ملحوظ. </a:t>
            </a:r>
          </a:p>
        </p:txBody>
      </p:sp>
    </p:spTree>
    <p:extLst>
      <p:ext uri="{BB962C8B-B14F-4D97-AF65-F5344CB8AC3E}">
        <p14:creationId xmlns:p14="http://schemas.microsoft.com/office/powerpoint/2010/main" val="122501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538" y="548680"/>
            <a:ext cx="8162925" cy="422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0336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95536" y="543595"/>
            <a:ext cx="8568952" cy="4816703"/>
          </a:xfrm>
          <a:prstGeom prst="rect">
            <a:avLst/>
          </a:prstGeom>
        </p:spPr>
        <p:txBody>
          <a:bodyPr wrap="square">
            <a:spAutoFit/>
          </a:bodyPr>
          <a:lstStyle/>
          <a:p>
            <a:r>
              <a:rPr lang="ar-IQ" sz="2800" b="1" dirty="0" smtClean="0">
                <a:latin typeface="Arabic Typesetting" pitchFamily="66" charset="-78"/>
                <a:ea typeface="Times New Roman"/>
                <a:cs typeface="Arabic Typesetting" pitchFamily="66" charset="-78"/>
              </a:rPr>
              <a:t>إشرح ما هو المقصود  بال - عُشر الأعلى و العشر الأسفل، ثمَّ حَدِّد الإختلاف بينهم بالنسبة للمدخولات والمصروفات الشهريَّة؟</a:t>
            </a:r>
          </a:p>
          <a:p>
            <a:r>
              <a:rPr lang="ar-IQ" sz="2800" dirty="0" smtClean="0">
                <a:latin typeface="Arabic Typesetting" pitchFamily="66" charset="-78"/>
                <a:ea typeface="Times New Roman"/>
                <a:cs typeface="Arabic Typesetting" pitchFamily="66" charset="-78"/>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a:t>
            </a:r>
            <a:endParaRPr lang="he-IL" sz="2800" dirty="0" smtClean="0">
              <a:latin typeface="Arabic Typesetting" pitchFamily="66" charset="-78"/>
              <a:ea typeface="Times New Roman"/>
            </a:endParaRPr>
          </a:p>
          <a:p>
            <a:pPr>
              <a:lnSpc>
                <a:spcPct val="150000"/>
              </a:lnSpc>
            </a:pPr>
            <a:endParaRPr lang="en-US" sz="1600" dirty="0" smtClean="0">
              <a:effectLst/>
              <a:latin typeface="Times New Roman"/>
              <a:ea typeface="Times New Roman"/>
            </a:endParaRPr>
          </a:p>
        </p:txBody>
      </p:sp>
    </p:spTree>
    <p:extLst>
      <p:ext uri="{BB962C8B-B14F-4D97-AF65-F5344CB8AC3E}">
        <p14:creationId xmlns:p14="http://schemas.microsoft.com/office/powerpoint/2010/main" val="3210662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74576" y="908720"/>
            <a:ext cx="8352928" cy="4770537"/>
          </a:xfrm>
          <a:prstGeom prst="rect">
            <a:avLst/>
          </a:prstGeom>
        </p:spPr>
        <p:txBody>
          <a:bodyPr wrap="square">
            <a:spAutoFit/>
          </a:bodyPr>
          <a:lstStyle/>
          <a:p>
            <a:pPr>
              <a:lnSpc>
                <a:spcPct val="150000"/>
              </a:lnSpc>
            </a:pPr>
            <a:r>
              <a:rPr lang="ar-IQ" sz="3200" b="1" dirty="0" smtClean="0">
                <a:latin typeface="Arabic Typesetting" pitchFamily="66" charset="-78"/>
                <a:ea typeface="Times New Roman"/>
                <a:cs typeface="Arabic Typesetting" pitchFamily="66" charset="-78"/>
              </a:rPr>
              <a:t>إشرح التعبير ، خط الفقر ، وصِف ماذا يُمَيِّز العائلات الفقيرة في إسرائيل؟ </a:t>
            </a:r>
          </a:p>
          <a:p>
            <a:r>
              <a:rPr lang="ar-IQ" sz="3200" dirty="0" smtClean="0">
                <a:latin typeface="Arabic Typesetting" pitchFamily="66" charset="-78"/>
                <a:ea typeface="Times New Roman"/>
                <a:cs typeface="Arabic Typesetting" pitchFamily="66" charset="-78"/>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he-IL" sz="3200" dirty="0" smtClean="0">
              <a:latin typeface="Arabic Typesetting" pitchFamily="66" charset="-78"/>
              <a:ea typeface="Times New Roman"/>
            </a:endParaRPr>
          </a:p>
        </p:txBody>
      </p:sp>
    </p:spTree>
    <p:extLst>
      <p:ext uri="{BB962C8B-B14F-4D97-AF65-F5344CB8AC3E}">
        <p14:creationId xmlns:p14="http://schemas.microsoft.com/office/powerpoint/2010/main" val="1416430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80112" y="211287"/>
            <a:ext cx="3312368" cy="769441"/>
          </a:xfrm>
          <a:prstGeom prst="rect">
            <a:avLst/>
          </a:prstGeom>
          <a:noFill/>
        </p:spPr>
        <p:txBody>
          <a:bodyPr wrap="square" rtlCol="1">
            <a:spAutoFit/>
          </a:bodyPr>
          <a:lstStyle/>
          <a:p>
            <a:pPr>
              <a:lnSpc>
                <a:spcPct val="150000"/>
              </a:lnSpc>
            </a:pPr>
            <a:r>
              <a:rPr lang="ar-IQ" sz="3200" b="1" dirty="0" smtClean="0">
                <a:effectLst>
                  <a:outerShdw blurRad="38100" dist="38100" dir="2700000" algn="tl">
                    <a:srgbClr val="000000">
                      <a:alpha val="43137"/>
                    </a:srgbClr>
                  </a:outerShdw>
                </a:effectLst>
                <a:latin typeface="Arabic Typesetting" pitchFamily="66" charset="-78"/>
                <a:ea typeface="Times New Roman"/>
                <a:cs typeface="Arabic Typesetting" pitchFamily="66" charset="-78"/>
              </a:rPr>
              <a:t>سِياسة الرفاه الإجتماعي </a:t>
            </a:r>
            <a:endParaRPr lang="he-IL" sz="3200" b="1" dirty="0" smtClean="0">
              <a:effectLst>
                <a:outerShdw blurRad="38100" dist="38100" dir="2700000" algn="tl">
                  <a:srgbClr val="000000">
                    <a:alpha val="43137"/>
                  </a:srgbClr>
                </a:outerShdw>
              </a:effectLst>
              <a:latin typeface="Arabic Typesetting" pitchFamily="66" charset="-78"/>
              <a:ea typeface="Times New Roman"/>
            </a:endParaRPr>
          </a:p>
        </p:txBody>
      </p:sp>
      <p:sp>
        <p:nvSpPr>
          <p:cNvPr id="3" name="TextBox 2"/>
          <p:cNvSpPr txBox="1"/>
          <p:nvPr/>
        </p:nvSpPr>
        <p:spPr>
          <a:xfrm>
            <a:off x="539552" y="980728"/>
            <a:ext cx="8352928" cy="4524315"/>
          </a:xfrm>
          <a:prstGeom prst="rect">
            <a:avLst/>
          </a:prstGeom>
          <a:noFill/>
        </p:spPr>
        <p:txBody>
          <a:bodyPr wrap="square" rtlCol="1">
            <a:spAutoFit/>
          </a:bodyPr>
          <a:lstStyle/>
          <a:p>
            <a:r>
              <a:rPr lang="ar-IQ" sz="2400" dirty="0" smtClean="0">
                <a:latin typeface="Arabic Typesetting" pitchFamily="66" charset="-78"/>
                <a:ea typeface="Times New Roman"/>
                <a:cs typeface="Arabic Typesetting" pitchFamily="66" charset="-78"/>
              </a:rPr>
              <a:t>إسرائيل هي دولة تلي اهتمامًا بمواطنيها في المجالات الإجتماعية والإقتصادية – في مجال التربية والتعليم ، الصحة ورفاهِيَّة المواطن. دولة الرفاه وسياسة الرفاه الإجتماعي تهدف إلى مساعدة الفئات والشرائح السكانية الضعيفة من الناحية الإقتصادية، وتقليل عدد العائلات الفقيرة في الدولــــــة. الموارد التي تعتمد عليها الدولة في توفير الأموال لهذه الغاية، هي الضرائب المختلفة التي يدفعها المواطن للدولة. ولتنفيذ سياسة الرفاه الإجتماعي هذه ، قامت الدولة بِسَن قوانين من أن تضمن لكل مواطن أجرًا يُمَكِّنه العيش والحصول على مقومات العيش الأساسية، ( المسكن ، الملبس والمأكل ).</a:t>
            </a:r>
          </a:p>
          <a:p>
            <a:r>
              <a:rPr lang="ar-IQ" sz="2400" dirty="0" smtClean="0">
                <a:latin typeface="Arabic Typesetting" pitchFamily="66" charset="-78"/>
                <a:ea typeface="Times New Roman"/>
                <a:cs typeface="Arabic Typesetting" pitchFamily="66" charset="-78"/>
              </a:rPr>
              <a:t>أحدى المؤسسات التي تهتم بتوفر دَخل أساسي للعائلة هي مُؤسسة «التأمين الوطني» التابعة إداريًّا للسلطة المركزية ( الدولة والحكومة). </a:t>
            </a:r>
          </a:p>
          <a:p>
            <a:r>
              <a:rPr lang="ar-IQ" sz="2400" dirty="0" smtClean="0">
                <a:latin typeface="Arabic Typesetting" pitchFamily="66" charset="-78"/>
                <a:ea typeface="Times New Roman"/>
                <a:cs typeface="Arabic Typesetting" pitchFamily="66" charset="-78"/>
              </a:rPr>
              <a:t>من بين ما تهتم به مؤسسة التامين الوطني، ضمان الدخل للعائلات كثيرة الأولاد، المسنين، المعاقين ذوي الاحتياجات الخاصة، العاطلين عن العمل وغيرهم ....</a:t>
            </a:r>
          </a:p>
          <a:p>
            <a:r>
              <a:rPr lang="ar-IQ" sz="2400" dirty="0" smtClean="0">
                <a:latin typeface="Arabic Typesetting" pitchFamily="66" charset="-78"/>
                <a:ea typeface="Times New Roman"/>
                <a:cs typeface="Arabic Typesetting" pitchFamily="66" charset="-78"/>
              </a:rPr>
              <a:t>دولة الرفاه تساعد أصحاب الدخل المنخفض والمُتَدَنِّي في توفير السكن ، ولطلاب الجامعات المساعدة والدعم في أجرة التعليم. وهي تساعد المسنين بتوفير المؤسسات وتمويل تواجدهم في هذه المؤسسات العلاجية. وتساعد أيضًا في إنشاء ملاجئ للنساء اللواتي يتعرضن للعنف والخطر من قبل أزواجهن ، ومراكز رعاية للأولاد في خطر</a:t>
            </a:r>
            <a:r>
              <a:rPr lang="ar-IQ" sz="2400" smtClean="0">
                <a:latin typeface="Arabic Typesetting" pitchFamily="66" charset="-78"/>
                <a:ea typeface="Times New Roman"/>
                <a:cs typeface="Arabic Typesetting" pitchFamily="66" charset="-78"/>
              </a:rPr>
              <a:t>.     </a:t>
            </a:r>
            <a:endParaRPr lang="ar-IQ" sz="2400" dirty="0" smtClean="0">
              <a:latin typeface="Arabic Typesetting" pitchFamily="66" charset="-78"/>
              <a:ea typeface="Times New Roman"/>
              <a:cs typeface="Arabic Typesetting" pitchFamily="66" charset="-78"/>
            </a:endParaRPr>
          </a:p>
        </p:txBody>
      </p:sp>
    </p:spTree>
    <p:extLst>
      <p:ext uri="{BB962C8B-B14F-4D97-AF65-F5344CB8AC3E}">
        <p14:creationId xmlns:p14="http://schemas.microsoft.com/office/powerpoint/2010/main" val="3177452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4843</TotalTime>
  <Words>678</Words>
  <Application>Microsoft Office PowerPoint</Application>
  <PresentationFormat>‫הצגה על המסך (4:3)</PresentationFormat>
  <Paragraphs>36</Paragraphs>
  <Slides>9</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9</vt:i4>
      </vt:variant>
    </vt:vector>
  </HeadingPairs>
  <TitlesOfParts>
    <vt:vector size="10" baseType="lpstr">
      <vt:lpstr>ערכת נושא Office</vt:lpstr>
      <vt:lpstr>التحولات لدى السكان في إسرائيل</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التحولات لدى السكان في إسرائيل</dc:title>
  <dc:creator>USER</dc:creator>
  <cp:lastModifiedBy>USER</cp:lastModifiedBy>
  <cp:revision>54</cp:revision>
  <dcterms:created xsi:type="dcterms:W3CDTF">2014-12-03T07:14:55Z</dcterms:created>
  <dcterms:modified xsi:type="dcterms:W3CDTF">2014-12-15T10:46:08Z</dcterms:modified>
</cp:coreProperties>
</file>