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B5EF-5B0C-4F77-9781-1F5A360A510F}" type="datetimeFigureOut">
              <a:rPr lang="he-IL" smtClean="0"/>
              <a:t>כ"ג/אדר/תש"פ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4DCE-0674-4B86-AA10-A9B50D9479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4832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B5EF-5B0C-4F77-9781-1F5A360A510F}" type="datetimeFigureOut">
              <a:rPr lang="he-IL" smtClean="0"/>
              <a:t>כ"ג/אדר/תש"פ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4DCE-0674-4B86-AA10-A9B50D9479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8712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B5EF-5B0C-4F77-9781-1F5A360A510F}" type="datetimeFigureOut">
              <a:rPr lang="he-IL" smtClean="0"/>
              <a:t>כ"ג/אדר/תש"פ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4DCE-0674-4B86-AA10-A9B50D9479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3431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B5EF-5B0C-4F77-9781-1F5A360A510F}" type="datetimeFigureOut">
              <a:rPr lang="he-IL" smtClean="0"/>
              <a:t>כ"ג/אדר/תש"פ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4DCE-0674-4B86-AA10-A9B50D9479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8563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B5EF-5B0C-4F77-9781-1F5A360A510F}" type="datetimeFigureOut">
              <a:rPr lang="he-IL" smtClean="0"/>
              <a:t>כ"ג/אדר/תש"פ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4DCE-0674-4B86-AA10-A9B50D9479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04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B5EF-5B0C-4F77-9781-1F5A360A510F}" type="datetimeFigureOut">
              <a:rPr lang="he-IL" smtClean="0"/>
              <a:t>כ"ג/אדר/תש"פ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4DCE-0674-4B86-AA10-A9B50D9479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338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B5EF-5B0C-4F77-9781-1F5A360A510F}" type="datetimeFigureOut">
              <a:rPr lang="he-IL" smtClean="0"/>
              <a:t>כ"ג/אדר/תש"פ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4DCE-0674-4B86-AA10-A9B50D9479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957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B5EF-5B0C-4F77-9781-1F5A360A510F}" type="datetimeFigureOut">
              <a:rPr lang="he-IL" smtClean="0"/>
              <a:t>כ"ג/אדר/תש"פ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4DCE-0674-4B86-AA10-A9B50D9479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9473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B5EF-5B0C-4F77-9781-1F5A360A510F}" type="datetimeFigureOut">
              <a:rPr lang="he-IL" smtClean="0"/>
              <a:t>כ"ג/אדר/תש"פ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4DCE-0674-4B86-AA10-A9B50D9479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179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B5EF-5B0C-4F77-9781-1F5A360A510F}" type="datetimeFigureOut">
              <a:rPr lang="he-IL" smtClean="0"/>
              <a:t>כ"ג/אדר/תש"פ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4DCE-0674-4B86-AA10-A9B50D9479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539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B5EF-5B0C-4F77-9781-1F5A360A510F}" type="datetimeFigureOut">
              <a:rPr lang="he-IL" smtClean="0"/>
              <a:t>כ"ג/אדר/תש"פ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F4DCE-0674-4B86-AA10-A9B50D9479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49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FB5EF-5B0C-4F77-9781-1F5A360A510F}" type="datetimeFigureOut">
              <a:rPr lang="he-IL" smtClean="0"/>
              <a:t>כ"ג/אדר/תש"פ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F4DCE-0674-4B86-AA10-A9B50D9479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054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FF0000"/>
                </a:solidFill>
              </a:rPr>
              <a:t>איסור שבירת עצם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accent2">
                    <a:lumMod val="50000"/>
                  </a:schemeClr>
                </a:solidFill>
              </a:rPr>
              <a:t>מצווה </a:t>
            </a:r>
            <a:r>
              <a:rPr lang="he-IL" dirty="0" err="1" smtClean="0">
                <a:solidFill>
                  <a:schemeClr val="accent2">
                    <a:lumMod val="50000"/>
                  </a:schemeClr>
                </a:solidFill>
              </a:rPr>
              <a:t>טז</a:t>
            </a:r>
            <a:endParaRPr lang="he-IL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תמונה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66700"/>
            <a:ext cx="8267699" cy="1524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52016" y="5981700"/>
            <a:ext cx="265008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/>
              <a:t>דוגמא למצגת למידה מרחוק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0160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400" y="584200"/>
            <a:ext cx="11150599" cy="64325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he-IL" sz="2400" b="1" u="sng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הגדרת המצווה</a:t>
            </a:r>
            <a:r>
              <a:rPr lang="he-IL" sz="2400" b="0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endParaRPr lang="en-US" sz="2400" b="1" u="sng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שלא לשבור עצם מכל עצמות הפסח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שנאמר:</a:t>
            </a:r>
            <a:r>
              <a:rPr lang="he-IL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he-IL" sz="20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"ועצם לא תשברו בו" 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[שמות י"ב, מ"ו]</a:t>
            </a:r>
            <a:r>
              <a:rPr lang="he-IL" sz="20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.  </a:t>
            </a:r>
          </a:p>
          <a:p>
            <a:pPr algn="just">
              <a:lnSpc>
                <a:spcPct val="200000"/>
              </a:lnSpc>
            </a:pP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400" b="1" u="sng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משרשי</a:t>
            </a:r>
            <a:r>
              <a:rPr lang="he-IL" sz="2400" b="1" u="sng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he-IL" sz="2400" b="1" u="sng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המצוה</a:t>
            </a:r>
            <a:endParaRPr lang="en-US" sz="2400" b="1" u="sng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^ </a:t>
            </a:r>
            <a:r>
              <a:rPr lang="he-IL" sz="2000" b="1" dirty="0" smtClean="0">
                <a:solidFill>
                  <a:srgbClr val="6324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לזכור </a:t>
            </a:r>
            <a:r>
              <a:rPr lang="he-IL" sz="2000" b="1" dirty="0" err="1" smtClean="0">
                <a:solidFill>
                  <a:srgbClr val="6324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ניסי</a:t>
            </a:r>
            <a:r>
              <a:rPr lang="he-IL" sz="2000" b="1" dirty="0" smtClean="0">
                <a:solidFill>
                  <a:srgbClr val="6324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מצרים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, כמו שכתבנו באחרות [=מצוות אחרות] . 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                           </a:t>
            </a:r>
            <a:r>
              <a:rPr lang="he-IL" sz="2000" b="1" dirty="0" smtClean="0">
                <a:solidFill>
                  <a:srgbClr val="C050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וגם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[ מצווה זו]  </a:t>
            </a:r>
            <a:r>
              <a:rPr lang="he-IL" sz="2000" b="1" dirty="0" smtClean="0">
                <a:solidFill>
                  <a:srgbClr val="C050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זה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גזעו מן השורש הנזכר ,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                            </a:t>
            </a:r>
            <a:r>
              <a:rPr lang="he-IL" sz="2000" b="1" dirty="0" smtClean="0">
                <a:solidFill>
                  <a:srgbClr val="6324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שאין כבוד לבני מלכים ויועצי ארץ לגרר העצמות ולשברם ככלבים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,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                                                         </a:t>
            </a:r>
            <a:r>
              <a:rPr lang="he-IL" sz="2000" b="1" dirty="0" smtClean="0">
                <a:solidFill>
                  <a:srgbClr val="6324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לא יאות לעשות ככה כי אם לעניי העם הרעבים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.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 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800" y="1003300"/>
            <a:ext cx="254000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91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9" dur="3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0" dur="341" fill="hold">
                                          <p:stCondLst>
                                            <p:cond delay="34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17" decel="50000" autoRev="1" fill="hold">
                                          <p:stCondLst>
                                            <p:cond delay="34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2" fill="hold">
                                          <p:stCondLst>
                                            <p:cond delay="64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8" dur="3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9" dur="341" fill="hold">
                                          <p:stCondLst>
                                            <p:cond delay="34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17" decel="50000" autoRev="1" fill="hold">
                                          <p:stCondLst>
                                            <p:cond delay="34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2" fill="hold">
                                          <p:stCondLst>
                                            <p:cond delay="64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1700" y="762000"/>
            <a:ext cx="10845799" cy="50167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he-IL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he-IL" sz="2000" b="1" u="sng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ועל כן </a:t>
            </a:r>
            <a:r>
              <a:rPr lang="he-IL" sz="20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בתחילת בואנו להיות סגולת כל העמים, 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ממלכת </a:t>
            </a:r>
            <a:r>
              <a:rPr lang="he-IL" sz="2000" b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כהנים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ועם קדוש,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                                  ובכל שנה ושנה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באותו הזמן ,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                                  ראוי לנו לעשות מעשים המראים בנו המעלה הגדולה שעלינו לה באותה שעה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.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1" dirty="0" smtClean="0">
                <a:solidFill>
                  <a:srgbClr val="4F62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                                                           ומתוך המעשה והדמיון שאנחנו </a:t>
            </a:r>
            <a:r>
              <a:rPr lang="he-IL" sz="2000" b="1" dirty="0" err="1" smtClean="0">
                <a:solidFill>
                  <a:srgbClr val="4F62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עושין</a:t>
            </a:r>
            <a:r>
              <a:rPr lang="he-IL" sz="2000" b="1" dirty="0" smtClean="0">
                <a:solidFill>
                  <a:srgbClr val="4F62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, נקבע בנפשותינו הדבר לעולם ! 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 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 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ואל תחשוב בני לתפוש (=לשאול) על דברי ולומר: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marL="540385" algn="just">
              <a:lnSpc>
                <a:spcPct val="200000"/>
              </a:lnSpc>
            </a:pPr>
            <a:r>
              <a:rPr lang="he-IL" sz="2000" b="1" dirty="0" smtClean="0">
                <a:solidFill>
                  <a:srgbClr val="C050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FbLivornaPro Regular"/>
              </a:rPr>
              <a:t>"ולמה זה </a:t>
            </a:r>
            <a:r>
              <a:rPr lang="he-IL" sz="2000" b="1" dirty="0" err="1" smtClean="0">
                <a:solidFill>
                  <a:srgbClr val="C050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FbLivornaPro Regular"/>
              </a:rPr>
              <a:t>יצוה</a:t>
            </a:r>
            <a:r>
              <a:rPr lang="he-IL" sz="2000" b="1" dirty="0" smtClean="0">
                <a:solidFill>
                  <a:srgbClr val="C050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FbLivornaPro Regular"/>
              </a:rPr>
              <a:t> אותנו השם יתברך לעשות כל אלה </a:t>
            </a:r>
            <a:r>
              <a:rPr lang="he-IL" sz="2000" b="1" dirty="0" err="1" smtClean="0">
                <a:solidFill>
                  <a:srgbClr val="C050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FbLivornaPro Regular"/>
              </a:rPr>
              <a:t>לזכרון</a:t>
            </a:r>
            <a:r>
              <a:rPr lang="he-IL" sz="2000" b="1" dirty="0" smtClean="0">
                <a:solidFill>
                  <a:srgbClr val="C050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FbLivornaPro Regular"/>
              </a:rPr>
              <a:t> אותו הנס ,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marL="540385" algn="just">
              <a:lnSpc>
                <a:spcPct val="200000"/>
              </a:lnSpc>
            </a:pPr>
            <a:r>
              <a:rPr lang="he-IL" sz="2000" b="1" dirty="0" smtClean="0">
                <a:solidFill>
                  <a:srgbClr val="C050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FbLivornaPro Regular"/>
              </a:rPr>
              <a:t>                והלא </a:t>
            </a:r>
            <a:r>
              <a:rPr lang="he-IL" sz="2000" b="1" dirty="0" err="1" smtClean="0">
                <a:solidFill>
                  <a:srgbClr val="C050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FbLivornaPro Regular"/>
              </a:rPr>
              <a:t>בזכרון</a:t>
            </a:r>
            <a:r>
              <a:rPr lang="he-IL" sz="2000" b="1" dirty="0" smtClean="0">
                <a:solidFill>
                  <a:srgbClr val="C050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FbLivornaPro Regular"/>
              </a:rPr>
              <a:t> אחד יעלה הדבר במחשבתנו ולא ישכח מפי זרענו?"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844749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3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" decel="50000" autoRev="1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13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" decel="50000" autoRev="1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13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" decel="50000" autoRev="1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13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" decel="50000" autoRev="1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1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13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" decel="50000" autoRev="1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0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13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" decel="50000" autoRev="1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13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" decel="50000" autoRev="1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8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13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" decel="50000" autoRev="1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901" y="139700"/>
            <a:ext cx="11607800" cy="67403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he-IL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                                                 כי לא מחכמה </a:t>
            </a:r>
            <a:r>
              <a:rPr lang="he-IL" b="1" dirty="0" err="1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תתפשני</a:t>
            </a:r>
            <a:r>
              <a:rPr lang="he-IL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על זה,</a:t>
            </a:r>
            <a:r>
              <a:rPr lang="he-IL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ומחשבת הנער ישיאך לדבר כן.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ועתה בני אם בינה שמעה זאת,</a:t>
            </a:r>
            <a:r>
              <a:rPr lang="he-IL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והטה </a:t>
            </a:r>
            <a:r>
              <a:rPr lang="he-IL" b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אזנך</a:t>
            </a:r>
            <a:r>
              <a:rPr lang="he-IL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ושמע, </a:t>
            </a:r>
            <a:r>
              <a:rPr lang="he-IL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אלמדך להועיל בתורה ובמצוות:</a:t>
            </a:r>
            <a:r>
              <a:rPr lang="he-IL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 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דע, כי </a:t>
            </a:r>
            <a:r>
              <a:rPr lang="he-IL" sz="2400" b="1" u="sng" dirty="0" smtClean="0">
                <a:solidFill>
                  <a:srgbClr val="4F62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האדם נפעל כפי פעולותיו </a:t>
            </a:r>
            <a:r>
              <a:rPr lang="he-IL" sz="12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(=אחרי המעשים נמשכים הלבבות).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ולבו וכל מחשבותיו תמיד אחר מעשיו שהוא עושה בהם, אם טוב ואם רע.</a:t>
            </a:r>
            <a:r>
              <a:rPr lang="he-IL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 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   ואפילו רשע גמור בלבבו</a:t>
            </a:r>
            <a:r>
              <a:rPr lang="he-IL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וכל יצר מחשבות לבו רק רע כל היום,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                                        אם יערה רוחו וישים השתדלותו ועסקו בהתמדה בתורה ובמצוות</a:t>
            </a:r>
            <a:r>
              <a:rPr lang="he-IL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, ואפילו שלא לשם שמים,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                                      מיד </a:t>
            </a:r>
            <a:r>
              <a:rPr lang="he-IL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ינטה</a:t>
            </a:r>
            <a:r>
              <a:rPr lang="he-IL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אל הטוב</a:t>
            </a:r>
            <a:r>
              <a:rPr lang="he-IL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, </a:t>
            </a:r>
            <a:r>
              <a:rPr lang="he-IL" b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ובכח</a:t>
            </a:r>
            <a:r>
              <a:rPr lang="he-IL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מעשיו ימית היצר הרע, </a:t>
            </a:r>
            <a:r>
              <a:rPr lang="he-IL" sz="2400" b="1" u="sng" dirty="0" smtClean="0">
                <a:solidFill>
                  <a:srgbClr val="4F62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כי אחרי הפעולות נמשכים הלבבות!</a:t>
            </a:r>
            <a:endParaRPr lang="en-US" sz="24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      </a:t>
            </a:r>
            <a:r>
              <a:rPr lang="he-IL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ואפילו אם יהיה אדם צדיק גמור, ולבבו ישר ותמים</a:t>
            </a:r>
            <a:r>
              <a:rPr lang="he-IL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, חפץ בתורה ובמצוות,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                                       אם אולי יעסוק תמיד בדברים של דופי</a:t>
            </a:r>
            <a:r>
              <a:rPr lang="he-IL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, </a:t>
            </a:r>
            <a:r>
              <a:rPr lang="he-IL" sz="1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כאילו תאמר דרך משל שהכריחו המלך ומינהו באומנות רעה,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  באמת אם כל עסקו תמיד כל היום באותו אומנות ישוב לזמן מן הזמנים מצדקת לבו להיות רשע גמור</a:t>
            </a:r>
            <a:r>
              <a:rPr lang="he-IL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,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          </a:t>
            </a:r>
            <a:r>
              <a:rPr lang="he-IL" sz="2400" b="1" u="sng" dirty="0" smtClean="0">
                <a:solidFill>
                  <a:srgbClr val="4F62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כי ידוע הדבר ואמת שכל אדם נפעל כפי פעולותיו</a:t>
            </a:r>
            <a:r>
              <a:rPr lang="he-IL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, כמו שאמרנו. </a:t>
            </a:r>
            <a:endParaRPr lang="en-US" sz="2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6442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5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5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3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2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1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 tmFilter="0,0; .5, 1; 1, 1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101" y="0"/>
            <a:ext cx="10934700" cy="49552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he-IL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ועל כן אמרו חכמים ז"ל: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 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"רצה המקום לזכות את ישראל לפיכך הרבה להם תורה ומצות"</a:t>
            </a:r>
            <a:r>
              <a:rPr lang="he-IL" sz="2000" b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[מנחות דף מ"ג ע"ב]. 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                         כדי </a:t>
            </a:r>
            <a:r>
              <a:rPr lang="he-IL" sz="2000" b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להתפיס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בהן כל מחשבותינו ולהיות בהן כל עסקינו, להטיב לנו באחריתנו,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1" dirty="0" smtClean="0">
                <a:solidFill>
                  <a:srgbClr val="4F62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                          </a:t>
            </a:r>
            <a:r>
              <a:rPr lang="he-IL" sz="2000" b="1" u="sng" dirty="0" smtClean="0">
                <a:solidFill>
                  <a:srgbClr val="4F62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כי מתוך הפעולות הטובות אנחנו נפעלים להיות טובים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וזוכים לחיי עד.  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ורמזו ז"ל על זה באמרם :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"</a:t>
            </a:r>
            <a:r>
              <a:rPr lang="he-IL" sz="20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כל מי שיש לו מזוזה בפתחו וציצית בבגדו ותפלין בראשו מובטח לו שלא יחטא"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[שם],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1" u="sng" dirty="0" smtClean="0">
                <a:solidFill>
                  <a:srgbClr val="4F62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לפי שאלו מצות תמידיות ונפעל בהן תמיד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.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 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4597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7100" y="228600"/>
            <a:ext cx="10325100" cy="82176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לכן אתה, ראה גם ראה מה מלאכתך ועסקיך כי אחריהם תמשך ואתה לא תמשכם.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1" dirty="0" smtClean="0">
                <a:solidFill>
                  <a:srgbClr val="E36C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ואל </a:t>
            </a:r>
            <a:r>
              <a:rPr lang="he-IL" sz="2000" b="1" dirty="0" err="1" smtClean="0">
                <a:solidFill>
                  <a:srgbClr val="E36C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יבטיחך</a:t>
            </a:r>
            <a:r>
              <a:rPr lang="he-IL" sz="2000" b="1" dirty="0" smtClean="0">
                <a:solidFill>
                  <a:srgbClr val="E36C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יצרך לומר: 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"אחרי היות לבי שלם ותמים באמונת א-להים,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4F81B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מה הפסד יש כי אתענג לפעמים בתענוגי אנשים לשבת בשווקים וברחובות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, להתלוצץ עם הלצים ולדבר צחות,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וכיוצא באלו הדברים שאין </a:t>
            </a:r>
            <a:r>
              <a:rPr lang="he-IL" sz="2000" b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מביאין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עליהם אשמות וחטאות,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הלא גם לי לבב כמוהם, קטני עבה ממתניהם, </a:t>
            </a:r>
            <a:r>
              <a:rPr lang="he-IL" sz="2000" b="0" dirty="0" smtClean="0">
                <a:solidFill>
                  <a:srgbClr val="4F81B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ומדוע ימשכוני הם אחריהם...?!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"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1" dirty="0" smtClean="0">
                <a:solidFill>
                  <a:srgbClr val="E36C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אל בני, </a:t>
            </a:r>
            <a:r>
              <a:rPr lang="he-IL" sz="2000" b="1" dirty="0" err="1" smtClean="0">
                <a:solidFill>
                  <a:srgbClr val="E36C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השמר</a:t>
            </a:r>
            <a:r>
              <a:rPr lang="he-IL" sz="2000" b="1" dirty="0" smtClean="0">
                <a:solidFill>
                  <a:srgbClr val="E36C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מפניהם פן תלכד ברשתם, רבים שתו מתוך כך כוס </a:t>
            </a:r>
            <a:r>
              <a:rPr lang="he-IL" sz="2000" b="1" dirty="0" err="1" smtClean="0">
                <a:solidFill>
                  <a:srgbClr val="E36C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תרעלתם</a:t>
            </a:r>
            <a:r>
              <a:rPr lang="he-IL" sz="2000" b="1" dirty="0" smtClean="0">
                <a:solidFill>
                  <a:srgbClr val="E36C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, ואתה את נפשך תציל.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 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1" dirty="0" smtClean="0">
                <a:solidFill>
                  <a:srgbClr val="E36C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ואחר דעתך זה,  אל יקשה עליך מעתה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he-IL" sz="2000" b="1" u="sng" dirty="0" smtClean="0">
                <a:solidFill>
                  <a:srgbClr val="4F62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ריבוי המצוות </a:t>
            </a:r>
            <a:r>
              <a:rPr lang="he-IL" sz="2000" b="1" u="sng" dirty="0" err="1" smtClean="0">
                <a:solidFill>
                  <a:srgbClr val="4F62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בענין</a:t>
            </a:r>
            <a:r>
              <a:rPr lang="he-IL" sz="2000" b="1" u="sng" dirty="0" smtClean="0">
                <a:solidFill>
                  <a:srgbClr val="4F62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זכירת </a:t>
            </a:r>
            <a:r>
              <a:rPr lang="he-IL" sz="2000" b="1" u="sng" dirty="0" err="1" smtClean="0">
                <a:solidFill>
                  <a:srgbClr val="4F62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ניסי</a:t>
            </a:r>
            <a:r>
              <a:rPr lang="he-IL" sz="2000" b="1" u="sng" dirty="0" smtClean="0">
                <a:solidFill>
                  <a:srgbClr val="4F62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מצרים,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שהן עמוד גדול בתורתנו, </a:t>
            </a:r>
            <a:r>
              <a:rPr lang="he-IL" sz="2000" b="1" u="sng" dirty="0" smtClean="0">
                <a:solidFill>
                  <a:srgbClr val="4F62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כי ברבות עסקינו בהם נתפעל אל הדבר</a:t>
            </a: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, כמו שאמרנו.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 </a:t>
            </a:r>
            <a:endParaRPr lang="en-US" sz="24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 </a:t>
            </a:r>
            <a:endParaRPr lang="en-US" sz="24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endParaRPr lang="en-US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443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2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" accel="100000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" accel="100000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12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12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12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3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4" dur="12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5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6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5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50" tmFilter="0,0; .5, 1; 1, 1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5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50" tmFilter="0,0; .5, 1; 1, 1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324100" y="771773"/>
            <a:ext cx="7645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he-IL" sz="2000" b="1" u="sng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דיני </a:t>
            </a:r>
            <a:r>
              <a:rPr lang="he-IL" sz="2000" b="1" u="sng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המצוה</a:t>
            </a:r>
            <a:r>
              <a:rPr lang="he-IL" sz="2000" b="1" u="sng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endParaRPr lang="en-US" sz="2000" b="1" u="sng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כגון:  שובר עצם ממנו אפילו אחר זמן אכילתו,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      ודין אם יש כזית בשר עליו מה דינו,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     ודין הסחוסים וגידים הרכים שסופן להתקשות,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     ויתר פרטיה, מבוארים בפסחים [דף פ"ד ע"א ואילך] .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 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                               ונוהגת בזכרים ונקבות, בזמן הבית . </a:t>
            </a:r>
            <a:endParaRPr lang="en-US" sz="20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algn="just">
              <a:lnSpc>
                <a:spcPct val="200000"/>
              </a:lnSpc>
            </a:pPr>
            <a:r>
              <a:rPr lang="he-IL" sz="20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                               ועובר עליה ושבר עצם בפסח טהור - לוקה.</a:t>
            </a:r>
            <a:r>
              <a:rPr lang="he-IL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he-IL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    </a:t>
            </a:r>
            <a:endParaRPr lang="en-US" sz="2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8386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253</Words>
  <Application>Microsoft Office PowerPoint</Application>
  <PresentationFormat>מסך רחב</PresentationFormat>
  <Paragraphs>60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David</vt:lpstr>
      <vt:lpstr>FbLivornaPro Regular</vt:lpstr>
      <vt:lpstr>Times New Roman</vt:lpstr>
      <vt:lpstr>ערכת נושא Office</vt:lpstr>
      <vt:lpstr>איסור שבירת עצם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Yaron'S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אסור שבירת עצם</dc:title>
  <dc:creator>user</dc:creator>
  <cp:lastModifiedBy>user</cp:lastModifiedBy>
  <cp:revision>12</cp:revision>
  <dcterms:created xsi:type="dcterms:W3CDTF">2020-03-18T22:13:10Z</dcterms:created>
  <dcterms:modified xsi:type="dcterms:W3CDTF">2020-03-18T23:47:36Z</dcterms:modified>
</cp:coreProperties>
</file>