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6" r:id="rId2"/>
    <p:sldId id="283" r:id="rId3"/>
    <p:sldId id="257" r:id="rId4"/>
    <p:sldId id="258" r:id="rId5"/>
    <p:sldId id="277" r:id="rId6"/>
    <p:sldId id="269" r:id="rId7"/>
    <p:sldId id="278" r:id="rId8"/>
    <p:sldId id="279" r:id="rId9"/>
    <p:sldId id="280" r:id="rId10"/>
    <p:sldId id="281" r:id="rId11"/>
    <p:sldId id="282" r:id="rId12"/>
    <p:sldId id="284" r:id="rId13"/>
    <p:sldId id="291" r:id="rId14"/>
    <p:sldId id="293" r:id="rId15"/>
    <p:sldId id="285" r:id="rId16"/>
    <p:sldId id="286" r:id="rId17"/>
    <p:sldId id="295" r:id="rId18"/>
    <p:sldId id="294" r:id="rId19"/>
    <p:sldId id="287" r:id="rId20"/>
    <p:sldId id="296" r:id="rId21"/>
    <p:sldId id="288" r:id="rId22"/>
    <p:sldId id="289" r:id="rId23"/>
    <p:sldId id="290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סגנון בהיר 2 - הדגשה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סגנון בהיר 3 - הדגשה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AC224-AFF3-4DD7-B914-7ECE27ED91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AA35221-35B6-4BBF-98DC-7B71EB40794C}">
      <dgm:prSet phldrT="[טקסט]" custT="1"/>
      <dgm:spPr/>
      <dgm:t>
        <a:bodyPr/>
        <a:lstStyle/>
        <a:p>
          <a:pPr rtl="1"/>
          <a:r>
            <a:rPr lang="he-IL" sz="1800" strike="noStrike" dirty="0"/>
            <a:t>מקורות מים</a:t>
          </a:r>
        </a:p>
      </dgm:t>
    </dgm:pt>
    <dgm:pt modelId="{F16DB2EB-9BD1-48F4-95FD-28654ED8608C}" type="parTrans" cxnId="{C235C60B-60B1-46BD-852B-3F4C3D7C55E6}">
      <dgm:prSet/>
      <dgm:spPr/>
      <dgm:t>
        <a:bodyPr/>
        <a:lstStyle/>
        <a:p>
          <a:pPr rtl="1"/>
          <a:endParaRPr lang="he-IL" sz="2000"/>
        </a:p>
      </dgm:t>
    </dgm:pt>
    <dgm:pt modelId="{99B8B5AD-1624-4942-A8A0-CFD7B3603CA7}" type="sibTrans" cxnId="{C235C60B-60B1-46BD-852B-3F4C3D7C55E6}">
      <dgm:prSet/>
      <dgm:spPr/>
      <dgm:t>
        <a:bodyPr/>
        <a:lstStyle/>
        <a:p>
          <a:pPr rtl="1"/>
          <a:endParaRPr lang="he-IL" sz="2000"/>
        </a:p>
      </dgm:t>
    </dgm:pt>
    <dgm:pt modelId="{3ED61AEB-BE41-47E1-B0C6-B7DD262FDF05}">
      <dgm:prSet phldrT="[טקסט]" custT="1"/>
      <dgm:spPr/>
      <dgm:t>
        <a:bodyPr/>
        <a:lstStyle/>
        <a:p>
          <a:pPr rtl="1">
            <a:buClr>
              <a:schemeClr val="dk1"/>
            </a:buClr>
            <a:buSzPts val="1200"/>
            <a:buFont typeface="Calibri"/>
            <a:buNone/>
          </a:pPr>
          <a:r>
            <a:rPr lang="he-IL" sz="1800" dirty="0"/>
            <a:t>איכות הסביבה ופיתוח בר קיימא</a:t>
          </a:r>
        </a:p>
      </dgm:t>
    </dgm:pt>
    <dgm:pt modelId="{ECE71885-77A5-4703-8BE0-91C35A85BA97}" type="parTrans" cxnId="{B4DBA3DB-65AF-40C9-88A6-6C463F50C496}">
      <dgm:prSet/>
      <dgm:spPr/>
      <dgm:t>
        <a:bodyPr/>
        <a:lstStyle/>
        <a:p>
          <a:pPr rtl="1"/>
          <a:endParaRPr lang="he-IL" sz="2000"/>
        </a:p>
      </dgm:t>
    </dgm:pt>
    <dgm:pt modelId="{C49AE5D7-C92F-429E-B2D1-AF9715966A4A}" type="sibTrans" cxnId="{B4DBA3DB-65AF-40C9-88A6-6C463F50C496}">
      <dgm:prSet/>
      <dgm:spPr/>
      <dgm:t>
        <a:bodyPr/>
        <a:lstStyle/>
        <a:p>
          <a:pPr rtl="1"/>
          <a:endParaRPr lang="he-IL" sz="2000"/>
        </a:p>
      </dgm:t>
    </dgm:pt>
    <dgm:pt modelId="{70DF99CA-DABC-45D0-A7D0-77D15EC107D9}">
      <dgm:prSet phldrT="[טקסט]" custT="1"/>
      <dgm:spPr/>
      <dgm:t>
        <a:bodyPr/>
        <a:lstStyle/>
        <a:p>
          <a:pPr rtl="1">
            <a:buClr>
              <a:schemeClr val="dk1"/>
            </a:buClr>
            <a:buSzPts val="1100"/>
            <a:buFont typeface="Calibri"/>
            <a:buNone/>
          </a:pPr>
          <a:r>
            <a:rPr lang="he-IL" sz="1800" dirty="0"/>
            <a:t>אקלים</a:t>
          </a:r>
        </a:p>
      </dgm:t>
    </dgm:pt>
    <dgm:pt modelId="{6B2A2A03-AFB7-4490-B146-438D5B279B77}" type="parTrans" cxnId="{3305778C-89C3-46E1-BFD0-743BEC5B3452}">
      <dgm:prSet/>
      <dgm:spPr/>
      <dgm:t>
        <a:bodyPr/>
        <a:lstStyle/>
        <a:p>
          <a:pPr rtl="1"/>
          <a:endParaRPr lang="he-IL" sz="2000"/>
        </a:p>
      </dgm:t>
    </dgm:pt>
    <dgm:pt modelId="{E7A3AFBD-762A-4964-A7DD-8E04830B2F04}" type="sibTrans" cxnId="{3305778C-89C3-46E1-BFD0-743BEC5B3452}">
      <dgm:prSet/>
      <dgm:spPr/>
      <dgm:t>
        <a:bodyPr/>
        <a:lstStyle/>
        <a:p>
          <a:pPr rtl="1"/>
          <a:endParaRPr lang="he-IL" sz="2000"/>
        </a:p>
      </dgm:t>
    </dgm:pt>
    <dgm:pt modelId="{BE38B0D9-064C-40FF-8385-3A55D51711E6}">
      <dgm:prSet custT="1"/>
      <dgm:spPr/>
      <dgm:t>
        <a:bodyPr/>
        <a:lstStyle/>
        <a:p>
          <a:pPr rtl="1"/>
          <a:r>
            <a:rPr lang="he-IL" sz="1800" dirty="0"/>
            <a:t>מאמר – התפלת מי ים – חוסן אתגרים וסיכונים</a:t>
          </a:r>
        </a:p>
      </dgm:t>
    </dgm:pt>
    <dgm:pt modelId="{8D060491-4705-4A15-8DFA-9A3F4D407F88}" type="parTrans" cxnId="{CA2BFB8C-8DE9-46DF-878E-F44DAC78EB1E}">
      <dgm:prSet/>
      <dgm:spPr/>
      <dgm:t>
        <a:bodyPr/>
        <a:lstStyle/>
        <a:p>
          <a:pPr rtl="1"/>
          <a:endParaRPr lang="he-IL" sz="2000"/>
        </a:p>
      </dgm:t>
    </dgm:pt>
    <dgm:pt modelId="{5DBAE77F-65CC-445F-97F3-25DBDD485A2C}" type="sibTrans" cxnId="{CA2BFB8C-8DE9-46DF-878E-F44DAC78EB1E}">
      <dgm:prSet/>
      <dgm:spPr/>
      <dgm:t>
        <a:bodyPr/>
        <a:lstStyle/>
        <a:p>
          <a:pPr rtl="1"/>
          <a:endParaRPr lang="he-IL" sz="2000"/>
        </a:p>
      </dgm:t>
    </dgm:pt>
    <dgm:pt modelId="{DDE7DE9A-384D-4B00-B3F3-06015024F353}">
      <dgm:prSet custT="1"/>
      <dgm:spPr/>
      <dgm:t>
        <a:bodyPr/>
        <a:lstStyle/>
        <a:p>
          <a:pPr rtl="1"/>
          <a:r>
            <a:rPr lang="he-IL" sz="1800" strike="noStrike" dirty="0"/>
            <a:t>תחבורה</a:t>
          </a:r>
        </a:p>
      </dgm:t>
    </dgm:pt>
    <dgm:pt modelId="{02D93EE1-74A4-4BB2-B2D2-248229861EAD}" type="parTrans" cxnId="{0F0E1503-A652-4567-919C-CDDACB306719}">
      <dgm:prSet/>
      <dgm:spPr/>
      <dgm:t>
        <a:bodyPr/>
        <a:lstStyle/>
        <a:p>
          <a:pPr rtl="1"/>
          <a:endParaRPr lang="he-IL" sz="2000"/>
        </a:p>
      </dgm:t>
    </dgm:pt>
    <dgm:pt modelId="{0DD33120-EDFC-4532-91A7-18C98445FE29}" type="sibTrans" cxnId="{0F0E1503-A652-4567-919C-CDDACB306719}">
      <dgm:prSet/>
      <dgm:spPr/>
      <dgm:t>
        <a:bodyPr/>
        <a:lstStyle/>
        <a:p>
          <a:pPr rtl="1"/>
          <a:endParaRPr lang="he-IL" sz="2000"/>
        </a:p>
      </dgm:t>
    </dgm:pt>
    <dgm:pt modelId="{F127293D-0B7F-4145-B092-57D8094AD53C}" type="pres">
      <dgm:prSet presAssocID="{0FCAC224-AFF3-4DD7-B914-7ECE27ED91AC}" presName="linear" presStyleCnt="0">
        <dgm:presLayoutVars>
          <dgm:animLvl val="lvl"/>
          <dgm:resizeHandles val="exact"/>
        </dgm:presLayoutVars>
      </dgm:prSet>
      <dgm:spPr/>
    </dgm:pt>
    <dgm:pt modelId="{1CAF7FD7-2E25-4610-8787-7E0D4C33B62B}" type="pres">
      <dgm:prSet presAssocID="{5AA35221-35B6-4BBF-98DC-7B71EB40794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D36D162-810E-4127-85CC-076D93FE0A65}" type="pres">
      <dgm:prSet presAssocID="{99B8B5AD-1624-4942-A8A0-CFD7B3603CA7}" presName="spacer" presStyleCnt="0"/>
      <dgm:spPr/>
    </dgm:pt>
    <dgm:pt modelId="{CF235863-631E-4D31-BDFA-E2E0E631C1EB}" type="pres">
      <dgm:prSet presAssocID="{BE38B0D9-064C-40FF-8385-3A55D51711E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A8F7626-EFFC-435C-94DE-3DB650C69ABB}" type="pres">
      <dgm:prSet presAssocID="{5DBAE77F-65CC-445F-97F3-25DBDD485A2C}" presName="spacer" presStyleCnt="0"/>
      <dgm:spPr/>
    </dgm:pt>
    <dgm:pt modelId="{A06253A9-EE87-47F0-8F43-F0AE26FA148A}" type="pres">
      <dgm:prSet presAssocID="{3ED61AEB-BE41-47E1-B0C6-B7DD262FDF0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7068099-B0C6-4A82-B501-994837C66023}" type="pres">
      <dgm:prSet presAssocID="{C49AE5D7-C92F-429E-B2D1-AF9715966A4A}" presName="spacer" presStyleCnt="0"/>
      <dgm:spPr/>
    </dgm:pt>
    <dgm:pt modelId="{415D0D2F-A1DC-4F99-9B7F-07CAAC7CDE2E}" type="pres">
      <dgm:prSet presAssocID="{70DF99CA-DABC-45D0-A7D0-77D15EC107D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30F86DF-EC2E-4A01-A167-F30CC026F86A}" type="pres">
      <dgm:prSet presAssocID="{E7A3AFBD-762A-4964-A7DD-8E04830B2F04}" presName="spacer" presStyleCnt="0"/>
      <dgm:spPr/>
    </dgm:pt>
    <dgm:pt modelId="{CDCBF117-BB67-4C2C-B78F-9359FAB225CE}" type="pres">
      <dgm:prSet presAssocID="{DDE7DE9A-384D-4B00-B3F3-06015024F353}" presName="parentText" presStyleLbl="node1" presStyleIdx="4" presStyleCnt="5" custLinFactY="8015" custLinFactNeighborY="100000">
        <dgm:presLayoutVars>
          <dgm:chMax val="0"/>
          <dgm:bulletEnabled val="1"/>
        </dgm:presLayoutVars>
      </dgm:prSet>
      <dgm:spPr/>
    </dgm:pt>
  </dgm:ptLst>
  <dgm:cxnLst>
    <dgm:cxn modelId="{0F0E1503-A652-4567-919C-CDDACB306719}" srcId="{0FCAC224-AFF3-4DD7-B914-7ECE27ED91AC}" destId="{DDE7DE9A-384D-4B00-B3F3-06015024F353}" srcOrd="4" destOrd="0" parTransId="{02D93EE1-74A4-4BB2-B2D2-248229861EAD}" sibTransId="{0DD33120-EDFC-4532-91A7-18C98445FE29}"/>
    <dgm:cxn modelId="{4BAD9C06-9DCC-4960-A388-09D7B6163772}" type="presOf" srcId="{5AA35221-35B6-4BBF-98DC-7B71EB40794C}" destId="{1CAF7FD7-2E25-4610-8787-7E0D4C33B62B}" srcOrd="0" destOrd="0" presId="urn:microsoft.com/office/officeart/2005/8/layout/vList2"/>
    <dgm:cxn modelId="{C235C60B-60B1-46BD-852B-3F4C3D7C55E6}" srcId="{0FCAC224-AFF3-4DD7-B914-7ECE27ED91AC}" destId="{5AA35221-35B6-4BBF-98DC-7B71EB40794C}" srcOrd="0" destOrd="0" parTransId="{F16DB2EB-9BD1-48F4-95FD-28654ED8608C}" sibTransId="{99B8B5AD-1624-4942-A8A0-CFD7B3603CA7}"/>
    <dgm:cxn modelId="{58103E0E-BD5B-4619-8B54-6C6DA60E4D3F}" type="presOf" srcId="{DDE7DE9A-384D-4B00-B3F3-06015024F353}" destId="{CDCBF117-BB67-4C2C-B78F-9359FAB225CE}" srcOrd="0" destOrd="0" presId="urn:microsoft.com/office/officeart/2005/8/layout/vList2"/>
    <dgm:cxn modelId="{0CD5171E-8BFD-47E5-BA1E-D234AA9D0129}" type="presOf" srcId="{BE38B0D9-064C-40FF-8385-3A55D51711E6}" destId="{CF235863-631E-4D31-BDFA-E2E0E631C1EB}" srcOrd="0" destOrd="0" presId="urn:microsoft.com/office/officeart/2005/8/layout/vList2"/>
    <dgm:cxn modelId="{82DA5F2C-5B39-434D-9B72-C6917659DD66}" type="presOf" srcId="{0FCAC224-AFF3-4DD7-B914-7ECE27ED91AC}" destId="{F127293D-0B7F-4145-B092-57D8094AD53C}" srcOrd="0" destOrd="0" presId="urn:microsoft.com/office/officeart/2005/8/layout/vList2"/>
    <dgm:cxn modelId="{726F4788-01D1-4446-80A2-4CD679354446}" type="presOf" srcId="{70DF99CA-DABC-45D0-A7D0-77D15EC107D9}" destId="{415D0D2F-A1DC-4F99-9B7F-07CAAC7CDE2E}" srcOrd="0" destOrd="0" presId="urn:microsoft.com/office/officeart/2005/8/layout/vList2"/>
    <dgm:cxn modelId="{3305778C-89C3-46E1-BFD0-743BEC5B3452}" srcId="{0FCAC224-AFF3-4DD7-B914-7ECE27ED91AC}" destId="{70DF99CA-DABC-45D0-A7D0-77D15EC107D9}" srcOrd="3" destOrd="0" parTransId="{6B2A2A03-AFB7-4490-B146-438D5B279B77}" sibTransId="{E7A3AFBD-762A-4964-A7DD-8E04830B2F04}"/>
    <dgm:cxn modelId="{CA2BFB8C-8DE9-46DF-878E-F44DAC78EB1E}" srcId="{0FCAC224-AFF3-4DD7-B914-7ECE27ED91AC}" destId="{BE38B0D9-064C-40FF-8385-3A55D51711E6}" srcOrd="1" destOrd="0" parTransId="{8D060491-4705-4A15-8DFA-9A3F4D407F88}" sibTransId="{5DBAE77F-65CC-445F-97F3-25DBDD485A2C}"/>
    <dgm:cxn modelId="{B4DBA3DB-65AF-40C9-88A6-6C463F50C496}" srcId="{0FCAC224-AFF3-4DD7-B914-7ECE27ED91AC}" destId="{3ED61AEB-BE41-47E1-B0C6-B7DD262FDF05}" srcOrd="2" destOrd="0" parTransId="{ECE71885-77A5-4703-8BE0-91C35A85BA97}" sibTransId="{C49AE5D7-C92F-429E-B2D1-AF9715966A4A}"/>
    <dgm:cxn modelId="{27F0E1F4-F49D-4E1D-8033-B5F7BB062049}" type="presOf" srcId="{3ED61AEB-BE41-47E1-B0C6-B7DD262FDF05}" destId="{A06253A9-EE87-47F0-8F43-F0AE26FA148A}" srcOrd="0" destOrd="0" presId="urn:microsoft.com/office/officeart/2005/8/layout/vList2"/>
    <dgm:cxn modelId="{26814C17-CCDD-4CBD-8483-E053747456BC}" type="presParOf" srcId="{F127293D-0B7F-4145-B092-57D8094AD53C}" destId="{1CAF7FD7-2E25-4610-8787-7E0D4C33B62B}" srcOrd="0" destOrd="0" presId="urn:microsoft.com/office/officeart/2005/8/layout/vList2"/>
    <dgm:cxn modelId="{D20D23D6-9EA8-45B8-9EDE-486C597719D5}" type="presParOf" srcId="{F127293D-0B7F-4145-B092-57D8094AD53C}" destId="{9D36D162-810E-4127-85CC-076D93FE0A65}" srcOrd="1" destOrd="0" presId="urn:microsoft.com/office/officeart/2005/8/layout/vList2"/>
    <dgm:cxn modelId="{9FF196C0-AFEB-469A-9F9A-EABD9A21393C}" type="presParOf" srcId="{F127293D-0B7F-4145-B092-57D8094AD53C}" destId="{CF235863-631E-4D31-BDFA-E2E0E631C1EB}" srcOrd="2" destOrd="0" presId="urn:microsoft.com/office/officeart/2005/8/layout/vList2"/>
    <dgm:cxn modelId="{3FB8952F-F6F5-4338-8199-98E2EC16CB5F}" type="presParOf" srcId="{F127293D-0B7F-4145-B092-57D8094AD53C}" destId="{3A8F7626-EFFC-435C-94DE-3DB650C69ABB}" srcOrd="3" destOrd="0" presId="urn:microsoft.com/office/officeart/2005/8/layout/vList2"/>
    <dgm:cxn modelId="{B4DEB85B-6449-494D-B267-D99522638BD3}" type="presParOf" srcId="{F127293D-0B7F-4145-B092-57D8094AD53C}" destId="{A06253A9-EE87-47F0-8F43-F0AE26FA148A}" srcOrd="4" destOrd="0" presId="urn:microsoft.com/office/officeart/2005/8/layout/vList2"/>
    <dgm:cxn modelId="{7605614D-EC39-483B-AAD9-E50D7B1B72B9}" type="presParOf" srcId="{F127293D-0B7F-4145-B092-57D8094AD53C}" destId="{87068099-B0C6-4A82-B501-994837C66023}" srcOrd="5" destOrd="0" presId="urn:microsoft.com/office/officeart/2005/8/layout/vList2"/>
    <dgm:cxn modelId="{4CA2FED1-CFC7-429D-9F25-3AE472CA5C60}" type="presParOf" srcId="{F127293D-0B7F-4145-B092-57D8094AD53C}" destId="{415D0D2F-A1DC-4F99-9B7F-07CAAC7CDE2E}" srcOrd="6" destOrd="0" presId="urn:microsoft.com/office/officeart/2005/8/layout/vList2"/>
    <dgm:cxn modelId="{5E21A9D1-71B7-49DC-B71D-570A3B25D297}" type="presParOf" srcId="{F127293D-0B7F-4145-B092-57D8094AD53C}" destId="{330F86DF-EC2E-4A01-A167-F30CC026F86A}" srcOrd="7" destOrd="0" presId="urn:microsoft.com/office/officeart/2005/8/layout/vList2"/>
    <dgm:cxn modelId="{AAC478FF-F12B-48A4-9C95-56A12CF941AD}" type="presParOf" srcId="{F127293D-0B7F-4145-B092-57D8094AD53C}" destId="{CDCBF117-BB67-4C2C-B78F-9359FAB225C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CAC224-AFF3-4DD7-B914-7ECE27ED91A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rtl="1"/>
          <a:endParaRPr lang="he-IL"/>
        </a:p>
      </dgm:t>
    </dgm:pt>
    <dgm:pt modelId="{5AA35221-35B6-4BBF-98DC-7B71EB40794C}">
      <dgm:prSet phldrT="[טקסט]" custT="1"/>
      <dgm:spPr/>
      <dgm:t>
        <a:bodyPr/>
        <a:lstStyle/>
        <a:p>
          <a:pPr rtl="1"/>
          <a:r>
            <a:rPr lang="he-IL" sz="1800" strike="sngStrike" dirty="0"/>
            <a:t>גורמים פיזיים והשפעתם על תפרוסת </a:t>
          </a:r>
          <a:r>
            <a:rPr lang="he-IL" sz="1800" strike="sngStrike" dirty="0" err="1"/>
            <a:t>האוכלוסיה</a:t>
          </a:r>
          <a:r>
            <a:rPr lang="he-IL" sz="1800" strike="sngStrike" dirty="0"/>
            <a:t> </a:t>
          </a:r>
        </a:p>
        <a:p>
          <a:pPr rtl="1"/>
          <a:r>
            <a:rPr lang="he-IL" sz="1800" dirty="0"/>
            <a:t>תמורות דמוגרפיות במזה"ת, הגירה במזרח התיכון</a:t>
          </a:r>
        </a:p>
      </dgm:t>
    </dgm:pt>
    <dgm:pt modelId="{F16DB2EB-9BD1-48F4-95FD-28654ED8608C}" type="parTrans" cxnId="{C235C60B-60B1-46BD-852B-3F4C3D7C55E6}">
      <dgm:prSet/>
      <dgm:spPr/>
      <dgm:t>
        <a:bodyPr/>
        <a:lstStyle/>
        <a:p>
          <a:pPr rtl="1"/>
          <a:endParaRPr lang="he-IL" sz="2000"/>
        </a:p>
      </dgm:t>
    </dgm:pt>
    <dgm:pt modelId="{99B8B5AD-1624-4942-A8A0-CFD7B3603CA7}" type="sibTrans" cxnId="{C235C60B-60B1-46BD-852B-3F4C3D7C55E6}">
      <dgm:prSet/>
      <dgm:spPr/>
      <dgm:t>
        <a:bodyPr/>
        <a:lstStyle/>
        <a:p>
          <a:pPr rtl="1"/>
          <a:endParaRPr lang="he-IL" sz="2000"/>
        </a:p>
      </dgm:t>
    </dgm:pt>
    <dgm:pt modelId="{3ED61AEB-BE41-47E1-B0C6-B7DD262FDF05}">
      <dgm:prSet phldrT="[טקסט]" custT="1"/>
      <dgm:spPr/>
      <dgm:t>
        <a:bodyPr/>
        <a:lstStyle/>
        <a:p>
          <a:pPr rtl="1">
            <a:buClr>
              <a:schemeClr val="dk1"/>
            </a:buClr>
            <a:buSzPts val="1200"/>
            <a:buFont typeface="Calibri"/>
            <a:buNone/>
          </a:pPr>
          <a:r>
            <a:rPr lang="he-IL" sz="1800" dirty="0"/>
            <a:t>גבולות ותחומים במזה"ת</a:t>
          </a:r>
        </a:p>
        <a:p>
          <a:pPr rtl="1">
            <a:buClr>
              <a:schemeClr val="dk1"/>
            </a:buClr>
            <a:buSzPts val="1200"/>
            <a:buFont typeface="Calibri"/>
            <a:buNone/>
          </a:pPr>
          <a:r>
            <a:rPr lang="he-IL" sz="1800" dirty="0"/>
            <a:t>סכסוכים ושיתוף פעולה בין מדינות </a:t>
          </a:r>
          <a:r>
            <a:rPr lang="he-IL" sz="1800" dirty="0" err="1"/>
            <a:t>המזה"ת</a:t>
          </a:r>
          <a:r>
            <a:rPr lang="he-IL" sz="1800" dirty="0"/>
            <a:t> (כלכלי, סביבתי)</a:t>
          </a:r>
        </a:p>
        <a:p>
          <a:pPr rtl="1">
            <a:buClr>
              <a:schemeClr val="dk1"/>
            </a:buClr>
            <a:buSzPts val="1200"/>
            <a:buFont typeface="Calibri"/>
            <a:buNone/>
          </a:pPr>
          <a:r>
            <a:rPr lang="he-IL" sz="1800" dirty="0"/>
            <a:t>תהליכים גאופוליטיים במזרח התיכון</a:t>
          </a:r>
        </a:p>
      </dgm:t>
    </dgm:pt>
    <dgm:pt modelId="{ECE71885-77A5-4703-8BE0-91C35A85BA97}" type="parTrans" cxnId="{B4DBA3DB-65AF-40C9-88A6-6C463F50C496}">
      <dgm:prSet/>
      <dgm:spPr/>
      <dgm:t>
        <a:bodyPr/>
        <a:lstStyle/>
        <a:p>
          <a:pPr rtl="1"/>
          <a:endParaRPr lang="he-IL" sz="2000"/>
        </a:p>
      </dgm:t>
    </dgm:pt>
    <dgm:pt modelId="{C49AE5D7-C92F-429E-B2D1-AF9715966A4A}" type="sibTrans" cxnId="{B4DBA3DB-65AF-40C9-88A6-6C463F50C496}">
      <dgm:prSet/>
      <dgm:spPr/>
      <dgm:t>
        <a:bodyPr/>
        <a:lstStyle/>
        <a:p>
          <a:pPr rtl="1"/>
          <a:endParaRPr lang="he-IL" sz="2000"/>
        </a:p>
      </dgm:t>
    </dgm:pt>
    <dgm:pt modelId="{70DF99CA-DABC-45D0-A7D0-77D15EC107D9}">
      <dgm:prSet phldrT="[טקסט]" custT="1"/>
      <dgm:spPr/>
      <dgm:t>
        <a:bodyPr/>
        <a:lstStyle/>
        <a:p>
          <a:pPr rtl="1">
            <a:buClr>
              <a:schemeClr val="dk1"/>
            </a:buClr>
            <a:buSzPts val="1100"/>
            <a:buFont typeface="Calibri"/>
            <a:buNone/>
          </a:pPr>
          <a:r>
            <a:rPr lang="he-IL" sz="1800" dirty="0"/>
            <a:t>כלכלת נפט</a:t>
          </a:r>
        </a:p>
        <a:p>
          <a:pPr rtl="1">
            <a:buClr>
              <a:schemeClr val="dk1"/>
            </a:buClr>
            <a:buSzPts val="1100"/>
            <a:buFont typeface="Calibri"/>
            <a:buNone/>
          </a:pPr>
          <a:r>
            <a:rPr lang="he-IL" sz="1800" dirty="0">
              <a:sym typeface="Calibri"/>
            </a:rPr>
            <a:t>מאגרי הנפט – הפקתם והשפעתם על ההתפתחות היישובית, על הכלכלה ועל הסביבה</a:t>
          </a:r>
        </a:p>
        <a:p>
          <a:pPr rtl="1">
            <a:buClr>
              <a:schemeClr val="dk1"/>
            </a:buClr>
            <a:buSzPts val="1100"/>
            <a:buFont typeface="Calibri"/>
            <a:buNone/>
          </a:pPr>
          <a:r>
            <a:rPr lang="he-IL" sz="1800" dirty="0"/>
            <a:t>השפעות סביבתיות הקשורות בהפקת נפט והובלתו</a:t>
          </a:r>
        </a:p>
      </dgm:t>
    </dgm:pt>
    <dgm:pt modelId="{6B2A2A03-AFB7-4490-B146-438D5B279B77}" type="parTrans" cxnId="{3305778C-89C3-46E1-BFD0-743BEC5B3452}">
      <dgm:prSet/>
      <dgm:spPr/>
      <dgm:t>
        <a:bodyPr/>
        <a:lstStyle/>
        <a:p>
          <a:pPr rtl="1"/>
          <a:endParaRPr lang="he-IL" sz="2000"/>
        </a:p>
      </dgm:t>
    </dgm:pt>
    <dgm:pt modelId="{E7A3AFBD-762A-4964-A7DD-8E04830B2F04}" type="sibTrans" cxnId="{3305778C-89C3-46E1-BFD0-743BEC5B3452}">
      <dgm:prSet/>
      <dgm:spPr/>
      <dgm:t>
        <a:bodyPr/>
        <a:lstStyle/>
        <a:p>
          <a:pPr rtl="1"/>
          <a:endParaRPr lang="he-IL" sz="2000"/>
        </a:p>
      </dgm:t>
    </dgm:pt>
    <dgm:pt modelId="{BE38B0D9-064C-40FF-8385-3A55D51711E6}">
      <dgm:prSet custT="1"/>
      <dgm:spPr/>
      <dgm:t>
        <a:bodyPr/>
        <a:lstStyle/>
        <a:p>
          <a:pPr rtl="1"/>
          <a:r>
            <a:rPr lang="he-IL" sz="1800" dirty="0"/>
            <a:t>תמורות במבנה המגזרי – הכלכלי במדינות </a:t>
          </a:r>
          <a:r>
            <a:rPr lang="he-IL" sz="1800" dirty="0" err="1"/>
            <a:t>המזה"ת</a:t>
          </a:r>
          <a:endParaRPr lang="he-IL" sz="1800" dirty="0"/>
        </a:p>
        <a:p>
          <a:pPr rtl="1"/>
          <a:r>
            <a:rPr lang="he-IL" sz="1800" dirty="0"/>
            <a:t>גורמים לנחשלות מרחבית כלכלית</a:t>
          </a:r>
        </a:p>
        <a:p>
          <a:pPr rtl="1"/>
          <a:r>
            <a:rPr lang="he-IL" sz="1800" dirty="0"/>
            <a:t>אי </a:t>
          </a:r>
          <a:r>
            <a:rPr lang="he-IL" sz="1800" dirty="0" err="1"/>
            <a:t>שיוויון</a:t>
          </a:r>
          <a:r>
            <a:rPr lang="he-IL" sz="1800" dirty="0"/>
            <a:t> מרחבי כלכלי</a:t>
          </a:r>
        </a:p>
      </dgm:t>
    </dgm:pt>
    <dgm:pt modelId="{8D060491-4705-4A15-8DFA-9A3F4D407F88}" type="parTrans" cxnId="{CA2BFB8C-8DE9-46DF-878E-F44DAC78EB1E}">
      <dgm:prSet/>
      <dgm:spPr/>
      <dgm:t>
        <a:bodyPr/>
        <a:lstStyle/>
        <a:p>
          <a:pPr rtl="1"/>
          <a:endParaRPr lang="he-IL" sz="2000"/>
        </a:p>
      </dgm:t>
    </dgm:pt>
    <dgm:pt modelId="{5DBAE77F-65CC-445F-97F3-25DBDD485A2C}" type="sibTrans" cxnId="{CA2BFB8C-8DE9-46DF-878E-F44DAC78EB1E}">
      <dgm:prSet/>
      <dgm:spPr/>
      <dgm:t>
        <a:bodyPr/>
        <a:lstStyle/>
        <a:p>
          <a:pPr rtl="1"/>
          <a:endParaRPr lang="he-IL" sz="2000"/>
        </a:p>
      </dgm:t>
    </dgm:pt>
    <dgm:pt modelId="{DDE7DE9A-384D-4B00-B3F3-06015024F353}">
      <dgm:prSet custT="1"/>
      <dgm:spPr/>
      <dgm:t>
        <a:bodyPr/>
        <a:lstStyle/>
        <a:p>
          <a:pPr rtl="1"/>
          <a:r>
            <a:rPr lang="he-IL" sz="1800" strike="sngStrike" dirty="0"/>
            <a:t>איכות הסביבה ברמה אזורית</a:t>
          </a:r>
        </a:p>
      </dgm:t>
    </dgm:pt>
    <dgm:pt modelId="{02D93EE1-74A4-4BB2-B2D2-248229861EAD}" type="parTrans" cxnId="{0F0E1503-A652-4567-919C-CDDACB306719}">
      <dgm:prSet/>
      <dgm:spPr/>
      <dgm:t>
        <a:bodyPr/>
        <a:lstStyle/>
        <a:p>
          <a:pPr rtl="1"/>
          <a:endParaRPr lang="he-IL" sz="2000"/>
        </a:p>
      </dgm:t>
    </dgm:pt>
    <dgm:pt modelId="{0DD33120-EDFC-4532-91A7-18C98445FE29}" type="sibTrans" cxnId="{0F0E1503-A652-4567-919C-CDDACB306719}">
      <dgm:prSet/>
      <dgm:spPr/>
      <dgm:t>
        <a:bodyPr/>
        <a:lstStyle/>
        <a:p>
          <a:pPr rtl="1"/>
          <a:endParaRPr lang="he-IL" sz="2000"/>
        </a:p>
      </dgm:t>
    </dgm:pt>
    <dgm:pt modelId="{F127293D-0B7F-4145-B092-57D8094AD53C}" type="pres">
      <dgm:prSet presAssocID="{0FCAC224-AFF3-4DD7-B914-7ECE27ED91AC}" presName="linear" presStyleCnt="0">
        <dgm:presLayoutVars>
          <dgm:animLvl val="lvl"/>
          <dgm:resizeHandles val="exact"/>
        </dgm:presLayoutVars>
      </dgm:prSet>
      <dgm:spPr/>
    </dgm:pt>
    <dgm:pt modelId="{1CAF7FD7-2E25-4610-8787-7E0D4C33B62B}" type="pres">
      <dgm:prSet presAssocID="{5AA35221-35B6-4BBF-98DC-7B71EB40794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D36D162-810E-4127-85CC-076D93FE0A65}" type="pres">
      <dgm:prSet presAssocID="{99B8B5AD-1624-4942-A8A0-CFD7B3603CA7}" presName="spacer" presStyleCnt="0"/>
      <dgm:spPr/>
    </dgm:pt>
    <dgm:pt modelId="{CF235863-631E-4D31-BDFA-E2E0E631C1EB}" type="pres">
      <dgm:prSet presAssocID="{BE38B0D9-064C-40FF-8385-3A55D51711E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A8F7626-EFFC-435C-94DE-3DB650C69ABB}" type="pres">
      <dgm:prSet presAssocID="{5DBAE77F-65CC-445F-97F3-25DBDD485A2C}" presName="spacer" presStyleCnt="0"/>
      <dgm:spPr/>
    </dgm:pt>
    <dgm:pt modelId="{A06253A9-EE87-47F0-8F43-F0AE26FA148A}" type="pres">
      <dgm:prSet presAssocID="{3ED61AEB-BE41-47E1-B0C6-B7DD262FDF0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7068099-B0C6-4A82-B501-994837C66023}" type="pres">
      <dgm:prSet presAssocID="{C49AE5D7-C92F-429E-B2D1-AF9715966A4A}" presName="spacer" presStyleCnt="0"/>
      <dgm:spPr/>
    </dgm:pt>
    <dgm:pt modelId="{415D0D2F-A1DC-4F99-9B7F-07CAAC7CDE2E}" type="pres">
      <dgm:prSet presAssocID="{70DF99CA-DABC-45D0-A7D0-77D15EC107D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30F86DF-EC2E-4A01-A167-F30CC026F86A}" type="pres">
      <dgm:prSet presAssocID="{E7A3AFBD-762A-4964-A7DD-8E04830B2F04}" presName="spacer" presStyleCnt="0"/>
      <dgm:spPr/>
    </dgm:pt>
    <dgm:pt modelId="{CDCBF117-BB67-4C2C-B78F-9359FAB225CE}" type="pres">
      <dgm:prSet presAssocID="{DDE7DE9A-384D-4B00-B3F3-06015024F353}" presName="parentText" presStyleLbl="node1" presStyleIdx="4" presStyleCnt="5" custLinFactY="8015" custLinFactNeighborY="100000">
        <dgm:presLayoutVars>
          <dgm:chMax val="0"/>
          <dgm:bulletEnabled val="1"/>
        </dgm:presLayoutVars>
      </dgm:prSet>
      <dgm:spPr/>
    </dgm:pt>
  </dgm:ptLst>
  <dgm:cxnLst>
    <dgm:cxn modelId="{0F0E1503-A652-4567-919C-CDDACB306719}" srcId="{0FCAC224-AFF3-4DD7-B914-7ECE27ED91AC}" destId="{DDE7DE9A-384D-4B00-B3F3-06015024F353}" srcOrd="4" destOrd="0" parTransId="{02D93EE1-74A4-4BB2-B2D2-248229861EAD}" sibTransId="{0DD33120-EDFC-4532-91A7-18C98445FE29}"/>
    <dgm:cxn modelId="{4BAD9C06-9DCC-4960-A388-09D7B6163772}" type="presOf" srcId="{5AA35221-35B6-4BBF-98DC-7B71EB40794C}" destId="{1CAF7FD7-2E25-4610-8787-7E0D4C33B62B}" srcOrd="0" destOrd="0" presId="urn:microsoft.com/office/officeart/2005/8/layout/vList2"/>
    <dgm:cxn modelId="{C235C60B-60B1-46BD-852B-3F4C3D7C55E6}" srcId="{0FCAC224-AFF3-4DD7-B914-7ECE27ED91AC}" destId="{5AA35221-35B6-4BBF-98DC-7B71EB40794C}" srcOrd="0" destOrd="0" parTransId="{F16DB2EB-9BD1-48F4-95FD-28654ED8608C}" sibTransId="{99B8B5AD-1624-4942-A8A0-CFD7B3603CA7}"/>
    <dgm:cxn modelId="{58103E0E-BD5B-4619-8B54-6C6DA60E4D3F}" type="presOf" srcId="{DDE7DE9A-384D-4B00-B3F3-06015024F353}" destId="{CDCBF117-BB67-4C2C-B78F-9359FAB225CE}" srcOrd="0" destOrd="0" presId="urn:microsoft.com/office/officeart/2005/8/layout/vList2"/>
    <dgm:cxn modelId="{0CD5171E-8BFD-47E5-BA1E-D234AA9D0129}" type="presOf" srcId="{BE38B0D9-064C-40FF-8385-3A55D51711E6}" destId="{CF235863-631E-4D31-BDFA-E2E0E631C1EB}" srcOrd="0" destOrd="0" presId="urn:microsoft.com/office/officeart/2005/8/layout/vList2"/>
    <dgm:cxn modelId="{82DA5F2C-5B39-434D-9B72-C6917659DD66}" type="presOf" srcId="{0FCAC224-AFF3-4DD7-B914-7ECE27ED91AC}" destId="{F127293D-0B7F-4145-B092-57D8094AD53C}" srcOrd="0" destOrd="0" presId="urn:microsoft.com/office/officeart/2005/8/layout/vList2"/>
    <dgm:cxn modelId="{726F4788-01D1-4446-80A2-4CD679354446}" type="presOf" srcId="{70DF99CA-DABC-45D0-A7D0-77D15EC107D9}" destId="{415D0D2F-A1DC-4F99-9B7F-07CAAC7CDE2E}" srcOrd="0" destOrd="0" presId="urn:microsoft.com/office/officeart/2005/8/layout/vList2"/>
    <dgm:cxn modelId="{3305778C-89C3-46E1-BFD0-743BEC5B3452}" srcId="{0FCAC224-AFF3-4DD7-B914-7ECE27ED91AC}" destId="{70DF99CA-DABC-45D0-A7D0-77D15EC107D9}" srcOrd="3" destOrd="0" parTransId="{6B2A2A03-AFB7-4490-B146-438D5B279B77}" sibTransId="{E7A3AFBD-762A-4964-A7DD-8E04830B2F04}"/>
    <dgm:cxn modelId="{CA2BFB8C-8DE9-46DF-878E-F44DAC78EB1E}" srcId="{0FCAC224-AFF3-4DD7-B914-7ECE27ED91AC}" destId="{BE38B0D9-064C-40FF-8385-3A55D51711E6}" srcOrd="1" destOrd="0" parTransId="{8D060491-4705-4A15-8DFA-9A3F4D407F88}" sibTransId="{5DBAE77F-65CC-445F-97F3-25DBDD485A2C}"/>
    <dgm:cxn modelId="{B4DBA3DB-65AF-40C9-88A6-6C463F50C496}" srcId="{0FCAC224-AFF3-4DD7-B914-7ECE27ED91AC}" destId="{3ED61AEB-BE41-47E1-B0C6-B7DD262FDF05}" srcOrd="2" destOrd="0" parTransId="{ECE71885-77A5-4703-8BE0-91C35A85BA97}" sibTransId="{C49AE5D7-C92F-429E-B2D1-AF9715966A4A}"/>
    <dgm:cxn modelId="{27F0E1F4-F49D-4E1D-8033-B5F7BB062049}" type="presOf" srcId="{3ED61AEB-BE41-47E1-B0C6-B7DD262FDF05}" destId="{A06253A9-EE87-47F0-8F43-F0AE26FA148A}" srcOrd="0" destOrd="0" presId="urn:microsoft.com/office/officeart/2005/8/layout/vList2"/>
    <dgm:cxn modelId="{26814C17-CCDD-4CBD-8483-E053747456BC}" type="presParOf" srcId="{F127293D-0B7F-4145-B092-57D8094AD53C}" destId="{1CAF7FD7-2E25-4610-8787-7E0D4C33B62B}" srcOrd="0" destOrd="0" presId="urn:microsoft.com/office/officeart/2005/8/layout/vList2"/>
    <dgm:cxn modelId="{D20D23D6-9EA8-45B8-9EDE-486C597719D5}" type="presParOf" srcId="{F127293D-0B7F-4145-B092-57D8094AD53C}" destId="{9D36D162-810E-4127-85CC-076D93FE0A65}" srcOrd="1" destOrd="0" presId="urn:microsoft.com/office/officeart/2005/8/layout/vList2"/>
    <dgm:cxn modelId="{9FF196C0-AFEB-469A-9F9A-EABD9A21393C}" type="presParOf" srcId="{F127293D-0B7F-4145-B092-57D8094AD53C}" destId="{CF235863-631E-4D31-BDFA-E2E0E631C1EB}" srcOrd="2" destOrd="0" presId="urn:microsoft.com/office/officeart/2005/8/layout/vList2"/>
    <dgm:cxn modelId="{3FB8952F-F6F5-4338-8199-98E2EC16CB5F}" type="presParOf" srcId="{F127293D-0B7F-4145-B092-57D8094AD53C}" destId="{3A8F7626-EFFC-435C-94DE-3DB650C69ABB}" srcOrd="3" destOrd="0" presId="urn:microsoft.com/office/officeart/2005/8/layout/vList2"/>
    <dgm:cxn modelId="{B4DEB85B-6449-494D-B267-D99522638BD3}" type="presParOf" srcId="{F127293D-0B7F-4145-B092-57D8094AD53C}" destId="{A06253A9-EE87-47F0-8F43-F0AE26FA148A}" srcOrd="4" destOrd="0" presId="urn:microsoft.com/office/officeart/2005/8/layout/vList2"/>
    <dgm:cxn modelId="{7605614D-EC39-483B-AAD9-E50D7B1B72B9}" type="presParOf" srcId="{F127293D-0B7F-4145-B092-57D8094AD53C}" destId="{87068099-B0C6-4A82-B501-994837C66023}" srcOrd="5" destOrd="0" presId="urn:microsoft.com/office/officeart/2005/8/layout/vList2"/>
    <dgm:cxn modelId="{4CA2FED1-CFC7-429D-9F25-3AE472CA5C60}" type="presParOf" srcId="{F127293D-0B7F-4145-B092-57D8094AD53C}" destId="{415D0D2F-A1DC-4F99-9B7F-07CAAC7CDE2E}" srcOrd="6" destOrd="0" presId="urn:microsoft.com/office/officeart/2005/8/layout/vList2"/>
    <dgm:cxn modelId="{5E21A9D1-71B7-49DC-B71D-570A3B25D297}" type="presParOf" srcId="{F127293D-0B7F-4145-B092-57D8094AD53C}" destId="{330F86DF-EC2E-4A01-A167-F30CC026F86A}" srcOrd="7" destOrd="0" presId="urn:microsoft.com/office/officeart/2005/8/layout/vList2"/>
    <dgm:cxn modelId="{AAC478FF-F12B-48A4-9C95-56A12CF941AD}" type="presParOf" srcId="{F127293D-0B7F-4145-B092-57D8094AD53C}" destId="{CDCBF117-BB67-4C2C-B78F-9359FAB225C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CAC224-AFF3-4DD7-B914-7ECE27ED91AC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pPr rtl="1"/>
          <a:endParaRPr lang="he-IL"/>
        </a:p>
      </dgm:t>
    </dgm:pt>
    <dgm:pt modelId="{5AA35221-35B6-4BBF-98DC-7B71EB40794C}">
      <dgm:prSet phldrT="[טקסט]" custT="1"/>
      <dgm:spPr/>
      <dgm:t>
        <a:bodyPr/>
        <a:lstStyle/>
        <a:p>
          <a:pPr rtl="1"/>
          <a:r>
            <a:rPr lang="he-IL" sz="1800" strike="noStrike" dirty="0"/>
            <a:t>מדינות ויישובים – מיקום וגורמי מיקום (למדו לגמר בחורף)</a:t>
          </a:r>
        </a:p>
      </dgm:t>
    </dgm:pt>
    <dgm:pt modelId="{F16DB2EB-9BD1-48F4-95FD-28654ED8608C}" type="parTrans" cxnId="{C235C60B-60B1-46BD-852B-3F4C3D7C55E6}">
      <dgm:prSet/>
      <dgm:spPr/>
      <dgm:t>
        <a:bodyPr/>
        <a:lstStyle/>
        <a:p>
          <a:pPr rtl="1"/>
          <a:endParaRPr lang="he-IL" sz="2000"/>
        </a:p>
      </dgm:t>
    </dgm:pt>
    <dgm:pt modelId="{99B8B5AD-1624-4942-A8A0-CFD7B3603CA7}" type="sibTrans" cxnId="{C235C60B-60B1-46BD-852B-3F4C3D7C55E6}">
      <dgm:prSet/>
      <dgm:spPr/>
      <dgm:t>
        <a:bodyPr/>
        <a:lstStyle/>
        <a:p>
          <a:pPr rtl="1"/>
          <a:endParaRPr lang="he-IL" sz="2000"/>
        </a:p>
      </dgm:t>
    </dgm:pt>
    <dgm:pt modelId="{3ED61AEB-BE41-47E1-B0C6-B7DD262FDF05}">
      <dgm:prSet phldrT="[טקסט]" custT="1"/>
      <dgm:spPr/>
      <dgm:t>
        <a:bodyPr/>
        <a:lstStyle/>
        <a:p>
          <a:pPr rtl="1">
            <a:buClr>
              <a:schemeClr val="dk1"/>
            </a:buClr>
            <a:buSzPts val="1200"/>
            <a:buFont typeface="Calibri"/>
            <a:buNone/>
          </a:pPr>
          <a:r>
            <a:rPr lang="he-IL" sz="1800" dirty="0"/>
            <a:t>שימושי קרקע (למדו לגמר בחורף)</a:t>
          </a:r>
        </a:p>
      </dgm:t>
    </dgm:pt>
    <dgm:pt modelId="{ECE71885-77A5-4703-8BE0-91C35A85BA97}" type="parTrans" cxnId="{B4DBA3DB-65AF-40C9-88A6-6C463F50C496}">
      <dgm:prSet/>
      <dgm:spPr/>
      <dgm:t>
        <a:bodyPr/>
        <a:lstStyle/>
        <a:p>
          <a:pPr rtl="1"/>
          <a:endParaRPr lang="he-IL" sz="2000"/>
        </a:p>
      </dgm:t>
    </dgm:pt>
    <dgm:pt modelId="{C49AE5D7-C92F-429E-B2D1-AF9715966A4A}" type="sibTrans" cxnId="{B4DBA3DB-65AF-40C9-88A6-6C463F50C496}">
      <dgm:prSet/>
      <dgm:spPr/>
      <dgm:t>
        <a:bodyPr/>
        <a:lstStyle/>
        <a:p>
          <a:pPr rtl="1"/>
          <a:endParaRPr lang="he-IL" sz="2000"/>
        </a:p>
      </dgm:t>
    </dgm:pt>
    <dgm:pt modelId="{70DF99CA-DABC-45D0-A7D0-77D15EC107D9}">
      <dgm:prSet phldrT="[טקסט]" custT="1"/>
      <dgm:spPr/>
      <dgm:t>
        <a:bodyPr/>
        <a:lstStyle/>
        <a:p>
          <a:pPr rtl="1">
            <a:buClr>
              <a:schemeClr val="dk1"/>
            </a:buClr>
            <a:buSzPts val="1100"/>
            <a:buFont typeface="Calibri"/>
            <a:buNone/>
          </a:pPr>
          <a:r>
            <a:rPr lang="he-IL" sz="1800"/>
            <a:t>אוכלוסייה </a:t>
          </a:r>
          <a:r>
            <a:rPr lang="he-IL" sz="1800" dirty="0"/>
            <a:t>– דמוגרפיה והגירה (למדו לגמר בחורף)</a:t>
          </a:r>
        </a:p>
      </dgm:t>
    </dgm:pt>
    <dgm:pt modelId="{6B2A2A03-AFB7-4490-B146-438D5B279B77}" type="parTrans" cxnId="{3305778C-89C3-46E1-BFD0-743BEC5B3452}">
      <dgm:prSet/>
      <dgm:spPr/>
      <dgm:t>
        <a:bodyPr/>
        <a:lstStyle/>
        <a:p>
          <a:pPr rtl="1"/>
          <a:endParaRPr lang="he-IL" sz="2000"/>
        </a:p>
      </dgm:t>
    </dgm:pt>
    <dgm:pt modelId="{E7A3AFBD-762A-4964-A7DD-8E04830B2F04}" type="sibTrans" cxnId="{3305778C-89C3-46E1-BFD0-743BEC5B3452}">
      <dgm:prSet/>
      <dgm:spPr/>
      <dgm:t>
        <a:bodyPr/>
        <a:lstStyle/>
        <a:p>
          <a:pPr rtl="1"/>
          <a:endParaRPr lang="he-IL" sz="2000"/>
        </a:p>
      </dgm:t>
    </dgm:pt>
    <dgm:pt modelId="{BE38B0D9-064C-40FF-8385-3A55D51711E6}">
      <dgm:prSet custT="1"/>
      <dgm:spPr/>
      <dgm:t>
        <a:bodyPr/>
        <a:lstStyle/>
        <a:p>
          <a:pPr rtl="1"/>
          <a:r>
            <a:rPr lang="he-IL" sz="1800" dirty="0"/>
            <a:t>מקורות אנרגיה (למדו לגמר בחורף)</a:t>
          </a:r>
        </a:p>
      </dgm:t>
    </dgm:pt>
    <dgm:pt modelId="{8D060491-4705-4A15-8DFA-9A3F4D407F88}" type="parTrans" cxnId="{CA2BFB8C-8DE9-46DF-878E-F44DAC78EB1E}">
      <dgm:prSet/>
      <dgm:spPr/>
      <dgm:t>
        <a:bodyPr/>
        <a:lstStyle/>
        <a:p>
          <a:pPr rtl="1"/>
          <a:endParaRPr lang="he-IL" sz="2000"/>
        </a:p>
      </dgm:t>
    </dgm:pt>
    <dgm:pt modelId="{5DBAE77F-65CC-445F-97F3-25DBDD485A2C}" type="sibTrans" cxnId="{CA2BFB8C-8DE9-46DF-878E-F44DAC78EB1E}">
      <dgm:prSet/>
      <dgm:spPr/>
      <dgm:t>
        <a:bodyPr/>
        <a:lstStyle/>
        <a:p>
          <a:pPr rtl="1"/>
          <a:endParaRPr lang="he-IL" sz="2000"/>
        </a:p>
      </dgm:t>
    </dgm:pt>
    <dgm:pt modelId="{DDE7DE9A-384D-4B00-B3F3-06015024F353}">
      <dgm:prSet custT="1"/>
      <dgm:spPr/>
      <dgm:t>
        <a:bodyPr/>
        <a:lstStyle/>
        <a:p>
          <a:pPr rtl="1"/>
          <a:r>
            <a:rPr lang="he-IL" sz="1800" strike="noStrike" dirty="0"/>
            <a:t>כלכלה ורמת פיתוח – (למדו לגמר בחורף)</a:t>
          </a:r>
        </a:p>
      </dgm:t>
    </dgm:pt>
    <dgm:pt modelId="{02D93EE1-74A4-4BB2-B2D2-248229861EAD}" type="parTrans" cxnId="{0F0E1503-A652-4567-919C-CDDACB306719}">
      <dgm:prSet/>
      <dgm:spPr/>
      <dgm:t>
        <a:bodyPr/>
        <a:lstStyle/>
        <a:p>
          <a:pPr rtl="1"/>
          <a:endParaRPr lang="he-IL" sz="2000"/>
        </a:p>
      </dgm:t>
    </dgm:pt>
    <dgm:pt modelId="{0DD33120-EDFC-4532-91A7-18C98445FE29}" type="sibTrans" cxnId="{0F0E1503-A652-4567-919C-CDDACB306719}">
      <dgm:prSet/>
      <dgm:spPr/>
      <dgm:t>
        <a:bodyPr/>
        <a:lstStyle/>
        <a:p>
          <a:pPr rtl="1"/>
          <a:endParaRPr lang="he-IL" sz="2000"/>
        </a:p>
      </dgm:t>
    </dgm:pt>
    <dgm:pt modelId="{9391FA82-E7FC-4823-B30F-CB28042BC5E5}">
      <dgm:prSet phldrT="[טקסט]" custT="1"/>
      <dgm:spPr/>
      <dgm:t>
        <a:bodyPr/>
        <a:lstStyle/>
        <a:p>
          <a:pPr rtl="1"/>
          <a:r>
            <a:rPr lang="he-IL" sz="1800" strike="noStrike" dirty="0"/>
            <a:t>אקלים – אזורי אקלים, מאפייני אקלים, גורמי אקלים, מדבור</a:t>
          </a:r>
        </a:p>
      </dgm:t>
    </dgm:pt>
    <dgm:pt modelId="{0DEAB483-DBD6-4643-9CBE-5FF2A864F320}" type="parTrans" cxnId="{64B3F876-7885-492A-84A3-06C8542237B1}">
      <dgm:prSet/>
      <dgm:spPr/>
    </dgm:pt>
    <dgm:pt modelId="{550A768D-84D5-4A23-B1D3-9DCCC32D8E24}" type="sibTrans" cxnId="{64B3F876-7885-492A-84A3-06C8542237B1}">
      <dgm:prSet/>
      <dgm:spPr/>
    </dgm:pt>
    <dgm:pt modelId="{F127293D-0B7F-4145-B092-57D8094AD53C}" type="pres">
      <dgm:prSet presAssocID="{0FCAC224-AFF3-4DD7-B914-7ECE27ED91AC}" presName="linear" presStyleCnt="0">
        <dgm:presLayoutVars>
          <dgm:animLvl val="lvl"/>
          <dgm:resizeHandles val="exact"/>
        </dgm:presLayoutVars>
      </dgm:prSet>
      <dgm:spPr/>
    </dgm:pt>
    <dgm:pt modelId="{23F07007-01D7-4212-8161-174BD309D64C}" type="pres">
      <dgm:prSet presAssocID="{9391FA82-E7FC-4823-B30F-CB28042BC5E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A62B4A1-7C8E-4432-879D-2138ED6B21DA}" type="pres">
      <dgm:prSet presAssocID="{550A768D-84D5-4A23-B1D3-9DCCC32D8E24}" presName="spacer" presStyleCnt="0"/>
      <dgm:spPr/>
    </dgm:pt>
    <dgm:pt modelId="{1CAF7FD7-2E25-4610-8787-7E0D4C33B62B}" type="pres">
      <dgm:prSet presAssocID="{5AA35221-35B6-4BBF-98DC-7B71EB40794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D36D162-810E-4127-85CC-076D93FE0A65}" type="pres">
      <dgm:prSet presAssocID="{99B8B5AD-1624-4942-A8A0-CFD7B3603CA7}" presName="spacer" presStyleCnt="0"/>
      <dgm:spPr/>
    </dgm:pt>
    <dgm:pt modelId="{CF235863-631E-4D31-BDFA-E2E0E631C1EB}" type="pres">
      <dgm:prSet presAssocID="{BE38B0D9-064C-40FF-8385-3A55D51711E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A8F7626-EFFC-435C-94DE-3DB650C69ABB}" type="pres">
      <dgm:prSet presAssocID="{5DBAE77F-65CC-445F-97F3-25DBDD485A2C}" presName="spacer" presStyleCnt="0"/>
      <dgm:spPr/>
    </dgm:pt>
    <dgm:pt modelId="{A06253A9-EE87-47F0-8F43-F0AE26FA148A}" type="pres">
      <dgm:prSet presAssocID="{3ED61AEB-BE41-47E1-B0C6-B7DD262FDF0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7068099-B0C6-4A82-B501-994837C66023}" type="pres">
      <dgm:prSet presAssocID="{C49AE5D7-C92F-429E-B2D1-AF9715966A4A}" presName="spacer" presStyleCnt="0"/>
      <dgm:spPr/>
    </dgm:pt>
    <dgm:pt modelId="{415D0D2F-A1DC-4F99-9B7F-07CAAC7CDE2E}" type="pres">
      <dgm:prSet presAssocID="{70DF99CA-DABC-45D0-A7D0-77D15EC107D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30F86DF-EC2E-4A01-A167-F30CC026F86A}" type="pres">
      <dgm:prSet presAssocID="{E7A3AFBD-762A-4964-A7DD-8E04830B2F04}" presName="spacer" presStyleCnt="0"/>
      <dgm:spPr/>
    </dgm:pt>
    <dgm:pt modelId="{CDCBF117-BB67-4C2C-B78F-9359FAB225CE}" type="pres">
      <dgm:prSet presAssocID="{DDE7DE9A-384D-4B00-B3F3-06015024F353}" presName="parentText" presStyleLbl="node1" presStyleIdx="5" presStyleCnt="6" custLinFactY="8015" custLinFactNeighborY="100000">
        <dgm:presLayoutVars>
          <dgm:chMax val="0"/>
          <dgm:bulletEnabled val="1"/>
        </dgm:presLayoutVars>
      </dgm:prSet>
      <dgm:spPr/>
    </dgm:pt>
  </dgm:ptLst>
  <dgm:cxnLst>
    <dgm:cxn modelId="{0F0E1503-A652-4567-919C-CDDACB306719}" srcId="{0FCAC224-AFF3-4DD7-B914-7ECE27ED91AC}" destId="{DDE7DE9A-384D-4B00-B3F3-06015024F353}" srcOrd="5" destOrd="0" parTransId="{02D93EE1-74A4-4BB2-B2D2-248229861EAD}" sibTransId="{0DD33120-EDFC-4532-91A7-18C98445FE29}"/>
    <dgm:cxn modelId="{4BAD9C06-9DCC-4960-A388-09D7B6163772}" type="presOf" srcId="{5AA35221-35B6-4BBF-98DC-7B71EB40794C}" destId="{1CAF7FD7-2E25-4610-8787-7E0D4C33B62B}" srcOrd="0" destOrd="0" presId="urn:microsoft.com/office/officeart/2005/8/layout/vList2"/>
    <dgm:cxn modelId="{C235C60B-60B1-46BD-852B-3F4C3D7C55E6}" srcId="{0FCAC224-AFF3-4DD7-B914-7ECE27ED91AC}" destId="{5AA35221-35B6-4BBF-98DC-7B71EB40794C}" srcOrd="1" destOrd="0" parTransId="{F16DB2EB-9BD1-48F4-95FD-28654ED8608C}" sibTransId="{99B8B5AD-1624-4942-A8A0-CFD7B3603CA7}"/>
    <dgm:cxn modelId="{58103E0E-BD5B-4619-8B54-6C6DA60E4D3F}" type="presOf" srcId="{DDE7DE9A-384D-4B00-B3F3-06015024F353}" destId="{CDCBF117-BB67-4C2C-B78F-9359FAB225CE}" srcOrd="0" destOrd="0" presId="urn:microsoft.com/office/officeart/2005/8/layout/vList2"/>
    <dgm:cxn modelId="{0CD5171E-8BFD-47E5-BA1E-D234AA9D0129}" type="presOf" srcId="{BE38B0D9-064C-40FF-8385-3A55D51711E6}" destId="{CF235863-631E-4D31-BDFA-E2E0E631C1EB}" srcOrd="0" destOrd="0" presId="urn:microsoft.com/office/officeart/2005/8/layout/vList2"/>
    <dgm:cxn modelId="{82DA5F2C-5B39-434D-9B72-C6917659DD66}" type="presOf" srcId="{0FCAC224-AFF3-4DD7-B914-7ECE27ED91AC}" destId="{F127293D-0B7F-4145-B092-57D8094AD53C}" srcOrd="0" destOrd="0" presId="urn:microsoft.com/office/officeart/2005/8/layout/vList2"/>
    <dgm:cxn modelId="{23D5325F-B3B9-4E9E-A913-E8BD8510A9CB}" type="presOf" srcId="{9391FA82-E7FC-4823-B30F-CB28042BC5E5}" destId="{23F07007-01D7-4212-8161-174BD309D64C}" srcOrd="0" destOrd="0" presId="urn:microsoft.com/office/officeart/2005/8/layout/vList2"/>
    <dgm:cxn modelId="{64B3F876-7885-492A-84A3-06C8542237B1}" srcId="{0FCAC224-AFF3-4DD7-B914-7ECE27ED91AC}" destId="{9391FA82-E7FC-4823-B30F-CB28042BC5E5}" srcOrd="0" destOrd="0" parTransId="{0DEAB483-DBD6-4643-9CBE-5FF2A864F320}" sibTransId="{550A768D-84D5-4A23-B1D3-9DCCC32D8E24}"/>
    <dgm:cxn modelId="{726F4788-01D1-4446-80A2-4CD679354446}" type="presOf" srcId="{70DF99CA-DABC-45D0-A7D0-77D15EC107D9}" destId="{415D0D2F-A1DC-4F99-9B7F-07CAAC7CDE2E}" srcOrd="0" destOrd="0" presId="urn:microsoft.com/office/officeart/2005/8/layout/vList2"/>
    <dgm:cxn modelId="{3305778C-89C3-46E1-BFD0-743BEC5B3452}" srcId="{0FCAC224-AFF3-4DD7-B914-7ECE27ED91AC}" destId="{70DF99CA-DABC-45D0-A7D0-77D15EC107D9}" srcOrd="4" destOrd="0" parTransId="{6B2A2A03-AFB7-4490-B146-438D5B279B77}" sibTransId="{E7A3AFBD-762A-4964-A7DD-8E04830B2F04}"/>
    <dgm:cxn modelId="{CA2BFB8C-8DE9-46DF-878E-F44DAC78EB1E}" srcId="{0FCAC224-AFF3-4DD7-B914-7ECE27ED91AC}" destId="{BE38B0D9-064C-40FF-8385-3A55D51711E6}" srcOrd="2" destOrd="0" parTransId="{8D060491-4705-4A15-8DFA-9A3F4D407F88}" sibTransId="{5DBAE77F-65CC-445F-97F3-25DBDD485A2C}"/>
    <dgm:cxn modelId="{B4DBA3DB-65AF-40C9-88A6-6C463F50C496}" srcId="{0FCAC224-AFF3-4DD7-B914-7ECE27ED91AC}" destId="{3ED61AEB-BE41-47E1-B0C6-B7DD262FDF05}" srcOrd="3" destOrd="0" parTransId="{ECE71885-77A5-4703-8BE0-91C35A85BA97}" sibTransId="{C49AE5D7-C92F-429E-B2D1-AF9715966A4A}"/>
    <dgm:cxn modelId="{27F0E1F4-F49D-4E1D-8033-B5F7BB062049}" type="presOf" srcId="{3ED61AEB-BE41-47E1-B0C6-B7DD262FDF05}" destId="{A06253A9-EE87-47F0-8F43-F0AE26FA148A}" srcOrd="0" destOrd="0" presId="urn:microsoft.com/office/officeart/2005/8/layout/vList2"/>
    <dgm:cxn modelId="{C9B4DBD4-9446-4F1C-BF3B-F01AFC72D0E6}" type="presParOf" srcId="{F127293D-0B7F-4145-B092-57D8094AD53C}" destId="{23F07007-01D7-4212-8161-174BD309D64C}" srcOrd="0" destOrd="0" presId="urn:microsoft.com/office/officeart/2005/8/layout/vList2"/>
    <dgm:cxn modelId="{E74D07A7-D27C-4632-9ED3-6334D866DE4A}" type="presParOf" srcId="{F127293D-0B7F-4145-B092-57D8094AD53C}" destId="{8A62B4A1-7C8E-4432-879D-2138ED6B21DA}" srcOrd="1" destOrd="0" presId="urn:microsoft.com/office/officeart/2005/8/layout/vList2"/>
    <dgm:cxn modelId="{26814C17-CCDD-4CBD-8483-E053747456BC}" type="presParOf" srcId="{F127293D-0B7F-4145-B092-57D8094AD53C}" destId="{1CAF7FD7-2E25-4610-8787-7E0D4C33B62B}" srcOrd="2" destOrd="0" presId="urn:microsoft.com/office/officeart/2005/8/layout/vList2"/>
    <dgm:cxn modelId="{D20D23D6-9EA8-45B8-9EDE-486C597719D5}" type="presParOf" srcId="{F127293D-0B7F-4145-B092-57D8094AD53C}" destId="{9D36D162-810E-4127-85CC-076D93FE0A65}" srcOrd="3" destOrd="0" presId="urn:microsoft.com/office/officeart/2005/8/layout/vList2"/>
    <dgm:cxn modelId="{9FF196C0-AFEB-469A-9F9A-EABD9A21393C}" type="presParOf" srcId="{F127293D-0B7F-4145-B092-57D8094AD53C}" destId="{CF235863-631E-4D31-BDFA-E2E0E631C1EB}" srcOrd="4" destOrd="0" presId="urn:microsoft.com/office/officeart/2005/8/layout/vList2"/>
    <dgm:cxn modelId="{3FB8952F-F6F5-4338-8199-98E2EC16CB5F}" type="presParOf" srcId="{F127293D-0B7F-4145-B092-57D8094AD53C}" destId="{3A8F7626-EFFC-435C-94DE-3DB650C69ABB}" srcOrd="5" destOrd="0" presId="urn:microsoft.com/office/officeart/2005/8/layout/vList2"/>
    <dgm:cxn modelId="{B4DEB85B-6449-494D-B267-D99522638BD3}" type="presParOf" srcId="{F127293D-0B7F-4145-B092-57D8094AD53C}" destId="{A06253A9-EE87-47F0-8F43-F0AE26FA148A}" srcOrd="6" destOrd="0" presId="urn:microsoft.com/office/officeart/2005/8/layout/vList2"/>
    <dgm:cxn modelId="{7605614D-EC39-483B-AAD9-E50D7B1B72B9}" type="presParOf" srcId="{F127293D-0B7F-4145-B092-57D8094AD53C}" destId="{87068099-B0C6-4A82-B501-994837C66023}" srcOrd="7" destOrd="0" presId="urn:microsoft.com/office/officeart/2005/8/layout/vList2"/>
    <dgm:cxn modelId="{4CA2FED1-CFC7-429D-9F25-3AE472CA5C60}" type="presParOf" srcId="{F127293D-0B7F-4145-B092-57D8094AD53C}" destId="{415D0D2F-A1DC-4F99-9B7F-07CAAC7CDE2E}" srcOrd="8" destOrd="0" presId="urn:microsoft.com/office/officeart/2005/8/layout/vList2"/>
    <dgm:cxn modelId="{5E21A9D1-71B7-49DC-B71D-570A3B25D297}" type="presParOf" srcId="{F127293D-0B7F-4145-B092-57D8094AD53C}" destId="{330F86DF-EC2E-4A01-A167-F30CC026F86A}" srcOrd="9" destOrd="0" presId="urn:microsoft.com/office/officeart/2005/8/layout/vList2"/>
    <dgm:cxn modelId="{AAC478FF-F12B-48A4-9C95-56A12CF941AD}" type="presParOf" srcId="{F127293D-0B7F-4145-B092-57D8094AD53C}" destId="{CDCBF117-BB67-4C2C-B78F-9359FAB225C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F7FD7-2E25-4610-8787-7E0D4C33B62B}">
      <dsp:nvSpPr>
        <dsp:cNvPr id="0" name=""/>
        <dsp:cNvSpPr/>
      </dsp:nvSpPr>
      <dsp:spPr>
        <a:xfrm>
          <a:off x="0" y="28773"/>
          <a:ext cx="8128000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strike="noStrike" kern="1200" dirty="0"/>
            <a:t>מקורות מים</a:t>
          </a:r>
        </a:p>
      </dsp:txBody>
      <dsp:txXfrm>
        <a:off x="46606" y="75379"/>
        <a:ext cx="8034788" cy="861508"/>
      </dsp:txXfrm>
    </dsp:sp>
    <dsp:sp modelId="{CF235863-631E-4D31-BDFA-E2E0E631C1EB}">
      <dsp:nvSpPr>
        <dsp:cNvPr id="0" name=""/>
        <dsp:cNvSpPr/>
      </dsp:nvSpPr>
      <dsp:spPr>
        <a:xfrm>
          <a:off x="0" y="1130373"/>
          <a:ext cx="8128000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מאמר – התפלת מי ים – חוסן אתגרים וסיכונים</a:t>
          </a:r>
        </a:p>
      </dsp:txBody>
      <dsp:txXfrm>
        <a:off x="46606" y="1176979"/>
        <a:ext cx="8034788" cy="861508"/>
      </dsp:txXfrm>
    </dsp:sp>
    <dsp:sp modelId="{A06253A9-EE87-47F0-8F43-F0AE26FA148A}">
      <dsp:nvSpPr>
        <dsp:cNvPr id="0" name=""/>
        <dsp:cNvSpPr/>
      </dsp:nvSpPr>
      <dsp:spPr>
        <a:xfrm>
          <a:off x="0" y="2231973"/>
          <a:ext cx="8128000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200"/>
            <a:buFont typeface="Calibri"/>
            <a:buNone/>
          </a:pPr>
          <a:r>
            <a:rPr lang="he-IL" sz="1800" kern="1200" dirty="0"/>
            <a:t>איכות הסביבה ופיתוח בר קיימא</a:t>
          </a:r>
        </a:p>
      </dsp:txBody>
      <dsp:txXfrm>
        <a:off x="46606" y="2278579"/>
        <a:ext cx="8034788" cy="861508"/>
      </dsp:txXfrm>
    </dsp:sp>
    <dsp:sp modelId="{415D0D2F-A1DC-4F99-9B7F-07CAAC7CDE2E}">
      <dsp:nvSpPr>
        <dsp:cNvPr id="0" name=""/>
        <dsp:cNvSpPr/>
      </dsp:nvSpPr>
      <dsp:spPr>
        <a:xfrm>
          <a:off x="0" y="3333573"/>
          <a:ext cx="8128000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100"/>
            <a:buFont typeface="Calibri"/>
            <a:buNone/>
          </a:pPr>
          <a:r>
            <a:rPr lang="he-IL" sz="1800" kern="1200" dirty="0"/>
            <a:t>אקלים</a:t>
          </a:r>
        </a:p>
      </dsp:txBody>
      <dsp:txXfrm>
        <a:off x="46606" y="3380179"/>
        <a:ext cx="8034788" cy="861508"/>
      </dsp:txXfrm>
    </dsp:sp>
    <dsp:sp modelId="{CDCBF117-BB67-4C2C-B78F-9359FAB225CE}">
      <dsp:nvSpPr>
        <dsp:cNvPr id="0" name=""/>
        <dsp:cNvSpPr/>
      </dsp:nvSpPr>
      <dsp:spPr>
        <a:xfrm>
          <a:off x="0" y="4463947"/>
          <a:ext cx="8128000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strike="noStrike" kern="1200" dirty="0"/>
            <a:t>תחבורה</a:t>
          </a:r>
        </a:p>
      </dsp:txBody>
      <dsp:txXfrm>
        <a:off x="46606" y="4510553"/>
        <a:ext cx="8034788" cy="861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F7FD7-2E25-4610-8787-7E0D4C33B62B}">
      <dsp:nvSpPr>
        <dsp:cNvPr id="0" name=""/>
        <dsp:cNvSpPr/>
      </dsp:nvSpPr>
      <dsp:spPr>
        <a:xfrm>
          <a:off x="0" y="1193"/>
          <a:ext cx="8128000" cy="1072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strike="sngStrike" kern="1200" dirty="0"/>
            <a:t>גורמים פיזיים והשפעתם על תפרוסת </a:t>
          </a:r>
          <a:r>
            <a:rPr lang="he-IL" sz="1800" strike="sngStrike" kern="1200" dirty="0" err="1"/>
            <a:t>האוכלוסיה</a:t>
          </a:r>
          <a:r>
            <a:rPr lang="he-IL" sz="1800" strike="sngStrike" kern="1200" dirty="0"/>
            <a:t> </a:t>
          </a:r>
        </a:p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תמורות דמוגרפיות במזה"ת, הגירה במזרח התיכון</a:t>
          </a:r>
        </a:p>
      </dsp:txBody>
      <dsp:txXfrm>
        <a:off x="52364" y="53557"/>
        <a:ext cx="8023272" cy="967952"/>
      </dsp:txXfrm>
    </dsp:sp>
    <dsp:sp modelId="{CF235863-631E-4D31-BDFA-E2E0E631C1EB}">
      <dsp:nvSpPr>
        <dsp:cNvPr id="0" name=""/>
        <dsp:cNvSpPr/>
      </dsp:nvSpPr>
      <dsp:spPr>
        <a:xfrm>
          <a:off x="0" y="1087093"/>
          <a:ext cx="8128000" cy="1072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תמורות במבנה המגזרי – הכלכלי במדינות </a:t>
          </a:r>
          <a:r>
            <a:rPr lang="he-IL" sz="1800" kern="1200" dirty="0" err="1"/>
            <a:t>המזה"ת</a:t>
          </a:r>
          <a:endParaRPr lang="he-IL" sz="1800" kern="1200" dirty="0"/>
        </a:p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גורמים לנחשלות מרחבית כלכלית</a:t>
          </a:r>
        </a:p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אי </a:t>
          </a:r>
          <a:r>
            <a:rPr lang="he-IL" sz="1800" kern="1200" dirty="0" err="1"/>
            <a:t>שיוויון</a:t>
          </a:r>
          <a:r>
            <a:rPr lang="he-IL" sz="1800" kern="1200" dirty="0"/>
            <a:t> מרחבי כלכלי</a:t>
          </a:r>
        </a:p>
      </dsp:txBody>
      <dsp:txXfrm>
        <a:off x="52364" y="1139457"/>
        <a:ext cx="8023272" cy="967952"/>
      </dsp:txXfrm>
    </dsp:sp>
    <dsp:sp modelId="{A06253A9-EE87-47F0-8F43-F0AE26FA148A}">
      <dsp:nvSpPr>
        <dsp:cNvPr id="0" name=""/>
        <dsp:cNvSpPr/>
      </dsp:nvSpPr>
      <dsp:spPr>
        <a:xfrm>
          <a:off x="0" y="2172993"/>
          <a:ext cx="8128000" cy="1072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200"/>
            <a:buFont typeface="Calibri"/>
            <a:buNone/>
          </a:pPr>
          <a:r>
            <a:rPr lang="he-IL" sz="1800" kern="1200" dirty="0"/>
            <a:t>גבולות ותחומים במזה"ת</a:t>
          </a:r>
        </a:p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200"/>
            <a:buFont typeface="Calibri"/>
            <a:buNone/>
          </a:pPr>
          <a:r>
            <a:rPr lang="he-IL" sz="1800" kern="1200" dirty="0"/>
            <a:t>סכסוכים ושיתוף פעולה בין מדינות </a:t>
          </a:r>
          <a:r>
            <a:rPr lang="he-IL" sz="1800" kern="1200" dirty="0" err="1"/>
            <a:t>המזה"ת</a:t>
          </a:r>
          <a:r>
            <a:rPr lang="he-IL" sz="1800" kern="1200" dirty="0"/>
            <a:t> (כלכלי, סביבתי)</a:t>
          </a:r>
        </a:p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200"/>
            <a:buFont typeface="Calibri"/>
            <a:buNone/>
          </a:pPr>
          <a:r>
            <a:rPr lang="he-IL" sz="1800" kern="1200" dirty="0"/>
            <a:t>תהליכים גאופוליטיים במזרח התיכון</a:t>
          </a:r>
        </a:p>
      </dsp:txBody>
      <dsp:txXfrm>
        <a:off x="52364" y="2225357"/>
        <a:ext cx="8023272" cy="967952"/>
      </dsp:txXfrm>
    </dsp:sp>
    <dsp:sp modelId="{415D0D2F-A1DC-4F99-9B7F-07CAAC7CDE2E}">
      <dsp:nvSpPr>
        <dsp:cNvPr id="0" name=""/>
        <dsp:cNvSpPr/>
      </dsp:nvSpPr>
      <dsp:spPr>
        <a:xfrm>
          <a:off x="0" y="3258892"/>
          <a:ext cx="8128000" cy="1072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100"/>
            <a:buFont typeface="Calibri"/>
            <a:buNone/>
          </a:pPr>
          <a:r>
            <a:rPr lang="he-IL" sz="1800" kern="1200" dirty="0"/>
            <a:t>כלכלת נפט</a:t>
          </a:r>
        </a:p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100"/>
            <a:buFont typeface="Calibri"/>
            <a:buNone/>
          </a:pPr>
          <a:r>
            <a:rPr lang="he-IL" sz="1800" kern="1200" dirty="0">
              <a:sym typeface="Calibri"/>
            </a:rPr>
            <a:t>מאגרי הנפט – הפקתם והשפעתם על ההתפתחות היישובית, על הכלכלה ועל הסביבה</a:t>
          </a:r>
        </a:p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100"/>
            <a:buFont typeface="Calibri"/>
            <a:buNone/>
          </a:pPr>
          <a:r>
            <a:rPr lang="he-IL" sz="1800" kern="1200" dirty="0"/>
            <a:t>השפעות סביבתיות הקשורות בהפקת נפט והובלתו</a:t>
          </a:r>
        </a:p>
      </dsp:txBody>
      <dsp:txXfrm>
        <a:off x="52364" y="3311256"/>
        <a:ext cx="8023272" cy="967952"/>
      </dsp:txXfrm>
    </dsp:sp>
    <dsp:sp modelId="{CDCBF117-BB67-4C2C-B78F-9359FAB225CE}">
      <dsp:nvSpPr>
        <dsp:cNvPr id="0" name=""/>
        <dsp:cNvSpPr/>
      </dsp:nvSpPr>
      <dsp:spPr>
        <a:xfrm>
          <a:off x="0" y="4345986"/>
          <a:ext cx="8128000" cy="1072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strike="sngStrike" kern="1200" dirty="0"/>
            <a:t>איכות הסביבה ברמה אזורית</a:t>
          </a:r>
        </a:p>
      </dsp:txBody>
      <dsp:txXfrm>
        <a:off x="52364" y="4398350"/>
        <a:ext cx="8023272" cy="9679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07007-01D7-4212-8161-174BD309D64C}">
      <dsp:nvSpPr>
        <dsp:cNvPr id="0" name=""/>
        <dsp:cNvSpPr/>
      </dsp:nvSpPr>
      <dsp:spPr>
        <a:xfrm>
          <a:off x="0" y="48213"/>
          <a:ext cx="8128000" cy="7862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strike="noStrike" kern="1200" dirty="0"/>
            <a:t>אקלים – אזורי אקלים, מאפייני אקלים, גורמי אקלים, מדבור</a:t>
          </a:r>
        </a:p>
      </dsp:txBody>
      <dsp:txXfrm>
        <a:off x="38381" y="86594"/>
        <a:ext cx="8051238" cy="709478"/>
      </dsp:txXfrm>
    </dsp:sp>
    <dsp:sp modelId="{1CAF7FD7-2E25-4610-8787-7E0D4C33B62B}">
      <dsp:nvSpPr>
        <dsp:cNvPr id="0" name=""/>
        <dsp:cNvSpPr/>
      </dsp:nvSpPr>
      <dsp:spPr>
        <a:xfrm>
          <a:off x="0" y="955413"/>
          <a:ext cx="8128000" cy="7862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strike="noStrike" kern="1200" dirty="0"/>
            <a:t>מדינות ויישובים – מיקום וגורמי מיקום (למדו לגמר בחורף)</a:t>
          </a:r>
        </a:p>
      </dsp:txBody>
      <dsp:txXfrm>
        <a:off x="38381" y="993794"/>
        <a:ext cx="8051238" cy="709478"/>
      </dsp:txXfrm>
    </dsp:sp>
    <dsp:sp modelId="{CF235863-631E-4D31-BDFA-E2E0E631C1EB}">
      <dsp:nvSpPr>
        <dsp:cNvPr id="0" name=""/>
        <dsp:cNvSpPr/>
      </dsp:nvSpPr>
      <dsp:spPr>
        <a:xfrm>
          <a:off x="0" y="1862613"/>
          <a:ext cx="8128000" cy="7862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מקורות אנרגיה (למדו לגמר בחורף)</a:t>
          </a:r>
        </a:p>
      </dsp:txBody>
      <dsp:txXfrm>
        <a:off x="38381" y="1900994"/>
        <a:ext cx="8051238" cy="709478"/>
      </dsp:txXfrm>
    </dsp:sp>
    <dsp:sp modelId="{A06253A9-EE87-47F0-8F43-F0AE26FA148A}">
      <dsp:nvSpPr>
        <dsp:cNvPr id="0" name=""/>
        <dsp:cNvSpPr/>
      </dsp:nvSpPr>
      <dsp:spPr>
        <a:xfrm>
          <a:off x="0" y="2769813"/>
          <a:ext cx="8128000" cy="7862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200"/>
            <a:buFont typeface="Calibri"/>
            <a:buNone/>
          </a:pPr>
          <a:r>
            <a:rPr lang="he-IL" sz="1800" kern="1200" dirty="0"/>
            <a:t>שימושי קרקע (למדו לגמר בחורף)</a:t>
          </a:r>
        </a:p>
      </dsp:txBody>
      <dsp:txXfrm>
        <a:off x="38381" y="2808194"/>
        <a:ext cx="8051238" cy="709478"/>
      </dsp:txXfrm>
    </dsp:sp>
    <dsp:sp modelId="{415D0D2F-A1DC-4F99-9B7F-07CAAC7CDE2E}">
      <dsp:nvSpPr>
        <dsp:cNvPr id="0" name=""/>
        <dsp:cNvSpPr/>
      </dsp:nvSpPr>
      <dsp:spPr>
        <a:xfrm>
          <a:off x="0" y="3677013"/>
          <a:ext cx="8128000" cy="7862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dk1"/>
            </a:buClr>
            <a:buSzPts val="1100"/>
            <a:buFont typeface="Calibri"/>
            <a:buNone/>
          </a:pPr>
          <a:r>
            <a:rPr lang="he-IL" sz="1800" kern="1200"/>
            <a:t>אוכלוסייה </a:t>
          </a:r>
          <a:r>
            <a:rPr lang="he-IL" sz="1800" kern="1200" dirty="0"/>
            <a:t>– דמוגרפיה והגירה (למדו לגמר בחורף)</a:t>
          </a:r>
        </a:p>
      </dsp:txBody>
      <dsp:txXfrm>
        <a:off x="38381" y="3715394"/>
        <a:ext cx="8051238" cy="709478"/>
      </dsp:txXfrm>
    </dsp:sp>
    <dsp:sp modelId="{CDCBF117-BB67-4C2C-B78F-9359FAB225CE}">
      <dsp:nvSpPr>
        <dsp:cNvPr id="0" name=""/>
        <dsp:cNvSpPr/>
      </dsp:nvSpPr>
      <dsp:spPr>
        <a:xfrm>
          <a:off x="0" y="4632427"/>
          <a:ext cx="8128000" cy="7862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strike="noStrike" kern="1200" dirty="0"/>
            <a:t>כלכלה ורמת פיתוח – (למדו לגמר בחורף)</a:t>
          </a:r>
        </a:p>
      </dsp:txBody>
      <dsp:txXfrm>
        <a:off x="38381" y="4670808"/>
        <a:ext cx="8051238" cy="709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7BED714-CB84-4A26-81A3-3AB5AD56EEA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0D19F0E-5357-430E-BE3D-CC5291DE2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6809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791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485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1340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A553B8B-AE60-43C8-869C-697B4CB16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DBC7E660-6933-41A7-8D1E-35990EA90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886BAF4-F023-40A5-9D74-ECEEF745A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BAE0FAD-826B-41D0-9C15-FA33D4B7C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B384F7D-D0CB-44C5-93A5-B4238511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219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DF0887B-B487-40EA-BB2E-23F7240F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EAF98D6-3877-4816-A7C0-907CD7780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DE8AB40-6A12-493B-A2C2-D018894FB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8A8462C-3E68-465A-8253-CA47513C7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2EAD408-CDC8-45FC-A124-6D64A2B2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553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94F577B-1421-4191-9562-C2CC47CDB9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4ADE479-0C67-4543-8D39-51E0F3BBE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52A0B70-4A87-4928-BEF5-5C9451019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13E29FC-4FC3-40BB-BC54-38C1B4BE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D9CFD2D-7929-4358-9151-6B9599B0C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571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DB09522-F2DC-4A1E-AF19-9B66F2302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3EA32E4-5733-4715-9D48-1AD1C385E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C0CB688-503E-4BE1-BDD6-15238B53A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5984A18-6D5F-49B1-8208-FAAD2EE6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95C7230-AB5E-4189-9D09-3EFF5805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286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6E2724-E497-45B6-A9FD-BA2779A2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D3169D5-CF09-4034-9BFC-49C5EF2B4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DBEABA1-33E4-4E2D-81AB-2626FBCF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D15E24B-85FA-44CA-AD63-B6315624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F7D9E76-CD4E-4485-80CD-DA0901060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825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37EC735-84DF-4C11-86F8-51A859144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69AE328-B9C0-44D3-9CF9-9AE40C35EF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C1E2E3E-D0BF-41E0-8775-8061F2C17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C00B175-9548-49FA-81EC-0FBCECFEB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1A3E649-9A6B-4951-806E-1092D676E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B402A51-6C9A-4488-82D6-E691B8D47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529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B474621-1356-4E5D-91E9-D61B15645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27F149F-EB00-4BEC-945B-8709A8B3A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17BF64E-A155-4CA0-8742-22ED07588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36D7F267-79CF-4105-A736-85BE8E3C69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0D4ED70-BEC1-482E-9BAE-8F7EAEA5E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B92703F-985C-4A10-AEE8-6BAF83DC1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0A3AD2A-B882-4B13-B09C-363E4F027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DB9FF1F-84CD-4FF3-B111-8C6207D1A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731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8F43FC-BB40-4D67-80AA-7685605F4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55659BF-86DE-4750-A221-233580D54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264173E8-AF41-484F-8E5C-1CC229C98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65B5A85-B0FC-4372-819A-ECF704AE7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04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D67F0796-8011-4728-B244-41243EA9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8DAE368A-3EE1-4B07-8E7F-221C4970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BB88032-E4A5-4AD7-B367-78647323F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447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0FF4187-3077-4BEA-8DF2-B7459F90A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9BC5797-566F-4C2A-8C0D-1B8D91B2F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CA3D01E-1C3A-4746-BC63-02DB4D682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7E9D071-3C89-410D-95FD-4D6101048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FE69701-0B5E-4C6C-A62B-653C1DAE3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E4C98C4-0EEA-49BD-80DB-A3ADD2A5B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019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D907E7F-64EC-4CFA-9765-9761F5C14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3B06252-FA91-4879-87FA-5ACC63A0B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205EA3C-E518-46E1-9919-68B17FC79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CD78024-B069-4E02-B613-D462C371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D42F7B9-3717-4DDA-8AA6-0A6DE6ECF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FDB4C05-6701-45D3-B148-0A07A718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32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3790978-21D9-4590-BD88-2C4551FD8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8566C01-4E91-44F0-90BB-7C0A59342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AEAA5DF-D331-4E4E-A52A-B23D17A07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E8BB8-A516-41FD-9FA1-15785BF118B9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4599BBF-4E62-4887-ABE2-75B854122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5920D0D-DC1B-4E35-8DEA-F552627A4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4216-698E-499E-B16E-7DEDEC7C54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5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F52KCe_jRTfqFbKuRVeFfT_ED0oAYWDn/vie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ila-matnasim.org.il/page.php?type=parent&amp;id=2256&amp;cl=1208&amp;ht=%D7%92%D7%99%D7%90%D7%95%D7%92%D7%A8%D7%A4%D7%99%D7%94&amp;bc=" TargetMode="External"/><Relationship Id="rId13" Type="http://schemas.openxmlformats.org/officeDocument/2006/relationships/hyperlink" Target="https://pop.education.gov.il/tchumey_daat/geography_adam_sviva/" TargetMode="External"/><Relationship Id="rId3" Type="http://schemas.openxmlformats.org/officeDocument/2006/relationships/hyperlink" Target="https://lo.cet.ac.il/player/?document=1399d4ba-f5c0-46a8-bb86-cfa1b18d971a&amp;language=he&amp;sitekey=ebaghigh" TargetMode="External"/><Relationship Id="rId7" Type="http://schemas.openxmlformats.org/officeDocument/2006/relationships/hyperlink" Target="https://lo.cet.ac.il/player/?document=25e66b87-27be-4c08-9b0d-8b1459753ef6&amp;language=he&amp;sitekey=ebaghigh" TargetMode="External"/><Relationship Id="rId12" Type="http://schemas.openxmlformats.org/officeDocument/2006/relationships/hyperlink" Target="https://geo.cet.ac.il/" TargetMode="External"/><Relationship Id="rId2" Type="http://schemas.openxmlformats.org/officeDocument/2006/relationships/hyperlink" Target="https://pop.education.gov.il/tchumey_daat/geography_adam_sviva/chativa-elyona/noseem_nilmadim/mizrah-tihon/" TargetMode="External"/><Relationship Id="rId16" Type="http://schemas.openxmlformats.org/officeDocument/2006/relationships/hyperlink" Target="https://sites.google.com/a/rothberg100.com/geograph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rakef\Downloads\&#1502;&#1497;%20&#1514;&#1492;&#1493;&#1501;%20&#1489;&#1505;&#1499;&#1504;&#1492;%20&#8211;%20&#1502;&#1506;&#1512;&#1499;&#1514;%20&#1492;&#1502;&#1497;&#1501;%20&#1489;&#1497;&#1513;&#1512;&#1488;&#1500;," TargetMode="External"/><Relationship Id="rId11" Type="http://schemas.openxmlformats.org/officeDocument/2006/relationships/hyperlink" Target="http://cms.education.gov.il/EducationCMS/UNITS/Mazkirut_Pedagogit/Geographya" TargetMode="External"/><Relationship Id="rId5" Type="http://schemas.openxmlformats.org/officeDocument/2006/relationships/hyperlink" Target="https://lo.cet.ac.il/player/?document=e8c342fb-b745-4b9e-bf5a-97f8d1794293&amp;language=he&amp;sitekey=ebaghigh" TargetMode="External"/><Relationship Id="rId15" Type="http://schemas.openxmlformats.org/officeDocument/2006/relationships/hyperlink" Target="https://atidedu.org.il/%d7%9e%d7%a1%d7%9c%d7%95%d7%9c%d7%99-%d7%9c%d7%99%d7%9e%d7%95%d7%93/%d7%aa%d7%97%d7%95%d7%9e%d7%99-%d7%93%d7%a2%d7%aa-%d7%9e%d7%a7%d7%a6%d7%95%d7%a2%d7%95%d7%aa-%d7%9c%d7%99%d7%9e%d7%95%d7%93/%d7%92%d7%99%d7%90%d7%95%d7%92%d7%a8%d7%a4%d7%99%d7%94/" TargetMode="External"/><Relationship Id="rId10" Type="http://schemas.openxmlformats.org/officeDocument/2006/relationships/hyperlink" Target="https://edtecinhila.wixsite.com/mysite/copy-of-2" TargetMode="External"/><Relationship Id="rId4" Type="http://schemas.openxmlformats.org/officeDocument/2006/relationships/hyperlink" Target="https://pop.education.gov.il/tchumey_daat/geography_adam_sviva/chativa-elyona/noseem_nilmadim/marechet-maym-israel/" TargetMode="External"/><Relationship Id="rId9" Type="http://schemas.openxmlformats.org/officeDocument/2006/relationships/hyperlink" Target="https://sites.google.com/view/hila-pituh/home?authuser=0" TargetMode="External"/><Relationship Id="rId14" Type="http://schemas.openxmlformats.org/officeDocument/2006/relationships/hyperlink" Target="https://drive.google.com/drive/u/1/folders/1gI8nv7p4tX31FPF-8SrakXUmyiHM6B3B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u/0/folders/1JKzGfd1dI3g0OAK72YfPMJkmHmeXW0K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6oCy23JJVQGwpimXutJkhoaQ4dnutKz8vFZGkQ4Zmdg" TargetMode="External"/><Relationship Id="rId2" Type="http://schemas.openxmlformats.org/officeDocument/2006/relationships/hyperlink" Target="https://drive.google.com/drive/u/0/folders/1SwYmrxtsGKDuh-iQCZsDaNhWMzE-nAF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p.education.gov.il/tchumey_daat/geography_adam_sviva/chativat-beynayim/noseem_nilmadim/peari-pituah-medinot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pop.education.gov.il/tchumey_daat/geography_adam_sviva/chativa-elyona/noseem_nilmadim/ohlocia/" TargetMode="External"/><Relationship Id="rId2" Type="http://schemas.openxmlformats.org/officeDocument/2006/relationships/hyperlink" Target="https://drive.google.com/file/d/1ruu2u3lcLfW5bdORWG5ZFkpRydX9Qo-u/view?usp=shar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13sOgFPZtUuD-i5dpfWl0Ra3280mgMISf/view?usp=sharing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op.education.gov.il/tchumey_daat/geography_adam_sviva/chativa-elyona/noseem_nilmadim/globalizatia/" TargetMode="External"/><Relationship Id="rId2" Type="http://schemas.openxmlformats.org/officeDocument/2006/relationships/hyperlink" Target="https://drive.google.com/file/d/1pQffxAIG-doyEHqhzOp-J2UTXA6SQa8p/view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drive.google.com/drive/u/0/folders/1gI8nv7p4tX31FPF-8SrakXUmyiHM6B3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10 Tips to Organize Your Small Business This Year - Small Business ...">
            <a:extLst>
              <a:ext uri="{FF2B5EF4-FFF2-40B4-BE49-F238E27FC236}">
                <a16:creationId xmlns:a16="http://schemas.microsoft.com/office/drawing/2014/main" id="{A6735D80-21DB-47C4-941E-8832C55270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30810AA-C96E-48BA-826D-480BC190C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he-IL" sz="4000"/>
              <a:t>עושים סדר בהנחיות</a:t>
            </a:r>
            <a:br>
              <a:rPr lang="he-IL" sz="4000"/>
            </a:br>
            <a:r>
              <a:rPr lang="he-IL" sz="4000"/>
              <a:t>גיאוגרפיה קיץ תש"ף 2020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79B6013-AB11-4C6F-9911-528E68BED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 lnSpcReduction="10000"/>
          </a:bodyPr>
          <a:lstStyle/>
          <a:p>
            <a:r>
              <a:rPr lang="he-IL" sz="1800" b="1" dirty="0"/>
              <a:t>בגרות – ארץ ישראל, מזה"ת </a:t>
            </a:r>
            <a:r>
              <a:rPr lang="he-IL" sz="1800" b="1" dirty="0" err="1"/>
              <a:t>ונתי"ב</a:t>
            </a:r>
            <a:endParaRPr lang="he-IL" sz="1800" b="1" dirty="0"/>
          </a:p>
          <a:p>
            <a:r>
              <a:rPr lang="he-IL" sz="1800" b="1" dirty="0"/>
              <a:t>מסלול גמר – 12 שנ"ל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20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822BD6-C3AC-4DD0-90D0-8C36A439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481" y="365125"/>
            <a:ext cx="10830756" cy="1325563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he-I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קישורים לאתרים מומלצים עם חומרי למידה מאורגנים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4341EC1-5879-4958-9330-E1A73C4E8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>
                <a:highlight>
                  <a:srgbClr val="FFFF00"/>
                </a:highlight>
              </a:rPr>
              <a:t>הקישור הכי שווה שאני מצאתי עד עכשיו</a:t>
            </a:r>
            <a:r>
              <a:rPr lang="he-IL" dirty="0"/>
              <a:t> – </a:t>
            </a:r>
            <a:r>
              <a:rPr lang="he-IL" dirty="0" err="1">
                <a:hlinkClick r:id="rId2"/>
              </a:rPr>
              <a:t>מיקודית</a:t>
            </a:r>
            <a:r>
              <a:rPr lang="he-IL" dirty="0">
                <a:hlinkClick r:id="rId2"/>
              </a:rPr>
              <a:t> 2020</a:t>
            </a:r>
            <a:r>
              <a:rPr lang="he-IL" dirty="0"/>
              <a:t> הכינה תרצה ארגמן</a:t>
            </a:r>
          </a:p>
          <a:p>
            <a:r>
              <a:rPr lang="he-IL" dirty="0"/>
              <a:t>הקישור הזה מכיל את כל הנושאים לבגרות מסודרים לפי המיקוד.</a:t>
            </a:r>
          </a:p>
          <a:p>
            <a:r>
              <a:rPr lang="he-IL" dirty="0"/>
              <a:t>לכל נושא יש את ההרצאות שהיו בשבועיים האחרונים, מצגות, שאלות לתרגול מהבגרות.</a:t>
            </a:r>
          </a:p>
          <a:p>
            <a:r>
              <a:rPr lang="he-IL" dirty="0">
                <a:highlight>
                  <a:srgbClr val="FFFF00"/>
                </a:highlight>
              </a:rPr>
              <a:t>מומלץ מאוד!!! מאורגן מאוד!!!! </a:t>
            </a:r>
          </a:p>
          <a:p>
            <a:pPr marL="0" indent="0">
              <a:buNone/>
            </a:pPr>
            <a:r>
              <a:rPr lang="he-IL" dirty="0"/>
              <a:t>(במיוחד למי שמתקשה לבחור חומרים מתוך כל האתרים )</a:t>
            </a:r>
          </a:p>
          <a:p>
            <a:r>
              <a:rPr lang="he-IL" dirty="0"/>
              <a:t>שלחתי לכם אותו בדוא"ל ב30.3.2020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39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id="{659DCEDE-F866-40BF-A9B8-770082FD8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150" y="365125"/>
            <a:ext cx="10856650" cy="13255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e-I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קישורים לאתרים מומלצים עם חומרי למידה מאורגנים </a:t>
            </a:r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9C393B79-F77A-4832-A832-5AD197CE61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126597"/>
              </p:ext>
            </p:extLst>
          </p:nvPr>
        </p:nvGraphicFramePr>
        <p:xfrm>
          <a:off x="7741328" y="1825624"/>
          <a:ext cx="3612472" cy="4354355"/>
        </p:xfrm>
        <a:graphic>
          <a:graphicData uri="http://schemas.openxmlformats.org/drawingml/2006/table">
            <a:tbl>
              <a:tblPr rtl="1" firstRow="1" bandRow="1"/>
              <a:tblGrid>
                <a:gridCol w="3612472">
                  <a:extLst>
                    <a:ext uri="{9D8B030D-6E8A-4147-A177-3AD203B41FA5}">
                      <a16:colId xmlns:a16="http://schemas.microsoft.com/office/drawing/2014/main" val="2525648019"/>
                    </a:ext>
                  </a:extLst>
                </a:gridCol>
              </a:tblGrid>
              <a:tr h="813667">
                <a:tc>
                  <a:txBody>
                    <a:bodyPr/>
                    <a:lstStyle/>
                    <a:p>
                      <a:pPr algn="r" rtl="1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2000" b="0" i="0" u="none" strike="noStrike" dirty="0">
                          <a:effectLst/>
                          <a:latin typeface="Arial" panose="020B0604020202020204" pitchFamily="34" charset="0"/>
                        </a:rPr>
                        <a:t>קישורים לפעילויות וחומרים בפורטל עובדי הוראה</a:t>
                      </a:r>
                    </a:p>
                  </a:txBody>
                  <a:tcPr marL="299797" marR="299797" marT="125730" marB="12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597563"/>
                  </a:ext>
                </a:extLst>
              </a:tr>
              <a:tr h="1055154">
                <a:tc>
                  <a:txBody>
                    <a:bodyPr/>
                    <a:lstStyle/>
                    <a:p>
                      <a:pPr algn="r" rtl="1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8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  <a:hlinkClick r:id="rId2"/>
                        </a:rPr>
                        <a:t>גבולות </a:t>
                      </a:r>
                      <a:r>
                        <a:rPr lang="he-IL" sz="1800" b="0" i="0" u="sng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  <a:hlinkClick r:id="rId2"/>
                        </a:rPr>
                        <a:t>ותיחומים</a:t>
                      </a:r>
                      <a:r>
                        <a:rPr lang="he-IL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  <a:hlinkClick r:id="rId2"/>
                        </a:rPr>
                        <a:t> במזרח התיכון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וגיאופוליטיקה במזרח התיכון </a:t>
                      </a:r>
                      <a:endParaRPr lang="he-IL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9797" marR="299797" marT="125730" marB="12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624738"/>
                  </a:ext>
                </a:extLst>
              </a:tr>
              <a:tr h="890239">
                <a:tc>
                  <a:txBody>
                    <a:bodyPr/>
                    <a:lstStyle/>
                    <a:p>
                      <a:pPr algn="r" rtl="1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  <a:hlinkClick r:id="rId3"/>
                        </a:rPr>
                        <a:t>מי תהום בסכנה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  <a:hlinkClick r:id="rId4"/>
                        </a:rPr>
                        <a:t>מערכת המים בישראל, </a:t>
                      </a:r>
                      <a:endParaRPr lang="he-IL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9797" marR="299797" marT="125730" marB="12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638561"/>
                  </a:ext>
                </a:extLst>
              </a:tr>
              <a:tr h="1428433">
                <a:tc>
                  <a:txBody>
                    <a:bodyPr/>
                    <a:lstStyle/>
                    <a:p>
                      <a:pPr algn="r" rtl="1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תחבורה  - יכול להתקשר </a:t>
                      </a:r>
                      <a:r>
                        <a:rPr lang="he-IL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  <a:hlinkClick r:id="rId5"/>
                        </a:rPr>
                        <a:t>נמל הים בישראל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ל</a:t>
                      </a:r>
                      <a:r>
                        <a:rPr lang="he-IL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  <a:hlinkClick r:id="rId6"/>
                        </a:rPr>
                        <a:t>מטרופולין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חיפה + </a:t>
                      </a:r>
                      <a:r>
                        <a:rPr lang="he-IL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  <a:hlinkClick r:id="rId7"/>
                        </a:rPr>
                        <a:t>החופים בישראל </a:t>
                      </a:r>
                      <a:endParaRPr lang="he-IL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9797" marR="299797" marT="125730" marB="12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569638"/>
                  </a:ext>
                </a:extLst>
              </a:tr>
            </a:tbl>
          </a:graphicData>
        </a:graphic>
      </p:graphicFrame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id="{A767DE62-8724-4141-BFBA-3C9750743BC4}"/>
              </a:ext>
            </a:extLst>
          </p:cNvPr>
          <p:cNvSpPr txBox="1">
            <a:spLocks/>
          </p:cNvSpPr>
          <p:nvPr/>
        </p:nvSpPr>
        <p:spPr>
          <a:xfrm>
            <a:off x="497150" y="1825624"/>
            <a:ext cx="6667130" cy="45130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b="1" u="sng" dirty="0"/>
              <a:t>קישורים לחומרים: </a:t>
            </a:r>
            <a:endParaRPr lang="en-US" dirty="0"/>
          </a:p>
          <a:p>
            <a:r>
              <a:rPr lang="he-IL" u="sng" dirty="0">
                <a:hlinkClick r:id="rId8"/>
              </a:rPr>
              <a:t>אתר תוכנית היל"ה – החברה למתנ"סים</a:t>
            </a:r>
            <a:endParaRPr lang="en-US" dirty="0"/>
          </a:p>
          <a:p>
            <a:r>
              <a:rPr lang="he-IL" u="sng" dirty="0">
                <a:hlinkClick r:id="rId9"/>
              </a:rPr>
              <a:t>אתר הפיתוח והתכנון המרחבי</a:t>
            </a:r>
            <a:r>
              <a:rPr lang="he-IL" dirty="0"/>
              <a:t> – רעיונות לשילוב טכנולוגיה בהוראת גיאוגרפיה</a:t>
            </a:r>
            <a:endParaRPr lang="en-US" dirty="0"/>
          </a:p>
          <a:p>
            <a:r>
              <a:rPr lang="he-IL" u="sng" dirty="0">
                <a:hlinkClick r:id="rId10"/>
              </a:rPr>
              <a:t>אתר טכנו  פדגוגיה </a:t>
            </a:r>
            <a:r>
              <a:rPr lang="he-IL" u="sng" dirty="0" err="1">
                <a:hlinkClick r:id="rId10"/>
              </a:rPr>
              <a:t>בהיל"ה</a:t>
            </a:r>
            <a:r>
              <a:rPr lang="he-IL" u="sng" dirty="0"/>
              <a:t> – </a:t>
            </a:r>
            <a:r>
              <a:rPr lang="he-IL" dirty="0"/>
              <a:t>משחקים ופעילויות מתוקשבות</a:t>
            </a:r>
            <a:endParaRPr lang="en-US" dirty="0"/>
          </a:p>
          <a:p>
            <a:r>
              <a:rPr lang="he-IL" u="sng" dirty="0">
                <a:hlinkClick r:id="rId11"/>
              </a:rPr>
              <a:t>אתר מפמ"ר גיאוגרפיה</a:t>
            </a:r>
            <a:r>
              <a:rPr lang="he-IL" dirty="0"/>
              <a:t> –  משרד החינוך</a:t>
            </a:r>
            <a:endParaRPr lang="en-US" dirty="0"/>
          </a:p>
          <a:p>
            <a:r>
              <a:rPr lang="he-IL" u="sng" dirty="0">
                <a:hlinkClick r:id="rId12"/>
              </a:rPr>
              <a:t>אתר גיאוגרפיה וסביבה – מט"ח</a:t>
            </a:r>
            <a:endParaRPr lang="en-US" dirty="0"/>
          </a:p>
          <a:p>
            <a:r>
              <a:rPr lang="he-IL" u="sng" dirty="0">
                <a:hlinkClick r:id="rId13"/>
              </a:rPr>
              <a:t>פורטל עובדי הוראה - גיאוגרפיה</a:t>
            </a:r>
            <a:endParaRPr lang="en-US" dirty="0"/>
          </a:p>
          <a:p>
            <a:r>
              <a:rPr lang="he-IL" u="sng" dirty="0">
                <a:hlinkClick r:id="rId14"/>
              </a:rPr>
              <a:t>מאגר חומרים – הדרייב של רקפת</a:t>
            </a:r>
            <a:endParaRPr lang="en-US" dirty="0"/>
          </a:p>
          <a:p>
            <a:r>
              <a:rPr lang="he-IL" u="sng" dirty="0">
                <a:hlinkClick r:id="rId15"/>
              </a:rPr>
              <a:t>אתר ישן של תוכנית היל"ה – רשת עתיד</a:t>
            </a:r>
            <a:endParaRPr lang="en-US" dirty="0"/>
          </a:p>
          <a:p>
            <a:r>
              <a:rPr lang="he-IL" u="sng" dirty="0">
                <a:hlinkClick r:id="rId16"/>
              </a:rPr>
              <a:t>אתר עם חומרים טובים – תיכון </a:t>
            </a:r>
            <a:r>
              <a:rPr lang="he-IL" u="sng" dirty="0" err="1">
                <a:hlinkClick r:id="rId16"/>
              </a:rPr>
              <a:t>רוטברג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878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משנה 4">
            <a:extLst>
              <a:ext uri="{FF2B5EF4-FFF2-40B4-BE49-F238E27FC236}">
                <a16:creationId xmlns:a16="http://schemas.microsoft.com/office/drawing/2014/main" id="{D6084AC7-43AA-45D5-8F2C-34B115526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מועד קיץ תש"ף</a:t>
            </a:r>
          </a:p>
        </p:txBody>
      </p:sp>
      <p:sp>
        <p:nvSpPr>
          <p:cNvPr id="6" name="מציין מיקום תוכן 2">
            <a:extLst>
              <a:ext uri="{FF2B5EF4-FFF2-40B4-BE49-F238E27FC236}">
                <a16:creationId xmlns:a16="http://schemas.microsoft.com/office/drawing/2014/main" id="{4FAF9832-3AB6-49B4-A937-1FFF51D526C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e-IL" sz="4000" dirty="0"/>
          </a:p>
          <a:p>
            <a:pPr algn="ctr"/>
            <a:r>
              <a:rPr lang="he-IL" sz="4000" dirty="0"/>
              <a:t>הנחיות למסלול גמר 12 שנ"ל</a:t>
            </a:r>
          </a:p>
        </p:txBody>
      </p:sp>
    </p:spTree>
    <p:extLst>
      <p:ext uri="{BB962C8B-B14F-4D97-AF65-F5344CB8AC3E}">
        <p14:creationId xmlns:p14="http://schemas.microsoft.com/office/powerpoint/2010/main" val="4276115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0B066F3-AEC4-4F16-8C9E-C784184EB0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הנחיות להוראת מסלול גמר – 12 שנ"ל – קיץ תש"ף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D3F8731-5E3A-4B00-8B64-9A8C11FD0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25" y="1825625"/>
            <a:ext cx="1068797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u="sng" dirty="0"/>
              <a:t>מה תמצאו בשקפים הבאים?</a:t>
            </a:r>
          </a:p>
          <a:p>
            <a:r>
              <a:rPr lang="he-IL" dirty="0"/>
              <a:t>הסבר מה עליכם ללמד במסלול  גמר 12 שנ"ל בקיץ תש"ף </a:t>
            </a:r>
          </a:p>
          <a:p>
            <a:r>
              <a:rPr lang="he-IL" dirty="0"/>
              <a:t>פירוט : תוכנית הלימודים (המיוחדת) לקיץ תש"ף</a:t>
            </a:r>
          </a:p>
          <a:p>
            <a:r>
              <a:rPr lang="he-IL" dirty="0"/>
              <a:t>הכנת תלקיט – איך מלמדים</a:t>
            </a:r>
          </a:p>
          <a:p>
            <a:r>
              <a:rPr lang="he-IL" dirty="0"/>
              <a:t>מה כולל התלקיט?</a:t>
            </a:r>
          </a:p>
          <a:p>
            <a:r>
              <a:rPr lang="he-IL" dirty="0"/>
              <a:t>כיצד תתבצע ההערכה? (איך ניתן ציון בסוף התהליך)</a:t>
            </a:r>
          </a:p>
          <a:p>
            <a:r>
              <a:rPr lang="he-IL" dirty="0"/>
              <a:t>המלצות לחומרי הוראה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70380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7EFC2EE-B5C1-4934-8459-463356B009A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הסבר מה עליכם ללמד במסלול  גמר 12 שנ"ל בקיץ תש"ף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99D8FFC-E7AE-4B56-86EE-D99B8291B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תוכנית הלימודים היא הפיתוח והתכנון המרחבי.</a:t>
            </a:r>
          </a:p>
          <a:p>
            <a:r>
              <a:rPr lang="he-IL" dirty="0"/>
              <a:t>על המורים ללמד 4 נושאים מתוך חומר הלימודים </a:t>
            </a:r>
            <a:r>
              <a:rPr lang="he-IL" dirty="0">
                <a:highlight>
                  <a:srgbClr val="FFFF00"/>
                </a:highlight>
              </a:rPr>
              <a:t>וליצור עם התלמידים תלקיט שיהווה בסיס לציון הסופי.</a:t>
            </a:r>
          </a:p>
          <a:p>
            <a:r>
              <a:rPr lang="he-IL" dirty="0"/>
              <a:t>על המורים לבסס את התלקיט ואת הלמידה על </a:t>
            </a:r>
            <a:r>
              <a:rPr lang="he-IL" dirty="0">
                <a:hlinkClick r:id="rId2"/>
              </a:rPr>
              <a:t>מאגר השאלות – קיץ תש"ף.</a:t>
            </a: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94738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069EE86-2C6C-44B2-8C13-7AE2C9625F4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פירוט: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תוכנית הלימודים (המיוחדת) לקיץ תש"ף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D942FE4-66B2-4BDB-8D3F-B70856CA5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תלמידי היל"ה הלומדים גיאוגרפיה במסלול 12 שנ"ל ילמדו 4 נושאים עליהם יבחנו. </a:t>
            </a:r>
            <a:r>
              <a:rPr lang="he-IL" dirty="0">
                <a:highlight>
                  <a:srgbClr val="FFFF00"/>
                </a:highlight>
              </a:rPr>
              <a:t>3 נושאים חובה ונושא 1 לבחירה</a:t>
            </a:r>
            <a:r>
              <a:rPr lang="he-IL" dirty="0"/>
              <a:t>. </a:t>
            </a:r>
          </a:p>
          <a:p>
            <a:pPr marL="0" indent="0">
              <a:buNone/>
            </a:pPr>
            <a:r>
              <a:rPr lang="he-IL" b="1" u="sng" dirty="0"/>
              <a:t>הנושאים:</a:t>
            </a:r>
            <a:endParaRPr lang="en-US" b="1" u="sng" dirty="0"/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פערים ברמת פיתוח (מדדי פיתוח)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דמוגרפיה והגירה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גלובליזציה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נושא </a:t>
            </a:r>
            <a:r>
              <a:rPr lang="he-IL" u="sng" dirty="0"/>
              <a:t>אחד</a:t>
            </a:r>
            <a:r>
              <a:rPr lang="he-IL" dirty="0"/>
              <a:t> לבחירה מתוך הנושאים הבאים: מבוא לפיתוח והתכנון המרחבי, משאבים כזרזי פיתוח, השפעות הפיתוח על הסביבה, מושגים מרכזיים בנושא עיור 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27204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B1325-05BB-448B-82CB-1230DE02871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הכנת תלקיט – איך מלמדים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413C012-1C67-4774-B1F2-821FB2E34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b="1" dirty="0"/>
              <a:t>כל נושא ילמד ויתורגל על פי ההנחיות הבאות:</a:t>
            </a:r>
            <a:endParaRPr lang="en-US" dirty="0"/>
          </a:p>
          <a:p>
            <a:pPr lvl="0"/>
            <a:r>
              <a:rPr lang="he-IL" dirty="0">
                <a:highlight>
                  <a:srgbClr val="FFFF00"/>
                </a:highlight>
              </a:rPr>
              <a:t>מפגשים מתוקשבים </a:t>
            </a:r>
            <a:r>
              <a:rPr lang="he-IL" dirty="0"/>
              <a:t>- הנחיה מתוקשבת פרונטלית (רצוי להקליט את המפגשים כחלק מתיעוד תהליך הלמידה) </a:t>
            </a:r>
            <a:endParaRPr lang="en-US" dirty="0"/>
          </a:p>
          <a:p>
            <a:pPr lvl="0"/>
            <a:r>
              <a:rPr lang="he-IL" dirty="0"/>
              <a:t>במהלך המפגשים - </a:t>
            </a:r>
            <a:r>
              <a:rPr lang="he-IL" dirty="0">
                <a:highlight>
                  <a:srgbClr val="FFFF00"/>
                </a:highlight>
              </a:rPr>
              <a:t>ביצוע משימות </a:t>
            </a:r>
            <a:r>
              <a:rPr lang="he-IL" dirty="0"/>
              <a:t>המופיעות במצגות המלוות את הלימוד בכתב, כחלק מהתלקיט. (כתיעוד לתהליך הלמידה)</a:t>
            </a:r>
            <a:endParaRPr lang="en-US" dirty="0"/>
          </a:p>
          <a:p>
            <a:pPr lvl="0"/>
            <a:r>
              <a:rPr lang="he-IL" dirty="0">
                <a:highlight>
                  <a:srgbClr val="FFFF00"/>
                </a:highlight>
              </a:rPr>
              <a:t>מענה בכתב </a:t>
            </a:r>
            <a:r>
              <a:rPr lang="he-IL" dirty="0"/>
              <a:t>על השאלות מהפרק הנלמד מתוך מאגר השאלות והגשתן בכתב.</a:t>
            </a:r>
            <a:endParaRPr lang="en-US" dirty="0"/>
          </a:p>
          <a:p>
            <a:pPr lvl="0"/>
            <a:r>
              <a:rPr lang="he-IL" dirty="0">
                <a:highlight>
                  <a:srgbClr val="FFFF00"/>
                </a:highlight>
              </a:rPr>
              <a:t>מבחן מסכם בנושא</a:t>
            </a:r>
            <a:r>
              <a:rPr lang="he-IL" dirty="0"/>
              <a:t>. </a:t>
            </a:r>
          </a:p>
          <a:p>
            <a:pPr lvl="0"/>
            <a:r>
              <a:rPr lang="he-IL" dirty="0"/>
              <a:t>רצוי מאוד שלכל תלמיד תהיה מחברת או קלסר בו ירכז התלמיד את העבודות.</a:t>
            </a:r>
          </a:p>
          <a:p>
            <a:pPr lvl="0"/>
            <a:r>
              <a:rPr lang="he-IL" dirty="0"/>
              <a:t>הגשת השאלות יכולה, להתבצע בכתב, במייל, בצילום ושליחה </a:t>
            </a:r>
            <a:r>
              <a:rPr lang="he-IL" dirty="0" err="1"/>
              <a:t>בווטסאפ</a:t>
            </a:r>
            <a:r>
              <a:rPr lang="he-IL" dirty="0"/>
              <a:t>, בעזרת גוגל </a:t>
            </a:r>
            <a:r>
              <a:rPr lang="he-IL" dirty="0" err="1"/>
              <a:t>פורמס</a:t>
            </a:r>
            <a:r>
              <a:rPr lang="he-IL" dirty="0"/>
              <a:t>, בהקלטה והסרטה. </a:t>
            </a:r>
            <a:endParaRPr lang="en-US" dirty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60582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C22DEE-850B-40FB-A8EF-E1EF1F1382F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מה כולל התלקיט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7124BEE-B7F0-4D2D-BD4B-197F725E2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e-IL" dirty="0"/>
              <a:t> </a:t>
            </a:r>
            <a:r>
              <a:rPr lang="he-IL" dirty="0">
                <a:highlight>
                  <a:srgbClr val="FFFF00"/>
                </a:highlight>
              </a:rPr>
              <a:t>רצוי מאוד שלכל תלמיד תהיה מחברת או קלסר בו ירכז התלמיד את העבודות.</a:t>
            </a:r>
          </a:p>
          <a:p>
            <a:pPr marL="0" indent="0">
              <a:buNone/>
            </a:pPr>
            <a:r>
              <a:rPr lang="he-IL" b="1" u="sng" dirty="0"/>
              <a:t>מה יכתבו התלמידים בתלקיט?</a:t>
            </a:r>
          </a:p>
          <a:p>
            <a:r>
              <a:rPr lang="he-IL" dirty="0"/>
              <a:t>משימות שבוצעו תוך כדי הלמידה (לדוגמא, מושגים, טבלה המשווה בין חקלאות מסורתית לחקלאות מודרנית, כתיבת מסקנות אחרי צפיה בסרטון, תשבץ וכדומה) </a:t>
            </a:r>
          </a:p>
          <a:p>
            <a:r>
              <a:rPr lang="he-IL" b="1" dirty="0"/>
              <a:t>חמש</a:t>
            </a:r>
            <a:r>
              <a:rPr lang="he-IL" dirty="0"/>
              <a:t> </a:t>
            </a:r>
            <a:r>
              <a:rPr lang="he-IL" b="1" dirty="0"/>
              <a:t>שאלות</a:t>
            </a:r>
            <a:r>
              <a:rPr lang="he-IL" dirty="0"/>
              <a:t> של הפרק הנלמד מתוך מאגר השאלות קיץ תש"ף. </a:t>
            </a:r>
            <a:r>
              <a:rPr lang="he-IL" dirty="0">
                <a:highlight>
                  <a:srgbClr val="FFFF00"/>
                </a:highlight>
              </a:rPr>
              <a:t>(סה"כ 20 שאלות)</a:t>
            </a:r>
          </a:p>
          <a:p>
            <a:r>
              <a:rPr lang="he-IL" b="1" dirty="0"/>
              <a:t>משימה מסכמת לפרק </a:t>
            </a:r>
            <a:r>
              <a:rPr lang="he-IL" dirty="0"/>
              <a:t>(יכולה להיות אחת השאלות מהמאגר)</a:t>
            </a:r>
          </a:p>
          <a:p>
            <a:r>
              <a:rPr lang="he-IL" dirty="0"/>
              <a:t>כל משימה נוספת שבצעתם וניתן לתעד אותה.</a:t>
            </a:r>
          </a:p>
          <a:p>
            <a:pPr marL="0" indent="0">
              <a:buNone/>
            </a:pPr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8564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B1325-05BB-448B-82CB-1230DE02871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כיצד תתבצע ההערכה – (איך ניתן ציון בסוף התהליך)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C5430766-3033-4240-BCFD-A48EC2A76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440247"/>
              </p:ext>
            </p:extLst>
          </p:nvPr>
        </p:nvGraphicFramePr>
        <p:xfrm>
          <a:off x="838200" y="2325950"/>
          <a:ext cx="10515601" cy="3529946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4741044">
                  <a:extLst>
                    <a:ext uri="{9D8B030D-6E8A-4147-A177-3AD203B41FA5}">
                      <a16:colId xmlns:a16="http://schemas.microsoft.com/office/drawing/2014/main" val="3163551059"/>
                    </a:ext>
                  </a:extLst>
                </a:gridCol>
                <a:gridCol w="975437">
                  <a:extLst>
                    <a:ext uri="{9D8B030D-6E8A-4147-A177-3AD203B41FA5}">
                      <a16:colId xmlns:a16="http://schemas.microsoft.com/office/drawing/2014/main" val="4065598897"/>
                    </a:ext>
                  </a:extLst>
                </a:gridCol>
                <a:gridCol w="1190714">
                  <a:extLst>
                    <a:ext uri="{9D8B030D-6E8A-4147-A177-3AD203B41FA5}">
                      <a16:colId xmlns:a16="http://schemas.microsoft.com/office/drawing/2014/main" val="3813122356"/>
                    </a:ext>
                  </a:extLst>
                </a:gridCol>
                <a:gridCol w="1251752">
                  <a:extLst>
                    <a:ext uri="{9D8B030D-6E8A-4147-A177-3AD203B41FA5}">
                      <a16:colId xmlns:a16="http://schemas.microsoft.com/office/drawing/2014/main" val="2029408106"/>
                    </a:ext>
                  </a:extLst>
                </a:gridCol>
                <a:gridCol w="1233996">
                  <a:extLst>
                    <a:ext uri="{9D8B030D-6E8A-4147-A177-3AD203B41FA5}">
                      <a16:colId xmlns:a16="http://schemas.microsoft.com/office/drawing/2014/main" val="1622418842"/>
                    </a:ext>
                  </a:extLst>
                </a:gridCol>
                <a:gridCol w="1122658">
                  <a:extLst>
                    <a:ext uri="{9D8B030D-6E8A-4147-A177-3AD203B41FA5}">
                      <a16:colId xmlns:a16="http://schemas.microsoft.com/office/drawing/2014/main" val="1139383543"/>
                    </a:ext>
                  </a:extLst>
                </a:gridCol>
              </a:tblGrid>
              <a:tr h="954024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פעילות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מדדי פיתוח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דמוגרפיה והגירה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גלובליזציה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 לבחירה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אחוז מהציון הסופי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55375"/>
                  </a:ext>
                </a:extLst>
              </a:tr>
              <a:tr h="42201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למידה פעילה במפגשים, ביצוע משימות תוך כדי שיעור </a:t>
                      </a:r>
                      <a:r>
                        <a:rPr lang="he-IL" sz="1600" dirty="0">
                          <a:effectLst/>
                        </a:rPr>
                        <a:t>(מה שכותבים בתלקיט תוך כדי שיעור)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5%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20%</a:t>
                      </a:r>
                      <a:endParaRPr lang="en-US" sz="20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68715"/>
                  </a:ext>
                </a:extLst>
              </a:tr>
              <a:tr h="429704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5 שאלות פתורות מהמאגר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15%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15%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15%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15%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60%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099557"/>
                  </a:ext>
                </a:extLst>
              </a:tr>
              <a:tr h="43162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משימת סיכום לפרק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5%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10059"/>
                  </a:ext>
                </a:extLst>
              </a:tr>
              <a:tr h="435006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סה"כ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100%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553781"/>
                  </a:ext>
                </a:extLst>
              </a:tr>
              <a:tr h="36594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בונוס  על השתתפות בשיעורים המקוונים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עד 15  נקודות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060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912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1AEC53E-B69E-4FF5-8589-FE8BDEC0F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במהלך חודש יוני – יתקיים מבחן מסכם</a:t>
            </a:r>
            <a:endParaRPr lang="en-US" dirty="0"/>
          </a:p>
          <a:p>
            <a:r>
              <a:rPr lang="he-IL" dirty="0"/>
              <a:t>עדין לא ידוע באיזה דרך יתבצע המבחן (מבחן רגיל, מבחן בית)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b="1" u="sng" dirty="0"/>
              <a:t>כיצד יקבע הציון הסופי?</a:t>
            </a:r>
          </a:p>
          <a:p>
            <a:r>
              <a:rPr lang="he-IL" dirty="0"/>
              <a:t>ציון מגן - ציון התלקיט (כמו בתהליך למידה רגיל)</a:t>
            </a:r>
          </a:p>
          <a:p>
            <a:r>
              <a:rPr lang="he-IL" dirty="0"/>
              <a:t>ציון המבחן המסכם</a:t>
            </a:r>
          </a:p>
          <a:p>
            <a:r>
              <a:rPr lang="he-IL" dirty="0">
                <a:highlight>
                  <a:srgbClr val="FFFF00"/>
                </a:highlight>
              </a:rPr>
              <a:t>ציון סופי – ממוצע של ציון המגן וציון המבחן המסכם</a:t>
            </a: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0D62663B-A601-416C-9A46-C758ECF42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כיצד תתבצע ההערכה – (המשך)</a:t>
            </a:r>
          </a:p>
        </p:txBody>
      </p:sp>
    </p:spTree>
    <p:extLst>
      <p:ext uri="{BB962C8B-B14F-4D97-AF65-F5344CB8AC3E}">
        <p14:creationId xmlns:p14="http://schemas.microsoft.com/office/powerpoint/2010/main" val="373267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CC32C1B-E455-4CE6-91B0-E8CA4793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במצגת?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DBB4281-DF75-44B4-833E-0C93A1FCA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534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he-IL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he-IL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הנחיות לקראת הבגרות</a:t>
            </a:r>
          </a:p>
        </p:txBody>
      </p:sp>
      <p:sp>
        <p:nvSpPr>
          <p:cNvPr id="4" name="מציין מיקום תוכן 2">
            <a:extLst>
              <a:ext uri="{FF2B5EF4-FFF2-40B4-BE49-F238E27FC236}">
                <a16:creationId xmlns:a16="http://schemas.microsoft.com/office/drawing/2014/main" id="{92A0A815-9E5B-4BA7-9685-9FFD073DB4B2}"/>
              </a:ext>
            </a:extLst>
          </p:cNvPr>
          <p:cNvSpPr txBox="1">
            <a:spLocks/>
          </p:cNvSpPr>
          <p:nvPr/>
        </p:nvSpPr>
        <p:spPr>
          <a:xfrm>
            <a:off x="838200" y="3824579"/>
            <a:ext cx="10515600" cy="1805341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e-IL" sz="4000" dirty="0"/>
          </a:p>
          <a:p>
            <a:r>
              <a:rPr lang="he-IL" sz="4000" dirty="0"/>
              <a:t>הנחיות למסלול גמר 12 שנ"ל</a:t>
            </a:r>
          </a:p>
        </p:txBody>
      </p:sp>
    </p:spTree>
    <p:extLst>
      <p:ext uri="{BB962C8B-B14F-4D97-AF65-F5344CB8AC3E}">
        <p14:creationId xmlns:p14="http://schemas.microsoft.com/office/powerpoint/2010/main" val="1692991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6C2E9CC-974D-4929-8945-DE893229F06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he-IL" dirty="0"/>
              <a:t>שימו לב !!!!!!!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C76CC14-2937-4977-8637-6828DD20B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522" y="1825625"/>
            <a:ext cx="103336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he-IL" dirty="0"/>
              <a:t>מדגם מהתלקיטים יילקח לבדיקה לבדיקת איכות הלמידה.</a:t>
            </a:r>
          </a:p>
          <a:p>
            <a:r>
              <a:rPr lang="he-IL" dirty="0"/>
              <a:t>הקפידו להנחות את התלמידים כיצד להכין את התלקיטים.</a:t>
            </a:r>
          </a:p>
          <a:p>
            <a:r>
              <a:rPr lang="he-IL" dirty="0"/>
              <a:t>הסבירו להם שעל פי תלקיטים אלו יקבע הציון הסופי שלהם.</a:t>
            </a:r>
          </a:p>
          <a:p>
            <a:r>
              <a:rPr lang="he-IL" dirty="0"/>
              <a:t>עזרו לתלמידים להתארגן ולמדו באופן שיטתי ומאורגן.</a:t>
            </a:r>
          </a:p>
          <a:p>
            <a:r>
              <a:rPr lang="he-IL" dirty="0"/>
              <a:t>הקפידו לקבץ את כל החומרים </a:t>
            </a:r>
            <a:r>
              <a:rPr lang="he-IL" dirty="0" err="1"/>
              <a:t>הדיגיטלים</a:t>
            </a:r>
            <a:r>
              <a:rPr lang="he-IL" dirty="0"/>
              <a:t> שהתלמידים ישלחו (רצוי שישלחו לכם את כל המשימות שהם מבצעים דרך ערוץ אחד: </a:t>
            </a:r>
            <a:r>
              <a:rPr lang="he-IL" dirty="0" err="1"/>
              <a:t>ווטסאפ</a:t>
            </a:r>
            <a:r>
              <a:rPr lang="he-IL" dirty="0"/>
              <a:t>, דוא"ל וכדומה).</a:t>
            </a:r>
          </a:p>
          <a:p>
            <a:pPr marL="0" indent="0">
              <a:buNone/>
            </a:pPr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7268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021950-A9C7-4C7C-9247-7667E3CC66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>
            <a:normAutofit/>
          </a:bodyPr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חומרי הוראה – נושא ראשון: מדדים פיתוח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915CF04-332D-4437-86C6-C52F622BF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/>
              <a:t>בדרייב שלי ובאתר היל"ה נמצאים החומרים הבאים:</a:t>
            </a:r>
            <a:endParaRPr lang="en-US" dirty="0"/>
          </a:p>
          <a:p>
            <a:pPr lvl="0"/>
            <a:r>
              <a:rPr lang="he-IL" u="sng" dirty="0">
                <a:hlinkClick r:id="rId2"/>
              </a:rPr>
              <a:t>פערים ברמת פיתוח מצגת</a:t>
            </a:r>
            <a:r>
              <a:rPr lang="he-IL" dirty="0">
                <a:hlinkClick r:id="rId2"/>
              </a:rPr>
              <a:t> </a:t>
            </a:r>
            <a:r>
              <a:rPr lang="he-IL" dirty="0"/>
              <a:t>1 עד 4 (בעברית ובערבית) למדו את המצגות ובצעו את המשימות המובנות במצגות. את התשובות שתפתרו </a:t>
            </a:r>
            <a:r>
              <a:rPr lang="he-IL" u="sng" dirty="0"/>
              <a:t>יחד עם התלמידים</a:t>
            </a:r>
            <a:r>
              <a:rPr lang="he-IL" dirty="0"/>
              <a:t>, ניתן לצרף לתלקיט.</a:t>
            </a:r>
            <a:endParaRPr lang="en-US" dirty="0"/>
          </a:p>
          <a:p>
            <a:pPr lvl="0"/>
            <a:r>
              <a:rPr lang="he-IL" u="sng" dirty="0">
                <a:hlinkClick r:id="rId3"/>
              </a:rPr>
              <a:t>קישורים למשחקי</a:t>
            </a:r>
            <a:r>
              <a:rPr lang="he-IL" dirty="0"/>
              <a:t> תרגול ומשחקי בקיאות</a:t>
            </a:r>
            <a:endParaRPr lang="en-US" dirty="0"/>
          </a:p>
          <a:p>
            <a:pPr lvl="0"/>
            <a:r>
              <a:rPr lang="he-IL" u="sng" dirty="0">
                <a:hlinkClick r:id="rId4"/>
              </a:rPr>
              <a:t>קישור לחומרים</a:t>
            </a:r>
            <a:r>
              <a:rPr lang="he-IL" dirty="0"/>
              <a:t>  מתוקשבים באתר פורטל עובדי הוראה</a:t>
            </a:r>
            <a:endParaRPr lang="en-US" dirty="0"/>
          </a:p>
          <a:p>
            <a:pPr lvl="0"/>
            <a:r>
              <a:rPr lang="he-IL" dirty="0"/>
              <a:t>תרגלו את התלמידים על שאלות הפרק מתוך מאגר קיץ תש"ף</a:t>
            </a:r>
            <a:endParaRPr lang="en-US" dirty="0"/>
          </a:p>
          <a:p>
            <a:pPr lvl="0"/>
            <a:r>
              <a:rPr lang="he-IL" dirty="0"/>
              <a:t>בקשו מהם להגיש את השאלות כתובות לצבירה בתלקיט.</a:t>
            </a:r>
            <a:endParaRPr lang="en-US" dirty="0"/>
          </a:p>
          <a:p>
            <a:pPr lvl="0"/>
            <a:r>
              <a:rPr lang="he-IL" dirty="0"/>
              <a:t>מורים שמעוניינים בתרגול נוסף, יכולים להשתמש בשאלות ממאגרים קודמים ולבקש מהתלמידים להגיש גם אותן כחלק מהתלקיט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83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CC0801C-2800-4C1F-8E11-27B67DBBC4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חומרי הוראה - נושא שני: דמוגרפיה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9566446-8BCF-442F-809C-D79251007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/>
              <a:t>בדרייב שלי ובאתר היל"ה נמצאים החומרים הבאים:</a:t>
            </a:r>
            <a:endParaRPr lang="en-US" dirty="0"/>
          </a:p>
          <a:p>
            <a:pPr lvl="0"/>
            <a:r>
              <a:rPr lang="he-IL" u="sng" dirty="0">
                <a:hlinkClick r:id="rId2"/>
              </a:rPr>
              <a:t>מצגת לפעילות פתיחה בנושא דמוגרפיה</a:t>
            </a:r>
            <a:r>
              <a:rPr lang="he-IL" dirty="0"/>
              <a:t>  (ניתן להגיש כחלק מהתלקיט גם את התשובות לשאלות במצגת.)</a:t>
            </a:r>
            <a:endParaRPr lang="en-US" dirty="0"/>
          </a:p>
          <a:p>
            <a:pPr lvl="0"/>
            <a:r>
              <a:rPr lang="he-IL" dirty="0"/>
              <a:t>דפי עבודה</a:t>
            </a:r>
            <a:endParaRPr lang="en-US" dirty="0"/>
          </a:p>
          <a:p>
            <a:pPr lvl="0"/>
            <a:r>
              <a:rPr lang="he-IL" dirty="0"/>
              <a:t>משחק תפזורת</a:t>
            </a:r>
            <a:endParaRPr lang="en-US" dirty="0"/>
          </a:p>
          <a:p>
            <a:pPr lvl="0"/>
            <a:r>
              <a:rPr lang="he-IL" u="sng" dirty="0">
                <a:hlinkClick r:id="rId3"/>
              </a:rPr>
              <a:t>קישור לחומרים מתוקשבים</a:t>
            </a:r>
            <a:r>
              <a:rPr lang="he-IL" dirty="0"/>
              <a:t> בפורטל עובדי הוראה</a:t>
            </a:r>
            <a:endParaRPr lang="en-US" dirty="0"/>
          </a:p>
          <a:p>
            <a:pPr lvl="0"/>
            <a:r>
              <a:rPr lang="he-IL" u="sng" dirty="0">
                <a:hlinkClick r:id="rId4"/>
              </a:rPr>
              <a:t>מצגת בנושא הגירה</a:t>
            </a:r>
            <a:endParaRPr lang="en-US" dirty="0"/>
          </a:p>
          <a:p>
            <a:pPr lvl="0"/>
            <a:r>
              <a:rPr lang="he-IL" dirty="0"/>
              <a:t>תרגלו את התלמידים על שאלות מתוך הפרק מתוך מאגר קיץ תש"ף.</a:t>
            </a:r>
            <a:endParaRPr lang="en-US" dirty="0"/>
          </a:p>
          <a:p>
            <a:pPr lvl="0"/>
            <a:r>
              <a:rPr lang="he-IL" dirty="0"/>
              <a:t>בקשו מהתלמידים להגיש את השאלות כתובות לצבירה בתלקיט.</a:t>
            </a:r>
            <a:endParaRPr lang="en-US" dirty="0"/>
          </a:p>
          <a:p>
            <a:pPr lvl="0"/>
            <a:r>
              <a:rPr lang="he-IL" dirty="0"/>
              <a:t>מורים שמעוניינים בתרגול נוסף, יכולים להשתמש בשאלות ממאגרים קודמים ולבקש מהתלמידים להגיש גם אותן כחלק מהתלקיט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3740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4B8769F-E5E3-47D2-920D-9583EDA2F28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he-IL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חומרי הוראה - נושא שלישי - גלובליזציה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E350304-D0F8-478A-907A-D11058E52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בדרייב שלי ובאתר היל"ה נמצאים החומרים הבאים:</a:t>
            </a:r>
            <a:endParaRPr lang="en-US" dirty="0"/>
          </a:p>
          <a:p>
            <a:pPr lvl="0"/>
            <a:r>
              <a:rPr lang="he-IL" dirty="0"/>
              <a:t>מגוון מצגות – בחרו את המתאימה לכם.</a:t>
            </a:r>
            <a:endParaRPr lang="en-US" dirty="0"/>
          </a:p>
          <a:p>
            <a:pPr lvl="0"/>
            <a:r>
              <a:rPr lang="he-IL" dirty="0"/>
              <a:t>מצגת על השפעת </a:t>
            </a:r>
            <a:r>
              <a:rPr lang="he-IL" u="sng" dirty="0">
                <a:hlinkClick r:id="rId2"/>
              </a:rPr>
              <a:t>מגפת הקורונה</a:t>
            </a:r>
            <a:r>
              <a:rPr lang="he-IL" dirty="0"/>
              <a:t> והגלובליזציה</a:t>
            </a:r>
            <a:endParaRPr lang="en-US" dirty="0"/>
          </a:p>
          <a:p>
            <a:pPr lvl="0"/>
            <a:r>
              <a:rPr lang="he-IL" u="sng" dirty="0">
                <a:hlinkClick r:id="rId2"/>
              </a:rPr>
              <a:t>מערך יחידת לימוד בגלובליזציה</a:t>
            </a:r>
            <a:r>
              <a:rPr lang="he-IL" dirty="0"/>
              <a:t> (שהכינה אילת </a:t>
            </a:r>
            <a:r>
              <a:rPr lang="he-IL" dirty="0" err="1"/>
              <a:t>כ"ץ</a:t>
            </a:r>
            <a:r>
              <a:rPr lang="he-IL" dirty="0"/>
              <a:t> הנפלאה)</a:t>
            </a:r>
            <a:endParaRPr lang="en-US" dirty="0"/>
          </a:p>
          <a:p>
            <a:pPr lvl="0"/>
            <a:r>
              <a:rPr lang="he-IL" u="sng" dirty="0">
                <a:hlinkClick r:id="rId3"/>
              </a:rPr>
              <a:t>קישור לחומרים מתוקשבים בפורטל עובדי הוראה</a:t>
            </a:r>
            <a:endParaRPr lang="en-US" dirty="0"/>
          </a:p>
          <a:p>
            <a:pPr lvl="0"/>
            <a:r>
              <a:rPr lang="he-IL" dirty="0"/>
              <a:t>תרגלו את התלמידים על שאלות מתוך הפרק מתוך מאגר קיץ תש"ף.</a:t>
            </a:r>
            <a:endParaRPr lang="en-US" dirty="0"/>
          </a:p>
          <a:p>
            <a:pPr lvl="0"/>
            <a:r>
              <a:rPr lang="he-IL" dirty="0"/>
              <a:t>בקשו מהתלמידים להגיש את השאלות כתובות לצבירה בתלקיט.</a:t>
            </a:r>
            <a:endParaRPr lang="en-US" dirty="0"/>
          </a:p>
          <a:p>
            <a:pPr lvl="0"/>
            <a:r>
              <a:rPr lang="he-IL" dirty="0"/>
              <a:t>מורים שמעוניינים בתרגול נוסף, יכולים להשתמש בשאלות ממאגרים קודמים ולבקש מהתלמידים להגיש גם אותן כחלק מהתלקיט.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6214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6E4D2A-E281-410E-A7F9-6B51BEF4078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he-I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הנחיות להוראת בגרות קיץ תש"ף 2020 –</a:t>
            </a:r>
            <a:r>
              <a:rPr lang="he-IL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3 יחידות</a:t>
            </a:r>
            <a:endParaRPr lang="he-IL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F8A19F6-BD3C-4A58-8FDC-E983A3E97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r>
              <a:rPr lang="he-IL" dirty="0">
                <a:highlight>
                  <a:srgbClr val="00FFFF"/>
                </a:highlight>
              </a:rPr>
              <a:t>בחינת הבגרות (</a:t>
            </a:r>
            <a:r>
              <a:rPr lang="he-IL" dirty="0" err="1">
                <a:highlight>
                  <a:srgbClr val="00FFFF"/>
                </a:highlight>
              </a:rPr>
              <a:t>כניראה</a:t>
            </a:r>
            <a:r>
              <a:rPr lang="he-IL" dirty="0">
                <a:highlight>
                  <a:srgbClr val="00FFFF"/>
                </a:highlight>
              </a:rPr>
              <a:t>) תתקיים ב 19.5.2020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u="sng" dirty="0"/>
              <a:t>בשקפים הבאים תמצאו:</a:t>
            </a:r>
          </a:p>
          <a:p>
            <a:r>
              <a:rPr lang="he-IL" dirty="0"/>
              <a:t>מיקוד – מה מומלץ ללמד</a:t>
            </a:r>
          </a:p>
          <a:p>
            <a:r>
              <a:rPr lang="he-IL" dirty="0"/>
              <a:t>המלצות איך להתארגן להוראה</a:t>
            </a:r>
          </a:p>
          <a:p>
            <a:r>
              <a:rPr lang="he-IL" dirty="0"/>
              <a:t>קישורים לאתרים מומלצים עם חומרי למידה מאורגנים</a:t>
            </a:r>
          </a:p>
        </p:txBody>
      </p:sp>
    </p:spTree>
    <p:extLst>
      <p:ext uri="{BB962C8B-B14F-4D97-AF65-F5344CB8AC3E}">
        <p14:creationId xmlns:p14="http://schemas.microsoft.com/office/powerpoint/2010/main" val="3355412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CF7A9BB-E59E-46A8-8386-A12E318FB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he-I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מיקוד</a:t>
            </a:r>
          </a:p>
        </p:txBody>
      </p:sp>
      <p:sp>
        <p:nvSpPr>
          <p:cNvPr id="4" name="כותרת משנה 3">
            <a:extLst>
              <a:ext uri="{FF2B5EF4-FFF2-40B4-BE49-F238E27FC236}">
                <a16:creationId xmlns:a16="http://schemas.microsoft.com/office/drawing/2014/main" id="{D00C11A6-C034-43FB-BDF0-109017CC8D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he-I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מה כדאי ומומלץ ללמד לקראת בחינת הבגרות</a:t>
            </a:r>
          </a:p>
        </p:txBody>
      </p:sp>
    </p:spTree>
    <p:extLst>
      <p:ext uri="{BB962C8B-B14F-4D97-AF65-F5344CB8AC3E}">
        <p14:creationId xmlns:p14="http://schemas.microsoft.com/office/powerpoint/2010/main" val="304407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/>
          <p:nvPr/>
        </p:nvSpPr>
        <p:spPr>
          <a:xfrm>
            <a:off x="2458824" y="302004"/>
            <a:ext cx="7514837" cy="461665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מה כדאי ללמד – ארץ ישראל</a:t>
            </a:r>
            <a:endParaRPr dirty="0"/>
          </a:p>
        </p:txBody>
      </p:sp>
      <p:graphicFrame>
        <p:nvGraphicFramePr>
          <p:cNvPr id="2" name="דיאגרמה 1">
            <a:extLst>
              <a:ext uri="{FF2B5EF4-FFF2-40B4-BE49-F238E27FC236}">
                <a16:creationId xmlns:a16="http://schemas.microsoft.com/office/drawing/2014/main" id="{B833418F-24EA-4EA9-A9B0-1D172E3FF591}"/>
              </a:ext>
            </a:extLst>
          </p:cNvPr>
          <p:cNvGraphicFramePr/>
          <p:nvPr/>
        </p:nvGraphicFramePr>
        <p:xfrm>
          <a:off x="2032000" y="10396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5312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"/>
          <p:cNvSpPr txBox="1">
            <a:spLocks noGrp="1"/>
          </p:cNvSpPr>
          <p:nvPr>
            <p:ph type="title"/>
          </p:nvPr>
        </p:nvSpPr>
        <p:spPr>
          <a:xfrm>
            <a:off x="838200" y="387938"/>
            <a:ext cx="10515600" cy="649943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he-IL" sz="3959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פרק ארץ ישראל - מה היה במסמך ההלימה וירד </a:t>
            </a:r>
            <a:endParaRPr sz="3959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97" name="Google Shape;197;p14"/>
          <p:cNvGraphicFramePr/>
          <p:nvPr>
            <p:extLst>
              <p:ext uri="{D42A27DB-BD31-4B8C-83A1-F6EECF244321}">
                <p14:modId xmlns:p14="http://schemas.microsoft.com/office/powerpoint/2010/main" val="1057723922"/>
              </p:ext>
            </p:extLst>
          </p:nvPr>
        </p:nvGraphicFramePr>
        <p:xfrm>
          <a:off x="838200" y="1385080"/>
          <a:ext cx="10515600" cy="476001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/>
                        <a:t>חלק א</a:t>
                      </a:r>
                      <a:endParaRPr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/>
                        <a:t>חלק ב</a:t>
                      </a:r>
                      <a:endParaRPr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חלקים א+ב</a:t>
                      </a:r>
                      <a:r>
                        <a:rPr lang="he-IL" sz="1800" dirty="0"/>
                        <a:t> (מומלץ ללמד </a:t>
                      </a:r>
                      <a:r>
                        <a:rPr lang="he-IL" sz="1800" dirty="0" err="1"/>
                        <a:t>הכל</a:t>
                      </a:r>
                      <a:r>
                        <a:rPr lang="he-IL" sz="1800" dirty="0"/>
                        <a:t>)</a:t>
                      </a: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תיירות – פיתוח בר קיימא ושימור חופים בים התיכון</a:t>
                      </a:r>
                      <a:r>
                        <a:rPr lang="he-IL" sz="1800" dirty="0"/>
                        <a:t>, </a:t>
                      </a:r>
                      <a:r>
                        <a:rPr lang="iw-IL" sz="1800" dirty="0"/>
                        <a:t>תיירות בת קיימא</a:t>
                      </a:r>
                      <a:r>
                        <a:rPr lang="he-IL" sz="1800" dirty="0"/>
                        <a:t> (מומלץ ללמד)</a:t>
                      </a:r>
                      <a:endParaRPr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מאמרים</a:t>
                      </a:r>
                      <a:endParaRPr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1</a:t>
                      </a:r>
                      <a:r>
                        <a:rPr lang="iw-IL" sz="1800" strike="sngStrike" dirty="0"/>
                        <a:t>. ההגנה על הסביבה הימית</a:t>
                      </a:r>
                      <a:endParaRPr strike="sngStrike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2. התפלת מי</a:t>
                      </a:r>
                      <a:r>
                        <a:rPr lang="he-IL" sz="1800" dirty="0"/>
                        <a:t> ים – חוסן, אתגרים וסיכונים</a:t>
                      </a:r>
                      <a:endParaRPr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איכות הסביבה </a:t>
                      </a:r>
                      <a:r>
                        <a:rPr lang="he-IL" sz="1800" dirty="0"/>
                        <a:t>(</a:t>
                      </a:r>
                      <a:r>
                        <a:rPr lang="iw-IL" sz="1800" dirty="0"/>
                        <a:t>הכל כולל קרינה</a:t>
                      </a:r>
                      <a:r>
                        <a:rPr lang="he-IL" sz="1800" dirty="0"/>
                        <a:t>)</a:t>
                      </a:r>
                      <a:endParaRPr lang="he-IL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strike="sngStrike" dirty="0"/>
                        <a:t>כלכלת ישראל – חקלאות</a:t>
                      </a:r>
                      <a:endParaRPr sz="1800" strike="sngStrike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400" strike="sngStrike" dirty="0"/>
                        <a:t>הבסיס לנושא הכלכלה ומדדי פיתוח נלמד בסמסטר הראשון בפיתוח והתכנון המרחבי. מתקשר גם לאקלים מדברי והתמודדות האדם באזורים צחיחים</a:t>
                      </a:r>
                      <a:r>
                        <a:rPr lang="iw-IL" sz="1400" dirty="0"/>
                        <a:t>.</a:t>
                      </a:r>
                      <a:endParaRPr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strike="sngStrike" dirty="0"/>
                        <a:t>מאפיינים דמוגרפיים של ישראל</a:t>
                      </a:r>
                      <a:endParaRPr strike="sngStrike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400" strike="sngStrike" dirty="0"/>
                        <a:t>(הבסיס בנושא דמוגרפיה נלמד בסמסטר הראשון </a:t>
                      </a:r>
                      <a:r>
                        <a:rPr lang="iw-IL" sz="1800" strike="sngStrike" dirty="0"/>
                        <a:t>בפיתוח והתכנון המרחבי)</a:t>
                      </a:r>
                      <a:endParaRPr lang="he-IL" sz="1800" strike="sngStrike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1800" strike="noStrike" dirty="0"/>
                        <a:t>יישובים עירוניים לסוגיהם (לא מומלץ ללמד)</a:t>
                      </a:r>
                      <a:endParaRPr sz="1800" strike="noStrik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משאבים – מים – </a:t>
                      </a:r>
                      <a:r>
                        <a:rPr lang="iw-IL" sz="1400" dirty="0"/>
                        <a:t>מתקשר למאמר התפלת מים, להתמודדות האדם באזורים צחיחים ולאיכות הסביבה</a:t>
                      </a:r>
                      <a:endParaRPr lang="he-IL" sz="1400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תחבורה נמלי ים ואוויר</a:t>
                      </a:r>
                      <a:endParaRPr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400" dirty="0"/>
                        <a:t>מתקשר למאמר</a:t>
                      </a:r>
                      <a:r>
                        <a:rPr lang="he-IL" sz="1400" dirty="0"/>
                        <a:t>,</a:t>
                      </a:r>
                      <a:r>
                        <a:rPr lang="iw-IL" sz="1400" dirty="0"/>
                        <a:t> למטרופולין חיפה, לנושא איכות הסביבה</a:t>
                      </a:r>
                      <a:endParaRPr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sngStrike" dirty="0"/>
                        <a:t>גבולות ישראל</a:t>
                      </a:r>
                      <a:endParaRPr u="none" strike="sngStrik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strike="sngStrike" dirty="0"/>
                        <a:t>גלעין ושוליים בישראל</a:t>
                      </a:r>
                      <a:endParaRPr strike="sngStrike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400" strike="sngStrike" dirty="0"/>
                        <a:t>הנושא נלמד בסמסטר הראשון בפיתוח והתכנון המרחבי – לתת דוגמאות מישראל</a:t>
                      </a:r>
                      <a:endParaRPr strike="sngStrik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 מפגש בין  אקלים ים תיכוני לאקלים מדברי + התמודדות האדם בדגש על אזורים צחיחים </a:t>
                      </a:r>
                      <a:r>
                        <a:rPr lang="he-IL" sz="1400" dirty="0"/>
                        <a:t>(מתקשר גם </a:t>
                      </a:r>
                      <a:r>
                        <a:rPr lang="he-IL" sz="1400" dirty="0" err="1"/>
                        <a:t>לנתי"ב</a:t>
                      </a:r>
                      <a:r>
                        <a:rPr lang="he-IL" sz="1400" dirty="0"/>
                        <a:t>)</a:t>
                      </a: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/>
                        <a:t>מטרופולין חיפה – </a:t>
                      </a:r>
                      <a:r>
                        <a:rPr lang="iw-IL" sz="1400"/>
                        <a:t>מתקשר לנמלי ים ,לתיירות ושימור חופים ולמאמר ההגנה על הסביבה הימית</a:t>
                      </a: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dirty="0"/>
                        <a:t>מטרופולין ירושלים – </a:t>
                      </a:r>
                      <a:r>
                        <a:rPr lang="iw-IL" sz="1400" dirty="0"/>
                        <a:t>מתחבר לנושא המאפיינים הדמוגרפיים של ישראל, גלעין ושוליים</a:t>
                      </a: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/>
          <p:nvPr/>
        </p:nvSpPr>
        <p:spPr>
          <a:xfrm>
            <a:off x="2458824" y="302004"/>
            <a:ext cx="7514837" cy="461665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מה כדאי ללמד – המזרח התיכון</a:t>
            </a:r>
            <a:endParaRPr dirty="0"/>
          </a:p>
        </p:txBody>
      </p:sp>
      <p:graphicFrame>
        <p:nvGraphicFramePr>
          <p:cNvPr id="2" name="דיאגרמה 1">
            <a:extLst>
              <a:ext uri="{FF2B5EF4-FFF2-40B4-BE49-F238E27FC236}">
                <a16:creationId xmlns:a16="http://schemas.microsoft.com/office/drawing/2014/main" id="{B833418F-24EA-4EA9-A9B0-1D172E3FF591}"/>
              </a:ext>
            </a:extLst>
          </p:cNvPr>
          <p:cNvGraphicFramePr/>
          <p:nvPr/>
        </p:nvGraphicFramePr>
        <p:xfrm>
          <a:off x="2032000" y="10396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4A2E2B92-27C4-4B8A-A3E5-260E75ED29DC}"/>
              </a:ext>
            </a:extLst>
          </p:cNvPr>
          <p:cNvSpPr txBox="1"/>
          <p:nvPr/>
        </p:nvSpPr>
        <p:spPr>
          <a:xfrm>
            <a:off x="221942" y="1145219"/>
            <a:ext cx="1509204" cy="92333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*מה שמחוק-ירד מהחומר לבגרות</a:t>
            </a:r>
          </a:p>
        </p:txBody>
      </p:sp>
    </p:spTree>
    <p:extLst>
      <p:ext uri="{BB962C8B-B14F-4D97-AF65-F5344CB8AC3E}">
        <p14:creationId xmlns:p14="http://schemas.microsoft.com/office/powerpoint/2010/main" val="865241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/>
          <p:nvPr/>
        </p:nvSpPr>
        <p:spPr>
          <a:xfrm>
            <a:off x="2458824" y="302004"/>
            <a:ext cx="7514837" cy="461665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מה כדאי ללמד – </a:t>
            </a:r>
            <a:r>
              <a:rPr lang="he-IL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נתי"ב</a:t>
            </a:r>
            <a:endParaRPr dirty="0"/>
          </a:p>
        </p:txBody>
      </p:sp>
      <p:graphicFrame>
        <p:nvGraphicFramePr>
          <p:cNvPr id="2" name="דיאגרמה 1">
            <a:extLst>
              <a:ext uri="{FF2B5EF4-FFF2-40B4-BE49-F238E27FC236}">
                <a16:creationId xmlns:a16="http://schemas.microsoft.com/office/drawing/2014/main" id="{B833418F-24EA-4EA9-A9B0-1D172E3FF591}"/>
              </a:ext>
            </a:extLst>
          </p:cNvPr>
          <p:cNvGraphicFramePr/>
          <p:nvPr/>
        </p:nvGraphicFramePr>
        <p:xfrm>
          <a:off x="2032000" y="10396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4B9CF557-93BE-43C8-A32E-79A6C14B3D31}"/>
              </a:ext>
            </a:extLst>
          </p:cNvPr>
          <p:cNvSpPr txBox="1"/>
          <p:nvPr/>
        </p:nvSpPr>
        <p:spPr>
          <a:xfrm>
            <a:off x="337351" y="1039675"/>
            <a:ext cx="1491449" cy="2585323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*למדו לגמר בחורף – מתייחס לתלמידים שלמדו את הנושאים האלו לבחינת הגמר לקראת מועד החורף שהיה.</a:t>
            </a:r>
          </a:p>
        </p:txBody>
      </p:sp>
    </p:spTree>
    <p:extLst>
      <p:ext uri="{BB962C8B-B14F-4D97-AF65-F5344CB8AC3E}">
        <p14:creationId xmlns:p14="http://schemas.microsoft.com/office/powerpoint/2010/main" val="826868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9A4FD35-10CD-47C0-811C-BA1E550B31B3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he-I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המלצות איך להתארגן להוראה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6FB72D4-AB5E-42C9-BE8E-A43F0D29F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נשלח אליכם מסמך מפורט ובו הצעות ורעיונות כיצד להתארגן להוראה.</a:t>
            </a:r>
          </a:p>
          <a:p>
            <a:r>
              <a:rPr lang="he-IL" dirty="0"/>
              <a:t>מצורף כאן </a:t>
            </a:r>
            <a:r>
              <a:rPr lang="he-IL" dirty="0">
                <a:hlinkClick r:id="rId2"/>
              </a:rPr>
              <a:t>קישור למסמך </a:t>
            </a:r>
            <a:r>
              <a:rPr lang="he-IL" dirty="0"/>
              <a:t>שנשלח </a:t>
            </a:r>
            <a:r>
              <a:rPr lang="he-IL" sz="2400" dirty="0"/>
              <a:t>לדוא"ל ב29.3.2020.</a:t>
            </a:r>
          </a:p>
          <a:p>
            <a:endParaRPr lang="he-IL" dirty="0"/>
          </a:p>
          <a:p>
            <a:pPr marL="0" indent="0">
              <a:buNone/>
            </a:pPr>
            <a:r>
              <a:rPr lang="he-IL" dirty="0"/>
              <a:t>במסמך תמצאו הנחיות בנושאים הבאים:</a:t>
            </a:r>
          </a:p>
          <a:p>
            <a:pPr marL="0" indent="0">
              <a:buNone/>
            </a:pPr>
            <a:r>
              <a:rPr lang="he-IL" b="1" dirty="0">
                <a:highlight>
                  <a:srgbClr val="FFFF00"/>
                </a:highlight>
              </a:rPr>
              <a:t>מה עושים?</a:t>
            </a:r>
            <a:endParaRPr lang="en-US" dirty="0">
              <a:highlight>
                <a:srgbClr val="FFFF00"/>
              </a:highlight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בניית תוכנית למידה מדויקת שמפרטת נושאים ולוחות זמנים.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שיחה מגייסת ומסבירה עם התלמידים.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he-IL" dirty="0"/>
              <a:t>יצירת חומרים/מציאת חומרים הטובים ביותר לתלמידים שלנו (תוך כדי עבודה)</a:t>
            </a:r>
            <a:endParaRPr lang="en-US" dirty="0"/>
          </a:p>
          <a:p>
            <a:endParaRPr lang="he-IL" dirty="0"/>
          </a:p>
        </p:txBody>
      </p:sp>
      <p:pic>
        <p:nvPicPr>
          <p:cNvPr id="4" name="תמונה 3" descr="Loudoun County Limbo: My Wild and Wacky Wednesday">
            <a:extLst>
              <a:ext uri="{FF2B5EF4-FFF2-40B4-BE49-F238E27FC236}">
                <a16:creationId xmlns:a16="http://schemas.microsoft.com/office/drawing/2014/main" id="{345792C5-3A1C-4016-919A-729A30C0227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61" y="273526"/>
            <a:ext cx="1626235" cy="1508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423978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1524</Words>
  <Application>Microsoft Office PowerPoint</Application>
  <PresentationFormat>מסך רחב</PresentationFormat>
  <Paragraphs>210</Paragraphs>
  <Slides>23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ערכת נושא Office</vt:lpstr>
      <vt:lpstr>עושים סדר בהנחיות גיאוגרפיה קיץ תש"ף 2020</vt:lpstr>
      <vt:lpstr>מה במצגת?</vt:lpstr>
      <vt:lpstr>הנחיות להוראת בגרות קיץ תש"ף 2020 – 3 יחידות</vt:lpstr>
      <vt:lpstr>מיקוד</vt:lpstr>
      <vt:lpstr>מצגת של PowerPoint‏</vt:lpstr>
      <vt:lpstr>פרק ארץ ישראל - מה היה במסמך ההלימה וירד </vt:lpstr>
      <vt:lpstr>מצגת של PowerPoint‏</vt:lpstr>
      <vt:lpstr>מצגת של PowerPoint‏</vt:lpstr>
      <vt:lpstr>המלצות איך להתארגן להוראה</vt:lpstr>
      <vt:lpstr>קישורים לאתרים מומלצים עם חומרי למידה מאורגנים </vt:lpstr>
      <vt:lpstr>קישורים לאתרים מומלצים עם חומרי למידה מאורגנים </vt:lpstr>
      <vt:lpstr> הנחיות למסלול גמר 12 שנ"ל</vt:lpstr>
      <vt:lpstr>הנחיות להוראת מסלול גמר – 12 שנ"ל – קיץ תש"ף</vt:lpstr>
      <vt:lpstr>הסבר מה עליכם ללמד במסלול  גמר 12 שנ"ל בקיץ תש"ף </vt:lpstr>
      <vt:lpstr>פירוט: תוכנית הלימודים (המיוחדת) לקיץ תש"ף </vt:lpstr>
      <vt:lpstr>הכנת תלקיט – איך מלמדים</vt:lpstr>
      <vt:lpstr>מה כולל התלקיט</vt:lpstr>
      <vt:lpstr>כיצד תתבצע ההערכה – (איך ניתן ציון בסוף התהליך)</vt:lpstr>
      <vt:lpstr>כיצד תתבצע ההערכה – (המשך)</vt:lpstr>
      <vt:lpstr>שימו לב !!!!!!!</vt:lpstr>
      <vt:lpstr>חומרי הוראה – נושא ראשון: מדדים פיתוח</vt:lpstr>
      <vt:lpstr>חומרי הוראה - נושא שני: דמוגרפיה</vt:lpstr>
      <vt:lpstr>חומרי הוראה - נושא שלישי - גלובליזציה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עושים סדר בהנחיות גיאוגרפיה קיץ תש"ף 2020</dc:title>
  <dc:creator>rakefet h.s</dc:creator>
  <cp:lastModifiedBy>rakefet h.s</cp:lastModifiedBy>
  <cp:revision>11</cp:revision>
  <dcterms:created xsi:type="dcterms:W3CDTF">2020-03-30T20:18:42Z</dcterms:created>
  <dcterms:modified xsi:type="dcterms:W3CDTF">2020-03-30T21:47:34Z</dcterms:modified>
</cp:coreProperties>
</file>