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1" r:id="rId7"/>
    <p:sldId id="268" r:id="rId8"/>
    <p:sldId id="262" r:id="rId9"/>
    <p:sldId id="264" r:id="rId10"/>
    <p:sldId id="265" r:id="rId11"/>
    <p:sldId id="269" r:id="rId12"/>
    <p:sldId id="266" r:id="rId13"/>
    <p:sldId id="270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120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622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3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115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229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32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379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104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686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113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22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154C0-8D5C-4184-A899-118B386E5BF5}" type="datetimeFigureOut">
              <a:rPr lang="he-IL" smtClean="0"/>
              <a:t>ה'/אלול/תש"פ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A689F-1A6B-4962-9C44-5C90E4BF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469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shbacha.org/items.asp?id=79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6p0WsR7VRp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g6vP_iHFW-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THyEf08gQ7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66800" y="381000"/>
            <a:ext cx="7086600" cy="5943600"/>
          </a:xfrm>
        </p:spPr>
        <p:txBody>
          <a:bodyPr>
            <a:normAutofit lnSpcReduction="10000"/>
          </a:bodyPr>
          <a:lstStyle/>
          <a:p>
            <a:endParaRPr lang="he-IL" dirty="0" smtClean="0">
              <a:solidFill>
                <a:srgbClr val="00B050"/>
              </a:solidFill>
            </a:endParaRPr>
          </a:p>
          <a:p>
            <a:endParaRPr lang="he-IL" dirty="0">
              <a:solidFill>
                <a:srgbClr val="00B050"/>
              </a:solidFill>
            </a:endParaRPr>
          </a:p>
          <a:p>
            <a:r>
              <a:rPr lang="he-IL" dirty="0" smtClean="0">
                <a:solidFill>
                  <a:srgbClr val="00B050"/>
                </a:solidFill>
              </a:rPr>
              <a:t>מערך </a:t>
            </a:r>
            <a:r>
              <a:rPr lang="he-IL" dirty="0" smtClean="0">
                <a:solidFill>
                  <a:srgbClr val="00B050"/>
                </a:solidFill>
              </a:rPr>
              <a:t>שיעור דיגיטלי </a:t>
            </a:r>
          </a:p>
          <a:p>
            <a:r>
              <a:rPr lang="he-IL" dirty="0" smtClean="0">
                <a:solidFill>
                  <a:srgbClr val="00B050"/>
                </a:solidFill>
              </a:rPr>
              <a:t>12 שנות לימוד</a:t>
            </a:r>
          </a:p>
          <a:p>
            <a:endParaRPr lang="he-IL" dirty="0" smtClean="0">
              <a:solidFill>
                <a:srgbClr val="00B050"/>
              </a:solidFill>
            </a:endParaRPr>
          </a:p>
          <a:p>
            <a:r>
              <a:rPr lang="he-IL" dirty="0" smtClean="0">
                <a:solidFill>
                  <a:schemeClr val="accent6"/>
                </a:solidFill>
              </a:rPr>
              <a:t> </a:t>
            </a:r>
            <a:r>
              <a:rPr lang="he-IL" dirty="0" smtClean="0">
                <a:solidFill>
                  <a:schemeClr val="accent6"/>
                </a:solidFill>
              </a:rPr>
              <a:t>מתוך החוברת הדיגיטלית בנושא: </a:t>
            </a:r>
          </a:p>
          <a:p>
            <a:r>
              <a:rPr lang="he-IL" dirty="0" smtClean="0">
                <a:solidFill>
                  <a:schemeClr val="accent6"/>
                </a:solidFill>
              </a:rPr>
              <a:t>סדרה </a:t>
            </a:r>
            <a:r>
              <a:rPr lang="he-IL" dirty="0" smtClean="0">
                <a:solidFill>
                  <a:schemeClr val="accent6"/>
                </a:solidFill>
              </a:rPr>
              <a:t>חשבונית</a:t>
            </a:r>
          </a:p>
          <a:p>
            <a:endParaRPr lang="he-IL" dirty="0" smtClean="0">
              <a:solidFill>
                <a:schemeClr val="accent6"/>
              </a:solidFill>
            </a:endParaRPr>
          </a:p>
          <a:p>
            <a:r>
              <a:rPr lang="he-IL" dirty="0" smtClean="0">
                <a:solidFill>
                  <a:schemeClr val="accent6"/>
                </a:solidFill>
              </a:rPr>
              <a:t>פרק 5</a:t>
            </a:r>
          </a:p>
          <a:p>
            <a:endParaRPr lang="he-IL" dirty="0" smtClean="0">
              <a:solidFill>
                <a:schemeClr val="accent6"/>
              </a:solidFill>
            </a:endParaRPr>
          </a:p>
          <a:p>
            <a:r>
              <a:rPr lang="he-IL" dirty="0" smtClean="0">
                <a:solidFill>
                  <a:schemeClr val="accent6"/>
                </a:solidFill>
              </a:rPr>
              <a:t>איך מוצאים איברים בסדרה חשבונית?</a:t>
            </a:r>
          </a:p>
          <a:p>
            <a:endParaRPr lang="he-IL" dirty="0">
              <a:solidFill>
                <a:schemeClr val="accent6"/>
              </a:solidFill>
            </a:endParaRPr>
          </a:p>
        </p:txBody>
      </p:sp>
      <p:pic>
        <p:nvPicPr>
          <p:cNvPr id="4" name="תמונה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80" y="228600"/>
            <a:ext cx="7048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0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B050"/>
                </a:solidFill>
              </a:rPr>
              <a:t>מיומנות 3</a:t>
            </a:r>
            <a:br>
              <a:rPr lang="he-IL" b="1" dirty="0" smtClean="0">
                <a:solidFill>
                  <a:srgbClr val="00B050"/>
                </a:solidFill>
              </a:rPr>
            </a:br>
            <a:r>
              <a:rPr lang="he-IL" b="1" dirty="0" smtClean="0">
                <a:solidFill>
                  <a:srgbClr val="00B050"/>
                </a:solidFill>
              </a:rPr>
              <a:t>לבדוק אם איבר כלשהו נמצא בסדרה</a:t>
            </a:r>
            <a:br>
              <a:rPr lang="he-IL" b="1" dirty="0" smtClean="0">
                <a:solidFill>
                  <a:srgbClr val="00B050"/>
                </a:solidFill>
              </a:rPr>
            </a:b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Arial"/>
              </a:rPr>
              <a:t>67 , 77 , ____ , ____, ____ , ____ , ____ , ____, </a:t>
            </a:r>
            <a:r>
              <a:rPr lang="he-IL" sz="2000" b="1" dirty="0" smtClean="0">
                <a:solidFill>
                  <a:schemeClr val="bg1">
                    <a:lumMod val="65000"/>
                  </a:schemeClr>
                </a:solidFill>
              </a:rPr>
              <a:t>האם קיים איבר בסדרה שערכו 100?</a:t>
            </a:r>
            <a:endParaRPr lang="en-US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he-IL" sz="2000" b="1" dirty="0" smtClean="0">
                <a:solidFill>
                  <a:schemeClr val="bg1">
                    <a:lumMod val="65000"/>
                  </a:schemeClr>
                </a:solidFill>
              </a:rPr>
              <a:t>נשלים את הסדרה עד שנגלה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 smtClean="0">
                <a:ea typeface="Calibri"/>
                <a:cs typeface="Arial"/>
              </a:rPr>
              <a:t>67, 77 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u="sng" dirty="0" smtClean="0">
                <a:solidFill>
                  <a:srgbClr val="00B050"/>
                </a:solidFill>
                <a:ea typeface="Calibri"/>
                <a:cs typeface="Arial"/>
              </a:rPr>
              <a:t>87</a:t>
            </a:r>
            <a:r>
              <a:rPr lang="en-US" sz="2000" dirty="0" smtClean="0">
                <a:ea typeface="Calibri"/>
                <a:cs typeface="Arial"/>
              </a:rPr>
              <a:t> 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u="sng" dirty="0" smtClean="0">
                <a:solidFill>
                  <a:srgbClr val="00B050"/>
                </a:solidFill>
                <a:ea typeface="Calibri"/>
                <a:cs typeface="Arial"/>
              </a:rPr>
              <a:t>97</a:t>
            </a:r>
            <a:r>
              <a:rPr lang="en-US" sz="2000" dirty="0" smtClean="0">
                <a:ea typeface="Calibri"/>
                <a:cs typeface="Arial"/>
              </a:rPr>
              <a:t> 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 smtClean="0">
                <a:solidFill>
                  <a:srgbClr val="00B050"/>
                </a:solidFill>
                <a:ea typeface="Calibri"/>
                <a:cs typeface="Arial"/>
              </a:rPr>
              <a:t>107</a:t>
            </a:r>
            <a:r>
              <a:rPr lang="en-US" sz="2000" b="1" dirty="0" smtClean="0">
                <a:solidFill>
                  <a:srgbClr val="00B050"/>
                </a:solidFill>
                <a:ea typeface="Calibri"/>
                <a:cs typeface="Arial"/>
              </a:rPr>
              <a:t> </a:t>
            </a:r>
            <a:endParaRPr lang="en-US" sz="2000" dirty="0">
              <a:ea typeface="Calibri"/>
              <a:cs typeface="Arial"/>
            </a:endParaRPr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he-IL" sz="2000" dirty="0" smtClean="0"/>
              <a:t>אין איבר בסדרה שערכו 100</a:t>
            </a:r>
            <a:endParaRPr lang="he-IL" sz="2000" dirty="0"/>
          </a:p>
        </p:txBody>
      </p:sp>
      <p:sp>
        <p:nvSpPr>
          <p:cNvPr id="4" name="חץ למטה 3"/>
          <p:cNvSpPr/>
          <p:nvPr/>
        </p:nvSpPr>
        <p:spPr>
          <a:xfrm>
            <a:off x="4592847" y="2819400"/>
            <a:ext cx="228600" cy="10668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sp>
        <p:nvSpPr>
          <p:cNvPr id="6" name="חץ למטה 5"/>
          <p:cNvSpPr/>
          <p:nvPr/>
        </p:nvSpPr>
        <p:spPr>
          <a:xfrm>
            <a:off x="4592847" y="4724400"/>
            <a:ext cx="228600" cy="10668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2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he-IL" b="1" dirty="0">
                <a:solidFill>
                  <a:schemeClr val="accent6"/>
                </a:solidFill>
              </a:rPr>
              <a:t>שיטת פעולה לפתרון תרגילים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7" y="3397599"/>
            <a:ext cx="3785153" cy="1250601"/>
          </a:xfrm>
          <a:prstGeom prst="rect">
            <a:avLst/>
          </a:prstGeom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he-IL" dirty="0">
                <a:ea typeface="Calibri"/>
              </a:rPr>
              <a:t>כדי לבדוק אם </a:t>
            </a:r>
            <a:r>
              <a:rPr lang="he-IL" dirty="0" smtClean="0">
                <a:ea typeface="Calibri"/>
              </a:rPr>
              <a:t>איבר </a:t>
            </a:r>
            <a:r>
              <a:rPr lang="he-IL" dirty="0">
                <a:ea typeface="Calibri"/>
              </a:rPr>
              <a:t>נמצא </a:t>
            </a:r>
            <a:r>
              <a:rPr lang="he-IL" dirty="0" smtClean="0">
                <a:ea typeface="Calibri"/>
              </a:rPr>
              <a:t>בסדרה: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he-IL" dirty="0" smtClean="0">
                <a:ea typeface="Calibri"/>
              </a:rPr>
              <a:t>או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he-IL" dirty="0" smtClean="0">
                <a:ea typeface="Calibri"/>
              </a:rPr>
              <a:t>מהו מיקומו הסידורי של מספר בסדרה:</a:t>
            </a:r>
            <a:endParaRPr lang="he-IL" dirty="0">
              <a:ea typeface="Calibri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endParaRPr lang="he-IL" dirty="0" smtClean="0">
              <a:ea typeface="Calibri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he-IL" dirty="0" smtClean="0">
                <a:ea typeface="Calibri"/>
              </a:rPr>
              <a:t>נשלים </a:t>
            </a:r>
            <a:r>
              <a:rPr lang="he-IL" dirty="0">
                <a:ea typeface="Calibri"/>
              </a:rPr>
              <a:t>איברים עוקבים עד שנגיע </a:t>
            </a:r>
            <a:r>
              <a:rPr lang="he-IL" dirty="0" smtClean="0">
                <a:ea typeface="Calibri"/>
              </a:rPr>
              <a:t>אליו</a:t>
            </a:r>
            <a:endParaRPr lang="he-IL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7" y="1955677"/>
            <a:ext cx="3069941" cy="402393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5" y="5791200"/>
            <a:ext cx="1866272" cy="289344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248327"/>
            <a:ext cx="3175998" cy="38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16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00B050"/>
                </a:solidFill>
              </a:rPr>
              <a:t>תרגול</a:t>
            </a:r>
            <a:endParaRPr lang="he-IL" b="1" u="sng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dirty="0">
                <a:ea typeface="Calibri"/>
              </a:rPr>
              <a:t>. מצאו את האיבר השלישי (מצאו את </a:t>
            </a:r>
            <a:r>
              <a:rPr lang="en-US" sz="4800" dirty="0">
                <a:solidFill>
                  <a:srgbClr val="7030A0"/>
                </a:solidFill>
                <a:ea typeface="Calibri"/>
                <a:cs typeface="Arial"/>
              </a:rPr>
              <a:t>a</a:t>
            </a:r>
            <a:r>
              <a:rPr lang="en-US" sz="2400" dirty="0">
                <a:solidFill>
                  <a:srgbClr val="7030A0"/>
                </a:solidFill>
                <a:ea typeface="Calibri"/>
                <a:cs typeface="Arial"/>
              </a:rPr>
              <a:t>3</a:t>
            </a:r>
            <a:r>
              <a:rPr lang="he-IL" dirty="0">
                <a:ea typeface="Calibri"/>
              </a:rPr>
              <a:t>)</a:t>
            </a:r>
            <a:endParaRPr lang="en-US" dirty="0">
              <a:ea typeface="Calibri"/>
              <a:cs typeface="Arial"/>
            </a:endParaRPr>
          </a:p>
          <a:p>
            <a:pPr marL="400050" lvl="1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e-IL" dirty="0" smtClean="0">
                <a:ea typeface="Calibri"/>
                <a:cs typeface="Arial"/>
              </a:rPr>
              <a:t>                                                 </a:t>
            </a:r>
            <a:r>
              <a:rPr lang="en-US" sz="3200" dirty="0" smtClean="0">
                <a:ea typeface="Calibri"/>
                <a:cs typeface="Arial"/>
              </a:rPr>
              <a:t>97</a:t>
            </a:r>
            <a:r>
              <a:rPr lang="en-US" sz="3200" dirty="0">
                <a:ea typeface="Calibri"/>
                <a:cs typeface="Arial"/>
              </a:rPr>
              <a:t>, 76 </a:t>
            </a:r>
            <a:r>
              <a:rPr lang="en-US" dirty="0">
                <a:ea typeface="Calibri"/>
                <a:cs typeface="Arial"/>
              </a:rPr>
              <a:t>, _____</a:t>
            </a:r>
          </a:p>
          <a:p>
            <a:endParaRPr lang="he-IL" dirty="0" smtClean="0"/>
          </a:p>
          <a:p>
            <a:r>
              <a:rPr lang="he-IL" dirty="0" smtClean="0"/>
              <a:t>מהו מיקומו </a:t>
            </a:r>
            <a:r>
              <a:rPr lang="he-IL" dirty="0"/>
              <a:t>הסידורי של האיבר 14?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1 , 2 , ____ , ____, ____ , ____ , ____ , ____, </a:t>
            </a:r>
          </a:p>
          <a:p>
            <a:endParaRPr lang="he-IL" dirty="0" smtClean="0"/>
          </a:p>
          <a:p>
            <a:pPr mar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he-IL" dirty="0" smtClean="0">
                <a:ea typeface="Calibri"/>
              </a:rPr>
              <a:t>האם </a:t>
            </a:r>
            <a:r>
              <a:rPr lang="he-IL" dirty="0">
                <a:ea typeface="Calibri"/>
              </a:rPr>
              <a:t>קיים איבר בסדרה שערכו 61?</a:t>
            </a:r>
            <a:endParaRPr lang="en-US" dirty="0">
              <a:ea typeface="Calibri"/>
              <a:cs typeface="Arial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ea typeface="Calibri"/>
                <a:cs typeface="Arial"/>
              </a:rPr>
              <a:t>5 , 13 , ____ , ____, ____ , ____ , ____ , ____,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825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6"/>
                </a:solidFill>
              </a:rPr>
              <a:t>משחק מתמטי מתוקשב</a:t>
            </a:r>
            <a:endParaRPr lang="he-IL" dirty="0">
              <a:solidFill>
                <a:schemeClr val="accent6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dirty="0" smtClean="0"/>
              <a:t>בהסתמך על הניסיון שצברתם, </a:t>
            </a:r>
          </a:p>
          <a:p>
            <a:pPr marL="0" indent="0" algn="ctr">
              <a:buNone/>
            </a:pPr>
            <a:r>
              <a:rPr lang="he-IL" dirty="0" smtClean="0"/>
              <a:t>שחקו כל הדרך לפתרון</a:t>
            </a:r>
          </a:p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r>
              <a:rPr lang="he-IL" dirty="0" smtClean="0">
                <a:hlinkClick r:id="rId2"/>
              </a:rPr>
              <a:t>לינק למשחק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243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B050"/>
                </a:solidFill>
              </a:rPr>
              <a:t>ציוד לתלמיד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e-IL" dirty="0" smtClean="0"/>
              <a:t>מצגת מלווה</a:t>
            </a:r>
          </a:p>
          <a:p>
            <a:pPr>
              <a:buFont typeface="Wingdings" pitchFamily="2" charset="2"/>
              <a:buChar char="ü"/>
            </a:pPr>
            <a:endParaRPr lang="he-IL" dirty="0" smtClean="0"/>
          </a:p>
          <a:p>
            <a:pPr>
              <a:buFont typeface="Wingdings" pitchFamily="2" charset="2"/>
              <a:buChar char="ü"/>
            </a:pPr>
            <a:r>
              <a:rPr lang="he-IL" dirty="0" smtClean="0"/>
              <a:t>חוברת דיגיטלית</a:t>
            </a:r>
          </a:p>
          <a:p>
            <a:pPr>
              <a:buFont typeface="Wingdings" pitchFamily="2" charset="2"/>
              <a:buChar char="ü"/>
            </a:pPr>
            <a:endParaRPr lang="he-IL" dirty="0" smtClean="0"/>
          </a:p>
          <a:p>
            <a:pPr>
              <a:buFont typeface="Wingdings" pitchFamily="2" charset="2"/>
              <a:buChar char="ü"/>
            </a:pPr>
            <a:r>
              <a:rPr lang="he-IL" dirty="0" smtClean="0"/>
              <a:t>נייר, עט וטושים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833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6"/>
                </a:solidFill>
              </a:rPr>
              <a:t>מה למדנו עד כה?</a:t>
            </a:r>
            <a:endParaRPr lang="he-IL" dirty="0">
              <a:solidFill>
                <a:schemeClr val="accent6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cs"/>
              <a:buAutoNum type="hebrew2Minus"/>
            </a:pPr>
            <a:r>
              <a:rPr lang="he-IL" u="sng" dirty="0">
                <a:hlinkClick r:id="rId2"/>
              </a:rPr>
              <a:t>מהי סדרה </a:t>
            </a:r>
            <a:r>
              <a:rPr lang="he-IL" u="sng" dirty="0" smtClean="0">
                <a:hlinkClick r:id="rId2"/>
              </a:rPr>
              <a:t>חשבונית</a:t>
            </a:r>
            <a:endParaRPr lang="he-IL" u="sng" dirty="0" smtClean="0"/>
          </a:p>
          <a:p>
            <a:pPr marL="514350" lvl="0" indent="-514350">
              <a:buFont typeface="+mj-cs"/>
              <a:buAutoNum type="hebrew2Minus"/>
            </a:pPr>
            <a:endParaRPr lang="en-US" dirty="0"/>
          </a:p>
          <a:p>
            <a:pPr marL="514350" lvl="0" indent="-514350">
              <a:buFont typeface="+mj-cs"/>
              <a:buAutoNum type="hebrew2Minus"/>
            </a:pPr>
            <a:r>
              <a:rPr lang="he-IL" b="1" dirty="0"/>
              <a:t>מהו הפרש </a:t>
            </a:r>
            <a:r>
              <a:rPr lang="he-IL" b="1" dirty="0" smtClean="0"/>
              <a:t>הסדרה החשבונית </a:t>
            </a:r>
            <a:r>
              <a:rPr lang="he-IL" b="1" dirty="0"/>
              <a:t>(</a:t>
            </a:r>
            <a:r>
              <a:rPr lang="en-US" b="1" dirty="0"/>
              <a:t>d</a:t>
            </a:r>
            <a:r>
              <a:rPr lang="he-IL" b="1" dirty="0"/>
              <a:t>) </a:t>
            </a:r>
            <a:endParaRPr lang="he-IL" b="1" dirty="0" smtClean="0"/>
          </a:p>
          <a:p>
            <a:pPr marL="514350" lvl="0" indent="-514350">
              <a:buFont typeface="+mj-cs"/>
              <a:buAutoNum type="hebrew2Minus"/>
            </a:pPr>
            <a:endParaRPr lang="he-IL" dirty="0" smtClean="0"/>
          </a:p>
          <a:p>
            <a:pPr marL="514350" lvl="0" indent="-514350">
              <a:buFont typeface="+mj-cs"/>
              <a:buAutoNum type="hebrew2Minus"/>
            </a:pPr>
            <a:endParaRPr lang="he-IL" dirty="0" smtClean="0"/>
          </a:p>
          <a:p>
            <a:pPr marL="514350" lvl="0" indent="-514350">
              <a:buFont typeface="+mj-cs"/>
              <a:buAutoNum type="hebrew2Minus"/>
            </a:pPr>
            <a:endParaRPr lang="he-IL" b="1" dirty="0" smtClean="0"/>
          </a:p>
          <a:p>
            <a:pPr marL="514350" lvl="0" indent="-514350">
              <a:buFont typeface="+mj-cs"/>
              <a:buAutoNum type="hebrew2Minus"/>
            </a:pPr>
            <a:r>
              <a:rPr lang="he-IL" b="1" dirty="0" smtClean="0"/>
              <a:t>איך לרשום מיקום של איבר </a:t>
            </a:r>
            <a:r>
              <a:rPr lang="he-IL" b="1" dirty="0"/>
              <a:t>בסדרה חשבונית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(</a:t>
            </a:r>
            <a:r>
              <a:rPr lang="en-US" b="1" dirty="0"/>
              <a:t>a</a:t>
            </a:r>
            <a:r>
              <a:rPr lang="en-US" sz="1600" b="1" dirty="0"/>
              <a:t>1</a:t>
            </a:r>
            <a:r>
              <a:rPr lang="he-IL" b="1" dirty="0"/>
              <a:t> – האיבר הראשון, </a:t>
            </a:r>
            <a:r>
              <a:rPr lang="en-US" b="1" dirty="0"/>
              <a:t>a</a:t>
            </a:r>
            <a:r>
              <a:rPr lang="en-US" sz="1600" b="1" dirty="0"/>
              <a:t>2</a:t>
            </a:r>
            <a:r>
              <a:rPr lang="he-IL" b="1" dirty="0"/>
              <a:t> – האיבר </a:t>
            </a:r>
            <a:r>
              <a:rPr lang="he-IL" b="1" dirty="0" smtClean="0"/>
              <a:t>השני..)</a:t>
            </a:r>
          </a:p>
          <a:p>
            <a:pPr marL="514350" lvl="0" indent="-514350">
              <a:buFont typeface="+mj-cs"/>
              <a:buAutoNum type="hebrew2Minus"/>
            </a:pPr>
            <a:endParaRPr lang="he-IL" dirty="0" smtClean="0"/>
          </a:p>
          <a:p>
            <a:pPr marL="514350" lvl="0" indent="-514350">
              <a:buFont typeface="+mj-cs"/>
              <a:buAutoNum type="hebrew2Minus"/>
            </a:pPr>
            <a:endParaRPr lang="en-US" dirty="0"/>
          </a:p>
          <a:p>
            <a:pPr marL="514350" lvl="0" indent="-514350">
              <a:buFont typeface="+mj-cs"/>
              <a:buAutoNum type="hebrew2Minus"/>
            </a:pPr>
            <a:r>
              <a:rPr lang="he-IL" b="1" dirty="0" smtClean="0"/>
              <a:t>למצוא </a:t>
            </a:r>
            <a:r>
              <a:rPr lang="he-IL" b="1" dirty="0"/>
              <a:t>סכום של סדרה חשבונית או חלק ממנה.</a:t>
            </a:r>
            <a:endParaRPr lang="en-US" b="1" dirty="0"/>
          </a:p>
        </p:txBody>
      </p:sp>
      <p:pic>
        <p:nvPicPr>
          <p:cNvPr id="4" name="תמונה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819400"/>
            <a:ext cx="3352799" cy="548640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43927"/>
            <a:ext cx="3352800" cy="499586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962" y="4800600"/>
            <a:ext cx="1981200" cy="872837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885" y="4800600"/>
            <a:ext cx="1227427" cy="73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34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6"/>
                </a:solidFill>
              </a:rPr>
              <a:t>אילו מיומנויות נלמד כעת?</a:t>
            </a:r>
            <a:endParaRPr lang="he-IL" dirty="0">
              <a:solidFill>
                <a:schemeClr val="accent6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e-IL" dirty="0"/>
              <a:t>למצוא </a:t>
            </a:r>
            <a:r>
              <a:rPr lang="he-IL" dirty="0">
                <a:hlinkClick r:id="rId2"/>
              </a:rPr>
              <a:t>איברים עוקבים </a:t>
            </a:r>
            <a:r>
              <a:rPr lang="he-IL" dirty="0"/>
              <a:t>בסדרה </a:t>
            </a:r>
            <a:r>
              <a:rPr lang="he-IL" dirty="0" smtClean="0"/>
              <a:t>חשבונית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למצוא את מיקומו הסידורי של איבר כלשהו בסדרה (לפי סעיף 1</a:t>
            </a:r>
            <a:r>
              <a:rPr lang="he-IL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he-IL" dirty="0" smtClean="0"/>
          </a:p>
          <a:p>
            <a:pPr marL="514350" lvl="0" indent="-514350">
              <a:buFont typeface="+mj-lt"/>
              <a:buAutoNum type="arabicPeriod"/>
            </a:pPr>
            <a:endParaRPr lang="he-IL" dirty="0"/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לבדוק האם איבר נתון קיים בסדרה או </a:t>
            </a:r>
            <a:r>
              <a:rPr lang="he-IL" dirty="0" smtClean="0"/>
              <a:t>לא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1" y="3581400"/>
            <a:ext cx="4324951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6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B050"/>
                </a:solidFill>
              </a:rPr>
              <a:t>מיומנות 1</a:t>
            </a:r>
            <a:br>
              <a:rPr lang="he-IL" b="1" dirty="0" smtClean="0">
                <a:solidFill>
                  <a:srgbClr val="00B050"/>
                </a:solidFill>
              </a:rPr>
            </a:br>
            <a:r>
              <a:rPr lang="he-IL" b="1" dirty="0" smtClean="0">
                <a:solidFill>
                  <a:srgbClr val="00B050"/>
                </a:solidFill>
              </a:rPr>
              <a:t>למצוא איברים עוקבים</a:t>
            </a:r>
            <a:br>
              <a:rPr lang="he-IL" b="1" dirty="0" smtClean="0">
                <a:solidFill>
                  <a:srgbClr val="00B050"/>
                </a:solidFill>
              </a:rPr>
            </a:br>
            <a:r>
              <a:rPr lang="he-IL" b="1" dirty="0" smtClean="0">
                <a:solidFill>
                  <a:srgbClr val="00B050"/>
                </a:solidFill>
              </a:rPr>
              <a:t>דוגמא 1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he-IL" dirty="0" smtClean="0">
              <a:ea typeface="Calibri"/>
              <a:cs typeface="Arial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Arial"/>
              </a:rPr>
              <a:t>15</a:t>
            </a:r>
            <a:r>
              <a:rPr lang="en-US" dirty="0">
                <a:ea typeface="Calibri"/>
                <a:cs typeface="Arial"/>
              </a:rPr>
              <a:t>, 20, 25, 30, </a:t>
            </a:r>
            <a:r>
              <a:rPr lang="en-US" dirty="0" smtClean="0">
                <a:ea typeface="Calibri"/>
                <a:cs typeface="Arial"/>
              </a:rPr>
              <a:t>_</a:t>
            </a:r>
            <a:r>
              <a:rPr lang="en-US" u="sng" dirty="0" smtClean="0">
                <a:ea typeface="Calibri"/>
                <a:cs typeface="Arial"/>
              </a:rPr>
              <a:t>?</a:t>
            </a:r>
            <a:r>
              <a:rPr lang="en-US" dirty="0" smtClean="0">
                <a:ea typeface="Calibri"/>
                <a:cs typeface="Arial"/>
              </a:rPr>
              <a:t>__, _</a:t>
            </a:r>
            <a:r>
              <a:rPr lang="en-US" u="sng" dirty="0" smtClean="0">
                <a:ea typeface="Calibri"/>
                <a:cs typeface="Arial"/>
              </a:rPr>
              <a:t>?</a:t>
            </a:r>
            <a:r>
              <a:rPr lang="en-US" dirty="0" smtClean="0">
                <a:ea typeface="Calibri"/>
                <a:cs typeface="Arial"/>
              </a:rPr>
              <a:t>__, _</a:t>
            </a:r>
            <a:r>
              <a:rPr lang="en-US" u="sng" dirty="0" smtClean="0">
                <a:ea typeface="Calibri"/>
                <a:cs typeface="Arial"/>
              </a:rPr>
              <a:t>?</a:t>
            </a:r>
            <a:r>
              <a:rPr lang="en-US" dirty="0" smtClean="0">
                <a:ea typeface="Calibri"/>
                <a:cs typeface="Arial"/>
              </a:rPr>
              <a:t>__, __</a:t>
            </a:r>
            <a:r>
              <a:rPr lang="en-US" u="sng" dirty="0" smtClean="0">
                <a:ea typeface="Calibri"/>
                <a:cs typeface="Arial"/>
              </a:rPr>
              <a:t>?</a:t>
            </a:r>
            <a:r>
              <a:rPr lang="en-US" dirty="0" smtClean="0">
                <a:ea typeface="Calibri"/>
                <a:cs typeface="Arial"/>
              </a:rPr>
              <a:t>__</a:t>
            </a:r>
            <a:endParaRPr lang="en-US" sz="2800" dirty="0">
              <a:ea typeface="Calibri"/>
              <a:cs typeface="Aria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ea typeface="Calibri"/>
                <a:cs typeface="Arial"/>
              </a:rPr>
              <a:t>15, 20, 25, 30, </a:t>
            </a:r>
            <a:r>
              <a:rPr lang="en-US" u="sng" dirty="0">
                <a:solidFill>
                  <a:srgbClr val="00B050"/>
                </a:solidFill>
                <a:ea typeface="Calibri"/>
                <a:cs typeface="Arial"/>
              </a:rPr>
              <a:t>35</a:t>
            </a:r>
            <a:r>
              <a:rPr lang="en-US" dirty="0">
                <a:ea typeface="Calibri"/>
                <a:cs typeface="Arial"/>
              </a:rPr>
              <a:t>, </a:t>
            </a:r>
            <a:r>
              <a:rPr lang="en-US" u="sng" dirty="0">
                <a:solidFill>
                  <a:srgbClr val="00B050"/>
                </a:solidFill>
                <a:ea typeface="Calibri"/>
                <a:cs typeface="Arial"/>
              </a:rPr>
              <a:t>40</a:t>
            </a:r>
            <a:r>
              <a:rPr lang="en-US" dirty="0">
                <a:ea typeface="Calibri"/>
                <a:cs typeface="Arial"/>
              </a:rPr>
              <a:t>, </a:t>
            </a:r>
            <a:r>
              <a:rPr lang="en-US" u="sng" dirty="0">
                <a:solidFill>
                  <a:srgbClr val="00B050"/>
                </a:solidFill>
                <a:ea typeface="Calibri"/>
                <a:cs typeface="Arial"/>
              </a:rPr>
              <a:t>45</a:t>
            </a:r>
            <a:r>
              <a:rPr lang="en-US" dirty="0">
                <a:ea typeface="Calibri"/>
                <a:cs typeface="Arial"/>
              </a:rPr>
              <a:t>, </a:t>
            </a:r>
            <a:r>
              <a:rPr lang="en-US" u="sng" dirty="0">
                <a:solidFill>
                  <a:srgbClr val="00B050"/>
                </a:solidFill>
                <a:ea typeface="Calibri"/>
                <a:cs typeface="Arial"/>
              </a:rPr>
              <a:t>50</a:t>
            </a:r>
            <a:endParaRPr lang="en-US" sz="2800" dirty="0">
              <a:ea typeface="Calibri"/>
              <a:cs typeface="Arial"/>
            </a:endParaRPr>
          </a:p>
          <a:p>
            <a:endParaRPr lang="he-IL" dirty="0"/>
          </a:p>
        </p:txBody>
      </p:sp>
      <p:sp>
        <p:nvSpPr>
          <p:cNvPr id="4" name="חץ למטה 3"/>
          <p:cNvSpPr/>
          <p:nvPr/>
        </p:nvSpPr>
        <p:spPr>
          <a:xfrm>
            <a:off x="4419600" y="3124200"/>
            <a:ext cx="685800" cy="16002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pic>
        <p:nvPicPr>
          <p:cNvPr id="7" name="תמונה 6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24000"/>
            <a:ext cx="13716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9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B050"/>
                </a:solidFill>
              </a:rPr>
              <a:t>מיומנות 1</a:t>
            </a:r>
            <a:br>
              <a:rPr lang="he-IL" b="1" dirty="0" smtClean="0">
                <a:solidFill>
                  <a:srgbClr val="00B050"/>
                </a:solidFill>
              </a:rPr>
            </a:br>
            <a:r>
              <a:rPr lang="he-IL" b="1" dirty="0" smtClean="0">
                <a:solidFill>
                  <a:srgbClr val="00B050"/>
                </a:solidFill>
              </a:rPr>
              <a:t>למצוא איברים עוקבים</a:t>
            </a:r>
            <a:br>
              <a:rPr lang="he-IL" b="1" dirty="0" smtClean="0">
                <a:solidFill>
                  <a:srgbClr val="00B050"/>
                </a:solidFill>
              </a:rPr>
            </a:br>
            <a:r>
              <a:rPr lang="he-IL" b="1" dirty="0" smtClean="0">
                <a:solidFill>
                  <a:srgbClr val="00B050"/>
                </a:solidFill>
              </a:rPr>
              <a:t>דוגמא 2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he-IL" dirty="0" smtClean="0">
              <a:ea typeface="Calibri"/>
              <a:cs typeface="Arial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Arial"/>
              </a:rPr>
              <a:t>66</a:t>
            </a:r>
            <a:r>
              <a:rPr lang="en-US" dirty="0">
                <a:ea typeface="Calibri"/>
                <a:cs typeface="Arial"/>
              </a:rPr>
              <a:t>, 55 , 44 , 33 , ___ , ____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ea typeface="Calibri"/>
                <a:cs typeface="Arial"/>
              </a:rPr>
              <a:t>66, 55 , 44 , 33 , </a:t>
            </a:r>
            <a:r>
              <a:rPr lang="en-US" b="1" u="sng" dirty="0">
                <a:solidFill>
                  <a:srgbClr val="00B050"/>
                </a:solidFill>
                <a:ea typeface="Calibri"/>
                <a:cs typeface="Arial"/>
              </a:rPr>
              <a:t>22</a:t>
            </a:r>
            <a:r>
              <a:rPr lang="en-US" dirty="0">
                <a:ea typeface="Calibri"/>
                <a:cs typeface="Arial"/>
              </a:rPr>
              <a:t> , </a:t>
            </a:r>
            <a:r>
              <a:rPr lang="en-US" b="1" u="sng" dirty="0">
                <a:solidFill>
                  <a:srgbClr val="00B050"/>
                </a:solidFill>
                <a:ea typeface="Calibri"/>
                <a:cs typeface="Arial"/>
              </a:rPr>
              <a:t>11</a:t>
            </a:r>
            <a:endParaRPr lang="en-US" dirty="0">
              <a:ea typeface="Calibri"/>
              <a:cs typeface="Arial"/>
            </a:endParaRPr>
          </a:p>
          <a:p>
            <a:endParaRPr lang="he-IL" dirty="0"/>
          </a:p>
        </p:txBody>
      </p:sp>
      <p:sp>
        <p:nvSpPr>
          <p:cNvPr id="4" name="חץ למטה 3"/>
          <p:cNvSpPr/>
          <p:nvPr/>
        </p:nvSpPr>
        <p:spPr>
          <a:xfrm>
            <a:off x="4419600" y="3124200"/>
            <a:ext cx="685800" cy="16002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9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B050"/>
                </a:solidFill>
              </a:rPr>
              <a:t>חזרה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dirty="0"/>
              <a:t>מצאו את הפרש הסדרה (</a:t>
            </a:r>
            <a:r>
              <a:rPr lang="en-US" sz="2800" dirty="0"/>
              <a:t>d</a:t>
            </a:r>
            <a:r>
              <a:rPr lang="he-IL" sz="2800" dirty="0"/>
              <a:t>) והשלימו את האיברים הריקים.</a:t>
            </a:r>
            <a:endParaRPr lang="en-US" sz="2800" dirty="0"/>
          </a:p>
          <a:p>
            <a:pPr marL="0" indent="0" algn="ctr">
              <a:buNone/>
            </a:pPr>
            <a:r>
              <a:rPr lang="en-US" dirty="0"/>
              <a:t>1, 4 , 7 , 10 , ___ , ____</a:t>
            </a:r>
          </a:p>
          <a:p>
            <a:pPr marL="0" indent="0">
              <a:buNone/>
            </a:pPr>
            <a:endParaRPr lang="he-IL" u="sng" dirty="0" smtClean="0"/>
          </a:p>
          <a:p>
            <a:pPr marL="0" indent="0">
              <a:buNone/>
            </a:pPr>
            <a:r>
              <a:rPr lang="he-IL" u="sng" dirty="0" smtClean="0"/>
              <a:t>ענו על הסעיפים הבאים:</a:t>
            </a:r>
          </a:p>
          <a:p>
            <a:pPr lvl="0">
              <a:buFont typeface="Wingdings" pitchFamily="2" charset="2"/>
              <a:buChar char="q"/>
            </a:pPr>
            <a:r>
              <a:rPr lang="he-IL" dirty="0" smtClean="0"/>
              <a:t>כתבו </a:t>
            </a:r>
            <a:r>
              <a:rPr lang="he-IL" dirty="0"/>
              <a:t>את מיקום האיבר שערכו </a:t>
            </a:r>
            <a:r>
              <a:rPr lang="he-IL" dirty="0" smtClean="0"/>
              <a:t>16 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he-IL" dirty="0"/>
              <a:t>מצאו את האיבר העוקב ל </a:t>
            </a:r>
            <a:r>
              <a:rPr lang="he-IL" dirty="0" smtClean="0"/>
              <a:t>–16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he-IL" dirty="0" smtClean="0"/>
              <a:t>מהו ערכו של האיבר שמיקומו </a:t>
            </a:r>
            <a:r>
              <a:rPr lang="en-US" sz="2800" dirty="0"/>
              <a:t>a</a:t>
            </a:r>
            <a:r>
              <a:rPr lang="en-US" sz="1200" dirty="0"/>
              <a:t>2</a:t>
            </a:r>
            <a:r>
              <a:rPr lang="en-US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2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B050"/>
                </a:solidFill>
              </a:rPr>
              <a:t>מיומנות 2</a:t>
            </a:r>
            <a:br>
              <a:rPr lang="he-IL" b="1" dirty="0" smtClean="0">
                <a:solidFill>
                  <a:srgbClr val="00B050"/>
                </a:solidFill>
              </a:rPr>
            </a:br>
            <a:r>
              <a:rPr lang="he-IL" b="1" dirty="0" smtClean="0">
                <a:solidFill>
                  <a:srgbClr val="00B050"/>
                </a:solidFill>
              </a:rPr>
              <a:t>למצוא את מיקומו הסידורי של מספר כלשהו</a:t>
            </a:r>
            <a:br>
              <a:rPr lang="he-IL" b="1" dirty="0" smtClean="0">
                <a:solidFill>
                  <a:srgbClr val="00B050"/>
                </a:solidFill>
              </a:rPr>
            </a:b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/>
              <a:t>1</a:t>
            </a:r>
            <a:r>
              <a:rPr lang="en-US" dirty="0"/>
              <a:t>, 4 , 7 , 10 , ___ , </a:t>
            </a:r>
            <a:r>
              <a:rPr lang="en-US" dirty="0" smtClean="0"/>
              <a:t>____</a:t>
            </a:r>
            <a:endParaRPr lang="he-IL" dirty="0" smtClean="0"/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e-IL" sz="2000" b="1" dirty="0" smtClean="0">
                <a:solidFill>
                  <a:schemeClr val="bg1">
                    <a:lumMod val="65000"/>
                  </a:schemeClr>
                </a:solidFill>
              </a:rPr>
              <a:t>מהו מיקומו הסידורי בסדרה של המספר 52?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  <a:ea typeface="Calibri"/>
                <a:cs typeface="Arial"/>
              </a:rPr>
              <a:t>a</a:t>
            </a:r>
            <a:r>
              <a:rPr lang="en-US" sz="1200" b="1" u="sng" dirty="0" smtClean="0">
                <a:solidFill>
                  <a:schemeClr val="bg1">
                    <a:lumMod val="65000"/>
                  </a:schemeClr>
                </a:solidFill>
                <a:ea typeface="Calibri"/>
                <a:cs typeface="Arial"/>
              </a:rPr>
              <a:t>?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ea typeface="Calibri"/>
                <a:cs typeface="Arial"/>
              </a:rPr>
              <a:t> = 52</a:t>
            </a:r>
            <a:endParaRPr lang="he-IL" sz="2000" b="1" dirty="0" smtClean="0">
              <a:solidFill>
                <a:schemeClr val="bg1">
                  <a:lumMod val="65000"/>
                </a:schemeClr>
              </a:solidFill>
              <a:ea typeface="Calibri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 smtClean="0">
                <a:ea typeface="Calibri"/>
                <a:cs typeface="Arial"/>
              </a:rPr>
              <a:t>1</a:t>
            </a:r>
            <a:r>
              <a:rPr lang="en-US" sz="2000" dirty="0">
                <a:ea typeface="Calibri"/>
                <a:cs typeface="Arial"/>
              </a:rPr>
              <a:t>, 4 , 7 , 10 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13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16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19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22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25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28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31,</a:t>
            </a:r>
            <a:r>
              <a:rPr lang="en-US" sz="2000" b="1" dirty="0">
                <a:solidFill>
                  <a:srgbClr val="00B050"/>
                </a:solidFill>
                <a:ea typeface="Calibri"/>
                <a:cs typeface="Arial"/>
              </a:rPr>
              <a:t>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34</a:t>
            </a:r>
            <a:r>
              <a:rPr lang="en-US" sz="2000" b="1" dirty="0">
                <a:solidFill>
                  <a:srgbClr val="00B050"/>
                </a:solidFill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37</a:t>
            </a:r>
            <a:r>
              <a:rPr lang="en-US" sz="2000" b="1" dirty="0">
                <a:solidFill>
                  <a:srgbClr val="00B050"/>
                </a:solidFill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40</a:t>
            </a:r>
            <a:r>
              <a:rPr lang="en-US" sz="2000" b="1" dirty="0">
                <a:solidFill>
                  <a:srgbClr val="00B050"/>
                </a:solidFill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43</a:t>
            </a:r>
            <a:r>
              <a:rPr lang="en-US" sz="2000" b="1" dirty="0">
                <a:solidFill>
                  <a:srgbClr val="00B050"/>
                </a:solidFill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46</a:t>
            </a:r>
            <a:r>
              <a:rPr lang="en-US" sz="2000" b="1" dirty="0">
                <a:solidFill>
                  <a:srgbClr val="00B050"/>
                </a:solidFill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49</a:t>
            </a:r>
            <a:r>
              <a:rPr lang="en-US" sz="2000" b="1" dirty="0">
                <a:solidFill>
                  <a:srgbClr val="00B050"/>
                </a:solidFill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52</a:t>
            </a:r>
            <a:endParaRPr lang="en-US" sz="2000" dirty="0">
              <a:ea typeface="Calibri"/>
              <a:cs typeface="Arial"/>
            </a:endParaRPr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a</a:t>
            </a:r>
            <a:r>
              <a:rPr lang="en-US" sz="1200" dirty="0" smtClean="0"/>
              <a:t>18</a:t>
            </a:r>
            <a:r>
              <a:rPr lang="en-US" dirty="0" smtClean="0"/>
              <a:t> = 52</a:t>
            </a:r>
          </a:p>
          <a:p>
            <a:endParaRPr lang="he-IL" dirty="0"/>
          </a:p>
        </p:txBody>
      </p:sp>
      <p:sp>
        <p:nvSpPr>
          <p:cNvPr id="4" name="חץ למטה 3"/>
          <p:cNvSpPr/>
          <p:nvPr/>
        </p:nvSpPr>
        <p:spPr>
          <a:xfrm>
            <a:off x="4478547" y="3319732"/>
            <a:ext cx="228600" cy="10668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sp>
        <p:nvSpPr>
          <p:cNvPr id="6" name="חץ למטה 5"/>
          <p:cNvSpPr/>
          <p:nvPr/>
        </p:nvSpPr>
        <p:spPr>
          <a:xfrm>
            <a:off x="4478547" y="4953000"/>
            <a:ext cx="228600" cy="10668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4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B050"/>
                </a:solidFill>
              </a:rPr>
              <a:t>מיומנות 3</a:t>
            </a:r>
            <a:br>
              <a:rPr lang="he-IL" b="1" dirty="0" smtClean="0">
                <a:solidFill>
                  <a:srgbClr val="00B050"/>
                </a:solidFill>
              </a:rPr>
            </a:br>
            <a:r>
              <a:rPr lang="he-IL" b="1" dirty="0" smtClean="0">
                <a:solidFill>
                  <a:srgbClr val="00B050"/>
                </a:solidFill>
              </a:rPr>
              <a:t>לבדוק אם איבר כלשהו נמצא בסדרה</a:t>
            </a:r>
            <a:br>
              <a:rPr lang="he-IL" b="1" dirty="0" smtClean="0">
                <a:solidFill>
                  <a:srgbClr val="00B050"/>
                </a:solidFill>
              </a:rPr>
            </a:b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/>
              <a:t>1</a:t>
            </a:r>
            <a:r>
              <a:rPr lang="en-US" dirty="0"/>
              <a:t>, 4 , 7 , 10 , ___ , </a:t>
            </a:r>
            <a:r>
              <a:rPr lang="en-US" dirty="0" smtClean="0"/>
              <a:t>____</a:t>
            </a:r>
            <a:endParaRPr lang="he-IL" dirty="0" smtClean="0"/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e-IL" sz="2000" b="1" dirty="0" smtClean="0">
                <a:solidFill>
                  <a:schemeClr val="bg1">
                    <a:lumMod val="65000"/>
                  </a:schemeClr>
                </a:solidFill>
              </a:rPr>
              <a:t>האם קיים איבר בסדרה שערכו 31?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he-IL" sz="2000" b="1" dirty="0" smtClean="0">
                <a:solidFill>
                  <a:schemeClr val="bg1">
                    <a:lumMod val="65000"/>
                  </a:schemeClr>
                </a:solidFill>
              </a:rPr>
              <a:t>נשלים את הסדרה עד שנגלה</a:t>
            </a:r>
          </a:p>
          <a:p>
            <a:pPr marL="0" indent="0" algn="ctr">
              <a:buNone/>
            </a:pPr>
            <a:endParaRPr lang="he-IL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endParaRPr lang="he-IL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endParaRPr lang="en-US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 smtClean="0">
                <a:ea typeface="Calibri"/>
                <a:cs typeface="Arial"/>
              </a:rPr>
              <a:t>1</a:t>
            </a:r>
            <a:r>
              <a:rPr lang="en-US" sz="2000" dirty="0">
                <a:ea typeface="Calibri"/>
                <a:cs typeface="Arial"/>
              </a:rPr>
              <a:t>, 4 , 7 , 10 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13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16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19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22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25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>
                <a:solidFill>
                  <a:srgbClr val="00B050"/>
                </a:solidFill>
                <a:ea typeface="Calibri"/>
                <a:cs typeface="Arial"/>
              </a:rPr>
              <a:t>28</a:t>
            </a:r>
            <a:r>
              <a:rPr lang="en-US" sz="2000" dirty="0">
                <a:ea typeface="Calibri"/>
                <a:cs typeface="Arial"/>
              </a:rPr>
              <a:t>, </a:t>
            </a:r>
            <a:r>
              <a:rPr lang="en-US" sz="2000" b="1" u="sng" dirty="0" smtClean="0">
                <a:solidFill>
                  <a:srgbClr val="00B050"/>
                </a:solidFill>
                <a:ea typeface="Calibri"/>
                <a:cs typeface="Arial"/>
              </a:rPr>
              <a:t>31</a:t>
            </a:r>
            <a:r>
              <a:rPr lang="en-US" sz="2000" b="1" dirty="0" smtClean="0">
                <a:solidFill>
                  <a:srgbClr val="00B050"/>
                </a:solidFill>
                <a:ea typeface="Calibri"/>
                <a:cs typeface="Arial"/>
              </a:rPr>
              <a:t> </a:t>
            </a:r>
            <a:endParaRPr lang="en-US" sz="2000" dirty="0">
              <a:ea typeface="Calibri"/>
              <a:cs typeface="Arial"/>
            </a:endParaRPr>
          </a:p>
          <a:p>
            <a:endParaRPr lang="en-US" dirty="0" smtClean="0"/>
          </a:p>
          <a:p>
            <a:endParaRPr lang="en-US" dirty="0"/>
          </a:p>
          <a:p>
            <a:endParaRPr lang="he-IL" dirty="0"/>
          </a:p>
        </p:txBody>
      </p:sp>
      <p:sp>
        <p:nvSpPr>
          <p:cNvPr id="4" name="חץ למטה 3"/>
          <p:cNvSpPr/>
          <p:nvPr/>
        </p:nvSpPr>
        <p:spPr>
          <a:xfrm>
            <a:off x="4592847" y="2819400"/>
            <a:ext cx="228600" cy="10668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sp>
        <p:nvSpPr>
          <p:cNvPr id="6" name="חץ למטה 5"/>
          <p:cNvSpPr/>
          <p:nvPr/>
        </p:nvSpPr>
        <p:spPr>
          <a:xfrm>
            <a:off x="4592847" y="4343400"/>
            <a:ext cx="228600" cy="10668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763" y="5276794"/>
            <a:ext cx="317633" cy="26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06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435</Words>
  <Application>Microsoft Office PowerPoint</Application>
  <PresentationFormat>‫הצגה על המסך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מצגת של PowerPoint</vt:lpstr>
      <vt:lpstr>ציוד לתלמיד</vt:lpstr>
      <vt:lpstr>מה למדנו עד כה?</vt:lpstr>
      <vt:lpstr>אילו מיומנויות נלמד כעת?</vt:lpstr>
      <vt:lpstr>מיומנות 1 למצוא איברים עוקבים דוגמא 1</vt:lpstr>
      <vt:lpstr>מיומנות 1 למצוא איברים עוקבים דוגמא 2</vt:lpstr>
      <vt:lpstr>חזרה</vt:lpstr>
      <vt:lpstr>מיומנות 2 למצוא את מיקומו הסידורי של מספר כלשהו </vt:lpstr>
      <vt:lpstr>מיומנות 3 לבדוק אם איבר כלשהו נמצא בסדרה </vt:lpstr>
      <vt:lpstr>מיומנות 3 לבדוק אם איבר כלשהו נמצא בסדרה </vt:lpstr>
      <vt:lpstr>שיטת פעולה לפתרון תרגילים</vt:lpstr>
      <vt:lpstr>תרגול</vt:lpstr>
      <vt:lpstr>משחק מתמטי מתוקשב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Windows User</dc:creator>
  <cp:lastModifiedBy>Windows User</cp:lastModifiedBy>
  <cp:revision>90</cp:revision>
  <dcterms:created xsi:type="dcterms:W3CDTF">2020-08-24T23:43:21Z</dcterms:created>
  <dcterms:modified xsi:type="dcterms:W3CDTF">2020-08-25T20:31:43Z</dcterms:modified>
</cp:coreProperties>
</file>