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67" r:id="rId3"/>
    <p:sldId id="257" r:id="rId4"/>
    <p:sldId id="258" r:id="rId5"/>
    <p:sldId id="259" r:id="rId6"/>
    <p:sldId id="261" r:id="rId7"/>
    <p:sldId id="268" r:id="rId8"/>
    <p:sldId id="262" r:id="rId9"/>
    <p:sldId id="264" r:id="rId10"/>
    <p:sldId id="265" r:id="rId11"/>
    <p:sldId id="269" r:id="rId12"/>
    <p:sldId id="266" r:id="rId13"/>
    <p:sldId id="270" r:id="rId14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110" d="100"/>
          <a:sy n="110" d="100"/>
        </p:scale>
        <p:origin x="-163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154C0-8D5C-4184-A899-118B386E5BF5}" type="datetimeFigureOut">
              <a:rPr lang="he-IL" smtClean="0"/>
              <a:t>ה'/אלול/תש"פ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A689F-1A6B-4962-9C44-5C90E4BFF5C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91209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154C0-8D5C-4184-A899-118B386E5BF5}" type="datetimeFigureOut">
              <a:rPr lang="he-IL" smtClean="0"/>
              <a:t>ה'/אלול/תש"פ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A689F-1A6B-4962-9C44-5C90E4BFF5C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76227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154C0-8D5C-4184-A899-118B386E5BF5}" type="datetimeFigureOut">
              <a:rPr lang="he-IL" smtClean="0"/>
              <a:t>ה'/אלול/תש"פ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A689F-1A6B-4962-9C44-5C90E4BFF5C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8235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154C0-8D5C-4184-A899-118B386E5BF5}" type="datetimeFigureOut">
              <a:rPr lang="he-IL" smtClean="0"/>
              <a:t>ה'/אלול/תש"פ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A689F-1A6B-4962-9C44-5C90E4BFF5C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31155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154C0-8D5C-4184-A899-118B386E5BF5}" type="datetimeFigureOut">
              <a:rPr lang="he-IL" smtClean="0"/>
              <a:t>ה'/אלול/תש"פ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A689F-1A6B-4962-9C44-5C90E4BFF5C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42297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154C0-8D5C-4184-A899-118B386E5BF5}" type="datetimeFigureOut">
              <a:rPr lang="he-IL" smtClean="0"/>
              <a:t>ה'/אלול/תש"פ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A689F-1A6B-4962-9C44-5C90E4BFF5C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73229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154C0-8D5C-4184-A899-118B386E5BF5}" type="datetimeFigureOut">
              <a:rPr lang="he-IL" smtClean="0"/>
              <a:t>ה'/אלול/תש"פ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A689F-1A6B-4962-9C44-5C90E4BFF5C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43793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154C0-8D5C-4184-A899-118B386E5BF5}" type="datetimeFigureOut">
              <a:rPr lang="he-IL" smtClean="0"/>
              <a:t>ה'/אלול/תש"פ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A689F-1A6B-4962-9C44-5C90E4BFF5C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61045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154C0-8D5C-4184-A899-118B386E5BF5}" type="datetimeFigureOut">
              <a:rPr lang="he-IL" smtClean="0"/>
              <a:t>ה'/אלול/תש"פ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A689F-1A6B-4962-9C44-5C90E4BFF5C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16863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154C0-8D5C-4184-A899-118B386E5BF5}" type="datetimeFigureOut">
              <a:rPr lang="he-IL" smtClean="0"/>
              <a:t>ה'/אלול/תש"פ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A689F-1A6B-4962-9C44-5C90E4BFF5C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31133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154C0-8D5C-4184-A899-118B386E5BF5}" type="datetimeFigureOut">
              <a:rPr lang="he-IL" smtClean="0"/>
              <a:t>ה'/אלול/תש"פ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A689F-1A6B-4962-9C44-5C90E4BFF5C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4223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7154C0-8D5C-4184-A899-118B386E5BF5}" type="datetimeFigureOut">
              <a:rPr lang="he-IL" smtClean="0"/>
              <a:t>ה'/אלול/תש"פ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BA689F-1A6B-4962-9C44-5C90E4BFF5C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4690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ashbacha.org/items.asp?id=794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youtube.com/watch?v=6p0WsR7VRp8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ww.youtube.com/watch?v=g6vP_iHFW-w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www.youtube.com/watch?v=THyEf08gQ7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066800" y="381000"/>
            <a:ext cx="7086600" cy="5943600"/>
          </a:xfrm>
        </p:spPr>
        <p:txBody>
          <a:bodyPr>
            <a:normAutofit lnSpcReduction="10000"/>
          </a:bodyPr>
          <a:lstStyle/>
          <a:p>
            <a:endParaRPr lang="he-IL" dirty="0" smtClean="0">
              <a:solidFill>
                <a:srgbClr val="00B050"/>
              </a:solidFill>
            </a:endParaRPr>
          </a:p>
          <a:p>
            <a:endParaRPr lang="he-IL" dirty="0">
              <a:solidFill>
                <a:srgbClr val="00B050"/>
              </a:solidFill>
            </a:endParaRPr>
          </a:p>
          <a:p>
            <a:r>
              <a:rPr lang="he-IL" dirty="0" smtClean="0">
                <a:solidFill>
                  <a:srgbClr val="00B050"/>
                </a:solidFill>
              </a:rPr>
              <a:t>מערך </a:t>
            </a:r>
            <a:r>
              <a:rPr lang="he-IL" dirty="0" smtClean="0">
                <a:solidFill>
                  <a:srgbClr val="00B050"/>
                </a:solidFill>
              </a:rPr>
              <a:t>שיעור דיגיטלי </a:t>
            </a:r>
          </a:p>
          <a:p>
            <a:r>
              <a:rPr lang="he-IL" dirty="0" smtClean="0">
                <a:solidFill>
                  <a:srgbClr val="00B050"/>
                </a:solidFill>
              </a:rPr>
              <a:t>12 שנות לימוד</a:t>
            </a:r>
          </a:p>
          <a:p>
            <a:endParaRPr lang="he-IL" dirty="0" smtClean="0">
              <a:solidFill>
                <a:srgbClr val="00B050"/>
              </a:solidFill>
            </a:endParaRPr>
          </a:p>
          <a:p>
            <a:r>
              <a:rPr lang="he-IL" dirty="0" smtClean="0">
                <a:solidFill>
                  <a:schemeClr val="accent6"/>
                </a:solidFill>
              </a:rPr>
              <a:t> </a:t>
            </a:r>
            <a:r>
              <a:rPr lang="he-IL" dirty="0" smtClean="0">
                <a:solidFill>
                  <a:schemeClr val="accent6"/>
                </a:solidFill>
              </a:rPr>
              <a:t>מתוך החוברת הדיגיטלית בנושא: </a:t>
            </a:r>
          </a:p>
          <a:p>
            <a:r>
              <a:rPr lang="he-IL" dirty="0" smtClean="0">
                <a:solidFill>
                  <a:schemeClr val="accent6"/>
                </a:solidFill>
              </a:rPr>
              <a:t>סדרה </a:t>
            </a:r>
            <a:r>
              <a:rPr lang="he-IL" dirty="0" smtClean="0">
                <a:solidFill>
                  <a:schemeClr val="accent6"/>
                </a:solidFill>
              </a:rPr>
              <a:t>חשבונית</a:t>
            </a:r>
          </a:p>
          <a:p>
            <a:endParaRPr lang="he-IL" dirty="0" smtClean="0">
              <a:solidFill>
                <a:schemeClr val="accent6"/>
              </a:solidFill>
            </a:endParaRPr>
          </a:p>
          <a:p>
            <a:r>
              <a:rPr lang="he-IL" dirty="0" smtClean="0">
                <a:solidFill>
                  <a:schemeClr val="accent6"/>
                </a:solidFill>
              </a:rPr>
              <a:t>פרק 5</a:t>
            </a:r>
          </a:p>
          <a:p>
            <a:endParaRPr lang="he-IL" dirty="0" smtClean="0">
              <a:solidFill>
                <a:schemeClr val="accent6"/>
              </a:solidFill>
            </a:endParaRPr>
          </a:p>
          <a:p>
            <a:r>
              <a:rPr lang="he-IL" dirty="0" smtClean="0">
                <a:solidFill>
                  <a:schemeClr val="accent6"/>
                </a:solidFill>
              </a:rPr>
              <a:t>איך מוצאים איברים בסדרה חשבונית?</a:t>
            </a:r>
          </a:p>
          <a:p>
            <a:endParaRPr lang="he-IL" dirty="0">
              <a:solidFill>
                <a:schemeClr val="accent6"/>
              </a:solidFill>
            </a:endParaRPr>
          </a:p>
        </p:txBody>
      </p:sp>
      <p:pic>
        <p:nvPicPr>
          <p:cNvPr id="4" name="תמונה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380" y="228600"/>
            <a:ext cx="70485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30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b="1" dirty="0" smtClean="0">
                <a:solidFill>
                  <a:srgbClr val="00B050"/>
                </a:solidFill>
              </a:rPr>
              <a:t>מיומנות 3</a:t>
            </a:r>
            <a:br>
              <a:rPr lang="he-IL" b="1" dirty="0" smtClean="0">
                <a:solidFill>
                  <a:srgbClr val="00B050"/>
                </a:solidFill>
              </a:rPr>
            </a:br>
            <a:r>
              <a:rPr lang="he-IL" b="1" dirty="0" smtClean="0">
                <a:solidFill>
                  <a:srgbClr val="00B050"/>
                </a:solidFill>
              </a:rPr>
              <a:t>לבדוק אם איבר כלשהו נמצא בסדרה</a:t>
            </a:r>
            <a:br>
              <a:rPr lang="he-IL" b="1" dirty="0" smtClean="0">
                <a:solidFill>
                  <a:srgbClr val="00B050"/>
                </a:solidFill>
              </a:rPr>
            </a:br>
            <a:endParaRPr lang="he-IL" b="1" dirty="0">
              <a:solidFill>
                <a:srgbClr val="00B050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dirty="0" smtClean="0">
                <a:ea typeface="Calibri"/>
                <a:cs typeface="Arial"/>
              </a:rPr>
              <a:t>67 , 77 , ____ , ____, ____ , ____ , ____ , ____, </a:t>
            </a:r>
            <a:r>
              <a:rPr lang="he-IL" sz="2000" b="1" dirty="0" smtClean="0">
                <a:solidFill>
                  <a:schemeClr val="bg1">
                    <a:lumMod val="65000"/>
                  </a:schemeClr>
                </a:solidFill>
              </a:rPr>
              <a:t>האם קיים איבר בסדרה שערכו 100?</a:t>
            </a:r>
            <a:endParaRPr lang="en-US" sz="2000" b="1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 smtClean="0"/>
          </a:p>
          <a:p>
            <a:endParaRPr lang="en-US" dirty="0" smtClean="0"/>
          </a:p>
          <a:p>
            <a:pPr marL="0" indent="0" algn="ctr">
              <a:buNone/>
            </a:pPr>
            <a:r>
              <a:rPr lang="he-IL" sz="2000" b="1" dirty="0" smtClean="0">
                <a:solidFill>
                  <a:schemeClr val="bg1">
                    <a:lumMod val="65000"/>
                  </a:schemeClr>
                </a:solidFill>
              </a:rPr>
              <a:t>נשלים את הסדרה עד שנגלה</a:t>
            </a:r>
          </a:p>
          <a:p>
            <a:pPr marL="0" indent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000" dirty="0" smtClean="0">
                <a:ea typeface="Calibri"/>
                <a:cs typeface="Arial"/>
              </a:rPr>
              <a:t>67, 77 </a:t>
            </a:r>
            <a:r>
              <a:rPr lang="en-US" sz="2000" dirty="0">
                <a:ea typeface="Calibri"/>
                <a:cs typeface="Arial"/>
              </a:rPr>
              <a:t>, </a:t>
            </a:r>
            <a:r>
              <a:rPr lang="en-US" sz="2000" u="sng" dirty="0" smtClean="0">
                <a:solidFill>
                  <a:srgbClr val="00B050"/>
                </a:solidFill>
                <a:ea typeface="Calibri"/>
                <a:cs typeface="Arial"/>
              </a:rPr>
              <a:t>87</a:t>
            </a:r>
            <a:r>
              <a:rPr lang="en-US" sz="2000" dirty="0" smtClean="0">
                <a:ea typeface="Calibri"/>
                <a:cs typeface="Arial"/>
              </a:rPr>
              <a:t> </a:t>
            </a:r>
            <a:r>
              <a:rPr lang="en-US" sz="2000" dirty="0">
                <a:ea typeface="Calibri"/>
                <a:cs typeface="Arial"/>
              </a:rPr>
              <a:t>, </a:t>
            </a:r>
            <a:r>
              <a:rPr lang="en-US" sz="2000" u="sng" dirty="0" smtClean="0">
                <a:solidFill>
                  <a:srgbClr val="00B050"/>
                </a:solidFill>
                <a:ea typeface="Calibri"/>
                <a:cs typeface="Arial"/>
              </a:rPr>
              <a:t>97</a:t>
            </a:r>
            <a:r>
              <a:rPr lang="en-US" sz="2000" dirty="0" smtClean="0">
                <a:ea typeface="Calibri"/>
                <a:cs typeface="Arial"/>
              </a:rPr>
              <a:t> </a:t>
            </a:r>
            <a:r>
              <a:rPr lang="en-US" sz="2000" dirty="0">
                <a:ea typeface="Calibri"/>
                <a:cs typeface="Arial"/>
              </a:rPr>
              <a:t>, </a:t>
            </a:r>
            <a:r>
              <a:rPr lang="en-US" sz="2000" b="1" u="sng" dirty="0" smtClean="0">
                <a:solidFill>
                  <a:srgbClr val="00B050"/>
                </a:solidFill>
                <a:ea typeface="Calibri"/>
                <a:cs typeface="Arial"/>
              </a:rPr>
              <a:t>107</a:t>
            </a:r>
            <a:r>
              <a:rPr lang="en-US" sz="2000" b="1" dirty="0" smtClean="0">
                <a:solidFill>
                  <a:srgbClr val="00B050"/>
                </a:solidFill>
                <a:ea typeface="Calibri"/>
                <a:cs typeface="Arial"/>
              </a:rPr>
              <a:t> </a:t>
            </a:r>
            <a:endParaRPr lang="en-US" sz="2000" dirty="0">
              <a:ea typeface="Calibri"/>
              <a:cs typeface="Arial"/>
            </a:endParaRPr>
          </a:p>
          <a:p>
            <a:endParaRPr lang="en-US" dirty="0" smtClean="0"/>
          </a:p>
          <a:p>
            <a:endParaRPr lang="en-US" dirty="0"/>
          </a:p>
          <a:p>
            <a:pPr marL="0" indent="0" algn="ctr">
              <a:buNone/>
            </a:pPr>
            <a:r>
              <a:rPr lang="he-IL" sz="2000" dirty="0" smtClean="0"/>
              <a:t>אין איבר בסדרה שערכו 100</a:t>
            </a:r>
            <a:endParaRPr lang="he-IL" sz="2000" dirty="0"/>
          </a:p>
        </p:txBody>
      </p:sp>
      <p:sp>
        <p:nvSpPr>
          <p:cNvPr id="4" name="חץ למטה 3"/>
          <p:cNvSpPr/>
          <p:nvPr/>
        </p:nvSpPr>
        <p:spPr>
          <a:xfrm>
            <a:off x="4592847" y="2819400"/>
            <a:ext cx="228600" cy="1066800"/>
          </a:xfrm>
          <a:prstGeom prst="down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rgbClr val="00B050"/>
              </a:solidFill>
            </a:endParaRPr>
          </a:p>
        </p:txBody>
      </p:sp>
      <p:sp>
        <p:nvSpPr>
          <p:cNvPr id="6" name="חץ למטה 5"/>
          <p:cNvSpPr/>
          <p:nvPr/>
        </p:nvSpPr>
        <p:spPr>
          <a:xfrm>
            <a:off x="4592847" y="4724400"/>
            <a:ext cx="228600" cy="1066800"/>
          </a:xfrm>
          <a:prstGeom prst="down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6628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he-IL" b="1" dirty="0">
                <a:solidFill>
                  <a:schemeClr val="accent6"/>
                </a:solidFill>
              </a:rPr>
              <a:t>שיטת פעולה לפתרון תרגילים</a:t>
            </a:r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17" y="3397599"/>
            <a:ext cx="3785153" cy="1250601"/>
          </a:xfrm>
          <a:prstGeom prst="rect">
            <a:avLst/>
          </a:prstGeom>
        </p:spPr>
      </p:pic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lnSpc>
                <a:spcPct val="200000"/>
              </a:lnSpc>
              <a:spcBef>
                <a:spcPts val="0"/>
              </a:spcBef>
              <a:buNone/>
            </a:pPr>
            <a:r>
              <a:rPr lang="he-IL" dirty="0">
                <a:ea typeface="Calibri"/>
              </a:rPr>
              <a:t>כדי לבדוק אם </a:t>
            </a:r>
            <a:r>
              <a:rPr lang="he-IL" dirty="0" smtClean="0">
                <a:ea typeface="Calibri"/>
              </a:rPr>
              <a:t>איבר </a:t>
            </a:r>
            <a:r>
              <a:rPr lang="he-IL" dirty="0">
                <a:ea typeface="Calibri"/>
              </a:rPr>
              <a:t>נמצא </a:t>
            </a:r>
            <a:r>
              <a:rPr lang="he-IL" dirty="0" smtClean="0">
                <a:ea typeface="Calibri"/>
              </a:rPr>
              <a:t>בסדרה:</a:t>
            </a:r>
          </a:p>
          <a:p>
            <a:pPr marL="0" indent="0">
              <a:lnSpc>
                <a:spcPct val="200000"/>
              </a:lnSpc>
              <a:spcBef>
                <a:spcPts val="0"/>
              </a:spcBef>
              <a:buNone/>
            </a:pPr>
            <a:r>
              <a:rPr lang="he-IL" dirty="0" smtClean="0">
                <a:ea typeface="Calibri"/>
              </a:rPr>
              <a:t>או</a:t>
            </a:r>
          </a:p>
          <a:p>
            <a:pPr marL="0" indent="0">
              <a:lnSpc>
                <a:spcPct val="200000"/>
              </a:lnSpc>
              <a:spcBef>
                <a:spcPts val="0"/>
              </a:spcBef>
              <a:buNone/>
            </a:pPr>
            <a:r>
              <a:rPr lang="he-IL" dirty="0" smtClean="0">
                <a:ea typeface="Calibri"/>
              </a:rPr>
              <a:t>מהו מיקומו הסידורי של מספר בסדרה:</a:t>
            </a:r>
            <a:endParaRPr lang="he-IL" dirty="0">
              <a:ea typeface="Calibri"/>
            </a:endParaRPr>
          </a:p>
          <a:p>
            <a:pPr marL="0" indent="0">
              <a:lnSpc>
                <a:spcPct val="200000"/>
              </a:lnSpc>
              <a:spcBef>
                <a:spcPts val="0"/>
              </a:spcBef>
              <a:buNone/>
            </a:pPr>
            <a:endParaRPr lang="he-IL" dirty="0" smtClean="0">
              <a:ea typeface="Calibri"/>
            </a:endParaRPr>
          </a:p>
          <a:p>
            <a:pPr marL="0" indent="0">
              <a:lnSpc>
                <a:spcPct val="200000"/>
              </a:lnSpc>
              <a:spcBef>
                <a:spcPts val="0"/>
              </a:spcBef>
              <a:buNone/>
            </a:pPr>
            <a:r>
              <a:rPr lang="he-IL" dirty="0" smtClean="0">
                <a:ea typeface="Calibri"/>
              </a:rPr>
              <a:t>נשלים </a:t>
            </a:r>
            <a:r>
              <a:rPr lang="he-IL" dirty="0">
                <a:ea typeface="Calibri"/>
              </a:rPr>
              <a:t>איברים עוקבים עד שנגיע </a:t>
            </a:r>
            <a:r>
              <a:rPr lang="he-IL" dirty="0" smtClean="0">
                <a:ea typeface="Calibri"/>
              </a:rPr>
              <a:t>אליו</a:t>
            </a:r>
            <a:endParaRPr lang="he-IL" dirty="0"/>
          </a:p>
        </p:txBody>
      </p:sp>
      <p:pic>
        <p:nvPicPr>
          <p:cNvPr id="7" name="תמונה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17" y="1955677"/>
            <a:ext cx="3069941" cy="402393"/>
          </a:xfrm>
          <a:prstGeom prst="rect">
            <a:avLst/>
          </a:prstGeom>
        </p:spPr>
      </p:pic>
      <p:pic>
        <p:nvPicPr>
          <p:cNvPr id="9" name="תמונה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75" y="5791200"/>
            <a:ext cx="1866272" cy="289344"/>
          </a:xfrm>
          <a:prstGeom prst="rect">
            <a:avLst/>
          </a:prstGeom>
        </p:spPr>
      </p:pic>
      <p:pic>
        <p:nvPicPr>
          <p:cNvPr id="10" name="תמונה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5248327"/>
            <a:ext cx="3175998" cy="386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1165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u="sng" dirty="0" smtClean="0">
                <a:solidFill>
                  <a:srgbClr val="00B050"/>
                </a:solidFill>
              </a:rPr>
              <a:t>תרגול</a:t>
            </a:r>
            <a:endParaRPr lang="he-IL" b="1" u="sng" dirty="0">
              <a:solidFill>
                <a:srgbClr val="00B050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he-IL" dirty="0">
                <a:ea typeface="Calibri"/>
              </a:rPr>
              <a:t>. מצאו את האיבר השלישי (מצאו את </a:t>
            </a:r>
            <a:r>
              <a:rPr lang="en-US" sz="4800" dirty="0">
                <a:solidFill>
                  <a:srgbClr val="7030A0"/>
                </a:solidFill>
                <a:ea typeface="Calibri"/>
                <a:cs typeface="Arial"/>
              </a:rPr>
              <a:t>a</a:t>
            </a:r>
            <a:r>
              <a:rPr lang="en-US" sz="2400" dirty="0">
                <a:solidFill>
                  <a:srgbClr val="7030A0"/>
                </a:solidFill>
                <a:ea typeface="Calibri"/>
                <a:cs typeface="Arial"/>
              </a:rPr>
              <a:t>3</a:t>
            </a:r>
            <a:r>
              <a:rPr lang="he-IL" dirty="0">
                <a:ea typeface="Calibri"/>
              </a:rPr>
              <a:t>)</a:t>
            </a:r>
            <a:endParaRPr lang="en-US" dirty="0">
              <a:ea typeface="Calibri"/>
              <a:cs typeface="Arial"/>
            </a:endParaRPr>
          </a:p>
          <a:p>
            <a:pPr marL="400050" lvl="1" indent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he-IL" dirty="0" smtClean="0">
                <a:ea typeface="Calibri"/>
                <a:cs typeface="Arial"/>
              </a:rPr>
              <a:t>                                                 </a:t>
            </a:r>
            <a:r>
              <a:rPr lang="en-US" sz="3200" dirty="0" smtClean="0">
                <a:ea typeface="Calibri"/>
                <a:cs typeface="Arial"/>
              </a:rPr>
              <a:t>97</a:t>
            </a:r>
            <a:r>
              <a:rPr lang="en-US" sz="3200" dirty="0">
                <a:ea typeface="Calibri"/>
                <a:cs typeface="Arial"/>
              </a:rPr>
              <a:t>, 76 </a:t>
            </a:r>
            <a:r>
              <a:rPr lang="en-US" dirty="0">
                <a:ea typeface="Calibri"/>
                <a:cs typeface="Arial"/>
              </a:rPr>
              <a:t>, _____</a:t>
            </a:r>
          </a:p>
          <a:p>
            <a:endParaRPr lang="he-IL" dirty="0" smtClean="0"/>
          </a:p>
          <a:p>
            <a:r>
              <a:rPr lang="he-IL" dirty="0" smtClean="0"/>
              <a:t>מהו מיקומו </a:t>
            </a:r>
            <a:r>
              <a:rPr lang="he-IL" dirty="0"/>
              <a:t>הסידורי של האיבר 14?</a:t>
            </a:r>
            <a:endParaRPr lang="en-US" dirty="0"/>
          </a:p>
          <a:p>
            <a:pPr marL="0" indent="0" algn="ctr">
              <a:buNone/>
            </a:pPr>
            <a:r>
              <a:rPr lang="en-US" dirty="0"/>
              <a:t>1 , 2 , ____ , ____, ____ , ____ , ____ , ____, </a:t>
            </a:r>
          </a:p>
          <a:p>
            <a:endParaRPr lang="he-IL" dirty="0" smtClean="0"/>
          </a:p>
          <a:p>
            <a:pPr marL="0">
              <a:lnSpc>
                <a:spcPct val="200000"/>
              </a:lnSpc>
              <a:spcBef>
                <a:spcPts val="0"/>
              </a:spcBef>
              <a:spcAft>
                <a:spcPts val="1000"/>
              </a:spcAft>
            </a:pPr>
            <a:r>
              <a:rPr lang="he-IL" dirty="0" smtClean="0">
                <a:ea typeface="Calibri"/>
              </a:rPr>
              <a:t>האם </a:t>
            </a:r>
            <a:r>
              <a:rPr lang="he-IL" dirty="0">
                <a:ea typeface="Calibri"/>
              </a:rPr>
              <a:t>קיים איבר בסדרה שערכו 61?</a:t>
            </a:r>
            <a:endParaRPr lang="en-US" dirty="0">
              <a:ea typeface="Calibri"/>
              <a:cs typeface="Arial"/>
            </a:endParaRPr>
          </a:p>
          <a:p>
            <a:pPr marL="0" indent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dirty="0">
                <a:ea typeface="Calibri"/>
                <a:cs typeface="Arial"/>
              </a:rPr>
              <a:t>5 , 13 , ____ , ____, ____ , ____ , ____ , ____, 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588257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>
                <a:solidFill>
                  <a:schemeClr val="accent6"/>
                </a:solidFill>
              </a:rPr>
              <a:t>משחק מתמטי מתוקשב</a:t>
            </a:r>
            <a:endParaRPr lang="he-IL" dirty="0">
              <a:solidFill>
                <a:schemeClr val="accent6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he-IL" dirty="0" smtClean="0"/>
              <a:t>בהסתמך על הניסיון שצברתם, </a:t>
            </a:r>
          </a:p>
          <a:p>
            <a:pPr marL="0" indent="0" algn="ctr">
              <a:buNone/>
            </a:pPr>
            <a:r>
              <a:rPr lang="he-IL" dirty="0" smtClean="0"/>
              <a:t>שחקו כל הדרך לפתרון</a:t>
            </a:r>
          </a:p>
          <a:p>
            <a:pPr marL="0" indent="0" algn="ctr">
              <a:buNone/>
            </a:pPr>
            <a:endParaRPr lang="he-IL" dirty="0" smtClean="0"/>
          </a:p>
          <a:p>
            <a:pPr marL="0" indent="0" algn="ctr">
              <a:buNone/>
            </a:pPr>
            <a:r>
              <a:rPr lang="he-IL" dirty="0" smtClean="0">
                <a:hlinkClick r:id="rId2"/>
              </a:rPr>
              <a:t>לינק למשחק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822436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dirty="0" smtClean="0">
                <a:solidFill>
                  <a:srgbClr val="00B050"/>
                </a:solidFill>
              </a:rPr>
              <a:t>ציוד לתלמיד</a:t>
            </a:r>
            <a:endParaRPr lang="he-IL" dirty="0">
              <a:solidFill>
                <a:srgbClr val="00B050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he-IL" dirty="0" smtClean="0"/>
              <a:t>מצגת מלווה</a:t>
            </a:r>
          </a:p>
          <a:p>
            <a:pPr>
              <a:buFont typeface="Wingdings" pitchFamily="2" charset="2"/>
              <a:buChar char="ü"/>
            </a:pPr>
            <a:endParaRPr lang="he-IL" dirty="0" smtClean="0"/>
          </a:p>
          <a:p>
            <a:pPr>
              <a:buFont typeface="Wingdings" pitchFamily="2" charset="2"/>
              <a:buChar char="ü"/>
            </a:pPr>
            <a:r>
              <a:rPr lang="he-IL" dirty="0" smtClean="0"/>
              <a:t>חוברת דיגיטלית</a:t>
            </a:r>
          </a:p>
          <a:p>
            <a:pPr>
              <a:buFont typeface="Wingdings" pitchFamily="2" charset="2"/>
              <a:buChar char="ü"/>
            </a:pPr>
            <a:endParaRPr lang="he-IL" dirty="0" smtClean="0"/>
          </a:p>
          <a:p>
            <a:pPr>
              <a:buFont typeface="Wingdings" pitchFamily="2" charset="2"/>
              <a:buChar char="ü"/>
            </a:pPr>
            <a:r>
              <a:rPr lang="he-IL" dirty="0" smtClean="0"/>
              <a:t>נייר, עט וטושים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783355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>
                <a:solidFill>
                  <a:schemeClr val="accent6"/>
                </a:solidFill>
              </a:rPr>
              <a:t>מה למדנו עד כה?</a:t>
            </a:r>
            <a:endParaRPr lang="he-IL" dirty="0">
              <a:solidFill>
                <a:schemeClr val="accent6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 fontScale="92500" lnSpcReduction="20000"/>
          </a:bodyPr>
          <a:lstStyle/>
          <a:p>
            <a:pPr marL="514350" lvl="0" indent="-514350">
              <a:buFont typeface="+mj-cs"/>
              <a:buAutoNum type="hebrew2Minus"/>
            </a:pPr>
            <a:r>
              <a:rPr lang="he-IL" u="sng" dirty="0">
                <a:hlinkClick r:id="rId2"/>
              </a:rPr>
              <a:t>מהי סדרה </a:t>
            </a:r>
            <a:r>
              <a:rPr lang="he-IL" u="sng" dirty="0" smtClean="0">
                <a:hlinkClick r:id="rId2"/>
              </a:rPr>
              <a:t>חשבונית</a:t>
            </a:r>
            <a:endParaRPr lang="he-IL" u="sng" dirty="0" smtClean="0"/>
          </a:p>
          <a:p>
            <a:pPr marL="514350" lvl="0" indent="-514350">
              <a:buFont typeface="+mj-cs"/>
              <a:buAutoNum type="hebrew2Minus"/>
            </a:pPr>
            <a:endParaRPr lang="en-US" dirty="0"/>
          </a:p>
          <a:p>
            <a:pPr marL="514350" lvl="0" indent="-514350">
              <a:buFont typeface="+mj-cs"/>
              <a:buAutoNum type="hebrew2Minus"/>
            </a:pPr>
            <a:r>
              <a:rPr lang="he-IL" b="1" dirty="0"/>
              <a:t>מהו הפרש </a:t>
            </a:r>
            <a:r>
              <a:rPr lang="he-IL" b="1" dirty="0" smtClean="0"/>
              <a:t>הסדרה החשבונית </a:t>
            </a:r>
            <a:r>
              <a:rPr lang="he-IL" b="1" dirty="0"/>
              <a:t>(</a:t>
            </a:r>
            <a:r>
              <a:rPr lang="en-US" b="1" dirty="0"/>
              <a:t>d</a:t>
            </a:r>
            <a:r>
              <a:rPr lang="he-IL" b="1" dirty="0"/>
              <a:t>) </a:t>
            </a:r>
            <a:endParaRPr lang="he-IL" b="1" dirty="0" smtClean="0"/>
          </a:p>
          <a:p>
            <a:pPr marL="514350" lvl="0" indent="-514350">
              <a:buFont typeface="+mj-cs"/>
              <a:buAutoNum type="hebrew2Minus"/>
            </a:pPr>
            <a:endParaRPr lang="he-IL" dirty="0" smtClean="0"/>
          </a:p>
          <a:p>
            <a:pPr marL="514350" lvl="0" indent="-514350">
              <a:buFont typeface="+mj-cs"/>
              <a:buAutoNum type="hebrew2Minus"/>
            </a:pPr>
            <a:endParaRPr lang="he-IL" dirty="0" smtClean="0"/>
          </a:p>
          <a:p>
            <a:pPr marL="514350" lvl="0" indent="-514350">
              <a:buFont typeface="+mj-cs"/>
              <a:buAutoNum type="hebrew2Minus"/>
            </a:pPr>
            <a:endParaRPr lang="he-IL" b="1" dirty="0" smtClean="0"/>
          </a:p>
          <a:p>
            <a:pPr marL="514350" lvl="0" indent="-514350">
              <a:buFont typeface="+mj-cs"/>
              <a:buAutoNum type="hebrew2Minus"/>
            </a:pPr>
            <a:r>
              <a:rPr lang="he-IL" b="1" dirty="0" smtClean="0"/>
              <a:t>איך לרשום מיקום של איבר </a:t>
            </a:r>
            <a:r>
              <a:rPr lang="he-IL" b="1" dirty="0"/>
              <a:t>בסדרה חשבונית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he-IL" b="1" dirty="0" smtClean="0"/>
              <a:t>(</a:t>
            </a:r>
            <a:r>
              <a:rPr lang="en-US" b="1" dirty="0"/>
              <a:t>a</a:t>
            </a:r>
            <a:r>
              <a:rPr lang="en-US" sz="1600" b="1" dirty="0"/>
              <a:t>1</a:t>
            </a:r>
            <a:r>
              <a:rPr lang="he-IL" b="1" dirty="0"/>
              <a:t> – האיבר הראשון, </a:t>
            </a:r>
            <a:r>
              <a:rPr lang="en-US" b="1" dirty="0"/>
              <a:t>a</a:t>
            </a:r>
            <a:r>
              <a:rPr lang="en-US" sz="1600" b="1" dirty="0"/>
              <a:t>2</a:t>
            </a:r>
            <a:r>
              <a:rPr lang="he-IL" b="1" dirty="0"/>
              <a:t> – האיבר </a:t>
            </a:r>
            <a:r>
              <a:rPr lang="he-IL" b="1" dirty="0" smtClean="0"/>
              <a:t>השני..)</a:t>
            </a:r>
          </a:p>
          <a:p>
            <a:pPr marL="514350" lvl="0" indent="-514350">
              <a:buFont typeface="+mj-cs"/>
              <a:buAutoNum type="hebrew2Minus"/>
            </a:pPr>
            <a:endParaRPr lang="he-IL" dirty="0" smtClean="0"/>
          </a:p>
          <a:p>
            <a:pPr marL="514350" lvl="0" indent="-514350">
              <a:buFont typeface="+mj-cs"/>
              <a:buAutoNum type="hebrew2Minus"/>
            </a:pPr>
            <a:endParaRPr lang="en-US" dirty="0"/>
          </a:p>
          <a:p>
            <a:pPr marL="514350" lvl="0" indent="-514350">
              <a:buFont typeface="+mj-cs"/>
              <a:buAutoNum type="hebrew2Minus"/>
            </a:pPr>
            <a:r>
              <a:rPr lang="he-IL" b="1" dirty="0" smtClean="0"/>
              <a:t>למצוא </a:t>
            </a:r>
            <a:r>
              <a:rPr lang="he-IL" b="1" dirty="0"/>
              <a:t>סכום של סדרה חשבונית או חלק ממנה.</a:t>
            </a:r>
            <a:endParaRPr lang="en-US" b="1" dirty="0"/>
          </a:p>
        </p:txBody>
      </p:sp>
      <p:pic>
        <p:nvPicPr>
          <p:cNvPr id="4" name="תמונה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2819400"/>
            <a:ext cx="3352799" cy="548640"/>
          </a:xfrm>
          <a:prstGeom prst="rect">
            <a:avLst/>
          </a:prstGeom>
        </p:spPr>
      </p:pic>
      <p:pic>
        <p:nvPicPr>
          <p:cNvPr id="5" name="תמונה 4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2843927"/>
            <a:ext cx="3352800" cy="499586"/>
          </a:xfrm>
          <a:prstGeom prst="rect">
            <a:avLst/>
          </a:prstGeom>
        </p:spPr>
      </p:pic>
      <p:pic>
        <p:nvPicPr>
          <p:cNvPr id="6" name="תמונה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4962" y="4800600"/>
            <a:ext cx="1981200" cy="872837"/>
          </a:xfrm>
          <a:prstGeom prst="rect">
            <a:avLst/>
          </a:prstGeom>
        </p:spPr>
      </p:pic>
      <p:pic>
        <p:nvPicPr>
          <p:cNvPr id="8" name="תמונה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1885" y="4800600"/>
            <a:ext cx="1227427" cy="731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349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>
                <a:solidFill>
                  <a:schemeClr val="accent6"/>
                </a:solidFill>
              </a:rPr>
              <a:t>אילו מיומנויות נלמד כעת?</a:t>
            </a:r>
            <a:endParaRPr lang="he-IL" dirty="0">
              <a:solidFill>
                <a:schemeClr val="accent6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he-IL" dirty="0"/>
              <a:t>למצוא </a:t>
            </a:r>
            <a:r>
              <a:rPr lang="he-IL" dirty="0">
                <a:hlinkClick r:id="rId2"/>
              </a:rPr>
              <a:t>איברים עוקבים </a:t>
            </a:r>
            <a:r>
              <a:rPr lang="he-IL" dirty="0"/>
              <a:t>בסדרה </a:t>
            </a:r>
            <a:r>
              <a:rPr lang="he-IL" dirty="0" smtClean="0"/>
              <a:t>חשבונית</a:t>
            </a:r>
          </a:p>
          <a:p>
            <a:pPr marL="514350" lvl="0" indent="-514350">
              <a:buFont typeface="+mj-lt"/>
              <a:buAutoNum type="arabicPeriod"/>
            </a:pP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he-IL" dirty="0"/>
              <a:t>למצוא את מיקומו הסידורי של איבר כלשהו בסדרה (לפי סעיף 1</a:t>
            </a:r>
            <a:r>
              <a:rPr lang="he-IL" dirty="0" smtClean="0"/>
              <a:t>)</a:t>
            </a:r>
          </a:p>
          <a:p>
            <a:pPr marL="514350" lvl="0" indent="-514350">
              <a:buFont typeface="+mj-lt"/>
              <a:buAutoNum type="arabicPeriod"/>
            </a:pPr>
            <a:endParaRPr lang="he-IL" dirty="0" smtClean="0"/>
          </a:p>
          <a:p>
            <a:pPr marL="514350" lvl="0" indent="-514350">
              <a:buFont typeface="+mj-lt"/>
              <a:buAutoNum type="arabicPeriod"/>
            </a:pPr>
            <a:endParaRPr lang="he-IL" dirty="0"/>
          </a:p>
          <a:p>
            <a:pPr marL="514350" lvl="0" indent="-514350">
              <a:buFont typeface="+mj-lt"/>
              <a:buAutoNum type="arabicPeriod"/>
            </a:pP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he-IL" dirty="0"/>
              <a:t>לבדוק האם איבר נתון קיים בסדרה או </a:t>
            </a:r>
            <a:r>
              <a:rPr lang="he-IL" dirty="0" smtClean="0"/>
              <a:t>לא</a:t>
            </a:r>
            <a:endParaRPr lang="he-IL" dirty="0"/>
          </a:p>
        </p:txBody>
      </p:sp>
      <p:pic>
        <p:nvPicPr>
          <p:cNvPr id="5" name="תמונה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801" y="3581400"/>
            <a:ext cx="4324951" cy="1428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660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b="1" dirty="0" smtClean="0">
                <a:solidFill>
                  <a:srgbClr val="00B050"/>
                </a:solidFill>
              </a:rPr>
              <a:t>מיומנות 1</a:t>
            </a:r>
            <a:br>
              <a:rPr lang="he-IL" b="1" dirty="0" smtClean="0">
                <a:solidFill>
                  <a:srgbClr val="00B050"/>
                </a:solidFill>
              </a:rPr>
            </a:br>
            <a:r>
              <a:rPr lang="he-IL" b="1" dirty="0" smtClean="0">
                <a:solidFill>
                  <a:srgbClr val="00B050"/>
                </a:solidFill>
              </a:rPr>
              <a:t>למצוא איברים עוקבים</a:t>
            </a:r>
            <a:br>
              <a:rPr lang="he-IL" b="1" dirty="0" smtClean="0">
                <a:solidFill>
                  <a:srgbClr val="00B050"/>
                </a:solidFill>
              </a:rPr>
            </a:br>
            <a:r>
              <a:rPr lang="he-IL" b="1" dirty="0" smtClean="0">
                <a:solidFill>
                  <a:srgbClr val="00B050"/>
                </a:solidFill>
              </a:rPr>
              <a:t>דוגמא 1</a:t>
            </a:r>
            <a:endParaRPr lang="he-IL" b="1" dirty="0">
              <a:solidFill>
                <a:srgbClr val="00B050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endParaRPr lang="he-IL" dirty="0" smtClean="0">
              <a:ea typeface="Calibri"/>
              <a:cs typeface="Arial"/>
            </a:endParaRPr>
          </a:p>
          <a:p>
            <a:pPr marL="0" indent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dirty="0" smtClean="0">
                <a:ea typeface="Calibri"/>
                <a:cs typeface="Arial"/>
              </a:rPr>
              <a:t>15</a:t>
            </a:r>
            <a:r>
              <a:rPr lang="en-US" dirty="0">
                <a:ea typeface="Calibri"/>
                <a:cs typeface="Arial"/>
              </a:rPr>
              <a:t>, 20, 25, 30, </a:t>
            </a:r>
            <a:r>
              <a:rPr lang="en-US" dirty="0" smtClean="0">
                <a:ea typeface="Calibri"/>
                <a:cs typeface="Arial"/>
              </a:rPr>
              <a:t>_</a:t>
            </a:r>
            <a:r>
              <a:rPr lang="en-US" u="sng" dirty="0" smtClean="0">
                <a:ea typeface="Calibri"/>
                <a:cs typeface="Arial"/>
              </a:rPr>
              <a:t>?</a:t>
            </a:r>
            <a:r>
              <a:rPr lang="en-US" dirty="0" smtClean="0">
                <a:ea typeface="Calibri"/>
                <a:cs typeface="Arial"/>
              </a:rPr>
              <a:t>__, _</a:t>
            </a:r>
            <a:r>
              <a:rPr lang="en-US" u="sng" dirty="0" smtClean="0">
                <a:ea typeface="Calibri"/>
                <a:cs typeface="Arial"/>
              </a:rPr>
              <a:t>?</a:t>
            </a:r>
            <a:r>
              <a:rPr lang="en-US" dirty="0" smtClean="0">
                <a:ea typeface="Calibri"/>
                <a:cs typeface="Arial"/>
              </a:rPr>
              <a:t>__, _</a:t>
            </a:r>
            <a:r>
              <a:rPr lang="en-US" u="sng" dirty="0" smtClean="0">
                <a:ea typeface="Calibri"/>
                <a:cs typeface="Arial"/>
              </a:rPr>
              <a:t>?</a:t>
            </a:r>
            <a:r>
              <a:rPr lang="en-US" dirty="0" smtClean="0">
                <a:ea typeface="Calibri"/>
                <a:cs typeface="Arial"/>
              </a:rPr>
              <a:t>__, __</a:t>
            </a:r>
            <a:r>
              <a:rPr lang="en-US" u="sng" dirty="0" smtClean="0">
                <a:ea typeface="Calibri"/>
                <a:cs typeface="Arial"/>
              </a:rPr>
              <a:t>?</a:t>
            </a:r>
            <a:r>
              <a:rPr lang="en-US" dirty="0" smtClean="0">
                <a:ea typeface="Calibri"/>
                <a:cs typeface="Arial"/>
              </a:rPr>
              <a:t>__</a:t>
            </a:r>
            <a:endParaRPr lang="en-US" sz="2800" dirty="0">
              <a:ea typeface="Calibri"/>
              <a:cs typeface="Arial"/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marL="0" indent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dirty="0">
                <a:ea typeface="Calibri"/>
                <a:cs typeface="Arial"/>
              </a:rPr>
              <a:t>15, 20, 25, 30, </a:t>
            </a:r>
            <a:r>
              <a:rPr lang="en-US" u="sng" dirty="0">
                <a:solidFill>
                  <a:srgbClr val="00B050"/>
                </a:solidFill>
                <a:ea typeface="Calibri"/>
                <a:cs typeface="Arial"/>
              </a:rPr>
              <a:t>35</a:t>
            </a:r>
            <a:r>
              <a:rPr lang="en-US" dirty="0">
                <a:ea typeface="Calibri"/>
                <a:cs typeface="Arial"/>
              </a:rPr>
              <a:t>, </a:t>
            </a:r>
            <a:r>
              <a:rPr lang="en-US" u="sng" dirty="0">
                <a:solidFill>
                  <a:srgbClr val="00B050"/>
                </a:solidFill>
                <a:ea typeface="Calibri"/>
                <a:cs typeface="Arial"/>
              </a:rPr>
              <a:t>40</a:t>
            </a:r>
            <a:r>
              <a:rPr lang="en-US" dirty="0">
                <a:ea typeface="Calibri"/>
                <a:cs typeface="Arial"/>
              </a:rPr>
              <a:t>, </a:t>
            </a:r>
            <a:r>
              <a:rPr lang="en-US" u="sng" dirty="0">
                <a:solidFill>
                  <a:srgbClr val="00B050"/>
                </a:solidFill>
                <a:ea typeface="Calibri"/>
                <a:cs typeface="Arial"/>
              </a:rPr>
              <a:t>45</a:t>
            </a:r>
            <a:r>
              <a:rPr lang="en-US" dirty="0">
                <a:ea typeface="Calibri"/>
                <a:cs typeface="Arial"/>
              </a:rPr>
              <a:t>, </a:t>
            </a:r>
            <a:r>
              <a:rPr lang="en-US" u="sng" dirty="0">
                <a:solidFill>
                  <a:srgbClr val="00B050"/>
                </a:solidFill>
                <a:ea typeface="Calibri"/>
                <a:cs typeface="Arial"/>
              </a:rPr>
              <a:t>50</a:t>
            </a:r>
            <a:endParaRPr lang="en-US" sz="2800" dirty="0">
              <a:ea typeface="Calibri"/>
              <a:cs typeface="Arial"/>
            </a:endParaRPr>
          </a:p>
          <a:p>
            <a:endParaRPr lang="he-IL" dirty="0"/>
          </a:p>
        </p:txBody>
      </p:sp>
      <p:sp>
        <p:nvSpPr>
          <p:cNvPr id="4" name="חץ למטה 3"/>
          <p:cNvSpPr/>
          <p:nvPr/>
        </p:nvSpPr>
        <p:spPr>
          <a:xfrm>
            <a:off x="4419600" y="3124200"/>
            <a:ext cx="685800" cy="1600200"/>
          </a:xfrm>
          <a:prstGeom prst="down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rgbClr val="00B050"/>
              </a:solidFill>
            </a:endParaRPr>
          </a:p>
        </p:txBody>
      </p:sp>
      <p:pic>
        <p:nvPicPr>
          <p:cNvPr id="7" name="תמונה 6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1524000"/>
            <a:ext cx="1371600" cy="895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1790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b="1" dirty="0" smtClean="0">
                <a:solidFill>
                  <a:srgbClr val="00B050"/>
                </a:solidFill>
              </a:rPr>
              <a:t>מיומנות 1</a:t>
            </a:r>
            <a:br>
              <a:rPr lang="he-IL" b="1" dirty="0" smtClean="0">
                <a:solidFill>
                  <a:srgbClr val="00B050"/>
                </a:solidFill>
              </a:rPr>
            </a:br>
            <a:r>
              <a:rPr lang="he-IL" b="1" dirty="0" smtClean="0">
                <a:solidFill>
                  <a:srgbClr val="00B050"/>
                </a:solidFill>
              </a:rPr>
              <a:t>למצוא איברים עוקבים</a:t>
            </a:r>
            <a:br>
              <a:rPr lang="he-IL" b="1" dirty="0" smtClean="0">
                <a:solidFill>
                  <a:srgbClr val="00B050"/>
                </a:solidFill>
              </a:rPr>
            </a:br>
            <a:r>
              <a:rPr lang="he-IL" b="1" dirty="0" smtClean="0">
                <a:solidFill>
                  <a:srgbClr val="00B050"/>
                </a:solidFill>
              </a:rPr>
              <a:t>דוגמא 2</a:t>
            </a:r>
            <a:endParaRPr lang="he-IL" b="1" dirty="0">
              <a:solidFill>
                <a:srgbClr val="00B050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endParaRPr lang="he-IL" dirty="0" smtClean="0">
              <a:ea typeface="Calibri"/>
              <a:cs typeface="Arial"/>
            </a:endParaRPr>
          </a:p>
          <a:p>
            <a:pPr marL="0" indent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dirty="0" smtClean="0">
                <a:ea typeface="Calibri"/>
                <a:cs typeface="Arial"/>
              </a:rPr>
              <a:t>66</a:t>
            </a:r>
            <a:r>
              <a:rPr lang="en-US" dirty="0">
                <a:ea typeface="Calibri"/>
                <a:cs typeface="Arial"/>
              </a:rPr>
              <a:t>, 55 , 44 , 33 , ___ , ____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marL="0" indent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dirty="0">
                <a:ea typeface="Calibri"/>
                <a:cs typeface="Arial"/>
              </a:rPr>
              <a:t>66, 55 , 44 , 33 , </a:t>
            </a:r>
            <a:r>
              <a:rPr lang="en-US" b="1" u="sng" dirty="0">
                <a:solidFill>
                  <a:srgbClr val="00B050"/>
                </a:solidFill>
                <a:ea typeface="Calibri"/>
                <a:cs typeface="Arial"/>
              </a:rPr>
              <a:t>22</a:t>
            </a:r>
            <a:r>
              <a:rPr lang="en-US" dirty="0">
                <a:ea typeface="Calibri"/>
                <a:cs typeface="Arial"/>
              </a:rPr>
              <a:t> , </a:t>
            </a:r>
            <a:r>
              <a:rPr lang="en-US" b="1" u="sng" dirty="0">
                <a:solidFill>
                  <a:srgbClr val="00B050"/>
                </a:solidFill>
                <a:ea typeface="Calibri"/>
                <a:cs typeface="Arial"/>
              </a:rPr>
              <a:t>11</a:t>
            </a:r>
            <a:endParaRPr lang="en-US" dirty="0">
              <a:ea typeface="Calibri"/>
              <a:cs typeface="Arial"/>
            </a:endParaRPr>
          </a:p>
          <a:p>
            <a:endParaRPr lang="he-IL" dirty="0"/>
          </a:p>
        </p:txBody>
      </p:sp>
      <p:sp>
        <p:nvSpPr>
          <p:cNvPr id="4" name="חץ למטה 3"/>
          <p:cNvSpPr/>
          <p:nvPr/>
        </p:nvSpPr>
        <p:spPr>
          <a:xfrm>
            <a:off x="4419600" y="3124200"/>
            <a:ext cx="685800" cy="1600200"/>
          </a:xfrm>
          <a:prstGeom prst="down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1096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 smtClean="0">
                <a:solidFill>
                  <a:srgbClr val="00B050"/>
                </a:solidFill>
              </a:rPr>
              <a:t>חזרה</a:t>
            </a:r>
            <a:endParaRPr lang="he-IL" b="1" dirty="0">
              <a:solidFill>
                <a:srgbClr val="00B050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e-IL" sz="2800" dirty="0"/>
              <a:t>מצאו את הפרש הסדרה (</a:t>
            </a:r>
            <a:r>
              <a:rPr lang="en-US" sz="2800" dirty="0"/>
              <a:t>d</a:t>
            </a:r>
            <a:r>
              <a:rPr lang="he-IL" sz="2800" dirty="0"/>
              <a:t>) והשלימו את האיברים הריקים.</a:t>
            </a:r>
            <a:endParaRPr lang="en-US" sz="2800" dirty="0"/>
          </a:p>
          <a:p>
            <a:pPr marL="0" indent="0" algn="ctr">
              <a:buNone/>
            </a:pPr>
            <a:r>
              <a:rPr lang="en-US" dirty="0"/>
              <a:t>1, 4 , 7 , 10 , ___ , ____</a:t>
            </a:r>
          </a:p>
          <a:p>
            <a:pPr marL="0" indent="0">
              <a:buNone/>
            </a:pPr>
            <a:endParaRPr lang="he-IL" u="sng" dirty="0" smtClean="0"/>
          </a:p>
          <a:p>
            <a:pPr marL="0" indent="0">
              <a:buNone/>
            </a:pPr>
            <a:r>
              <a:rPr lang="he-IL" u="sng" dirty="0" smtClean="0"/>
              <a:t>ענו על הסעיפים הבאים:</a:t>
            </a:r>
          </a:p>
          <a:p>
            <a:pPr lvl="0">
              <a:buFont typeface="Wingdings" pitchFamily="2" charset="2"/>
              <a:buChar char="q"/>
            </a:pPr>
            <a:r>
              <a:rPr lang="he-IL" dirty="0" smtClean="0"/>
              <a:t>כתבו </a:t>
            </a:r>
            <a:r>
              <a:rPr lang="he-IL" dirty="0"/>
              <a:t>את מיקום האיבר שערכו </a:t>
            </a:r>
            <a:r>
              <a:rPr lang="he-IL" dirty="0" smtClean="0"/>
              <a:t>16 </a:t>
            </a:r>
            <a:endParaRPr lang="en-US" dirty="0"/>
          </a:p>
          <a:p>
            <a:pPr lvl="0">
              <a:buFont typeface="Wingdings" pitchFamily="2" charset="2"/>
              <a:buChar char="q"/>
            </a:pPr>
            <a:r>
              <a:rPr lang="he-IL" dirty="0"/>
              <a:t>מצאו את האיבר העוקב ל </a:t>
            </a:r>
            <a:r>
              <a:rPr lang="he-IL" dirty="0" smtClean="0"/>
              <a:t>–16</a:t>
            </a: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he-IL" dirty="0" smtClean="0"/>
              <a:t>מהו ערכו של האיבר שמיקומו </a:t>
            </a:r>
            <a:r>
              <a:rPr lang="en-US" sz="2800" dirty="0"/>
              <a:t>a</a:t>
            </a:r>
            <a:r>
              <a:rPr lang="en-US" sz="1200" dirty="0"/>
              <a:t>2</a:t>
            </a:r>
            <a:r>
              <a:rPr lang="en-US" dirty="0" smtClean="0"/>
              <a:t>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93222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b="1" dirty="0" smtClean="0">
                <a:solidFill>
                  <a:srgbClr val="00B050"/>
                </a:solidFill>
              </a:rPr>
              <a:t>מיומנות 2</a:t>
            </a:r>
            <a:br>
              <a:rPr lang="he-IL" b="1" dirty="0" smtClean="0">
                <a:solidFill>
                  <a:srgbClr val="00B050"/>
                </a:solidFill>
              </a:rPr>
            </a:br>
            <a:r>
              <a:rPr lang="he-IL" b="1" dirty="0" smtClean="0">
                <a:solidFill>
                  <a:srgbClr val="00B050"/>
                </a:solidFill>
              </a:rPr>
              <a:t>למצוא את מיקומו הסידורי של מספר כלשהו</a:t>
            </a:r>
            <a:br>
              <a:rPr lang="he-IL" b="1" dirty="0" smtClean="0">
                <a:solidFill>
                  <a:srgbClr val="00B050"/>
                </a:solidFill>
              </a:rPr>
            </a:br>
            <a:endParaRPr lang="he-IL" b="1" dirty="0">
              <a:solidFill>
                <a:srgbClr val="00B050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dirty="0" smtClean="0"/>
              <a:t>1</a:t>
            </a:r>
            <a:r>
              <a:rPr lang="en-US" dirty="0"/>
              <a:t>, 4 , 7 , 10 , ___ , </a:t>
            </a:r>
            <a:r>
              <a:rPr lang="en-US" dirty="0" smtClean="0"/>
              <a:t>____</a:t>
            </a:r>
            <a:endParaRPr lang="he-IL" dirty="0" smtClean="0"/>
          </a:p>
          <a:p>
            <a:pPr marL="0" indent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he-IL" sz="2000" b="1" dirty="0" smtClean="0">
                <a:solidFill>
                  <a:schemeClr val="bg1">
                    <a:lumMod val="65000"/>
                  </a:schemeClr>
                </a:solidFill>
              </a:rPr>
              <a:t>מהו מיקומו הסידורי בסדרה של המספר 52?</a:t>
            </a:r>
            <a:endParaRPr lang="en-US" sz="2000" b="1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800" b="1" dirty="0" smtClean="0">
                <a:solidFill>
                  <a:schemeClr val="bg1">
                    <a:lumMod val="65000"/>
                  </a:schemeClr>
                </a:solidFill>
                <a:ea typeface="Calibri"/>
                <a:cs typeface="Arial"/>
              </a:rPr>
              <a:t>a</a:t>
            </a:r>
            <a:r>
              <a:rPr lang="en-US" sz="1200" b="1" u="sng" dirty="0" smtClean="0">
                <a:solidFill>
                  <a:schemeClr val="bg1">
                    <a:lumMod val="65000"/>
                  </a:schemeClr>
                </a:solidFill>
                <a:ea typeface="Calibri"/>
                <a:cs typeface="Arial"/>
              </a:rPr>
              <a:t>?</a:t>
            </a:r>
            <a:r>
              <a:rPr lang="en-US" sz="2000" b="1" dirty="0" smtClean="0">
                <a:solidFill>
                  <a:schemeClr val="bg1">
                    <a:lumMod val="65000"/>
                  </a:schemeClr>
                </a:solidFill>
                <a:ea typeface="Calibri"/>
                <a:cs typeface="Arial"/>
              </a:rPr>
              <a:t> = 52</a:t>
            </a:r>
            <a:endParaRPr lang="he-IL" sz="2000" b="1" dirty="0" smtClean="0">
              <a:solidFill>
                <a:schemeClr val="bg1">
                  <a:lumMod val="65000"/>
                </a:schemeClr>
              </a:solidFill>
              <a:ea typeface="Calibri"/>
              <a:cs typeface="Arial"/>
            </a:endParaRP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pPr marL="0" indent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000" dirty="0" smtClean="0">
                <a:ea typeface="Calibri"/>
                <a:cs typeface="Arial"/>
              </a:rPr>
              <a:t>1</a:t>
            </a:r>
            <a:r>
              <a:rPr lang="en-US" sz="2000" dirty="0">
                <a:ea typeface="Calibri"/>
                <a:cs typeface="Arial"/>
              </a:rPr>
              <a:t>, 4 , 7 , 10 , </a:t>
            </a:r>
            <a:r>
              <a:rPr lang="en-US" sz="2000" b="1" u="sng" dirty="0">
                <a:solidFill>
                  <a:srgbClr val="00B050"/>
                </a:solidFill>
                <a:ea typeface="Calibri"/>
                <a:cs typeface="Arial"/>
              </a:rPr>
              <a:t>13</a:t>
            </a:r>
            <a:r>
              <a:rPr lang="en-US" sz="2000" dirty="0">
                <a:ea typeface="Calibri"/>
                <a:cs typeface="Arial"/>
              </a:rPr>
              <a:t>, </a:t>
            </a:r>
            <a:r>
              <a:rPr lang="en-US" sz="2000" b="1" u="sng" dirty="0">
                <a:solidFill>
                  <a:srgbClr val="00B050"/>
                </a:solidFill>
                <a:ea typeface="Calibri"/>
                <a:cs typeface="Arial"/>
              </a:rPr>
              <a:t>16</a:t>
            </a:r>
            <a:r>
              <a:rPr lang="en-US" sz="2000" dirty="0">
                <a:ea typeface="Calibri"/>
                <a:cs typeface="Arial"/>
              </a:rPr>
              <a:t>, </a:t>
            </a:r>
            <a:r>
              <a:rPr lang="en-US" sz="2000" b="1" u="sng" dirty="0">
                <a:solidFill>
                  <a:srgbClr val="00B050"/>
                </a:solidFill>
                <a:ea typeface="Calibri"/>
                <a:cs typeface="Arial"/>
              </a:rPr>
              <a:t>19</a:t>
            </a:r>
            <a:r>
              <a:rPr lang="en-US" sz="2000" dirty="0">
                <a:ea typeface="Calibri"/>
                <a:cs typeface="Arial"/>
              </a:rPr>
              <a:t>, </a:t>
            </a:r>
            <a:r>
              <a:rPr lang="en-US" sz="2000" b="1" u="sng" dirty="0">
                <a:solidFill>
                  <a:srgbClr val="00B050"/>
                </a:solidFill>
                <a:ea typeface="Calibri"/>
                <a:cs typeface="Arial"/>
              </a:rPr>
              <a:t>22</a:t>
            </a:r>
            <a:r>
              <a:rPr lang="en-US" sz="2000" dirty="0">
                <a:ea typeface="Calibri"/>
                <a:cs typeface="Arial"/>
              </a:rPr>
              <a:t>, </a:t>
            </a:r>
            <a:r>
              <a:rPr lang="en-US" sz="2000" b="1" u="sng" dirty="0">
                <a:solidFill>
                  <a:srgbClr val="00B050"/>
                </a:solidFill>
                <a:ea typeface="Calibri"/>
                <a:cs typeface="Arial"/>
              </a:rPr>
              <a:t>25</a:t>
            </a:r>
            <a:r>
              <a:rPr lang="en-US" sz="2000" dirty="0">
                <a:ea typeface="Calibri"/>
                <a:cs typeface="Arial"/>
              </a:rPr>
              <a:t>, </a:t>
            </a:r>
            <a:r>
              <a:rPr lang="en-US" sz="2000" b="1" u="sng" dirty="0">
                <a:solidFill>
                  <a:srgbClr val="00B050"/>
                </a:solidFill>
                <a:ea typeface="Calibri"/>
                <a:cs typeface="Arial"/>
              </a:rPr>
              <a:t>28</a:t>
            </a:r>
            <a:r>
              <a:rPr lang="en-US" sz="2000" dirty="0">
                <a:ea typeface="Calibri"/>
                <a:cs typeface="Arial"/>
              </a:rPr>
              <a:t>, </a:t>
            </a:r>
            <a:r>
              <a:rPr lang="en-US" sz="2000" b="1" u="sng" dirty="0">
                <a:solidFill>
                  <a:srgbClr val="00B050"/>
                </a:solidFill>
                <a:ea typeface="Calibri"/>
                <a:cs typeface="Arial"/>
              </a:rPr>
              <a:t>31,</a:t>
            </a:r>
            <a:r>
              <a:rPr lang="en-US" sz="2000" b="1" dirty="0">
                <a:solidFill>
                  <a:srgbClr val="00B050"/>
                </a:solidFill>
                <a:ea typeface="Calibri"/>
                <a:cs typeface="Arial"/>
              </a:rPr>
              <a:t> </a:t>
            </a:r>
            <a:r>
              <a:rPr lang="en-US" sz="2000" b="1" u="sng" dirty="0">
                <a:solidFill>
                  <a:srgbClr val="00B050"/>
                </a:solidFill>
                <a:ea typeface="Calibri"/>
                <a:cs typeface="Arial"/>
              </a:rPr>
              <a:t>34</a:t>
            </a:r>
            <a:r>
              <a:rPr lang="en-US" sz="2000" b="1" dirty="0">
                <a:solidFill>
                  <a:srgbClr val="00B050"/>
                </a:solidFill>
                <a:ea typeface="Calibri"/>
                <a:cs typeface="Arial"/>
              </a:rPr>
              <a:t>, </a:t>
            </a:r>
            <a:r>
              <a:rPr lang="en-US" sz="2000" b="1" u="sng" dirty="0">
                <a:solidFill>
                  <a:srgbClr val="00B050"/>
                </a:solidFill>
                <a:ea typeface="Calibri"/>
                <a:cs typeface="Arial"/>
              </a:rPr>
              <a:t>37</a:t>
            </a:r>
            <a:r>
              <a:rPr lang="en-US" sz="2000" b="1" dirty="0">
                <a:solidFill>
                  <a:srgbClr val="00B050"/>
                </a:solidFill>
                <a:ea typeface="Calibri"/>
                <a:cs typeface="Arial"/>
              </a:rPr>
              <a:t>, </a:t>
            </a:r>
            <a:r>
              <a:rPr lang="en-US" sz="2000" b="1" u="sng" dirty="0">
                <a:solidFill>
                  <a:srgbClr val="00B050"/>
                </a:solidFill>
                <a:ea typeface="Calibri"/>
                <a:cs typeface="Arial"/>
              </a:rPr>
              <a:t>40</a:t>
            </a:r>
            <a:r>
              <a:rPr lang="en-US" sz="2000" b="1" dirty="0">
                <a:solidFill>
                  <a:srgbClr val="00B050"/>
                </a:solidFill>
                <a:ea typeface="Calibri"/>
                <a:cs typeface="Arial"/>
              </a:rPr>
              <a:t>, </a:t>
            </a:r>
            <a:r>
              <a:rPr lang="en-US" sz="2000" b="1" u="sng" dirty="0">
                <a:solidFill>
                  <a:srgbClr val="00B050"/>
                </a:solidFill>
                <a:ea typeface="Calibri"/>
                <a:cs typeface="Arial"/>
              </a:rPr>
              <a:t>43</a:t>
            </a:r>
            <a:r>
              <a:rPr lang="en-US" sz="2000" b="1" dirty="0">
                <a:solidFill>
                  <a:srgbClr val="00B050"/>
                </a:solidFill>
                <a:ea typeface="Calibri"/>
                <a:cs typeface="Arial"/>
              </a:rPr>
              <a:t>, </a:t>
            </a:r>
            <a:r>
              <a:rPr lang="en-US" sz="2000" b="1" u="sng" dirty="0">
                <a:solidFill>
                  <a:srgbClr val="00B050"/>
                </a:solidFill>
                <a:ea typeface="Calibri"/>
                <a:cs typeface="Arial"/>
              </a:rPr>
              <a:t>46</a:t>
            </a:r>
            <a:r>
              <a:rPr lang="en-US" sz="2000" b="1" dirty="0">
                <a:solidFill>
                  <a:srgbClr val="00B050"/>
                </a:solidFill>
                <a:ea typeface="Calibri"/>
                <a:cs typeface="Arial"/>
              </a:rPr>
              <a:t>, </a:t>
            </a:r>
            <a:r>
              <a:rPr lang="en-US" sz="2000" b="1" u="sng" dirty="0">
                <a:solidFill>
                  <a:srgbClr val="00B050"/>
                </a:solidFill>
                <a:ea typeface="Calibri"/>
                <a:cs typeface="Arial"/>
              </a:rPr>
              <a:t>49</a:t>
            </a:r>
            <a:r>
              <a:rPr lang="en-US" sz="2000" b="1" dirty="0">
                <a:solidFill>
                  <a:srgbClr val="00B050"/>
                </a:solidFill>
                <a:ea typeface="Calibri"/>
                <a:cs typeface="Arial"/>
              </a:rPr>
              <a:t>, </a:t>
            </a:r>
            <a:r>
              <a:rPr lang="en-US" sz="2000" b="1" u="sng" dirty="0">
                <a:solidFill>
                  <a:srgbClr val="00B050"/>
                </a:solidFill>
                <a:ea typeface="Calibri"/>
                <a:cs typeface="Arial"/>
              </a:rPr>
              <a:t>52</a:t>
            </a:r>
            <a:endParaRPr lang="en-US" sz="2000" dirty="0">
              <a:ea typeface="Calibri"/>
              <a:cs typeface="Arial"/>
            </a:endParaRPr>
          </a:p>
          <a:p>
            <a:endParaRPr lang="en-US" dirty="0" smtClean="0"/>
          </a:p>
          <a:p>
            <a:endParaRPr lang="en-US" dirty="0"/>
          </a:p>
          <a:p>
            <a:pPr marL="0" indent="0" algn="ctr">
              <a:buNone/>
            </a:pPr>
            <a:r>
              <a:rPr lang="en-US" sz="2800" dirty="0" smtClean="0"/>
              <a:t>a</a:t>
            </a:r>
            <a:r>
              <a:rPr lang="en-US" sz="1200" dirty="0" smtClean="0"/>
              <a:t>18</a:t>
            </a:r>
            <a:r>
              <a:rPr lang="en-US" dirty="0" smtClean="0"/>
              <a:t> = 52</a:t>
            </a:r>
          </a:p>
          <a:p>
            <a:endParaRPr lang="he-IL" dirty="0"/>
          </a:p>
        </p:txBody>
      </p:sp>
      <p:sp>
        <p:nvSpPr>
          <p:cNvPr id="4" name="חץ למטה 3"/>
          <p:cNvSpPr/>
          <p:nvPr/>
        </p:nvSpPr>
        <p:spPr>
          <a:xfrm>
            <a:off x="4478547" y="3319732"/>
            <a:ext cx="228600" cy="1066800"/>
          </a:xfrm>
          <a:prstGeom prst="down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rgbClr val="00B050"/>
              </a:solidFill>
            </a:endParaRPr>
          </a:p>
        </p:txBody>
      </p:sp>
      <p:sp>
        <p:nvSpPr>
          <p:cNvPr id="6" name="חץ למטה 5"/>
          <p:cNvSpPr/>
          <p:nvPr/>
        </p:nvSpPr>
        <p:spPr>
          <a:xfrm>
            <a:off x="4478547" y="4953000"/>
            <a:ext cx="228600" cy="1066800"/>
          </a:xfrm>
          <a:prstGeom prst="down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346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b="1" dirty="0" smtClean="0">
                <a:solidFill>
                  <a:srgbClr val="00B050"/>
                </a:solidFill>
              </a:rPr>
              <a:t>מיומנות 3</a:t>
            </a:r>
            <a:br>
              <a:rPr lang="he-IL" b="1" dirty="0" smtClean="0">
                <a:solidFill>
                  <a:srgbClr val="00B050"/>
                </a:solidFill>
              </a:rPr>
            </a:br>
            <a:r>
              <a:rPr lang="he-IL" b="1" dirty="0" smtClean="0">
                <a:solidFill>
                  <a:srgbClr val="00B050"/>
                </a:solidFill>
              </a:rPr>
              <a:t>לבדוק אם איבר כלשהו נמצא בסדרה</a:t>
            </a:r>
            <a:br>
              <a:rPr lang="he-IL" b="1" dirty="0" smtClean="0">
                <a:solidFill>
                  <a:srgbClr val="00B050"/>
                </a:solidFill>
              </a:rPr>
            </a:br>
            <a:endParaRPr lang="he-IL" b="1" dirty="0">
              <a:solidFill>
                <a:srgbClr val="00B050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dirty="0" smtClean="0"/>
              <a:t>1</a:t>
            </a:r>
            <a:r>
              <a:rPr lang="en-US" dirty="0"/>
              <a:t>, 4 , 7 , 10 , ___ , </a:t>
            </a:r>
            <a:r>
              <a:rPr lang="en-US" dirty="0" smtClean="0"/>
              <a:t>____</a:t>
            </a:r>
            <a:endParaRPr lang="he-IL" dirty="0" smtClean="0"/>
          </a:p>
          <a:p>
            <a:pPr marL="0" indent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he-IL" sz="2000" b="1" dirty="0" smtClean="0">
                <a:solidFill>
                  <a:schemeClr val="bg1">
                    <a:lumMod val="65000"/>
                  </a:schemeClr>
                </a:solidFill>
              </a:rPr>
              <a:t>האם קיים איבר בסדרה שערכו 31?</a:t>
            </a:r>
            <a:endParaRPr lang="en-US" sz="2000" b="1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 smtClean="0"/>
          </a:p>
          <a:p>
            <a:endParaRPr lang="en-US" dirty="0" smtClean="0"/>
          </a:p>
          <a:p>
            <a:pPr marL="0" indent="0" algn="ctr">
              <a:buNone/>
            </a:pPr>
            <a:r>
              <a:rPr lang="he-IL" sz="2000" b="1" dirty="0" smtClean="0">
                <a:solidFill>
                  <a:schemeClr val="bg1">
                    <a:lumMod val="65000"/>
                  </a:schemeClr>
                </a:solidFill>
              </a:rPr>
              <a:t>נשלים את הסדרה עד שנגלה</a:t>
            </a:r>
          </a:p>
          <a:p>
            <a:pPr marL="0" indent="0" algn="ctr">
              <a:buNone/>
            </a:pPr>
            <a:endParaRPr lang="he-IL" sz="2000" b="1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 algn="ctr">
              <a:buNone/>
            </a:pPr>
            <a:endParaRPr lang="he-IL" sz="2000" b="1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0" indent="0" algn="ctr">
              <a:buNone/>
            </a:pPr>
            <a:endParaRPr lang="en-US" sz="2000" b="1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0" indent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000" dirty="0" smtClean="0">
                <a:ea typeface="Calibri"/>
                <a:cs typeface="Arial"/>
              </a:rPr>
              <a:t>1</a:t>
            </a:r>
            <a:r>
              <a:rPr lang="en-US" sz="2000" dirty="0">
                <a:ea typeface="Calibri"/>
                <a:cs typeface="Arial"/>
              </a:rPr>
              <a:t>, 4 , 7 , 10 , </a:t>
            </a:r>
            <a:r>
              <a:rPr lang="en-US" sz="2000" b="1" u="sng" dirty="0">
                <a:solidFill>
                  <a:srgbClr val="00B050"/>
                </a:solidFill>
                <a:ea typeface="Calibri"/>
                <a:cs typeface="Arial"/>
              </a:rPr>
              <a:t>13</a:t>
            </a:r>
            <a:r>
              <a:rPr lang="en-US" sz="2000" dirty="0">
                <a:ea typeface="Calibri"/>
                <a:cs typeface="Arial"/>
              </a:rPr>
              <a:t>, </a:t>
            </a:r>
            <a:r>
              <a:rPr lang="en-US" sz="2000" b="1" u="sng" dirty="0">
                <a:solidFill>
                  <a:srgbClr val="00B050"/>
                </a:solidFill>
                <a:ea typeface="Calibri"/>
                <a:cs typeface="Arial"/>
              </a:rPr>
              <a:t>16</a:t>
            </a:r>
            <a:r>
              <a:rPr lang="en-US" sz="2000" dirty="0">
                <a:ea typeface="Calibri"/>
                <a:cs typeface="Arial"/>
              </a:rPr>
              <a:t>, </a:t>
            </a:r>
            <a:r>
              <a:rPr lang="en-US" sz="2000" b="1" u="sng" dirty="0">
                <a:solidFill>
                  <a:srgbClr val="00B050"/>
                </a:solidFill>
                <a:ea typeface="Calibri"/>
                <a:cs typeface="Arial"/>
              </a:rPr>
              <a:t>19</a:t>
            </a:r>
            <a:r>
              <a:rPr lang="en-US" sz="2000" dirty="0">
                <a:ea typeface="Calibri"/>
                <a:cs typeface="Arial"/>
              </a:rPr>
              <a:t>, </a:t>
            </a:r>
            <a:r>
              <a:rPr lang="en-US" sz="2000" b="1" u="sng" dirty="0">
                <a:solidFill>
                  <a:srgbClr val="00B050"/>
                </a:solidFill>
                <a:ea typeface="Calibri"/>
                <a:cs typeface="Arial"/>
              </a:rPr>
              <a:t>22</a:t>
            </a:r>
            <a:r>
              <a:rPr lang="en-US" sz="2000" dirty="0">
                <a:ea typeface="Calibri"/>
                <a:cs typeface="Arial"/>
              </a:rPr>
              <a:t>, </a:t>
            </a:r>
            <a:r>
              <a:rPr lang="en-US" sz="2000" b="1" u="sng" dirty="0">
                <a:solidFill>
                  <a:srgbClr val="00B050"/>
                </a:solidFill>
                <a:ea typeface="Calibri"/>
                <a:cs typeface="Arial"/>
              </a:rPr>
              <a:t>25</a:t>
            </a:r>
            <a:r>
              <a:rPr lang="en-US" sz="2000" dirty="0">
                <a:ea typeface="Calibri"/>
                <a:cs typeface="Arial"/>
              </a:rPr>
              <a:t>, </a:t>
            </a:r>
            <a:r>
              <a:rPr lang="en-US" sz="2000" b="1" u="sng" dirty="0">
                <a:solidFill>
                  <a:srgbClr val="00B050"/>
                </a:solidFill>
                <a:ea typeface="Calibri"/>
                <a:cs typeface="Arial"/>
              </a:rPr>
              <a:t>28</a:t>
            </a:r>
            <a:r>
              <a:rPr lang="en-US" sz="2000" dirty="0">
                <a:ea typeface="Calibri"/>
                <a:cs typeface="Arial"/>
              </a:rPr>
              <a:t>, </a:t>
            </a:r>
            <a:r>
              <a:rPr lang="en-US" sz="2000" b="1" u="sng" dirty="0" smtClean="0">
                <a:solidFill>
                  <a:srgbClr val="00B050"/>
                </a:solidFill>
                <a:ea typeface="Calibri"/>
                <a:cs typeface="Arial"/>
              </a:rPr>
              <a:t>31</a:t>
            </a:r>
            <a:r>
              <a:rPr lang="en-US" sz="2000" b="1" dirty="0" smtClean="0">
                <a:solidFill>
                  <a:srgbClr val="00B050"/>
                </a:solidFill>
                <a:ea typeface="Calibri"/>
                <a:cs typeface="Arial"/>
              </a:rPr>
              <a:t> </a:t>
            </a:r>
            <a:endParaRPr lang="en-US" sz="2000" dirty="0">
              <a:ea typeface="Calibri"/>
              <a:cs typeface="Arial"/>
            </a:endParaRPr>
          </a:p>
          <a:p>
            <a:endParaRPr lang="en-US" dirty="0" smtClean="0"/>
          </a:p>
          <a:p>
            <a:endParaRPr lang="en-US" dirty="0"/>
          </a:p>
          <a:p>
            <a:endParaRPr lang="he-IL" dirty="0"/>
          </a:p>
        </p:txBody>
      </p:sp>
      <p:sp>
        <p:nvSpPr>
          <p:cNvPr id="4" name="חץ למטה 3"/>
          <p:cNvSpPr/>
          <p:nvPr/>
        </p:nvSpPr>
        <p:spPr>
          <a:xfrm>
            <a:off x="4592847" y="2819400"/>
            <a:ext cx="228600" cy="1066800"/>
          </a:xfrm>
          <a:prstGeom prst="down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rgbClr val="00B050"/>
              </a:solidFill>
            </a:endParaRPr>
          </a:p>
        </p:txBody>
      </p:sp>
      <p:sp>
        <p:nvSpPr>
          <p:cNvPr id="6" name="חץ למטה 5"/>
          <p:cNvSpPr/>
          <p:nvPr/>
        </p:nvSpPr>
        <p:spPr>
          <a:xfrm>
            <a:off x="4592847" y="4343400"/>
            <a:ext cx="228600" cy="1066800"/>
          </a:xfrm>
          <a:prstGeom prst="down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rgbClr val="00B050"/>
              </a:solidFill>
            </a:endParaRPr>
          </a:p>
        </p:txBody>
      </p:sp>
      <p:pic>
        <p:nvPicPr>
          <p:cNvPr id="5" name="תמונה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3763" y="5276794"/>
            <a:ext cx="317633" cy="26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3062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6" grpId="0" animBg="1"/>
    </p:bld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435</Words>
  <Application>Microsoft Office PowerPoint</Application>
  <PresentationFormat>‫הצגה על המסך (4:3)</PresentationFormat>
  <Paragraphs>108</Paragraphs>
  <Slides>13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13</vt:i4>
      </vt:variant>
    </vt:vector>
  </HeadingPairs>
  <TitlesOfParts>
    <vt:vector size="14" baseType="lpstr">
      <vt:lpstr>ערכת נושא Office</vt:lpstr>
      <vt:lpstr>מצגת של PowerPoint</vt:lpstr>
      <vt:lpstr>ציוד לתלמיד</vt:lpstr>
      <vt:lpstr>מה למדנו עד כה?</vt:lpstr>
      <vt:lpstr>אילו מיומנויות נלמד כעת?</vt:lpstr>
      <vt:lpstr>מיומנות 1 למצוא איברים עוקבים דוגמא 1</vt:lpstr>
      <vt:lpstr>מיומנות 1 למצוא איברים עוקבים דוגמא 2</vt:lpstr>
      <vt:lpstr>חזרה</vt:lpstr>
      <vt:lpstr>מיומנות 2 למצוא את מיקומו הסידורי של מספר כלשהו </vt:lpstr>
      <vt:lpstr>מיומנות 3 לבדוק אם איבר כלשהו נמצא בסדרה </vt:lpstr>
      <vt:lpstr>מיומנות 3 לבדוק אם איבר כלשהו נמצא בסדרה </vt:lpstr>
      <vt:lpstr>שיטת פעולה לפתרון תרגילים</vt:lpstr>
      <vt:lpstr>תרגול</vt:lpstr>
      <vt:lpstr>משחק מתמטי מתוקשב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Windows User</dc:creator>
  <cp:lastModifiedBy>Windows User</cp:lastModifiedBy>
  <cp:revision>90</cp:revision>
  <dcterms:created xsi:type="dcterms:W3CDTF">2020-08-24T23:43:21Z</dcterms:created>
  <dcterms:modified xsi:type="dcterms:W3CDTF">2020-08-25T20:31:43Z</dcterms:modified>
</cp:coreProperties>
</file>