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F6D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CDD01988-3330-4080-8FAE-47CD2DFBBC53}" type="datetimeFigureOut">
              <a:rPr lang="he-IL" smtClean="0"/>
              <a:t>י"ג/אב/תש"פ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2326BE5-6F59-4AA9-91EF-1542B398868D}" type="slidenum">
              <a:rPr lang="he-IL" smtClean="0"/>
              <a:t>‹#›</a:t>
            </a:fld>
            <a:endParaRPr lang="he-IL"/>
          </a:p>
        </p:txBody>
      </p:sp>
    </p:spTree>
    <p:extLst>
      <p:ext uri="{BB962C8B-B14F-4D97-AF65-F5344CB8AC3E}">
        <p14:creationId xmlns:p14="http://schemas.microsoft.com/office/powerpoint/2010/main" val="1863340362"/>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DD01988-3330-4080-8FAE-47CD2DFBBC53}" type="datetimeFigureOut">
              <a:rPr lang="he-IL" smtClean="0"/>
              <a:t>י"ג/אב/תש"פ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2326BE5-6F59-4AA9-91EF-1542B398868D}" type="slidenum">
              <a:rPr lang="he-IL" smtClean="0"/>
              <a:t>‹#›</a:t>
            </a:fld>
            <a:endParaRPr lang="he-IL"/>
          </a:p>
        </p:txBody>
      </p:sp>
    </p:spTree>
    <p:extLst>
      <p:ext uri="{BB962C8B-B14F-4D97-AF65-F5344CB8AC3E}">
        <p14:creationId xmlns:p14="http://schemas.microsoft.com/office/powerpoint/2010/main" val="1880914674"/>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DD01988-3330-4080-8FAE-47CD2DFBBC53}" type="datetimeFigureOut">
              <a:rPr lang="he-IL" smtClean="0"/>
              <a:t>י"ג/אב/תש"פ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2326BE5-6F59-4AA9-91EF-1542B398868D}" type="slidenum">
              <a:rPr lang="he-IL" smtClean="0"/>
              <a:t>‹#›</a:t>
            </a:fld>
            <a:endParaRPr lang="he-IL"/>
          </a:p>
        </p:txBody>
      </p:sp>
    </p:spTree>
    <p:extLst>
      <p:ext uri="{BB962C8B-B14F-4D97-AF65-F5344CB8AC3E}">
        <p14:creationId xmlns:p14="http://schemas.microsoft.com/office/powerpoint/2010/main" val="4094858602"/>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CDD01988-3330-4080-8FAE-47CD2DFBBC53}" type="datetimeFigureOut">
              <a:rPr lang="he-IL" smtClean="0"/>
              <a:t>י"ג/אב/תש"פ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2326BE5-6F59-4AA9-91EF-1542B398868D}" type="slidenum">
              <a:rPr lang="he-IL" smtClean="0"/>
              <a:t>‹#›</a:t>
            </a:fld>
            <a:endParaRPr lang="he-IL"/>
          </a:p>
        </p:txBody>
      </p:sp>
    </p:spTree>
    <p:extLst>
      <p:ext uri="{BB962C8B-B14F-4D97-AF65-F5344CB8AC3E}">
        <p14:creationId xmlns:p14="http://schemas.microsoft.com/office/powerpoint/2010/main" val="2317547872"/>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CDD01988-3330-4080-8FAE-47CD2DFBBC53}" type="datetimeFigureOut">
              <a:rPr lang="he-IL" smtClean="0"/>
              <a:t>י"ג/אב/תש"פ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2326BE5-6F59-4AA9-91EF-1542B398868D}" type="slidenum">
              <a:rPr lang="he-IL" smtClean="0"/>
              <a:t>‹#›</a:t>
            </a:fld>
            <a:endParaRPr lang="he-IL"/>
          </a:p>
        </p:txBody>
      </p:sp>
    </p:spTree>
    <p:extLst>
      <p:ext uri="{BB962C8B-B14F-4D97-AF65-F5344CB8AC3E}">
        <p14:creationId xmlns:p14="http://schemas.microsoft.com/office/powerpoint/2010/main" val="2381553684"/>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CDD01988-3330-4080-8FAE-47CD2DFBBC53}" type="datetimeFigureOut">
              <a:rPr lang="he-IL" smtClean="0"/>
              <a:t>י"ג/אב/תש"פ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2326BE5-6F59-4AA9-91EF-1542B398868D}" type="slidenum">
              <a:rPr lang="he-IL" smtClean="0"/>
              <a:t>‹#›</a:t>
            </a:fld>
            <a:endParaRPr lang="he-IL"/>
          </a:p>
        </p:txBody>
      </p:sp>
    </p:spTree>
    <p:extLst>
      <p:ext uri="{BB962C8B-B14F-4D97-AF65-F5344CB8AC3E}">
        <p14:creationId xmlns:p14="http://schemas.microsoft.com/office/powerpoint/2010/main" val="2292264324"/>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CDD01988-3330-4080-8FAE-47CD2DFBBC53}" type="datetimeFigureOut">
              <a:rPr lang="he-IL" smtClean="0"/>
              <a:t>י"ג/אב/תש"פ</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E2326BE5-6F59-4AA9-91EF-1542B398868D}" type="slidenum">
              <a:rPr lang="he-IL" smtClean="0"/>
              <a:t>‹#›</a:t>
            </a:fld>
            <a:endParaRPr lang="he-IL"/>
          </a:p>
        </p:txBody>
      </p:sp>
    </p:spTree>
    <p:extLst>
      <p:ext uri="{BB962C8B-B14F-4D97-AF65-F5344CB8AC3E}">
        <p14:creationId xmlns:p14="http://schemas.microsoft.com/office/powerpoint/2010/main" val="3340811605"/>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CDD01988-3330-4080-8FAE-47CD2DFBBC53}" type="datetimeFigureOut">
              <a:rPr lang="he-IL" smtClean="0"/>
              <a:t>י"ג/אב/תש"פ</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E2326BE5-6F59-4AA9-91EF-1542B398868D}" type="slidenum">
              <a:rPr lang="he-IL" smtClean="0"/>
              <a:t>‹#›</a:t>
            </a:fld>
            <a:endParaRPr lang="he-IL"/>
          </a:p>
        </p:txBody>
      </p:sp>
    </p:spTree>
    <p:extLst>
      <p:ext uri="{BB962C8B-B14F-4D97-AF65-F5344CB8AC3E}">
        <p14:creationId xmlns:p14="http://schemas.microsoft.com/office/powerpoint/2010/main" val="2488729910"/>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CDD01988-3330-4080-8FAE-47CD2DFBBC53}" type="datetimeFigureOut">
              <a:rPr lang="he-IL" smtClean="0"/>
              <a:t>י"ג/אב/תש"פ</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E2326BE5-6F59-4AA9-91EF-1542B398868D}" type="slidenum">
              <a:rPr lang="he-IL" smtClean="0"/>
              <a:t>‹#›</a:t>
            </a:fld>
            <a:endParaRPr lang="he-IL"/>
          </a:p>
        </p:txBody>
      </p:sp>
    </p:spTree>
    <p:extLst>
      <p:ext uri="{BB962C8B-B14F-4D97-AF65-F5344CB8AC3E}">
        <p14:creationId xmlns:p14="http://schemas.microsoft.com/office/powerpoint/2010/main" val="2726885696"/>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CDD01988-3330-4080-8FAE-47CD2DFBBC53}" type="datetimeFigureOut">
              <a:rPr lang="he-IL" smtClean="0"/>
              <a:t>י"ג/אב/תש"פ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2326BE5-6F59-4AA9-91EF-1542B398868D}" type="slidenum">
              <a:rPr lang="he-IL" smtClean="0"/>
              <a:t>‹#›</a:t>
            </a:fld>
            <a:endParaRPr lang="he-IL"/>
          </a:p>
        </p:txBody>
      </p:sp>
    </p:spTree>
    <p:extLst>
      <p:ext uri="{BB962C8B-B14F-4D97-AF65-F5344CB8AC3E}">
        <p14:creationId xmlns:p14="http://schemas.microsoft.com/office/powerpoint/2010/main" val="2289687973"/>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CDD01988-3330-4080-8FAE-47CD2DFBBC53}" type="datetimeFigureOut">
              <a:rPr lang="he-IL" smtClean="0"/>
              <a:t>י"ג/אב/תש"פ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2326BE5-6F59-4AA9-91EF-1542B398868D}" type="slidenum">
              <a:rPr lang="he-IL" smtClean="0"/>
              <a:t>‹#›</a:t>
            </a:fld>
            <a:endParaRPr lang="he-IL"/>
          </a:p>
        </p:txBody>
      </p:sp>
    </p:spTree>
    <p:extLst>
      <p:ext uri="{BB962C8B-B14F-4D97-AF65-F5344CB8AC3E}">
        <p14:creationId xmlns:p14="http://schemas.microsoft.com/office/powerpoint/2010/main" val="777810034"/>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lum/>
          </a:blip>
          <a:srcRect/>
          <a:stretch>
            <a:fillRect l="-10000" r="-10000"/>
          </a:stretch>
        </a:blip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DD01988-3330-4080-8FAE-47CD2DFBBC53}" type="datetimeFigureOut">
              <a:rPr lang="he-IL" smtClean="0"/>
              <a:t>י"ג/אב/תש"פ</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2326BE5-6F59-4AA9-91EF-1542B398868D}" type="slidenum">
              <a:rPr lang="he-IL" smtClean="0"/>
              <a:t>‹#›</a:t>
            </a:fld>
            <a:endParaRPr lang="he-IL"/>
          </a:p>
        </p:txBody>
      </p:sp>
    </p:spTree>
    <p:extLst>
      <p:ext uri="{BB962C8B-B14F-4D97-AF65-F5344CB8AC3E}">
        <p14:creationId xmlns:p14="http://schemas.microsoft.com/office/powerpoint/2010/main" val="1967242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video" Target="https://www.youtube.com/embed/yzWASs0Nh7I"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money.ort.org.il/%d7%91%d7%97%d7%9f-%d7%90%d7%aa-%d7%a2%d7%a6%d7%9e%d7%9a-%d7%90%d7%99%d7%96%d7%9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padlet.com/leorbern/nit9eb17bqwoxfvh"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mako.co.il/news-money/2019_q4/Article-638060666724e61026.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950785" y="609599"/>
            <a:ext cx="8653715" cy="1446550"/>
          </a:xfrm>
          <a:prstGeom prst="rect">
            <a:avLst/>
          </a:prstGeom>
          <a:noFill/>
        </p:spPr>
        <p:txBody>
          <a:bodyPr wrap="square" lIns="91440" tIns="45720" rIns="91440" bIns="45720">
            <a:spAutoFit/>
          </a:bodyPr>
          <a:lstStyle/>
          <a:p>
            <a:pPr algn="ctr"/>
            <a:r>
              <a:rPr lang="he-IL" sz="4400" b="1" cap="none" spc="0" dirty="0" smtClean="0">
                <a:ln w="0"/>
                <a:solidFill>
                  <a:schemeClr val="accent2">
                    <a:lumMod val="50000"/>
                  </a:schemeClr>
                </a:solidFill>
                <a:effectLst>
                  <a:outerShdw blurRad="38100" dist="19050" dir="2700000" algn="tl" rotWithShape="0">
                    <a:schemeClr val="dk1">
                      <a:alpha val="40000"/>
                    </a:schemeClr>
                  </a:outerShdw>
                </a:effectLst>
                <a:cs typeface="+mj-cs"/>
              </a:rPr>
              <a:t>אתמול נשלח לכם סרטון לצפייה, האם כולם צפו?</a:t>
            </a:r>
            <a:endParaRPr lang="he-IL" sz="4400" b="1" cap="none" spc="0" dirty="0">
              <a:ln w="0"/>
              <a:solidFill>
                <a:schemeClr val="accent2">
                  <a:lumMod val="50000"/>
                </a:schemeClr>
              </a:solidFill>
              <a:effectLst>
                <a:outerShdw blurRad="38100" dist="19050" dir="2700000" algn="tl" rotWithShape="0">
                  <a:schemeClr val="dk1">
                    <a:alpha val="40000"/>
                  </a:schemeClr>
                </a:outerShdw>
              </a:effectLst>
              <a:cs typeface="+mj-cs"/>
            </a:endParaRPr>
          </a:p>
        </p:txBody>
      </p:sp>
      <p:pic>
        <p:nvPicPr>
          <p:cNvPr id="5" name="yzWASs0Nh7I"/>
          <p:cNvPicPr>
            <a:picLocks noRot="1" noChangeAspect="1"/>
          </p:cNvPicPr>
          <p:nvPr>
            <a:videoFile r:link="rId1"/>
          </p:nvPr>
        </p:nvPicPr>
        <p:blipFill>
          <a:blip r:embed="rId3"/>
          <a:stretch>
            <a:fillRect/>
          </a:stretch>
        </p:blipFill>
        <p:spPr>
          <a:xfrm>
            <a:off x="3991642" y="2056149"/>
            <a:ext cx="4572000" cy="2571750"/>
          </a:xfrm>
          <a:prstGeom prst="rect">
            <a:avLst/>
          </a:prstGeom>
        </p:spPr>
      </p:pic>
      <p:sp>
        <p:nvSpPr>
          <p:cNvPr id="7" name="מלבן 6"/>
          <p:cNvSpPr/>
          <p:nvPr/>
        </p:nvSpPr>
        <p:spPr>
          <a:xfrm>
            <a:off x="2780588" y="5416034"/>
            <a:ext cx="6882012" cy="646331"/>
          </a:xfrm>
          <a:prstGeom prst="rect">
            <a:avLst/>
          </a:prstGeom>
        </p:spPr>
        <p:txBody>
          <a:bodyPr wrap="none">
            <a:spAutoFit/>
          </a:bodyPr>
          <a:lstStyle/>
          <a:p>
            <a:pPr algn="ctr"/>
            <a:r>
              <a:rPr lang="he-IL" sz="3600" b="1" dirty="0" smtClean="0">
                <a:ln w="0"/>
                <a:solidFill>
                  <a:schemeClr val="accent2">
                    <a:lumMod val="50000"/>
                  </a:schemeClr>
                </a:solidFill>
                <a:effectLst>
                  <a:outerShdw blurRad="38100" dist="19050" dir="2700000" algn="tl" rotWithShape="0">
                    <a:schemeClr val="dk1">
                      <a:alpha val="40000"/>
                    </a:schemeClr>
                  </a:outerShdw>
                </a:effectLst>
                <a:cs typeface="+mj-cs"/>
              </a:rPr>
              <a:t>שתפו בדבר אחד חדש שלמדתם מהסרטון</a:t>
            </a:r>
            <a:endParaRPr lang="he-IL" sz="3600" b="1" dirty="0">
              <a:ln w="0"/>
              <a:solidFill>
                <a:schemeClr val="accent2">
                  <a:lumMod val="50000"/>
                </a:schemeClr>
              </a:solidFill>
              <a:effectLst>
                <a:outerShdw blurRad="38100" dist="19050" dir="2700000" algn="tl" rotWithShape="0">
                  <a:schemeClr val="dk1">
                    <a:alpha val="40000"/>
                  </a:schemeClr>
                </a:outerShdw>
              </a:effectLst>
              <a:cs typeface="+mj-cs"/>
            </a:endParaRPr>
          </a:p>
        </p:txBody>
      </p:sp>
    </p:spTree>
    <p:extLst>
      <p:ext uri="{BB962C8B-B14F-4D97-AF65-F5344CB8AC3E}">
        <p14:creationId xmlns:p14="http://schemas.microsoft.com/office/powerpoint/2010/main" val="4033378924"/>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500062"/>
            <a:ext cx="10515600" cy="1325563"/>
          </a:xfrm>
        </p:spPr>
        <p:txBody>
          <a:bodyPr/>
          <a:lstStyle/>
          <a:p>
            <a:pPr algn="ctr"/>
            <a:r>
              <a:rPr lang="he-IL" b="1" dirty="0" smtClean="0">
                <a:ln w="0"/>
                <a:solidFill>
                  <a:schemeClr val="accent2">
                    <a:lumMod val="50000"/>
                  </a:schemeClr>
                </a:solidFill>
                <a:effectLst>
                  <a:outerShdw blurRad="38100" dist="19050" dir="2700000" algn="tl" rotWithShape="0">
                    <a:schemeClr val="dk1">
                      <a:alpha val="40000"/>
                    </a:schemeClr>
                  </a:outerShdw>
                </a:effectLst>
              </a:rPr>
              <a:t>איזה מין צרכן אני?!</a:t>
            </a:r>
            <a:br>
              <a:rPr lang="he-IL" b="1" dirty="0" smtClean="0">
                <a:ln w="0"/>
                <a:solidFill>
                  <a:schemeClr val="accent2">
                    <a:lumMod val="50000"/>
                  </a:schemeClr>
                </a:solidFill>
                <a:effectLst>
                  <a:outerShdw blurRad="38100" dist="19050" dir="2700000" algn="tl" rotWithShape="0">
                    <a:schemeClr val="dk1">
                      <a:alpha val="40000"/>
                    </a:schemeClr>
                  </a:outerShdw>
                </a:effectLst>
              </a:rPr>
            </a:br>
            <a:endParaRPr lang="he-IL" b="1" dirty="0">
              <a:solidFill>
                <a:schemeClr val="accent2">
                  <a:lumMod val="50000"/>
                </a:schemeClr>
              </a:solidFill>
            </a:endParaRPr>
          </a:p>
        </p:txBody>
      </p:sp>
      <p:sp>
        <p:nvSpPr>
          <p:cNvPr id="4" name="מציין מיקום תוכן 3"/>
          <p:cNvSpPr>
            <a:spLocks noGrp="1"/>
          </p:cNvSpPr>
          <p:nvPr>
            <p:ph idx="1"/>
          </p:nvPr>
        </p:nvSpPr>
        <p:spPr/>
        <p:txBody>
          <a:bodyPr/>
          <a:lstStyle/>
          <a:p>
            <a:pPr>
              <a:lnSpc>
                <a:spcPct val="150000"/>
              </a:lnSpc>
            </a:pPr>
            <a:r>
              <a:rPr lang="en-US" dirty="0" smtClean="0">
                <a:hlinkClick r:id="rId2"/>
              </a:rPr>
              <a:t>https://money.ort.org.il/%d7%91%d7%97%d7%9f-%</a:t>
            </a:r>
            <a:r>
              <a:rPr lang="en-US" b="1" dirty="0" smtClean="0">
                <a:cs typeface="+mj-cs"/>
                <a:hlinkClick r:id="rId2"/>
              </a:rPr>
              <a:t>d7%90%d7%aa-%d7%a2%d7%a6%d7%9e%d7%9a-%d7%90%d7%99%d7%96%d7%94-</a:t>
            </a:r>
            <a:endParaRPr lang="en-US" b="1" dirty="0" smtClean="0">
              <a:cs typeface="+mj-cs"/>
            </a:endParaRPr>
          </a:p>
          <a:p>
            <a:pPr>
              <a:lnSpc>
                <a:spcPct val="150000"/>
              </a:lnSpc>
            </a:pPr>
            <a:r>
              <a:rPr lang="he-IL" b="1" dirty="0" smtClean="0">
                <a:cs typeface="+mj-cs"/>
              </a:rPr>
              <a:t>היכנסו לקישור המצורף וענו על השאלון, "אילו צרכנים אתם?"</a:t>
            </a:r>
          </a:p>
          <a:p>
            <a:pPr>
              <a:lnSpc>
                <a:spcPct val="150000"/>
              </a:lnSpc>
            </a:pPr>
            <a:r>
              <a:rPr lang="he-IL" b="1" dirty="0" smtClean="0">
                <a:cs typeface="+mj-cs"/>
              </a:rPr>
              <a:t>איזה סוג צרכנים אתם לפי תשובותיכם? חכמים</a:t>
            </a:r>
            <a:r>
              <a:rPr lang="he-IL" b="1" dirty="0">
                <a:cs typeface="+mj-cs"/>
              </a:rPr>
              <a:t>, ממוצעים או פראיירים?</a:t>
            </a:r>
          </a:p>
        </p:txBody>
      </p:sp>
    </p:spTree>
    <p:extLst>
      <p:ext uri="{BB962C8B-B14F-4D97-AF65-F5344CB8AC3E}">
        <p14:creationId xmlns:p14="http://schemas.microsoft.com/office/powerpoint/2010/main" val="544640253"/>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b="1" dirty="0" smtClean="0">
                <a:solidFill>
                  <a:schemeClr val="accent2">
                    <a:lumMod val="50000"/>
                  </a:schemeClr>
                </a:solidFill>
              </a:rPr>
              <a:t>אז מה בתפריט הלמידה היום?</a:t>
            </a:r>
            <a:endParaRPr lang="he-IL" b="1" dirty="0">
              <a:solidFill>
                <a:schemeClr val="accent2">
                  <a:lumMod val="50000"/>
                </a:schemeClr>
              </a:solidFill>
            </a:endParaRPr>
          </a:p>
        </p:txBody>
      </p:sp>
      <p:sp>
        <p:nvSpPr>
          <p:cNvPr id="3" name="מציין מיקום תוכן 2"/>
          <p:cNvSpPr>
            <a:spLocks noGrp="1"/>
          </p:cNvSpPr>
          <p:nvPr>
            <p:ph idx="1"/>
          </p:nvPr>
        </p:nvSpPr>
        <p:spPr/>
        <p:txBody>
          <a:bodyPr/>
          <a:lstStyle/>
          <a:p>
            <a:pPr>
              <a:lnSpc>
                <a:spcPct val="150000"/>
              </a:lnSpc>
            </a:pPr>
            <a:r>
              <a:rPr lang="he-IL" b="1" dirty="0" smtClean="0">
                <a:cs typeface="+mj-cs"/>
              </a:rPr>
              <a:t>מה הרעיון בכלל בקניון?</a:t>
            </a:r>
          </a:p>
          <a:p>
            <a:pPr>
              <a:lnSpc>
                <a:spcPct val="150000"/>
              </a:lnSpc>
            </a:pPr>
            <a:r>
              <a:rPr lang="he-IL" b="1" dirty="0" smtClean="0">
                <a:cs typeface="+mj-cs"/>
              </a:rPr>
              <a:t>תרבות הצריכה על קצה המזלג</a:t>
            </a:r>
          </a:p>
          <a:p>
            <a:pPr>
              <a:lnSpc>
                <a:spcPct val="150000"/>
              </a:lnSpc>
            </a:pPr>
            <a:r>
              <a:rPr lang="he-IL" b="1" dirty="0" smtClean="0">
                <a:cs typeface="+mj-cs"/>
              </a:rPr>
              <a:t>במה שונה קניון מחנויות ברחוב? - משימה</a:t>
            </a:r>
          </a:p>
          <a:p>
            <a:pPr>
              <a:lnSpc>
                <a:spcPct val="150000"/>
              </a:lnSpc>
            </a:pPr>
            <a:r>
              <a:rPr lang="he-IL" b="1" dirty="0" smtClean="0">
                <a:cs typeface="+mj-cs"/>
              </a:rPr>
              <a:t>סיכום שיעור ומתן משימה ביתית</a:t>
            </a:r>
            <a:endParaRPr lang="he-IL" b="1" dirty="0">
              <a:cs typeface="+mj-cs"/>
            </a:endParaRPr>
          </a:p>
        </p:txBody>
      </p:sp>
    </p:spTree>
    <p:extLst>
      <p:ext uri="{BB962C8B-B14F-4D97-AF65-F5344CB8AC3E}">
        <p14:creationId xmlns:p14="http://schemas.microsoft.com/office/powerpoint/2010/main" val="1891469503"/>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b="1" dirty="0" smtClean="0">
                <a:solidFill>
                  <a:schemeClr val="accent2">
                    <a:lumMod val="50000"/>
                  </a:schemeClr>
                </a:solidFill>
              </a:rPr>
              <a:t>מה הרעיון בקניון?</a:t>
            </a:r>
            <a:br>
              <a:rPr lang="he-IL" b="1" dirty="0" smtClean="0">
                <a:solidFill>
                  <a:schemeClr val="accent2">
                    <a:lumMod val="50000"/>
                  </a:schemeClr>
                </a:solidFill>
              </a:rPr>
            </a:br>
            <a:endParaRPr lang="he-IL" dirty="0">
              <a:solidFill>
                <a:schemeClr val="accent2">
                  <a:lumMod val="50000"/>
                </a:schemeClr>
              </a:solidFill>
            </a:endParaRPr>
          </a:p>
        </p:txBody>
      </p:sp>
      <p:sp>
        <p:nvSpPr>
          <p:cNvPr id="3" name="מציין מיקום תוכן 2"/>
          <p:cNvSpPr>
            <a:spLocks noGrp="1"/>
          </p:cNvSpPr>
          <p:nvPr>
            <p:ph idx="1"/>
          </p:nvPr>
        </p:nvSpPr>
        <p:spPr>
          <a:xfrm>
            <a:off x="838200" y="1320801"/>
            <a:ext cx="10515600" cy="4978400"/>
          </a:xfrm>
        </p:spPr>
        <p:txBody>
          <a:bodyPr>
            <a:normAutofit fontScale="62500" lnSpcReduction="20000"/>
          </a:bodyPr>
          <a:lstStyle/>
          <a:p>
            <a:pPr>
              <a:lnSpc>
                <a:spcPct val="160000"/>
              </a:lnSpc>
            </a:pPr>
            <a:r>
              <a:rPr lang="he-IL" sz="3200" b="1" dirty="0" smtClean="0">
                <a:cs typeface="+mj-cs"/>
              </a:rPr>
              <a:t>הקניון הוא מרכז קניות בו ניתן למצוא חנויות בגדים, נעלים, תכשיטים, בשמים, מזון מהיר ועוד ועוד...כל אלה תחת קורת גג אחת. מבחינה אדריכלית הוא שואב השראה מכנסיות, מקדשים ובתי תפילה המוניים.</a:t>
            </a:r>
          </a:p>
          <a:p>
            <a:pPr>
              <a:lnSpc>
                <a:spcPct val="160000"/>
              </a:lnSpc>
            </a:pPr>
            <a:r>
              <a:rPr lang="he-IL" sz="3200" b="1" dirty="0" smtClean="0">
                <a:cs typeface="+mj-cs"/>
              </a:rPr>
              <a:t>כמעט בכל עיר יש קניון והקניונים בעולם דומים זה לזה בעיצוב.</a:t>
            </a:r>
          </a:p>
          <a:p>
            <a:pPr>
              <a:lnSpc>
                <a:spcPct val="160000"/>
              </a:lnSpc>
            </a:pPr>
            <a:r>
              <a:rPr lang="he-IL" sz="3200" b="1" dirty="0" smtClean="0">
                <a:cs typeface="+mj-cs"/>
              </a:rPr>
              <a:t>קניונים מעוררים באנשים את החשק לרכוש מוצרים ושירותים תוך תחושה שהם נמצאים במקום יוקרתי ובין לאומי.</a:t>
            </a:r>
          </a:p>
          <a:p>
            <a:pPr>
              <a:lnSpc>
                <a:spcPct val="160000"/>
              </a:lnSpc>
            </a:pPr>
            <a:r>
              <a:rPr lang="he-IL" sz="3200" b="1" dirty="0">
                <a:cs typeface="+mj-cs"/>
              </a:rPr>
              <a:t>התכנון הפנימי מאלץ את הנכנסים לעבור לכל אורך המעברים ולחלוף על פני חנויות </a:t>
            </a:r>
            <a:r>
              <a:rPr lang="he-IL" sz="3200" b="1" dirty="0" smtClean="0">
                <a:cs typeface="+mj-cs"/>
              </a:rPr>
              <a:t>רבות. המדרגות </a:t>
            </a:r>
            <a:r>
              <a:rPr lang="he-IL" sz="3200" b="1" dirty="0">
                <a:cs typeface="+mj-cs"/>
              </a:rPr>
              <a:t>הנעות והמעליות נמצאות </a:t>
            </a:r>
            <a:r>
              <a:rPr lang="he-IL" sz="3200" b="1" dirty="0" smtClean="0">
                <a:cs typeface="+mj-cs"/>
              </a:rPr>
              <a:t>בקצוות באופן מכוון.</a:t>
            </a:r>
          </a:p>
          <a:p>
            <a:pPr>
              <a:lnSpc>
                <a:spcPct val="160000"/>
              </a:lnSpc>
            </a:pPr>
            <a:r>
              <a:rPr lang="he-IL" sz="3200" b="1" dirty="0">
                <a:cs typeface="+mj-cs"/>
              </a:rPr>
              <a:t>מהרגע שנכנסים לקניון מאבדים </a:t>
            </a:r>
            <a:r>
              <a:rPr lang="he-IL" sz="3200" b="1" dirty="0" smtClean="0">
                <a:cs typeface="+mj-cs"/>
              </a:rPr>
              <a:t>את תחושת הזמן: לא </a:t>
            </a:r>
            <a:r>
              <a:rPr lang="he-IL" sz="3200" b="1" dirty="0">
                <a:cs typeface="+mj-cs"/>
              </a:rPr>
              <a:t>רואים כשמחשיך ולא מרגישים </a:t>
            </a:r>
            <a:r>
              <a:rPr lang="he-IL" sz="3200" b="1" dirty="0" smtClean="0">
                <a:cs typeface="+mj-cs"/>
              </a:rPr>
              <a:t>אם יורד </a:t>
            </a:r>
            <a:r>
              <a:rPr lang="he-IL" sz="3200" b="1" dirty="0">
                <a:cs typeface="+mj-cs"/>
              </a:rPr>
              <a:t>גשם או חם. ריחות </a:t>
            </a:r>
            <a:r>
              <a:rPr lang="he-IL" sz="3200" b="1" dirty="0" smtClean="0">
                <a:cs typeface="+mj-cs"/>
              </a:rPr>
              <a:t>נעימים ומוסיקה </a:t>
            </a:r>
            <a:r>
              <a:rPr lang="he-IL" sz="3200" b="1" dirty="0">
                <a:cs typeface="+mj-cs"/>
              </a:rPr>
              <a:t>נעימה מלווים את </a:t>
            </a:r>
            <a:r>
              <a:rPr lang="he-IL" sz="3200" b="1" dirty="0" smtClean="0">
                <a:cs typeface="+mj-cs"/>
              </a:rPr>
              <a:t>השיטוט לאורך </a:t>
            </a:r>
            <a:r>
              <a:rPr lang="he-IL" sz="3200" b="1" dirty="0">
                <a:cs typeface="+mj-cs"/>
              </a:rPr>
              <a:t>המעברים. </a:t>
            </a:r>
            <a:r>
              <a:rPr lang="he-IL" sz="3200" b="1" dirty="0" smtClean="0">
                <a:cs typeface="+mj-cs"/>
              </a:rPr>
              <a:t>כל זה מתוכנן על מנת לייצר חוויה </a:t>
            </a:r>
            <a:r>
              <a:rPr lang="he-IL" sz="3200" b="1" dirty="0">
                <a:cs typeface="+mj-cs"/>
              </a:rPr>
              <a:t>נעימה </a:t>
            </a:r>
            <a:r>
              <a:rPr lang="he-IL" sz="3200" b="1" dirty="0" smtClean="0">
                <a:cs typeface="+mj-cs"/>
              </a:rPr>
              <a:t>לכל החושים</a:t>
            </a:r>
            <a:r>
              <a:rPr lang="he-IL" sz="3200" b="1" dirty="0">
                <a:cs typeface="+mj-cs"/>
              </a:rPr>
              <a:t>.</a:t>
            </a:r>
            <a:endParaRPr lang="he-IL" sz="3200" b="1" dirty="0" smtClean="0">
              <a:cs typeface="+mj-cs"/>
            </a:endParaRPr>
          </a:p>
          <a:p>
            <a:endParaRPr lang="he-IL" dirty="0" smtClean="0"/>
          </a:p>
        </p:txBody>
      </p:sp>
    </p:spTree>
    <p:extLst>
      <p:ext uri="{BB962C8B-B14F-4D97-AF65-F5344CB8AC3E}">
        <p14:creationId xmlns:p14="http://schemas.microsoft.com/office/powerpoint/2010/main" val="704220206"/>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b="1" dirty="0" smtClean="0">
                <a:solidFill>
                  <a:schemeClr val="accent2">
                    <a:lumMod val="50000"/>
                  </a:schemeClr>
                </a:solidFill>
              </a:rPr>
              <a:t>תרבות הצריכה על קצה המזלג...</a:t>
            </a:r>
            <a:endParaRPr lang="he-IL" dirty="0"/>
          </a:p>
        </p:txBody>
      </p:sp>
      <p:sp>
        <p:nvSpPr>
          <p:cNvPr id="3" name="מציין מיקום תוכן 2"/>
          <p:cNvSpPr>
            <a:spLocks noGrp="1"/>
          </p:cNvSpPr>
          <p:nvPr>
            <p:ph idx="1"/>
          </p:nvPr>
        </p:nvSpPr>
        <p:spPr/>
        <p:txBody>
          <a:bodyPr>
            <a:normAutofit/>
          </a:bodyPr>
          <a:lstStyle/>
          <a:p>
            <a:pPr>
              <a:lnSpc>
                <a:spcPct val="150000"/>
              </a:lnSpc>
            </a:pPr>
            <a:r>
              <a:rPr lang="he-IL" b="1" dirty="0" smtClean="0">
                <a:cs typeface="+mj-cs"/>
              </a:rPr>
              <a:t>האם אי פעם שמתם לב שישנם מעט ספסלים בקניון? האם שמתם לב שכמעט ואין שעונים המציינים את השעה? האם שמתם לב למוזיקה הנעימה ברקע? – כל אלו אינם מקריים!!!</a:t>
            </a:r>
          </a:p>
          <a:p>
            <a:pPr>
              <a:lnSpc>
                <a:spcPct val="150000"/>
              </a:lnSpc>
            </a:pPr>
            <a:r>
              <a:rPr lang="he-IL" b="1" dirty="0">
                <a:cs typeface="+mj-cs"/>
              </a:rPr>
              <a:t>הקניון הוא סימן ההיכר של </a:t>
            </a:r>
            <a:r>
              <a:rPr lang="he-IL" b="1" u="sng" dirty="0">
                <a:cs typeface="+mj-cs"/>
              </a:rPr>
              <a:t>תרבות הצריכה</a:t>
            </a:r>
            <a:r>
              <a:rPr lang="he-IL" b="1" dirty="0">
                <a:cs typeface="+mj-cs"/>
              </a:rPr>
              <a:t>. זהו מושג המתאר את המנהג של </a:t>
            </a:r>
            <a:r>
              <a:rPr lang="he-IL" b="1" dirty="0" smtClean="0">
                <a:cs typeface="+mj-cs"/>
              </a:rPr>
              <a:t>האנשים לקנות </a:t>
            </a:r>
            <a:r>
              <a:rPr lang="he-IL" b="1" dirty="0">
                <a:cs typeface="+mj-cs"/>
              </a:rPr>
              <a:t>יותר דברים ממה שהם צריכים</a:t>
            </a:r>
            <a:r>
              <a:rPr lang="he-IL" b="1" dirty="0" smtClean="0">
                <a:cs typeface="+mj-cs"/>
              </a:rPr>
              <a:t>.</a:t>
            </a:r>
          </a:p>
          <a:p>
            <a:r>
              <a:rPr lang="he-IL" b="1" dirty="0">
                <a:cs typeface="+mj-cs"/>
              </a:rPr>
              <a:t>תרבות הצריכה היא חלק מהשפעה של </a:t>
            </a:r>
            <a:r>
              <a:rPr lang="he-IL" b="1" dirty="0" smtClean="0">
                <a:cs typeface="+mj-cs"/>
              </a:rPr>
              <a:t>התרבות האמריקאית </a:t>
            </a:r>
            <a:r>
              <a:rPr lang="he-IL" b="1" dirty="0">
                <a:cs typeface="+mj-cs"/>
              </a:rPr>
              <a:t>על כל העולם </a:t>
            </a:r>
            <a:r>
              <a:rPr lang="he-IL" b="1" dirty="0" smtClean="0">
                <a:cs typeface="+mj-cs"/>
              </a:rPr>
              <a:t>– </a:t>
            </a:r>
            <a:r>
              <a:rPr lang="he-IL" b="1" u="sng" dirty="0" smtClean="0">
                <a:cs typeface="+mj-cs"/>
              </a:rPr>
              <a:t>אמריקניזציה</a:t>
            </a:r>
            <a:r>
              <a:rPr lang="he-IL" b="1" dirty="0" smtClean="0">
                <a:cs typeface="+mj-cs"/>
              </a:rPr>
              <a:t>.</a:t>
            </a:r>
          </a:p>
          <a:p>
            <a:endParaRPr lang="he-IL" dirty="0" smtClean="0"/>
          </a:p>
        </p:txBody>
      </p:sp>
    </p:spTree>
    <p:extLst>
      <p:ext uri="{BB962C8B-B14F-4D97-AF65-F5344CB8AC3E}">
        <p14:creationId xmlns:p14="http://schemas.microsoft.com/office/powerpoint/2010/main" val="1746140660"/>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ctr"/>
            <a:r>
              <a:rPr lang="he-IL" b="1" dirty="0" smtClean="0">
                <a:solidFill>
                  <a:schemeClr val="accent2">
                    <a:lumMod val="50000"/>
                  </a:schemeClr>
                </a:solidFill>
              </a:rPr>
              <a:t>במה שונה קניון מחנויות ברחוב? – משימה </a:t>
            </a:r>
            <a:r>
              <a:rPr lang="en-US" sz="2700" dirty="0" smtClean="0">
                <a:hlinkClick r:id="rId2"/>
              </a:rPr>
              <a:t>https://padlet.com/leorbern/nit9eb17bqwoxfvh</a:t>
            </a:r>
            <a:r>
              <a:rPr lang="he-IL" b="1" dirty="0" smtClean="0">
                <a:solidFill>
                  <a:schemeClr val="accent2">
                    <a:lumMod val="50000"/>
                  </a:schemeClr>
                </a:solidFill>
              </a:rPr>
              <a:t/>
            </a:r>
            <a:br>
              <a:rPr lang="he-IL" b="1" dirty="0" smtClean="0">
                <a:solidFill>
                  <a:schemeClr val="accent2">
                    <a:lumMod val="50000"/>
                  </a:schemeClr>
                </a:solidFill>
              </a:rPr>
            </a:br>
            <a:endParaRPr lang="he-IL" dirty="0">
              <a:solidFill>
                <a:schemeClr val="accent2">
                  <a:lumMod val="50000"/>
                </a:schemeClr>
              </a:solidFill>
            </a:endParaRPr>
          </a:p>
        </p:txBody>
      </p:sp>
      <p:sp>
        <p:nvSpPr>
          <p:cNvPr id="3" name="מציין מיקום תוכן 2"/>
          <p:cNvSpPr>
            <a:spLocks noGrp="1"/>
          </p:cNvSpPr>
          <p:nvPr>
            <p:ph idx="1"/>
          </p:nvPr>
        </p:nvSpPr>
        <p:spPr/>
        <p:txBody>
          <a:bodyPr/>
          <a:lstStyle/>
          <a:p>
            <a:pPr>
              <a:lnSpc>
                <a:spcPct val="150000"/>
              </a:lnSpc>
            </a:pPr>
            <a:r>
              <a:rPr lang="he-IL" b="1" dirty="0" smtClean="0">
                <a:cs typeface="+mj-cs"/>
              </a:rPr>
              <a:t>בצ'אט של הזום נשלח אליכם קישור ל- </a:t>
            </a:r>
            <a:r>
              <a:rPr lang="en-US" b="1" dirty="0" err="1" smtClean="0">
                <a:cs typeface="+mj-cs"/>
              </a:rPr>
              <a:t>padlet</a:t>
            </a:r>
            <a:r>
              <a:rPr lang="he-IL" b="1" dirty="0" smtClean="0">
                <a:cs typeface="+mj-cs"/>
              </a:rPr>
              <a:t>, אנא היכנסו אליו ובצעו את המשימה:</a:t>
            </a:r>
          </a:p>
          <a:p>
            <a:pPr>
              <a:lnSpc>
                <a:spcPct val="150000"/>
              </a:lnSpc>
            </a:pPr>
            <a:endParaRPr lang="he-IL" b="1" dirty="0">
              <a:cs typeface="+mj-cs"/>
            </a:endParaRPr>
          </a:p>
          <a:p>
            <a:pPr marL="0" indent="0" algn="ctr">
              <a:lnSpc>
                <a:spcPct val="150000"/>
              </a:lnSpc>
              <a:buNone/>
            </a:pPr>
            <a:r>
              <a:rPr lang="he-IL" b="1" dirty="0" smtClean="0">
                <a:cs typeface="+mj-cs"/>
              </a:rPr>
              <a:t>בעמוד </a:t>
            </a:r>
            <a:r>
              <a:rPr lang="he-IL" b="1" dirty="0" err="1" smtClean="0">
                <a:cs typeface="+mj-cs"/>
              </a:rPr>
              <a:t>הפדלט</a:t>
            </a:r>
            <a:r>
              <a:rPr lang="he-IL" b="1" dirty="0" smtClean="0">
                <a:cs typeface="+mj-cs"/>
              </a:rPr>
              <a:t> ישנן שלוש עמודות- קריטריונים, הקניון והחנויות ברחוב. הוסיפו במילים שלכם באמצעות לחצן הפלוס (+) הבדלים בין הקניון לחנויות ברחוב על פי הקריטריונים המופיעים. ניתן להוסיף עוד קריטריונים!</a:t>
            </a:r>
            <a:endParaRPr lang="he-IL" b="1" dirty="0">
              <a:cs typeface="+mj-cs"/>
            </a:endParaRPr>
          </a:p>
        </p:txBody>
      </p:sp>
    </p:spTree>
    <p:extLst>
      <p:ext uri="{BB962C8B-B14F-4D97-AF65-F5344CB8AC3E}">
        <p14:creationId xmlns:p14="http://schemas.microsoft.com/office/powerpoint/2010/main" val="1369082651"/>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b="1" dirty="0" smtClean="0">
                <a:solidFill>
                  <a:schemeClr val="accent2">
                    <a:lumMod val="50000"/>
                  </a:schemeClr>
                </a:solidFill>
              </a:rPr>
              <a:t>סיכום שיעור</a:t>
            </a:r>
            <a:endParaRPr lang="he-IL" b="1" dirty="0">
              <a:solidFill>
                <a:schemeClr val="accent2">
                  <a:lumMod val="50000"/>
                </a:schemeClr>
              </a:solidFill>
            </a:endParaRPr>
          </a:p>
        </p:txBody>
      </p:sp>
      <p:sp>
        <p:nvSpPr>
          <p:cNvPr id="4" name="לחצן פעולה: עזרה 3">
            <a:hlinkClick r:id="" action="ppaction://noaction" highlightClick="1"/>
          </p:cNvPr>
          <p:cNvSpPr/>
          <p:nvPr/>
        </p:nvSpPr>
        <p:spPr>
          <a:xfrm>
            <a:off x="228600" y="2552700"/>
            <a:ext cx="2565400" cy="1968500"/>
          </a:xfrm>
          <a:prstGeom prst="actionButtonHelp">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he-IL" sz="2400" b="1" dirty="0" smtClean="0">
                <a:cs typeface="+mj-cs"/>
              </a:rPr>
              <a:t>אילו מבנים אחרים בנויים כמו הקניון?</a:t>
            </a:r>
            <a:endParaRPr lang="he-IL" sz="2400" b="1" dirty="0">
              <a:cs typeface="+mj-cs"/>
            </a:endParaRPr>
          </a:p>
        </p:txBody>
      </p:sp>
      <p:sp>
        <p:nvSpPr>
          <p:cNvPr id="5" name="לחצן פעולה: עזרה 4">
            <a:hlinkClick r:id="" action="ppaction://noaction" highlightClick="1"/>
          </p:cNvPr>
          <p:cNvSpPr/>
          <p:nvPr/>
        </p:nvSpPr>
        <p:spPr>
          <a:xfrm>
            <a:off x="3375025" y="2552700"/>
            <a:ext cx="2565400" cy="1968500"/>
          </a:xfrm>
          <a:prstGeom prst="actionButtonHelp">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he-IL" sz="2400" b="1" dirty="0" smtClean="0">
                <a:cs typeface="+mj-cs"/>
              </a:rPr>
              <a:t>מדוע אין הרבה ספסלים בתוך קניונים?</a:t>
            </a:r>
            <a:endParaRPr lang="he-IL" sz="2400" b="1" dirty="0">
              <a:cs typeface="+mj-cs"/>
            </a:endParaRPr>
          </a:p>
        </p:txBody>
      </p:sp>
      <p:sp>
        <p:nvSpPr>
          <p:cNvPr id="6" name="לחצן פעולה: עזרה 5">
            <a:hlinkClick r:id="" action="ppaction://noaction" highlightClick="1"/>
          </p:cNvPr>
          <p:cNvSpPr/>
          <p:nvPr/>
        </p:nvSpPr>
        <p:spPr>
          <a:xfrm>
            <a:off x="6378575" y="2552700"/>
            <a:ext cx="2565400" cy="1968500"/>
          </a:xfrm>
          <a:prstGeom prst="actionButtonHelp">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he-IL" sz="2400" b="1" dirty="0" smtClean="0">
                <a:cs typeface="+mj-cs"/>
              </a:rPr>
              <a:t>הסבר במילותייך את המושג "תרבות הצריכה"</a:t>
            </a:r>
            <a:endParaRPr lang="he-IL" sz="2400" b="1" dirty="0">
              <a:cs typeface="+mj-cs"/>
            </a:endParaRPr>
          </a:p>
        </p:txBody>
      </p:sp>
      <p:sp>
        <p:nvSpPr>
          <p:cNvPr id="7" name="לחצן פעולה: עזרה 6">
            <a:hlinkClick r:id="" action="ppaction://noaction" highlightClick="1"/>
          </p:cNvPr>
          <p:cNvSpPr/>
          <p:nvPr/>
        </p:nvSpPr>
        <p:spPr>
          <a:xfrm>
            <a:off x="228600" y="4800600"/>
            <a:ext cx="2565400" cy="1968500"/>
          </a:xfrm>
          <a:prstGeom prst="actionButtonHelp">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he-IL" sz="2400" b="1" dirty="0" smtClean="0">
                <a:cs typeface="+mj-cs"/>
              </a:rPr>
              <a:t>מדוע המעליות והמדרגות בשולי מבנה הקניון?</a:t>
            </a:r>
            <a:endParaRPr lang="he-IL" sz="2400" b="1" dirty="0">
              <a:cs typeface="+mj-cs"/>
            </a:endParaRPr>
          </a:p>
        </p:txBody>
      </p:sp>
      <p:sp>
        <p:nvSpPr>
          <p:cNvPr id="8" name="לחצן פעולה: עזרה 7">
            <a:hlinkClick r:id="" action="ppaction://noaction" highlightClick="1"/>
          </p:cNvPr>
          <p:cNvSpPr/>
          <p:nvPr/>
        </p:nvSpPr>
        <p:spPr>
          <a:xfrm>
            <a:off x="3375025" y="4779962"/>
            <a:ext cx="2565400" cy="1968500"/>
          </a:xfrm>
          <a:prstGeom prst="actionButtonHelp">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he-IL" sz="2400" b="1" dirty="0" smtClean="0">
                <a:cs typeface="+mj-cs"/>
              </a:rPr>
              <a:t>כיצד תכנון המבנה הפנימי של הקניון קשור לצריכה?</a:t>
            </a:r>
            <a:endParaRPr lang="he-IL" sz="2400" b="1" dirty="0">
              <a:cs typeface="+mj-cs"/>
            </a:endParaRPr>
          </a:p>
        </p:txBody>
      </p:sp>
      <p:sp>
        <p:nvSpPr>
          <p:cNvPr id="9" name="לחצן פעולה: עזרה 8">
            <a:hlinkClick r:id="" action="ppaction://noaction" highlightClick="1"/>
          </p:cNvPr>
          <p:cNvSpPr/>
          <p:nvPr/>
        </p:nvSpPr>
        <p:spPr>
          <a:xfrm>
            <a:off x="6378575" y="4813300"/>
            <a:ext cx="2565400" cy="1968500"/>
          </a:xfrm>
          <a:prstGeom prst="actionButtonHelp">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he-IL" sz="2400" b="1" dirty="0" smtClean="0">
                <a:cs typeface="+mj-cs"/>
              </a:rPr>
              <a:t>כיצד תפיסת הזמן קשורה לקניות בקניון?</a:t>
            </a:r>
            <a:endParaRPr lang="he-IL" sz="2400" b="1" dirty="0">
              <a:cs typeface="+mj-cs"/>
            </a:endParaRPr>
          </a:p>
        </p:txBody>
      </p:sp>
      <p:sp>
        <p:nvSpPr>
          <p:cNvPr id="10" name="לחצן פעולה: עזרה 9">
            <a:hlinkClick r:id="" action="ppaction://noaction" highlightClick="1"/>
          </p:cNvPr>
          <p:cNvSpPr/>
          <p:nvPr/>
        </p:nvSpPr>
        <p:spPr>
          <a:xfrm>
            <a:off x="9474200" y="2552700"/>
            <a:ext cx="2565400" cy="1968500"/>
          </a:xfrm>
          <a:prstGeom prst="actionButtonHelp">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he-IL" sz="2400" b="1" dirty="0" smtClean="0">
                <a:cs typeface="+mj-cs"/>
              </a:rPr>
              <a:t>מה משמעות המושג "אמריקניזציה"?</a:t>
            </a:r>
            <a:endParaRPr lang="he-IL" sz="2400" b="1" dirty="0">
              <a:cs typeface="+mj-cs"/>
            </a:endParaRPr>
          </a:p>
        </p:txBody>
      </p:sp>
      <p:sp>
        <p:nvSpPr>
          <p:cNvPr id="11" name="לחצן פעולה: עזרה 10">
            <a:hlinkClick r:id="" action="ppaction://noaction" highlightClick="1"/>
          </p:cNvPr>
          <p:cNvSpPr/>
          <p:nvPr/>
        </p:nvSpPr>
        <p:spPr>
          <a:xfrm>
            <a:off x="9474200" y="4779962"/>
            <a:ext cx="2565400" cy="1968500"/>
          </a:xfrm>
          <a:prstGeom prst="actionButtonHelp">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he-IL" sz="2400" b="1" dirty="0" smtClean="0">
                <a:cs typeface="+mj-cs"/>
              </a:rPr>
              <a:t>מנה שלושה הבדלים בין הקניון לבין חנויות ברחוב</a:t>
            </a:r>
            <a:endParaRPr lang="he-IL" sz="2400" b="1" dirty="0">
              <a:cs typeface="+mj-cs"/>
            </a:endParaRPr>
          </a:p>
        </p:txBody>
      </p:sp>
    </p:spTree>
    <p:extLst>
      <p:ext uri="{BB962C8B-B14F-4D97-AF65-F5344CB8AC3E}">
        <p14:creationId xmlns:p14="http://schemas.microsoft.com/office/powerpoint/2010/main" val="2130574892"/>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randombar(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randombar(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randombar(horizont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randombar(horizont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randombar(horizontal)">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randombar(horizontal)">
                                      <p:cBhvr>
                                        <p:cTn id="4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b="1" dirty="0" smtClean="0">
                <a:solidFill>
                  <a:schemeClr val="accent2">
                    <a:lumMod val="50000"/>
                  </a:schemeClr>
                </a:solidFill>
              </a:rPr>
              <a:t>משימה לביצוע בבית – ישלח </a:t>
            </a:r>
            <a:r>
              <a:rPr lang="he-IL" b="1" dirty="0" err="1" smtClean="0">
                <a:solidFill>
                  <a:schemeClr val="accent2">
                    <a:lumMod val="50000"/>
                  </a:schemeClr>
                </a:solidFill>
              </a:rPr>
              <a:t>בוואטסאפ</a:t>
            </a:r>
            <a:r>
              <a:rPr lang="he-IL" b="1" dirty="0" smtClean="0">
                <a:solidFill>
                  <a:schemeClr val="accent2">
                    <a:lumMod val="50000"/>
                  </a:schemeClr>
                </a:solidFill>
              </a:rPr>
              <a:t> הכיתתי</a:t>
            </a:r>
            <a:endParaRPr lang="he-IL" b="1" dirty="0">
              <a:solidFill>
                <a:schemeClr val="accent2">
                  <a:lumMod val="50000"/>
                </a:schemeClr>
              </a:solidFill>
            </a:endParaRPr>
          </a:p>
        </p:txBody>
      </p:sp>
      <p:sp>
        <p:nvSpPr>
          <p:cNvPr id="3" name="מציין מיקום תוכן 2"/>
          <p:cNvSpPr>
            <a:spLocks noGrp="1"/>
          </p:cNvSpPr>
          <p:nvPr>
            <p:ph idx="1"/>
          </p:nvPr>
        </p:nvSpPr>
        <p:spPr/>
        <p:txBody>
          <a:bodyPr>
            <a:normAutofit lnSpcReduction="10000"/>
          </a:bodyPr>
          <a:lstStyle/>
          <a:p>
            <a:pPr>
              <a:lnSpc>
                <a:spcPct val="150000"/>
              </a:lnSpc>
            </a:pPr>
            <a:r>
              <a:rPr lang="he-IL" b="1" dirty="0" smtClean="0">
                <a:cs typeface="+mj-cs"/>
              </a:rPr>
              <a:t>צפו בסרטון </a:t>
            </a:r>
            <a:r>
              <a:rPr lang="en-US" b="1" dirty="0" smtClean="0">
                <a:cs typeface="+mj-cs"/>
                <a:hlinkClick r:id="rId2"/>
              </a:rPr>
              <a:t>https://www.mako.co.il/news-money/2019_q4/Article-638060666724e61026.htm</a:t>
            </a:r>
            <a:endParaRPr lang="he-IL" b="1" dirty="0" smtClean="0">
              <a:cs typeface="+mj-cs"/>
            </a:endParaRPr>
          </a:p>
          <a:p>
            <a:pPr marL="514350" indent="-514350">
              <a:lnSpc>
                <a:spcPct val="150000"/>
              </a:lnSpc>
              <a:buAutoNum type="arabicPeriod"/>
            </a:pPr>
            <a:r>
              <a:rPr lang="he-IL" b="1" dirty="0" smtClean="0">
                <a:cs typeface="+mj-cs"/>
              </a:rPr>
              <a:t>מה למדתם מהסרטון? (4 שורות)</a:t>
            </a:r>
          </a:p>
          <a:p>
            <a:pPr marL="514350" indent="-514350">
              <a:lnSpc>
                <a:spcPct val="150000"/>
              </a:lnSpc>
              <a:buAutoNum type="arabicPeriod"/>
            </a:pPr>
            <a:r>
              <a:rPr lang="he-IL" b="1" dirty="0" smtClean="0">
                <a:cs typeface="+mj-cs"/>
              </a:rPr>
              <a:t>במה שונה קנייה באינטרנט מקנייה בקניון? (4 שורות)</a:t>
            </a:r>
          </a:p>
          <a:p>
            <a:pPr marL="514350" indent="-514350">
              <a:lnSpc>
                <a:spcPct val="150000"/>
              </a:lnSpc>
              <a:buAutoNum type="arabicPeriod"/>
            </a:pPr>
            <a:r>
              <a:rPr lang="he-IL" b="1" dirty="0" smtClean="0">
                <a:cs typeface="+mj-cs"/>
              </a:rPr>
              <a:t>נסח 3 טיפים לביצוע קניות חכמות.</a:t>
            </a:r>
          </a:p>
          <a:p>
            <a:pPr marL="0" indent="0">
              <a:lnSpc>
                <a:spcPct val="150000"/>
              </a:lnSpc>
              <a:buNone/>
            </a:pPr>
            <a:r>
              <a:rPr lang="he-IL" b="1" dirty="0" smtClean="0">
                <a:cs typeface="+mj-cs"/>
              </a:rPr>
              <a:t>את התשובות יש לשלוח כתמונה לאימייל.</a:t>
            </a:r>
            <a:endParaRPr lang="he-IL" b="1" dirty="0">
              <a:cs typeface="+mj-cs"/>
            </a:endParaRPr>
          </a:p>
        </p:txBody>
      </p:sp>
    </p:spTree>
    <p:extLst>
      <p:ext uri="{BB962C8B-B14F-4D97-AF65-F5344CB8AC3E}">
        <p14:creationId xmlns:p14="http://schemas.microsoft.com/office/powerpoint/2010/main" val="795803273"/>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TotalTime>
  <Words>460</Words>
  <Application>Microsoft Office PowerPoint</Application>
  <PresentationFormat>מסך רחב</PresentationFormat>
  <Paragraphs>40</Paragraphs>
  <Slides>8</Slides>
  <Notes>0</Notes>
  <HiddenSlides>0</HiddenSlides>
  <MMClips>1</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8</vt:i4>
      </vt:variant>
    </vt:vector>
  </HeadingPairs>
  <TitlesOfParts>
    <vt:vector size="13" baseType="lpstr">
      <vt:lpstr>Arial</vt:lpstr>
      <vt:lpstr>Calibri</vt:lpstr>
      <vt:lpstr>Calibri Light</vt:lpstr>
      <vt:lpstr>Times New Roman</vt:lpstr>
      <vt:lpstr>ערכת נושא Office</vt:lpstr>
      <vt:lpstr>מצגת של PowerPoint</vt:lpstr>
      <vt:lpstr>איזה מין צרכן אני?! </vt:lpstr>
      <vt:lpstr>אז מה בתפריט הלמידה היום?</vt:lpstr>
      <vt:lpstr>מה הרעיון בקניון? </vt:lpstr>
      <vt:lpstr>תרבות הצריכה על קצה המזלג...</vt:lpstr>
      <vt:lpstr>במה שונה קניון מחנויות ברחוב? – משימה https://padlet.com/leorbern/nit9eb17bqwoxfvh </vt:lpstr>
      <vt:lpstr>סיכום שיעור</vt:lpstr>
      <vt:lpstr>משימה לביצוע בבית – ישלח בוואטסאפ הכיתתי</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Leor</dc:creator>
  <cp:lastModifiedBy>Leor</cp:lastModifiedBy>
  <cp:revision>18</cp:revision>
  <dcterms:created xsi:type="dcterms:W3CDTF">2020-08-02T07:39:00Z</dcterms:created>
  <dcterms:modified xsi:type="dcterms:W3CDTF">2020-08-03T08:32:05Z</dcterms:modified>
</cp:coreProperties>
</file>