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60" r:id="rId4"/>
    <p:sldId id="258" r:id="rId5"/>
    <p:sldId id="261" r:id="rId6"/>
    <p:sldId id="262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4F803A-9F9D-4C2C-AAF7-484187F03771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6AD485-4471-48A2-9945-211C473816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4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295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0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92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865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47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79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D485-4471-48A2-9945-211C4738160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849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264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05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217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21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257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68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18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20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42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35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33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1852-B87A-4878-9D77-48B7FC2FC915}" type="datetimeFigureOut">
              <a:rPr lang="he-IL" smtClean="0"/>
              <a:t>י"ג/אב/תש"פ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9B3A-6018-4081-AF23-0CCFEA223E7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01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z28-_rFlJ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ko.co.il/news-israel/local-q3_2018/Article-76f7f446c22e461004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השוואת מחיר גומיגם קרחון שרבט בטעמי לימון ופטל עם סוכריות גומי ...">
            <a:extLst>
              <a:ext uri="{FF2B5EF4-FFF2-40B4-BE49-F238E27FC236}">
                <a16:creationId xmlns="" xmlns:a16="http://schemas.microsoft.com/office/drawing/2014/main" id="{0FFC774E-B9FA-4810-9915-19F7827D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0">
            <a:extLst>
              <a:ext uri="{FF2B5EF4-FFF2-40B4-BE49-F238E27FC236}">
                <a16:creationId xmlns="" xmlns:a16="http://schemas.microsoft.com/office/drawing/2014/main" id="{E3B4FF89-C45F-4E24-B963-61E855708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6" descr="שלגון מטרה עולם השוקולד - - שטראוס">
            <a:extLst>
              <a:ext uri="{FF2B5EF4-FFF2-40B4-BE49-F238E27FC236}">
                <a16:creationId xmlns="" xmlns:a16="http://schemas.microsoft.com/office/drawing/2014/main" id="{C771D84C-D1CB-4730-8B1A-05596D3F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352594"/>
            <a:ext cx="3401568" cy="26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">
            <a:extLst>
              <a:ext uri="{FF2B5EF4-FFF2-40B4-BE49-F238E27FC236}">
                <a16:creationId xmlns="" xmlns:a16="http://schemas.microsoft.com/office/drawing/2014/main" id="{14F25C03-EF67-4344-8AEA-7B3FA0DED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8" descr="שלגון אבטיח עולם השוקולד - - פלדמן במחירי חנות מפעל">
            <a:extLst>
              <a:ext uri="{FF2B5EF4-FFF2-40B4-BE49-F238E27FC236}">
                <a16:creationId xmlns="" xmlns:a16="http://schemas.microsoft.com/office/drawing/2014/main" id="{3D4BB911-06A7-4355-A39B-47AD01B7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670" y="321733"/>
            <a:ext cx="183030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4">
            <a:extLst>
              <a:ext uri="{FF2B5EF4-FFF2-40B4-BE49-F238E27FC236}">
                <a16:creationId xmlns="" xmlns:a16="http://schemas.microsoft.com/office/drawing/2014/main" id="{F74793DE-3651-410B-B243-8F0B1468E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2" descr="ללקק את האצבעות: כל הגלידות לקיץ | ישראל היום">
            <a:extLst>
              <a:ext uri="{FF2B5EF4-FFF2-40B4-BE49-F238E27FC236}">
                <a16:creationId xmlns="" xmlns:a16="http://schemas.microsoft.com/office/drawing/2014/main" id="{A9E3C808-CE3E-41A4-BB30-D35F1EC5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208" y="3783923"/>
            <a:ext cx="1947283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גלידת שוקולד | בן &amp; ג'ריס">
            <a:extLst>
              <a:ext uri="{FF2B5EF4-FFF2-40B4-BE49-F238E27FC236}">
                <a16:creationId xmlns="" xmlns:a16="http://schemas.microsoft.com/office/drawing/2014/main" id="{4E6018D8-3AD2-4D76-AA52-DF59BE7E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465" y="3783923"/>
            <a:ext cx="2146828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חברת הגלידות של פלדמן פותחת את העונה עם טעמי שייק פרי ו-Cocktail ...">
            <a:extLst>
              <a:ext uri="{FF2B5EF4-FFF2-40B4-BE49-F238E27FC236}">
                <a16:creationId xmlns="" xmlns:a16="http://schemas.microsoft.com/office/drawing/2014/main" id="{1D33F7C6-5F4F-4B9C-B9EC-9EE90CAF4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0913" y="3783923"/>
            <a:ext cx="2483990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15"/>
          <p:cNvSpPr/>
          <p:nvPr/>
        </p:nvSpPr>
        <p:spPr>
          <a:xfrm>
            <a:off x="3305813" y="2499953"/>
            <a:ext cx="558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BN Bilbo" panose="02000400000000000000" pitchFamily="2" charset="-79"/>
                <a:cs typeface="BN Bilbo" panose="02000400000000000000" pitchFamily="2" charset="-79"/>
              </a:rPr>
              <a:t>איזו גלידה אתם היום?</a:t>
            </a:r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066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549405" y="188419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N Bilbo" panose="02000400000000000000" pitchFamily="2" charset="-79"/>
                <a:cs typeface="BN Bilbo" panose="02000400000000000000" pitchFamily="2" charset="-79"/>
                <a:hlinkClick r:id="rId4"/>
              </a:rPr>
              <a:t>https://youtu.be/Oz28-_</a:t>
            </a:r>
            <a:r>
              <a:rPr lang="en-US" sz="5400" dirty="0" smtClean="0">
                <a:latin typeface="BN Bilbo" panose="02000400000000000000" pitchFamily="2" charset="-79"/>
                <a:cs typeface="BN Bilbo" panose="02000400000000000000" pitchFamily="2" charset="-79"/>
                <a:hlinkClick r:id="rId4"/>
              </a:rPr>
              <a:t>rFlJU</a:t>
            </a:r>
            <a:endParaRPr lang="he-IL" sz="54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241724" y="2200831"/>
            <a:ext cx="37593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BN Bilbo" panose="02000400000000000000" pitchFamily="2" charset="-79"/>
                <a:cs typeface="BN Bilbo" panose="02000400000000000000" pitchFamily="2" charset="-79"/>
              </a:rPr>
              <a:t>השיר של עומר</a:t>
            </a:r>
          </a:p>
          <a:p>
            <a:pPr algn="ctr"/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513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u="sng" dirty="0" smtClean="0">
                <a:latin typeface="BN Bilbo" panose="02000400000000000000" pitchFamily="2" charset="-79"/>
                <a:cs typeface="BN Bilbo" panose="02000400000000000000" pitchFamily="2" charset="-79"/>
              </a:rPr>
              <a:t>  בתוכנית הלימודים היום: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נכיר נתונים על תאונות דרכים בישראל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נלמד מהם המושגים בפרק זה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ביצוע משימה </a:t>
            </a:r>
          </a:p>
          <a:p>
            <a:pPr>
              <a:lnSpc>
                <a:spcPct val="150000"/>
              </a:lnSpc>
            </a:pPr>
            <a:r>
              <a:rPr lang="he-IL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סיכום ושאלות</a:t>
            </a: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819400" y="365125"/>
            <a:ext cx="718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תאונות דרכים- </a:t>
            </a:r>
            <a:b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הכרח או מציאות?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280905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4948" y="77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הידעתם</a:t>
            </a:r>
            <a:r>
              <a:rPr lang="he-I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?</a:t>
            </a:r>
            <a:endParaRPr lang="he-IL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827913" y="24316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b="1" i="0" dirty="0" smtClean="0">
                <a:effectLst/>
                <a:latin typeface="BN Bilbo" panose="02000400000000000000" pitchFamily="2" charset="-79"/>
                <a:cs typeface="+mj-cs"/>
              </a:rPr>
              <a:t>.</a:t>
            </a:r>
            <a:endParaRPr lang="he-IL" sz="2000" b="1" dirty="0">
              <a:latin typeface="BN Bilbo" panose="02000400000000000000" pitchFamily="2" charset="-79"/>
              <a:cs typeface="+mj-cs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9043367" y="844644"/>
            <a:ext cx="2984500" cy="123348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cs typeface="+mj-cs"/>
              </a:rPr>
              <a:t>בכל 28 ימים נהרג בתאונה פעוט או תינוק עד גיל 4</a:t>
            </a:r>
            <a:endParaRPr lang="he-IL" b="1" dirty="0">
              <a:cs typeface="+mj-cs"/>
            </a:endParaRPr>
          </a:p>
        </p:txBody>
      </p:sp>
      <p:sp>
        <p:nvSpPr>
          <p:cNvPr id="17" name="ענן 16"/>
          <p:cNvSpPr/>
          <p:nvPr/>
        </p:nvSpPr>
        <p:spPr>
          <a:xfrm>
            <a:off x="549415" y="1225331"/>
            <a:ext cx="3428886" cy="281274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i="0" dirty="0" smtClean="0">
                <a:effectLst/>
                <a:latin typeface="BN Bilbo" panose="02000400000000000000" pitchFamily="2" charset="-79"/>
                <a:cs typeface="+mj-cs"/>
              </a:rPr>
              <a:t>מאז הקמת מדינת ישראל נהרגו יותר משלושים אלף בני אדם בתאונות דרכים, יותר מבכל מלחמות ישראל ופיגועי הטרור גם יחד</a:t>
            </a:r>
            <a:endParaRPr lang="he-IL" b="1" dirty="0">
              <a:cs typeface="+mj-cs"/>
            </a:endParaRPr>
          </a:p>
        </p:txBody>
      </p:sp>
      <p:sp>
        <p:nvSpPr>
          <p:cNvPr id="18" name="ענן 17"/>
          <p:cNvSpPr/>
          <p:nvPr/>
        </p:nvSpPr>
        <p:spPr>
          <a:xfrm>
            <a:off x="4975209" y="1259497"/>
            <a:ext cx="3071250" cy="181004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cs typeface="+mj-cs"/>
              </a:rPr>
              <a:t>כשליש מהולכי הרגל שנפגעו בתאונת דרכים נפגעו במעבר חצייה!</a:t>
            </a:r>
            <a:endParaRPr lang="he-IL" b="1" dirty="0">
              <a:cs typeface="+mj-cs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9674757" y="2431647"/>
            <a:ext cx="2049985" cy="1274668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cs typeface="+mj-cs"/>
              </a:rPr>
              <a:t>349 בני אדם נהרגו בשנת 2019</a:t>
            </a:r>
            <a:endParaRPr lang="he-IL" b="1" dirty="0">
              <a:cs typeface="+mj-cs"/>
            </a:endParaRPr>
          </a:p>
        </p:txBody>
      </p:sp>
      <p:sp>
        <p:nvSpPr>
          <p:cNvPr id="23" name="ענן 22"/>
          <p:cNvSpPr/>
          <p:nvPr/>
        </p:nvSpPr>
        <p:spPr>
          <a:xfrm>
            <a:off x="491667" y="4620645"/>
            <a:ext cx="2632643" cy="167920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i="0" dirty="0" smtClean="0">
                <a:effectLst/>
                <a:latin typeface="BN Bilbo" panose="02000400000000000000" pitchFamily="2" charset="-79"/>
                <a:cs typeface="+mj-cs"/>
              </a:rPr>
              <a:t>בכל ארבעה ימים בממוצע נהרג הולך רגל</a:t>
            </a:r>
            <a:endParaRPr lang="he-IL" b="1" dirty="0">
              <a:cs typeface="+mj-cs"/>
            </a:endParaRPr>
          </a:p>
        </p:txBody>
      </p:sp>
      <p:sp>
        <p:nvSpPr>
          <p:cNvPr id="24" name="ענן 23"/>
          <p:cNvSpPr/>
          <p:nvPr/>
        </p:nvSpPr>
        <p:spPr>
          <a:xfrm>
            <a:off x="3807044" y="3122899"/>
            <a:ext cx="2423794" cy="168202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cs typeface="+mj-cs"/>
              </a:rPr>
              <a:t>מדי שנה נהרגים בממוצע 19 אנשים בתאונות "פגע וברח"</a:t>
            </a:r>
            <a:endParaRPr lang="he-IL" b="1" dirty="0">
              <a:cs typeface="+mj-cs"/>
            </a:endParaRPr>
          </a:p>
        </p:txBody>
      </p:sp>
      <p:sp>
        <p:nvSpPr>
          <p:cNvPr id="25" name="ענן 24"/>
          <p:cNvSpPr/>
          <p:nvPr/>
        </p:nvSpPr>
        <p:spPr>
          <a:xfrm>
            <a:off x="7278226" y="3219201"/>
            <a:ext cx="2059141" cy="167907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i="0" dirty="0" smtClean="0">
                <a:effectLst/>
                <a:latin typeface="BN Bilbo" panose="02000400000000000000" pitchFamily="2" charset="-79"/>
                <a:cs typeface="+mj-cs"/>
              </a:rPr>
              <a:t>בכל חמישה ימים בממוצע נהרג רוכב אופנוע</a:t>
            </a:r>
            <a:endParaRPr lang="he-IL" b="1" dirty="0">
              <a:cs typeface="+mj-cs"/>
            </a:endParaRPr>
          </a:p>
        </p:txBody>
      </p:sp>
      <p:sp>
        <p:nvSpPr>
          <p:cNvPr id="26" name="ענן 25"/>
          <p:cNvSpPr/>
          <p:nvPr/>
        </p:nvSpPr>
        <p:spPr>
          <a:xfrm>
            <a:off x="9337367" y="4214682"/>
            <a:ext cx="2724765" cy="2085166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atin typeface="BN Bilbo" panose="02000400000000000000" pitchFamily="2" charset="-79"/>
                <a:cs typeface="+mj-cs"/>
              </a:rPr>
              <a:t>בכל 20 ימים בממוצע נהרג רוכב אופניים או קורקינט חשמלי</a:t>
            </a:r>
            <a:endParaRPr lang="he-IL" b="1" dirty="0">
              <a:cs typeface="+mj-cs"/>
            </a:endParaRPr>
          </a:p>
        </p:txBody>
      </p:sp>
      <p:sp>
        <p:nvSpPr>
          <p:cNvPr id="27" name="ענן 26"/>
          <p:cNvSpPr/>
          <p:nvPr/>
        </p:nvSpPr>
        <p:spPr>
          <a:xfrm>
            <a:off x="3716565" y="4957812"/>
            <a:ext cx="5028546" cy="180758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cs typeface="+mj-cs"/>
              </a:rPr>
              <a:t>מתחילת 2020 פקדו את בית החולים יותר מ-1,000 נפגעים כתוצאה מתאונות דרכים שבהן היו מעורבים קורקינטים ואופניים חשמליים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908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819400" y="365125"/>
            <a:ext cx="718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נתונים</a:t>
            </a:r>
            <a:endParaRPr lang="he-IL" sz="5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4" y="2194063"/>
            <a:ext cx="6408715" cy="358888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897" y="2194063"/>
            <a:ext cx="4922409" cy="38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2819400" y="365125"/>
            <a:ext cx="718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מושגים</a:t>
            </a:r>
            <a:endParaRPr lang="he-IL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82676" y="1072793"/>
            <a:ext cx="8661648" cy="5472608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תאונת דרכים עם נפגעים: </a:t>
            </a:r>
            <a:r>
              <a:rPr lang="he-IL" sz="6400" b="1" dirty="0" smtClean="0">
                <a:cs typeface="+mj-cs"/>
              </a:rPr>
              <a:t>תאונת דרכים שמעורב בה כלי רכב בנסיעה אחד לפחות ונפצע בה או                                       נהרג אדם אחד  לפחות.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תיק ת"ד: </a:t>
            </a:r>
            <a:r>
              <a:rPr lang="he-IL" sz="6400" b="1" dirty="0" smtClean="0">
                <a:cs typeface="+mj-cs"/>
              </a:rPr>
              <a:t>תיק חקירה שנפתח ע"י משטרת ישראל בעקבות אירוע תאונת דרכים עם נפגעים.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תאונת דרכים קטלנית: </a:t>
            </a:r>
            <a:r>
              <a:rPr lang="he-IL" sz="6400" b="1" dirty="0" smtClean="0">
                <a:cs typeface="+mj-cs"/>
              </a:rPr>
              <a:t>תאונת דרכים שנהרג בה אדם אחד לפחות או נפצע בה אדם אחד לפחות ונפטר מפצעיו  בתוך 30 יום.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תאונת דרכים קשה: </a:t>
            </a:r>
            <a:r>
              <a:rPr lang="he-IL" sz="6400" b="1" dirty="0" smtClean="0">
                <a:cs typeface="+mj-cs"/>
              </a:rPr>
              <a:t>תאונת דרכים שנפצע בה קשה אדם אחד לפחות, ושלא נהרג בה שום אדם.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תאונת דרכים קלה: </a:t>
            </a:r>
            <a:r>
              <a:rPr lang="he-IL" sz="6400" b="1" dirty="0" smtClean="0">
                <a:cs typeface="+mj-cs"/>
              </a:rPr>
              <a:t>תאונת דרכים שנפצע בה קל אדם אחד לפחות, ושלא נהרג בה או נפצע בה קשה שום    אדם.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הרוג בתאונת דרכים: </a:t>
            </a:r>
            <a:r>
              <a:rPr lang="he-IL" sz="6400" b="1" dirty="0" smtClean="0">
                <a:cs typeface="+mj-cs"/>
              </a:rPr>
              <a:t>אדם שנהרג בתאונת דרכים, או אדם שנפצע בתאונת דרכים ונפטר מפצעיו בתוך 30    יום   מיום התאונה.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פצוע קשה בתאונת דרכים: </a:t>
            </a:r>
            <a:r>
              <a:rPr lang="he-IL" sz="6400" b="1" dirty="0" smtClean="0">
                <a:cs typeface="+mj-cs"/>
              </a:rPr>
              <a:t>אדם שנפצע בתאונת דרכים, ואושפז בבית חולים 24 שעות או יותר, לא לצורך השגחה בלבד.</a:t>
            </a:r>
          </a:p>
          <a:p>
            <a:pPr>
              <a:lnSpc>
                <a:spcPct val="170000"/>
              </a:lnSpc>
            </a:pPr>
            <a:r>
              <a:rPr lang="he-IL" sz="6400" b="1" u="sng" dirty="0" smtClean="0">
                <a:cs typeface="+mj-cs"/>
              </a:rPr>
              <a:t>פצוע קל בתאונת דרכים: </a:t>
            </a:r>
            <a:r>
              <a:rPr lang="he-IL" sz="6400" b="1" dirty="0" smtClean="0">
                <a:cs typeface="+mj-cs"/>
              </a:rPr>
              <a:t>אדם שנפצע בתאונת דרכים ולא אושפז בבית חולים, או אושפז פחות מ-24 שעות, או  אושפז לצורך השגחה בלבד.</a:t>
            </a:r>
          </a:p>
          <a:p>
            <a:pPr>
              <a:lnSpc>
                <a:spcPct val="170000"/>
              </a:lnSpc>
            </a:pPr>
            <a:endParaRPr lang="he-IL" sz="6400" b="1" dirty="0" smtClean="0"/>
          </a:p>
          <a:p>
            <a:pPr>
              <a:lnSpc>
                <a:spcPct val="170000"/>
              </a:lnSpc>
            </a:pPr>
            <a:endParaRPr lang="he-IL" sz="6400" b="1" dirty="0" smtClean="0"/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6936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21940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משימה!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 smtClean="0">
                <a:latin typeface="BN Bilbo" panose="02000400000000000000" pitchFamily="2" charset="-79"/>
                <a:cs typeface="+mj-cs"/>
              </a:rPr>
              <a:t>1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. צפה בסרטון </a:t>
            </a:r>
            <a:r>
              <a:rPr lang="he-IL" sz="2000" b="1" dirty="0" err="1" smtClean="0">
                <a:latin typeface="BN Bilbo" panose="02000400000000000000" pitchFamily="2" charset="-79"/>
                <a:cs typeface="+mj-cs"/>
              </a:rPr>
              <a:t>יוטיוב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 הבא: </a:t>
            </a:r>
            <a:r>
              <a:rPr lang="en-US" sz="2000" b="1" dirty="0" smtClean="0">
                <a:latin typeface="BN Bilbo" panose="02000400000000000000" pitchFamily="2" charset="-79"/>
                <a:cs typeface="+mj-cs"/>
                <a:hlinkClick r:id="rId4"/>
              </a:rPr>
              <a:t>https://www.mako.co.il/news-israel/local-</a:t>
            </a:r>
            <a:r>
              <a:rPr lang="en-US" sz="2000" b="1" dirty="0" smtClean="0">
                <a:latin typeface="BN Bilbo" panose="02000400000000000000" pitchFamily="2" charset="-79"/>
                <a:cs typeface="+mj-cs"/>
              </a:rPr>
              <a:t> </a:t>
            </a: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(ניתן להעתיק ולהדביק את הקישור לצפייה)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2. בצ'אט של הזום, ענה על השאלות הבאות ושלח אותן למורה (לא לכולם):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כיצד הרגשת לאחר הצפייה בסרטון?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מהו הדבר החשוב ביותר בעינייך שראית בסרטון?</a:t>
            </a:r>
          </a:p>
          <a:p>
            <a:pPr>
              <a:lnSpc>
                <a:spcPct val="150000"/>
              </a:lnSpc>
            </a:pPr>
            <a:r>
              <a:rPr lang="he-IL" sz="2000" b="1" dirty="0" smtClean="0">
                <a:latin typeface="BN Bilbo" panose="02000400000000000000" pitchFamily="2" charset="-79"/>
                <a:cs typeface="+mj-cs"/>
              </a:rPr>
              <a:t>ציין דבר אחד שניתן לעשות על מנת שתאונה כזאת לא תתרחש שוב</a:t>
            </a:r>
          </a:p>
          <a:p>
            <a:endParaRPr lang="he-IL" b="1" dirty="0" smtClean="0"/>
          </a:p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38200" y="365125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תאונות דרכים- </a:t>
            </a:r>
            <a:br>
              <a:rPr lang="he-IL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he-IL" sz="4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>הכרח או מציאות?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27378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549405" y="1884194"/>
            <a:ext cx="9144000" cy="2387600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54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r>
              <a:rPr lang="he-IL" sz="5400" b="1" dirty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5400" b="1" dirty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54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856476" y="2200831"/>
            <a:ext cx="252986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BN Bilbo" panose="02000400000000000000" pitchFamily="2" charset="-79"/>
                <a:cs typeface="BN Bilbo" panose="02000400000000000000" pitchFamily="2" charset="-79"/>
              </a:rPr>
              <a:t>שאלות?</a:t>
            </a:r>
          </a:p>
          <a:p>
            <a:pPr algn="ctr"/>
            <a:endParaRPr lang="he-I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4713" y="4130854"/>
            <a:ext cx="112534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BN Bilbo" panose="02000400000000000000" pitchFamily="2" charset="-79"/>
                <a:cs typeface="+mj-cs"/>
              </a:rPr>
              <a:t>מזכירה שאפשר לפנות אליי בטלפון לשאלות (0504313340)</a:t>
            </a:r>
          </a:p>
          <a:p>
            <a:pPr algn="ctr"/>
            <a:r>
              <a:rPr lang="he-IL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BN Bilbo" panose="02000400000000000000" pitchFamily="2" charset="-79"/>
                <a:cs typeface="+mj-cs"/>
              </a:rPr>
              <a:t>או במייל </a:t>
            </a:r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leorbern@gmail.com</a:t>
            </a:r>
            <a:endParaRPr lang="he-IL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he-IL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Aharoni" panose="02010803020104030203" pitchFamily="2" charset="-79"/>
                <a:cs typeface="+mj-cs"/>
              </a:rPr>
              <a:t>שיעור הבא – יום ב' ה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Aharoni" panose="02010803020104030203" pitchFamily="2" charset="-79"/>
                <a:cs typeface="+mj-cs"/>
              </a:rPr>
              <a:t>x/x </a:t>
            </a:r>
            <a:r>
              <a:rPr lang="he-IL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Aharoni" panose="02010803020104030203" pitchFamily="2" charset="-79"/>
                <a:cs typeface="+mj-cs"/>
              </a:rPr>
              <a:t> בשעה ....</a:t>
            </a:r>
            <a:endParaRPr lang="he-IL" sz="36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Aharoni" panose="02010803020104030203" pitchFamily="2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920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38200" y="2905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  <a:t/>
            </a:r>
            <a:br>
              <a:rPr lang="he-IL" sz="8000" b="1" dirty="0" smtClean="0">
                <a:latin typeface="BN Bilbo" panose="02000400000000000000" pitchFamily="2" charset="-79"/>
                <a:cs typeface="BN Bilbo" panose="02000400000000000000" pitchFamily="2" charset="-79"/>
              </a:rPr>
            </a:br>
            <a:endParaRPr lang="he-IL" sz="8000" b="1" dirty="0">
              <a:latin typeface="BN Bilbo" panose="02000400000000000000" pitchFamily="2" charset="-79"/>
              <a:cs typeface="BN Bilbo" panose="02000400000000000000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38200" y="595313"/>
            <a:ext cx="10515600" cy="599598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he-I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BN Bilbo" panose="02000400000000000000" pitchFamily="2" charset="-79"/>
                <a:cs typeface="BN Bilbo" panose="02000400000000000000" pitchFamily="2" charset="-79"/>
              </a:rPr>
              <a:t>מטלה ביתית –- יש לשלוח את התשובות לכתובת המייל </a:t>
            </a:r>
            <a:r>
              <a:rPr lang="en-US" sz="8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leorbern@gmail.com</a:t>
            </a:r>
            <a:endParaRPr lang="he-IL" sz="8000" b="1" cap="none" spc="0" smtClean="0">
              <a:ln w="12700" cmpd="sng">
                <a:solidFill>
                  <a:schemeClr val="accent4"/>
                </a:solidFill>
                <a:prstDash val="solid"/>
              </a:ln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he-IL" sz="8000" dirty="0" smtClean="0"/>
          </a:p>
          <a:p>
            <a:endParaRPr lang="he-IL" b="1" dirty="0" smtClean="0"/>
          </a:p>
          <a:p>
            <a:endParaRPr lang="he-IL" dirty="0" smtClean="0"/>
          </a:p>
          <a:p>
            <a:r>
              <a:rPr lang="he-IL" sz="6000" b="1" dirty="0" smtClean="0">
                <a:cs typeface="+mj-cs"/>
              </a:rPr>
              <a:t>דבר חדש שלמדתי 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__________________________________________________________________________________________________________________</a:t>
            </a:r>
          </a:p>
          <a:p>
            <a:r>
              <a:rPr lang="he-IL" sz="6000" b="1" dirty="0" smtClean="0">
                <a:cs typeface="+mj-cs"/>
              </a:rPr>
              <a:t>נושא או דבר  שעניין אותי... 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___________________________________________________________________________________________________________________</a:t>
            </a:r>
          </a:p>
          <a:p>
            <a:r>
              <a:rPr lang="he-IL" sz="6000" b="1" dirty="0" smtClean="0">
                <a:cs typeface="+mj-cs"/>
              </a:rPr>
              <a:t>מושג שהיה לי קל ללמוד ולהבין...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_________________________________________________________________________________________________________________</a:t>
            </a:r>
          </a:p>
          <a:p>
            <a:r>
              <a:rPr lang="he-IL" sz="6000" b="1" dirty="0" smtClean="0">
                <a:cs typeface="+mj-cs"/>
              </a:rPr>
              <a:t>מושג שהיה לי קשה להבין...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___________________________________________________________________________________________________________________</a:t>
            </a:r>
          </a:p>
          <a:p>
            <a:r>
              <a:rPr lang="he-IL" sz="6000" b="1" dirty="0" smtClean="0">
                <a:cs typeface="+mj-cs"/>
              </a:rPr>
              <a:t>הגדרה אחת במילים שלי.....</a:t>
            </a:r>
          </a:p>
          <a:p>
            <a:pPr marL="0" indent="0">
              <a:buNone/>
            </a:pPr>
            <a:r>
              <a:rPr lang="he-IL" sz="6000" b="1" dirty="0" smtClean="0">
                <a:cs typeface="+mj-cs"/>
              </a:rPr>
              <a:t>_______________________________________________________________________________________________________________</a:t>
            </a:r>
            <a:endParaRPr lang="he-IL" sz="6000" b="1" dirty="0">
              <a:cs typeface="+mj-cs"/>
            </a:endParaRP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709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453</Words>
  <Application>Microsoft Office PowerPoint</Application>
  <PresentationFormat>מסך רחב</PresentationFormat>
  <Paragraphs>69</Paragraphs>
  <Slides>9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6" baseType="lpstr">
      <vt:lpstr>Aharoni</vt:lpstr>
      <vt:lpstr>Arial</vt:lpstr>
      <vt:lpstr>BN Bilbo</vt:lpstr>
      <vt:lpstr>Calibri</vt:lpstr>
      <vt:lpstr>Calibri Light</vt:lpstr>
      <vt:lpstr>Times New Roman</vt:lpstr>
      <vt:lpstr>ערכת נושא Office</vt:lpstr>
      <vt:lpstr>מצגת של PowerPoint</vt:lpstr>
      <vt:lpstr>https://youtu.be/Oz28-_rFlJU</vt:lpstr>
      <vt:lpstr> </vt:lpstr>
      <vt:lpstr>הידעתם?</vt:lpstr>
      <vt:lpstr> </vt:lpstr>
      <vt:lpstr> </vt:lpstr>
      <vt:lpstr> </vt:lpstr>
      <vt:lpstr>  </vt:lpstr>
      <vt:lpstr>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תאונות דרכים-  הכרח או מציאות?</dc:title>
  <dc:creator>Leor</dc:creator>
  <cp:lastModifiedBy>Leor</cp:lastModifiedBy>
  <cp:revision>19</cp:revision>
  <dcterms:created xsi:type="dcterms:W3CDTF">2020-07-27T09:29:23Z</dcterms:created>
  <dcterms:modified xsi:type="dcterms:W3CDTF">2020-08-03T08:32:09Z</dcterms:modified>
</cp:coreProperties>
</file>