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7" r:id="rId8"/>
    <p:sldId id="275" r:id="rId9"/>
    <p:sldId id="262" r:id="rId10"/>
    <p:sldId id="263" r:id="rId11"/>
    <p:sldId id="264" r:id="rId12"/>
    <p:sldId id="268" r:id="rId13"/>
    <p:sldId id="266" r:id="rId14"/>
    <p:sldId id="272" r:id="rId15"/>
    <p:sldId id="269" r:id="rId16"/>
    <p:sldId id="270" r:id="rId17"/>
    <p:sldId id="271" r:id="rId18"/>
    <p:sldId id="273" r:id="rId19"/>
    <p:sldId id="274" r:id="rId20"/>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5000" autoAdjust="0"/>
    <p:restoredTop sz="94660"/>
  </p:normalViewPr>
  <p:slideViewPr>
    <p:cSldViewPr snapToGrid="0">
      <p:cViewPr varScale="1">
        <p:scale>
          <a:sx n="74" d="100"/>
          <a:sy n="74" d="100"/>
        </p:scale>
        <p:origin x="57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1524000" y="1122363"/>
            <a:ext cx="9144000" cy="2387600"/>
          </a:xfrm>
        </p:spPr>
        <p:txBody>
          <a:bodyPr anchor="b"/>
          <a:lstStyle>
            <a:lvl1pPr algn="ctr">
              <a:defRPr sz="6000"/>
            </a:lvl1pPr>
          </a:lstStyle>
          <a:p>
            <a:r>
              <a:rPr lang="he-IL" smtClean="0"/>
              <a:t>לחץ כדי לערוך סגנון כותרת של תבנית בסיס</a:t>
            </a:r>
            <a:endParaRPr lang="he-IL"/>
          </a:p>
        </p:txBody>
      </p:sp>
      <p:sp>
        <p:nvSpPr>
          <p:cNvPr id="3" name="כותרת משנה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smtClean="0"/>
              <a:t>לחץ כדי לערוך סגנון כותרת משנה של תבנית בסיס</a:t>
            </a:r>
            <a:endParaRPr lang="he-IL"/>
          </a:p>
        </p:txBody>
      </p:sp>
      <p:sp>
        <p:nvSpPr>
          <p:cNvPr id="4" name="מציין מיקום של תאריך 3"/>
          <p:cNvSpPr>
            <a:spLocks noGrp="1"/>
          </p:cNvSpPr>
          <p:nvPr>
            <p:ph type="dt" sz="half" idx="10"/>
          </p:nvPr>
        </p:nvSpPr>
        <p:spPr/>
        <p:txBody>
          <a:bodyPr/>
          <a:lstStyle/>
          <a:p>
            <a:fld id="{6658A80C-A429-43B9-9749-7169E01251B3}" type="datetimeFigureOut">
              <a:rPr lang="he-IL" smtClean="0"/>
              <a:t>ו'/שבט/תש"פ</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EF46A74F-5556-4895-82CB-F859ADAA9CA2}" type="slidenum">
              <a:rPr lang="he-IL" smtClean="0"/>
              <a:t>‹#›</a:t>
            </a:fld>
            <a:endParaRPr lang="he-IL"/>
          </a:p>
        </p:txBody>
      </p:sp>
    </p:spTree>
    <p:extLst>
      <p:ext uri="{BB962C8B-B14F-4D97-AF65-F5344CB8AC3E}">
        <p14:creationId xmlns:p14="http://schemas.microsoft.com/office/powerpoint/2010/main" val="8554048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p:txBody>
          <a:bodyPr vert="eaVert"/>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6658A80C-A429-43B9-9749-7169E01251B3}" type="datetimeFigureOut">
              <a:rPr lang="he-IL" smtClean="0"/>
              <a:t>ו'/שבט/תש"פ</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EF46A74F-5556-4895-82CB-F859ADAA9CA2}" type="slidenum">
              <a:rPr lang="he-IL" smtClean="0"/>
              <a:t>‹#›</a:t>
            </a:fld>
            <a:endParaRPr lang="he-IL"/>
          </a:p>
        </p:txBody>
      </p:sp>
    </p:spTree>
    <p:extLst>
      <p:ext uri="{BB962C8B-B14F-4D97-AF65-F5344CB8AC3E}">
        <p14:creationId xmlns:p14="http://schemas.microsoft.com/office/powerpoint/2010/main" val="17687118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8724900" y="365125"/>
            <a:ext cx="2628900" cy="5811838"/>
          </a:xfrm>
        </p:spPr>
        <p:txBody>
          <a:bodyPr vert="eaVert"/>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a:xfrm>
            <a:off x="838200" y="365125"/>
            <a:ext cx="7734300" cy="5811838"/>
          </a:xfrm>
        </p:spPr>
        <p:txBody>
          <a:bodyPr vert="eaVert"/>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6658A80C-A429-43B9-9749-7169E01251B3}" type="datetimeFigureOut">
              <a:rPr lang="he-IL" smtClean="0"/>
              <a:t>ו'/שבט/תש"פ</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EF46A74F-5556-4895-82CB-F859ADAA9CA2}" type="slidenum">
              <a:rPr lang="he-IL" smtClean="0"/>
              <a:t>‹#›</a:t>
            </a:fld>
            <a:endParaRPr lang="he-IL"/>
          </a:p>
        </p:txBody>
      </p:sp>
    </p:spTree>
    <p:extLst>
      <p:ext uri="{BB962C8B-B14F-4D97-AF65-F5344CB8AC3E}">
        <p14:creationId xmlns:p14="http://schemas.microsoft.com/office/powerpoint/2010/main" val="30059290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6658A80C-A429-43B9-9749-7169E01251B3}" type="datetimeFigureOut">
              <a:rPr lang="he-IL" smtClean="0"/>
              <a:t>ו'/שבט/תש"פ</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EF46A74F-5556-4895-82CB-F859ADAA9CA2}" type="slidenum">
              <a:rPr lang="he-IL" smtClean="0"/>
              <a:t>‹#›</a:t>
            </a:fld>
            <a:endParaRPr lang="he-IL"/>
          </a:p>
        </p:txBody>
      </p:sp>
    </p:spTree>
    <p:extLst>
      <p:ext uri="{BB962C8B-B14F-4D97-AF65-F5344CB8AC3E}">
        <p14:creationId xmlns:p14="http://schemas.microsoft.com/office/powerpoint/2010/main" val="11704557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831850" y="1709738"/>
            <a:ext cx="10515600" cy="2852737"/>
          </a:xfrm>
        </p:spPr>
        <p:txBody>
          <a:bodyPr anchor="b"/>
          <a:lstStyle>
            <a:lvl1pPr>
              <a:defRPr sz="6000"/>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smtClean="0"/>
              <a:t>ערוך סגנונות טקסט של תבנית בסיס</a:t>
            </a:r>
          </a:p>
        </p:txBody>
      </p:sp>
      <p:sp>
        <p:nvSpPr>
          <p:cNvPr id="4" name="מציין מיקום של תאריך 3"/>
          <p:cNvSpPr>
            <a:spLocks noGrp="1"/>
          </p:cNvSpPr>
          <p:nvPr>
            <p:ph type="dt" sz="half" idx="10"/>
          </p:nvPr>
        </p:nvSpPr>
        <p:spPr/>
        <p:txBody>
          <a:bodyPr/>
          <a:lstStyle/>
          <a:p>
            <a:fld id="{6658A80C-A429-43B9-9749-7169E01251B3}" type="datetimeFigureOut">
              <a:rPr lang="he-IL" smtClean="0"/>
              <a:t>ו'/שבט/תש"פ</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EF46A74F-5556-4895-82CB-F859ADAA9CA2}" type="slidenum">
              <a:rPr lang="he-IL" smtClean="0"/>
              <a:t>‹#›</a:t>
            </a:fld>
            <a:endParaRPr lang="he-IL"/>
          </a:p>
        </p:txBody>
      </p:sp>
    </p:spTree>
    <p:extLst>
      <p:ext uri="{BB962C8B-B14F-4D97-AF65-F5344CB8AC3E}">
        <p14:creationId xmlns:p14="http://schemas.microsoft.com/office/powerpoint/2010/main" val="21626931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838200" y="1825625"/>
            <a:ext cx="5181600" cy="4351338"/>
          </a:xfrm>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half" idx="2"/>
          </p:nvPr>
        </p:nvSpPr>
        <p:spPr>
          <a:xfrm>
            <a:off x="6172200" y="1825625"/>
            <a:ext cx="5181600" cy="4351338"/>
          </a:xfrm>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של תאריך 4"/>
          <p:cNvSpPr>
            <a:spLocks noGrp="1"/>
          </p:cNvSpPr>
          <p:nvPr>
            <p:ph type="dt" sz="half" idx="10"/>
          </p:nvPr>
        </p:nvSpPr>
        <p:spPr/>
        <p:txBody>
          <a:bodyPr/>
          <a:lstStyle/>
          <a:p>
            <a:fld id="{6658A80C-A429-43B9-9749-7169E01251B3}" type="datetimeFigureOut">
              <a:rPr lang="he-IL" smtClean="0"/>
              <a:t>ו'/שבט/תש"פ</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EF46A74F-5556-4895-82CB-F859ADAA9CA2}" type="slidenum">
              <a:rPr lang="he-IL" smtClean="0"/>
              <a:t>‹#›</a:t>
            </a:fld>
            <a:endParaRPr lang="he-IL"/>
          </a:p>
        </p:txBody>
      </p:sp>
    </p:spTree>
    <p:extLst>
      <p:ext uri="{BB962C8B-B14F-4D97-AF65-F5344CB8AC3E}">
        <p14:creationId xmlns:p14="http://schemas.microsoft.com/office/powerpoint/2010/main" val="3379855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365125"/>
            <a:ext cx="10515600" cy="1325563"/>
          </a:xfrm>
        </p:spPr>
        <p:txBody>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ערוך סגנונות טקסט של תבנית בסיס</a:t>
            </a:r>
          </a:p>
        </p:txBody>
      </p:sp>
      <p:sp>
        <p:nvSpPr>
          <p:cNvPr id="4" name="מציין מיקום תוכן 3"/>
          <p:cNvSpPr>
            <a:spLocks noGrp="1"/>
          </p:cNvSpPr>
          <p:nvPr>
            <p:ph sz="half" idx="2"/>
          </p:nvPr>
        </p:nvSpPr>
        <p:spPr>
          <a:xfrm>
            <a:off x="839788" y="2505075"/>
            <a:ext cx="5157787" cy="3684588"/>
          </a:xfrm>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ערוך סגנונות טקסט של תבנית בסיס</a:t>
            </a:r>
          </a:p>
        </p:txBody>
      </p:sp>
      <p:sp>
        <p:nvSpPr>
          <p:cNvPr id="6" name="מציין מיקום תוכן 5"/>
          <p:cNvSpPr>
            <a:spLocks noGrp="1"/>
          </p:cNvSpPr>
          <p:nvPr>
            <p:ph sz="quarter" idx="4"/>
          </p:nvPr>
        </p:nvSpPr>
        <p:spPr>
          <a:xfrm>
            <a:off x="6172200" y="2505075"/>
            <a:ext cx="5183188" cy="3684588"/>
          </a:xfrm>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7" name="מציין מיקום של תאריך 6"/>
          <p:cNvSpPr>
            <a:spLocks noGrp="1"/>
          </p:cNvSpPr>
          <p:nvPr>
            <p:ph type="dt" sz="half" idx="10"/>
          </p:nvPr>
        </p:nvSpPr>
        <p:spPr/>
        <p:txBody>
          <a:bodyPr/>
          <a:lstStyle/>
          <a:p>
            <a:fld id="{6658A80C-A429-43B9-9749-7169E01251B3}" type="datetimeFigureOut">
              <a:rPr lang="he-IL" smtClean="0"/>
              <a:t>ו'/שבט/תש"פ</a:t>
            </a:fld>
            <a:endParaRPr lang="he-IL"/>
          </a:p>
        </p:txBody>
      </p:sp>
      <p:sp>
        <p:nvSpPr>
          <p:cNvPr id="8" name="מציין מיקום של כותרת תחתונה 7"/>
          <p:cNvSpPr>
            <a:spLocks noGrp="1"/>
          </p:cNvSpPr>
          <p:nvPr>
            <p:ph type="ftr" sz="quarter" idx="11"/>
          </p:nvPr>
        </p:nvSpPr>
        <p:spPr/>
        <p:txBody>
          <a:bodyPr/>
          <a:lstStyle/>
          <a:p>
            <a:endParaRPr lang="he-IL"/>
          </a:p>
        </p:txBody>
      </p:sp>
      <p:sp>
        <p:nvSpPr>
          <p:cNvPr id="9" name="מציין מיקום של מספר שקופית 8"/>
          <p:cNvSpPr>
            <a:spLocks noGrp="1"/>
          </p:cNvSpPr>
          <p:nvPr>
            <p:ph type="sldNum" sz="quarter" idx="12"/>
          </p:nvPr>
        </p:nvSpPr>
        <p:spPr/>
        <p:txBody>
          <a:bodyPr/>
          <a:lstStyle/>
          <a:p>
            <a:fld id="{EF46A74F-5556-4895-82CB-F859ADAA9CA2}" type="slidenum">
              <a:rPr lang="he-IL" smtClean="0"/>
              <a:t>‹#›</a:t>
            </a:fld>
            <a:endParaRPr lang="he-IL"/>
          </a:p>
        </p:txBody>
      </p:sp>
    </p:spTree>
    <p:extLst>
      <p:ext uri="{BB962C8B-B14F-4D97-AF65-F5344CB8AC3E}">
        <p14:creationId xmlns:p14="http://schemas.microsoft.com/office/powerpoint/2010/main" val="4932740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תאריך 2"/>
          <p:cNvSpPr>
            <a:spLocks noGrp="1"/>
          </p:cNvSpPr>
          <p:nvPr>
            <p:ph type="dt" sz="half" idx="10"/>
          </p:nvPr>
        </p:nvSpPr>
        <p:spPr/>
        <p:txBody>
          <a:bodyPr/>
          <a:lstStyle/>
          <a:p>
            <a:fld id="{6658A80C-A429-43B9-9749-7169E01251B3}" type="datetimeFigureOut">
              <a:rPr lang="he-IL" smtClean="0"/>
              <a:t>ו'/שבט/תש"פ</a:t>
            </a:fld>
            <a:endParaRPr lang="he-IL"/>
          </a:p>
        </p:txBody>
      </p:sp>
      <p:sp>
        <p:nvSpPr>
          <p:cNvPr id="4" name="מציין מיקום של כותרת תחתונה 3"/>
          <p:cNvSpPr>
            <a:spLocks noGrp="1"/>
          </p:cNvSpPr>
          <p:nvPr>
            <p:ph type="ftr" sz="quarter" idx="11"/>
          </p:nvPr>
        </p:nvSpPr>
        <p:spPr/>
        <p:txBody>
          <a:bodyPr/>
          <a:lstStyle/>
          <a:p>
            <a:endParaRPr lang="he-IL"/>
          </a:p>
        </p:txBody>
      </p:sp>
      <p:sp>
        <p:nvSpPr>
          <p:cNvPr id="5" name="מציין מיקום של מספר שקופית 4"/>
          <p:cNvSpPr>
            <a:spLocks noGrp="1"/>
          </p:cNvSpPr>
          <p:nvPr>
            <p:ph type="sldNum" sz="quarter" idx="12"/>
          </p:nvPr>
        </p:nvSpPr>
        <p:spPr/>
        <p:txBody>
          <a:bodyPr/>
          <a:lstStyle/>
          <a:p>
            <a:fld id="{EF46A74F-5556-4895-82CB-F859ADAA9CA2}" type="slidenum">
              <a:rPr lang="he-IL" smtClean="0"/>
              <a:t>‹#›</a:t>
            </a:fld>
            <a:endParaRPr lang="he-IL"/>
          </a:p>
        </p:txBody>
      </p:sp>
    </p:spTree>
    <p:extLst>
      <p:ext uri="{BB962C8B-B14F-4D97-AF65-F5344CB8AC3E}">
        <p14:creationId xmlns:p14="http://schemas.microsoft.com/office/powerpoint/2010/main" val="7608420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6658A80C-A429-43B9-9749-7169E01251B3}" type="datetimeFigureOut">
              <a:rPr lang="he-IL" smtClean="0"/>
              <a:t>ו'/שבט/תש"פ</a:t>
            </a:fld>
            <a:endParaRPr lang="he-IL"/>
          </a:p>
        </p:txBody>
      </p:sp>
      <p:sp>
        <p:nvSpPr>
          <p:cNvPr id="3" name="מציין מיקום של כותרת תחתונה 2"/>
          <p:cNvSpPr>
            <a:spLocks noGrp="1"/>
          </p:cNvSpPr>
          <p:nvPr>
            <p:ph type="ftr" sz="quarter" idx="11"/>
          </p:nvPr>
        </p:nvSpPr>
        <p:spPr/>
        <p:txBody>
          <a:bodyPr/>
          <a:lstStyle/>
          <a:p>
            <a:endParaRPr lang="he-IL"/>
          </a:p>
        </p:txBody>
      </p:sp>
      <p:sp>
        <p:nvSpPr>
          <p:cNvPr id="4" name="מציין מיקום של מספר שקופית 3"/>
          <p:cNvSpPr>
            <a:spLocks noGrp="1"/>
          </p:cNvSpPr>
          <p:nvPr>
            <p:ph type="sldNum" sz="quarter" idx="12"/>
          </p:nvPr>
        </p:nvSpPr>
        <p:spPr/>
        <p:txBody>
          <a:bodyPr/>
          <a:lstStyle/>
          <a:p>
            <a:fld id="{EF46A74F-5556-4895-82CB-F859ADAA9CA2}" type="slidenum">
              <a:rPr lang="he-IL" smtClean="0"/>
              <a:t>‹#›</a:t>
            </a:fld>
            <a:endParaRPr lang="he-IL"/>
          </a:p>
        </p:txBody>
      </p:sp>
    </p:spTree>
    <p:extLst>
      <p:ext uri="{BB962C8B-B14F-4D97-AF65-F5344CB8AC3E}">
        <p14:creationId xmlns:p14="http://schemas.microsoft.com/office/powerpoint/2010/main" val="24086986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smtClean="0"/>
              <a:t>ערוך סגנונות טקסט של תבנית בסיס</a:t>
            </a:r>
          </a:p>
        </p:txBody>
      </p:sp>
      <p:sp>
        <p:nvSpPr>
          <p:cNvPr id="5" name="מציין מיקום של תאריך 4"/>
          <p:cNvSpPr>
            <a:spLocks noGrp="1"/>
          </p:cNvSpPr>
          <p:nvPr>
            <p:ph type="dt" sz="half" idx="10"/>
          </p:nvPr>
        </p:nvSpPr>
        <p:spPr/>
        <p:txBody>
          <a:bodyPr/>
          <a:lstStyle/>
          <a:p>
            <a:fld id="{6658A80C-A429-43B9-9749-7169E01251B3}" type="datetimeFigureOut">
              <a:rPr lang="he-IL" smtClean="0"/>
              <a:t>ו'/שבט/תש"פ</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EF46A74F-5556-4895-82CB-F859ADAA9CA2}" type="slidenum">
              <a:rPr lang="he-IL" smtClean="0"/>
              <a:t>‹#›</a:t>
            </a:fld>
            <a:endParaRPr lang="he-IL"/>
          </a:p>
        </p:txBody>
      </p:sp>
    </p:spTree>
    <p:extLst>
      <p:ext uri="{BB962C8B-B14F-4D97-AF65-F5344CB8AC3E}">
        <p14:creationId xmlns:p14="http://schemas.microsoft.com/office/powerpoint/2010/main" val="21553956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smtClean="0"/>
              <a:t>לחץ כדי לערוך סגנון כותרת של תבנית בסיס</a:t>
            </a:r>
            <a:endParaRPr lang="he-IL"/>
          </a:p>
        </p:txBody>
      </p:sp>
      <p:sp>
        <p:nvSpPr>
          <p:cNvPr id="3" name="מציין מיקום של תמונה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smtClean="0"/>
              <a:t>ערוך סגנונות טקסט של תבנית בסיס</a:t>
            </a:r>
          </a:p>
        </p:txBody>
      </p:sp>
      <p:sp>
        <p:nvSpPr>
          <p:cNvPr id="5" name="מציין מיקום של תאריך 4"/>
          <p:cNvSpPr>
            <a:spLocks noGrp="1"/>
          </p:cNvSpPr>
          <p:nvPr>
            <p:ph type="dt" sz="half" idx="10"/>
          </p:nvPr>
        </p:nvSpPr>
        <p:spPr/>
        <p:txBody>
          <a:bodyPr/>
          <a:lstStyle/>
          <a:p>
            <a:fld id="{6658A80C-A429-43B9-9749-7169E01251B3}" type="datetimeFigureOut">
              <a:rPr lang="he-IL" smtClean="0"/>
              <a:t>ו'/שבט/תש"פ</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EF46A74F-5556-4895-82CB-F859ADAA9CA2}" type="slidenum">
              <a:rPr lang="he-IL" smtClean="0"/>
              <a:t>‹#›</a:t>
            </a:fld>
            <a:endParaRPr lang="he-IL"/>
          </a:p>
        </p:txBody>
      </p:sp>
    </p:spTree>
    <p:extLst>
      <p:ext uri="{BB962C8B-B14F-4D97-AF65-F5344CB8AC3E}">
        <p14:creationId xmlns:p14="http://schemas.microsoft.com/office/powerpoint/2010/main" val="20887041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6658A80C-A429-43B9-9749-7169E01251B3}" type="datetimeFigureOut">
              <a:rPr lang="he-IL" smtClean="0"/>
              <a:t>ו'/שבט/תש"פ</a:t>
            </a:fld>
            <a:endParaRPr lang="he-IL"/>
          </a:p>
        </p:txBody>
      </p:sp>
      <p:sp>
        <p:nvSpPr>
          <p:cNvPr id="5" name="מציין מיקום של כותרת תחתונה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EF46A74F-5556-4895-82CB-F859ADAA9CA2}" type="slidenum">
              <a:rPr lang="he-IL" smtClean="0"/>
              <a:t>‹#›</a:t>
            </a:fld>
            <a:endParaRPr lang="he-IL"/>
          </a:p>
        </p:txBody>
      </p:sp>
    </p:spTree>
    <p:extLst>
      <p:ext uri="{BB962C8B-B14F-4D97-AF65-F5344CB8AC3E}">
        <p14:creationId xmlns:p14="http://schemas.microsoft.com/office/powerpoint/2010/main" val="13355311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youtube.com/watch?v=JZ7iiuNdgI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youtube.com/watch?v=0HXljjzI9T0"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673994" y="735336"/>
            <a:ext cx="5250287" cy="1624952"/>
          </a:xfrm>
        </p:spPr>
        <p:txBody>
          <a:bodyPr/>
          <a:lstStyle/>
          <a:p>
            <a:r>
              <a:rPr lang="ar-SA" dirty="0" smtClean="0"/>
              <a:t>ضغط الاقران</a:t>
            </a:r>
            <a:endParaRPr lang="he-IL" dirty="0"/>
          </a:p>
        </p:txBody>
      </p:sp>
      <p:sp>
        <p:nvSpPr>
          <p:cNvPr id="3" name="כותרת משנה 2"/>
          <p:cNvSpPr>
            <a:spLocks noGrp="1"/>
          </p:cNvSpPr>
          <p:nvPr>
            <p:ph type="subTitle" idx="1"/>
          </p:nvPr>
        </p:nvSpPr>
        <p:spPr>
          <a:xfrm>
            <a:off x="1524000" y="5144753"/>
            <a:ext cx="9144000" cy="1655762"/>
          </a:xfrm>
        </p:spPr>
        <p:txBody>
          <a:bodyPr/>
          <a:lstStyle/>
          <a:p>
            <a:r>
              <a:rPr lang="ar-SA" dirty="0" smtClean="0"/>
              <a:t>اعداد المعلمة: ايمان دراوشة</a:t>
            </a:r>
            <a:endParaRPr lang="he-IL" dirty="0"/>
          </a:p>
        </p:txBody>
      </p:sp>
      <p:pic>
        <p:nvPicPr>
          <p:cNvPr id="4" name="תמונה 3"/>
          <p:cNvPicPr>
            <a:picLocks noChangeAspect="1"/>
          </p:cNvPicPr>
          <p:nvPr/>
        </p:nvPicPr>
        <p:blipFill>
          <a:blip r:embed="rId2"/>
          <a:stretch>
            <a:fillRect/>
          </a:stretch>
        </p:blipFill>
        <p:spPr>
          <a:xfrm>
            <a:off x="6286500" y="0"/>
            <a:ext cx="5905500" cy="3095625"/>
          </a:xfrm>
          <a:prstGeom prst="rect">
            <a:avLst/>
          </a:prstGeom>
        </p:spPr>
      </p:pic>
    </p:spTree>
    <p:extLst>
      <p:ext uri="{BB962C8B-B14F-4D97-AF65-F5344CB8AC3E}">
        <p14:creationId xmlns:p14="http://schemas.microsoft.com/office/powerpoint/2010/main" val="13086230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ar-SA" dirty="0" smtClean="0"/>
              <a:t>كيف يكون ضغط الأقران إيجابياً؟</a:t>
            </a:r>
            <a:br>
              <a:rPr lang="ar-SA" dirty="0" smtClean="0"/>
            </a:br>
            <a:endParaRPr lang="he-IL" dirty="0"/>
          </a:p>
        </p:txBody>
      </p:sp>
      <p:sp>
        <p:nvSpPr>
          <p:cNvPr id="3" name="מציין מיקום תוכן 2"/>
          <p:cNvSpPr>
            <a:spLocks noGrp="1"/>
          </p:cNvSpPr>
          <p:nvPr>
            <p:ph idx="1"/>
          </p:nvPr>
        </p:nvSpPr>
        <p:spPr/>
        <p:txBody>
          <a:bodyPr>
            <a:normAutofit fontScale="85000" lnSpcReduction="20000"/>
          </a:bodyPr>
          <a:lstStyle/>
          <a:p>
            <a:r>
              <a:rPr lang="ar-SA" dirty="0" smtClean="0"/>
              <a:t>مثلما يستطيع الآخرون التأثير علينا وعلى قراراتنا بشكل سلبي، يمكن أن يتخذ هذا التأثير ناحية إيجابية، لاسيما في المنافسة من أجل الدراسة والتحصيل العلمي وممارسة الرياضة، إضافة لاتباع عادات صحية في الحياة، وحماية أنفسنا من التعرض للأذى، أو للمشاركة في أنشطة تطوعية تفيد الآخرين وغير ذلك.</a:t>
            </a:r>
          </a:p>
          <a:p>
            <a:endParaRPr lang="ar-SA" dirty="0" smtClean="0"/>
          </a:p>
          <a:p>
            <a:r>
              <a:rPr lang="ar-SA" dirty="0" smtClean="0"/>
              <a:t>يتحول في هذه الحالة تأثير الأقران إلى تثقيف الأقران؛ أي الإيجابي وليس السلبي، هذا الأسلوب يتبعه الأشخاص الذين ينتمون لمنظمات صحية، من أجل نشر المفاهيم الجيدة وتصحيح أخرى في المجتمع من خلال الشباب للشباب أنفسهم، مثل شبكة تثقيف الأقران الشباب (</a:t>
            </a:r>
            <a:r>
              <a:rPr lang="en-US" dirty="0" smtClean="0"/>
              <a:t>Youth Peer Education Network) </a:t>
            </a:r>
            <a:r>
              <a:rPr lang="ar-SA" dirty="0" smtClean="0"/>
              <a:t>الموجودة في حوالي 50 دولة حول العالم، حيث تتلقى دعماً من صندوق الأمم المتحدة للسكان، وتعمل على قضايا صحية وشبابية من خلال تثقيف الأقران.</a:t>
            </a:r>
          </a:p>
          <a:p>
            <a:endParaRPr lang="ar-SA" dirty="0" smtClean="0"/>
          </a:p>
          <a:p>
            <a:r>
              <a:rPr lang="ar-SA" dirty="0" smtClean="0"/>
              <a:t>كما يلعب الأقران دوراً كبيراً في التطورات الاجتماعية والعاطفية للأطفال والمراهقين خلال مسيرة حياتهم، لذا عندما يكون هذا التأثير سلبياً قد يدفع الأقران والأصدقاء؛ الشخص للتسرب من المدرسة والهروب من الحصص الدراسية والسرقة والغش، إضافة للانخراط بأعمال خطيرة أو عدائية، والتدخين وشرب الكحول والإدمان على المخدرات، وغيرها من الأمور.</a:t>
            </a:r>
            <a:endParaRPr lang="he-IL" dirty="0"/>
          </a:p>
        </p:txBody>
      </p:sp>
    </p:spTree>
    <p:extLst>
      <p:ext uri="{BB962C8B-B14F-4D97-AF65-F5344CB8AC3E}">
        <p14:creationId xmlns:p14="http://schemas.microsoft.com/office/powerpoint/2010/main" val="24854877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ar-SA" dirty="0" smtClean="0"/>
              <a:t>كيف نحمي أنفسنا من ضغط الأقران؟</a:t>
            </a:r>
            <a:br>
              <a:rPr lang="ar-SA" dirty="0" smtClean="0"/>
            </a:br>
            <a:endParaRPr lang="he-IL" dirty="0"/>
          </a:p>
        </p:txBody>
      </p:sp>
      <p:sp>
        <p:nvSpPr>
          <p:cNvPr id="3" name="מציין מיקום תוכן 2"/>
          <p:cNvSpPr>
            <a:spLocks noGrp="1"/>
          </p:cNvSpPr>
          <p:nvPr>
            <p:ph idx="1"/>
          </p:nvPr>
        </p:nvSpPr>
        <p:spPr/>
        <p:txBody>
          <a:bodyPr>
            <a:normAutofit fontScale="92500" lnSpcReduction="20000"/>
          </a:bodyPr>
          <a:lstStyle/>
          <a:p>
            <a:r>
              <a:rPr lang="ar-SA" dirty="0" smtClean="0"/>
              <a:t>قد يغير موقف ما حياتنا كلها، لذا يشكل ضغط الأقران مشكلة كبيرة بالنسبة للمراهقين والشباب الذين لا يستطيعون مقاومته، لكن دائماً عزيزي القارئ يمكنك التصرف ومنع كل شيء وأي شيء لا يناسبك ويشعرك بعدم الراحة، لذا يمكنك ببساطة اتباع ما يلي:</a:t>
            </a:r>
          </a:p>
          <a:p>
            <a:r>
              <a:rPr lang="ar-SA" dirty="0" smtClean="0"/>
              <a:t>البقاء بعيداً عن الأشخاص الذين يحاولون إرغامك على القيام بأشياء تبدو خطيرة وغير مريحة، لذلك لا تحزن من مفارقتهم، ستشعر بالراحة وأنت تفعل ما تريد وليس ما يريده الآخرون.</a:t>
            </a:r>
          </a:p>
          <a:p>
            <a:r>
              <a:rPr lang="ar-SA" dirty="0" smtClean="0"/>
              <a:t>أن تتعلم قول "لا" بشكل واضح وصريح عندما لا تريد أن تفعل شيئاً ما، وأن تتعلم كيف تخرج من الحالات غير الآمنة والخطرة، وتتطلب المساعدة إن لم تستطع فعل شيء.</a:t>
            </a:r>
          </a:p>
          <a:p>
            <a:r>
              <a:rPr lang="ar-SA" dirty="0" smtClean="0"/>
              <a:t>البقاء مع الأشخاص الذين يقاومون ضغط الأقران من حولهم ويقولون: "لا" لأمور لا يريدون القيام بها.</a:t>
            </a:r>
          </a:p>
          <a:p>
            <a:r>
              <a:rPr lang="ar-SA" dirty="0" smtClean="0"/>
              <a:t>إن كنت تعاني من ضغط أقرانك ولا تعرف كيف تتعامل مع هذا الوضع عليك طلب استشارة أحد الأشخاص البالغين الذين تثق بهم، كالوالدين أو المعلم أو أحد الأقرباء.</a:t>
            </a:r>
          </a:p>
          <a:p>
            <a:r>
              <a:rPr lang="ar-SA" dirty="0" smtClean="0"/>
              <a:t>اشغل نفسك بنشاطات دائمة وجديدة، لكي تتعلم أشياء مفيدة وممتعة، تبقيك على تواصل مع أقرانك بطريقة جيدة.</a:t>
            </a:r>
            <a:endParaRPr lang="he-IL" dirty="0"/>
          </a:p>
        </p:txBody>
      </p:sp>
    </p:spTree>
    <p:extLst>
      <p:ext uri="{BB962C8B-B14F-4D97-AF65-F5344CB8AC3E}">
        <p14:creationId xmlns:p14="http://schemas.microsoft.com/office/powerpoint/2010/main" val="23575653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673994" y="735336"/>
            <a:ext cx="5250287" cy="1624952"/>
          </a:xfrm>
        </p:spPr>
        <p:txBody>
          <a:bodyPr/>
          <a:lstStyle/>
          <a:p>
            <a:r>
              <a:rPr lang="ar-SA" dirty="0" smtClean="0"/>
              <a:t>سائق جديد</a:t>
            </a:r>
            <a:endParaRPr lang="he-IL" dirty="0"/>
          </a:p>
        </p:txBody>
      </p:sp>
      <p:sp>
        <p:nvSpPr>
          <p:cNvPr id="3" name="כותרת משנה 2"/>
          <p:cNvSpPr>
            <a:spLocks noGrp="1"/>
          </p:cNvSpPr>
          <p:nvPr>
            <p:ph type="subTitle" idx="1"/>
          </p:nvPr>
        </p:nvSpPr>
        <p:spPr>
          <a:xfrm>
            <a:off x="1524000" y="5144753"/>
            <a:ext cx="9144000" cy="1655762"/>
          </a:xfrm>
        </p:spPr>
        <p:txBody>
          <a:bodyPr/>
          <a:lstStyle/>
          <a:p>
            <a:r>
              <a:rPr lang="ar-SA" dirty="0" smtClean="0"/>
              <a:t>اعداد المعلمة: ايمان دراوشة</a:t>
            </a:r>
            <a:endParaRPr lang="he-IL" dirty="0"/>
          </a:p>
        </p:txBody>
      </p:sp>
      <p:pic>
        <p:nvPicPr>
          <p:cNvPr id="5" name="תמונה 4"/>
          <p:cNvPicPr>
            <a:picLocks noChangeAspect="1"/>
          </p:cNvPicPr>
          <p:nvPr/>
        </p:nvPicPr>
        <p:blipFill>
          <a:blip r:embed="rId2"/>
          <a:stretch>
            <a:fillRect/>
          </a:stretch>
        </p:blipFill>
        <p:spPr>
          <a:xfrm>
            <a:off x="5731099" y="1105301"/>
            <a:ext cx="4936901" cy="2600101"/>
          </a:xfrm>
          <a:prstGeom prst="rect">
            <a:avLst/>
          </a:prstGeom>
        </p:spPr>
      </p:pic>
    </p:spTree>
    <p:extLst>
      <p:ext uri="{BB962C8B-B14F-4D97-AF65-F5344CB8AC3E}">
        <p14:creationId xmlns:p14="http://schemas.microsoft.com/office/powerpoint/2010/main" val="26498939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מציין מיקום תוכן 3"/>
          <p:cNvPicPr>
            <a:picLocks noGrp="1" noChangeAspect="1"/>
          </p:cNvPicPr>
          <p:nvPr>
            <p:ph idx="1"/>
          </p:nvPr>
        </p:nvPicPr>
        <p:blipFill>
          <a:blip r:embed="rId2"/>
          <a:stretch>
            <a:fillRect/>
          </a:stretch>
        </p:blipFill>
        <p:spPr>
          <a:xfrm>
            <a:off x="1403798" y="734097"/>
            <a:ext cx="10507036" cy="5903620"/>
          </a:xfrm>
          <a:prstGeom prst="rect">
            <a:avLst/>
          </a:prstGeom>
        </p:spPr>
      </p:pic>
    </p:spTree>
    <p:extLst>
      <p:ext uri="{BB962C8B-B14F-4D97-AF65-F5344CB8AC3E}">
        <p14:creationId xmlns:p14="http://schemas.microsoft.com/office/powerpoint/2010/main" val="2050598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ar-SA" dirty="0" smtClean="0"/>
              <a:t>سائق جديد - </a:t>
            </a:r>
            <a:endParaRPr lang="he-IL" dirty="0"/>
          </a:p>
        </p:txBody>
      </p:sp>
      <p:sp>
        <p:nvSpPr>
          <p:cNvPr id="3" name="מציין מיקום תוכן 2"/>
          <p:cNvSpPr>
            <a:spLocks noGrp="1"/>
          </p:cNvSpPr>
          <p:nvPr>
            <p:ph idx="1"/>
          </p:nvPr>
        </p:nvSpPr>
        <p:spPr/>
        <p:txBody>
          <a:bodyPr>
            <a:normAutofit fontScale="92500" lnSpcReduction="10000"/>
          </a:bodyPr>
          <a:lstStyle/>
          <a:p>
            <a:r>
              <a:rPr lang="ar-SA" dirty="0" smtClean="0"/>
              <a:t>يُعرف السائق "بالسائق الجديد" لمدة سنتين من يوم نجاحه في الامتحان العملي وحصوله على الرخصة. خلال هذه الفترة تقع عليه شروط خاصة ويتطلب منه الحفاظ أكثر على قوانين السير.</a:t>
            </a:r>
          </a:p>
          <a:p>
            <a:r>
              <a:rPr lang="ar-SA" dirty="0" smtClean="0"/>
              <a:t>من أجل متابعة "السائق الجديد" وتصرفاته على الطريق، يُمنح في أول سنتين رخصة قيادة "مشروطة" (</a:t>
            </a:r>
            <a:r>
              <a:rPr lang="he-IL" dirty="0" smtClean="0"/>
              <a:t>על תנאי). </a:t>
            </a:r>
            <a:r>
              <a:rPr lang="ar-SA" dirty="0" smtClean="0"/>
              <a:t>في نهاية السنتين يتم تجديد رخصة "السائق الجديد" فقط في حال عدم إدانته بإحدى المخالفات التي نصها القانون بموجب الإضافة الثالثة (</a:t>
            </a:r>
            <a:r>
              <a:rPr lang="he-IL" dirty="0" smtClean="0"/>
              <a:t>התוספת השלישית)، </a:t>
            </a:r>
            <a:r>
              <a:rPr lang="ar-SA" dirty="0" smtClean="0"/>
              <a:t>المذكورة أسفل الصفحة. في هذه الحالة ستضع سلطة الترخيص شروطًا جديدة خلالها يعود السائق كـ "سائق جديد" مرة أخرى!</a:t>
            </a:r>
          </a:p>
          <a:p>
            <a:endParaRPr lang="ar-SA" dirty="0" smtClean="0"/>
          </a:p>
          <a:p>
            <a:r>
              <a:rPr lang="ar-SA" dirty="0" smtClean="0"/>
              <a:t>أما إذا حرص "السائق الجديد" على الحفاظ على كل الشروط متجنبًا المخالفات التي نصها القانون بموجب الإضافة الثالثة (</a:t>
            </a:r>
            <a:r>
              <a:rPr lang="he-IL" dirty="0" smtClean="0"/>
              <a:t>תוספת שלישית) </a:t>
            </a:r>
            <a:r>
              <a:rPr lang="ar-SA" dirty="0" smtClean="0"/>
              <a:t>فإنه في نهاية فترة "السائق الجديد" يتم تجديد رخصته لمدة 5 سنوات فقط، خلالها يتوجب عليه الاشتراك بدورة استكمال في السياقة ـ </a:t>
            </a:r>
            <a:r>
              <a:rPr lang="he-IL" dirty="0" smtClean="0"/>
              <a:t>קורס </a:t>
            </a:r>
            <a:r>
              <a:rPr lang="he-IL" dirty="0" err="1" smtClean="0"/>
              <a:t>רענון</a:t>
            </a:r>
            <a:r>
              <a:rPr lang="he-IL" dirty="0" smtClean="0"/>
              <a:t>.</a:t>
            </a:r>
            <a:endParaRPr lang="he-IL" dirty="0"/>
          </a:p>
        </p:txBody>
      </p:sp>
      <p:pic>
        <p:nvPicPr>
          <p:cNvPr id="4" name="תמונה 3"/>
          <p:cNvPicPr>
            <a:picLocks noChangeAspect="1"/>
          </p:cNvPicPr>
          <p:nvPr/>
        </p:nvPicPr>
        <p:blipFill>
          <a:blip r:embed="rId2"/>
          <a:stretch>
            <a:fillRect/>
          </a:stretch>
        </p:blipFill>
        <p:spPr>
          <a:xfrm>
            <a:off x="6195543" y="365125"/>
            <a:ext cx="2247900" cy="1095375"/>
          </a:xfrm>
          <a:prstGeom prst="rect">
            <a:avLst/>
          </a:prstGeom>
        </p:spPr>
      </p:pic>
    </p:spTree>
    <p:extLst>
      <p:ext uri="{BB962C8B-B14F-4D97-AF65-F5344CB8AC3E}">
        <p14:creationId xmlns:p14="http://schemas.microsoft.com/office/powerpoint/2010/main" val="596222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endParaRPr lang="he-IL"/>
          </a:p>
        </p:txBody>
      </p:sp>
      <p:sp>
        <p:nvSpPr>
          <p:cNvPr id="3" name="מציין מיקום תוכן 2"/>
          <p:cNvSpPr>
            <a:spLocks noGrp="1"/>
          </p:cNvSpPr>
          <p:nvPr>
            <p:ph idx="1"/>
          </p:nvPr>
        </p:nvSpPr>
        <p:spPr/>
        <p:txBody>
          <a:bodyPr>
            <a:normAutofit fontScale="92500" lnSpcReduction="20000"/>
          </a:bodyPr>
          <a:lstStyle/>
          <a:p>
            <a:r>
              <a:rPr lang="ar-SA" dirty="0" smtClean="0"/>
              <a:t>يتوجب على سائقين جدد قيادة سيارة بمرافقة شخص بالغ خلال فترة ستة أشهر من يوم تلقيهم رخصة السياقة. خلال 3 أشهر يتعين على السائقين الجدد قيادة السيارة بمرافقة كاملة (نهارًا وليلا)، وخلال 3 أشهر أخرى تقتصر المرافقة على ساعات الليل.</a:t>
            </a:r>
          </a:p>
          <a:p>
            <a:r>
              <a:rPr lang="ar-SA" dirty="0" smtClean="0"/>
              <a:t>يتوجب على سائق جديد من الشبان استكمال  برنامج المرافقة والذي يشمل 50 ساعة على الأقل من القيادة بمرافقة شخص بالغ، 20 ساعة منها على شوارع داخل مدن و15 ساعة على شوارع بين مدن و15 ساعة في الليل.</a:t>
            </a:r>
          </a:p>
          <a:p>
            <a:r>
              <a:rPr lang="ar-SA" b="1" dirty="0" smtClean="0"/>
              <a:t>الأشخاص الذين يمكن لهم أن يكونوا مرافقين شريطة عدم كونهم ثملين أثناء المرافقة</a:t>
            </a:r>
            <a:r>
              <a:rPr lang="ar-SA" dirty="0" smtClean="0"/>
              <a:t>:</a:t>
            </a:r>
          </a:p>
          <a:p>
            <a:endParaRPr lang="ar-SA" dirty="0" smtClean="0"/>
          </a:p>
          <a:p>
            <a:r>
              <a:rPr lang="ar-SA" dirty="0" smtClean="0"/>
              <a:t>أصحاب رخصة سياقة في نفس نوع من المركبة منذ خمس سنوات على الأقل، تتجاوز أعمارهم 24 عامًا. وإذا كانوا معلمي سياقة بإمكانهم مرافقة السائق الجديد حتى قبل سن 24 عامًا.</a:t>
            </a:r>
          </a:p>
          <a:p>
            <a:r>
              <a:rPr lang="ar-SA" dirty="0" smtClean="0"/>
              <a:t>أصحاب رخصة سياقة سارية في نفس نوع من المركبة منذ ثلاث سنوات على الأقل، شريطة أن يكون عمرهم 30 عامًا فما فوق.</a:t>
            </a:r>
            <a:endParaRPr lang="he-IL" dirty="0"/>
          </a:p>
        </p:txBody>
      </p:sp>
    </p:spTree>
    <p:extLst>
      <p:ext uri="{BB962C8B-B14F-4D97-AF65-F5344CB8AC3E}">
        <p14:creationId xmlns:p14="http://schemas.microsoft.com/office/powerpoint/2010/main" val="24190114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838200" y="129752"/>
            <a:ext cx="10515600" cy="887680"/>
          </a:xfrm>
        </p:spPr>
        <p:txBody>
          <a:bodyPr/>
          <a:lstStyle/>
          <a:p>
            <a:r>
              <a:rPr lang="ar-SA" dirty="0" smtClean="0"/>
              <a:t>المتطلبات من "السائق الجديد"</a:t>
            </a:r>
            <a:endParaRPr lang="he-IL" dirty="0"/>
          </a:p>
        </p:txBody>
      </p:sp>
      <p:sp>
        <p:nvSpPr>
          <p:cNvPr id="3" name="מציין מיקום תוכן 2"/>
          <p:cNvSpPr>
            <a:spLocks noGrp="1"/>
          </p:cNvSpPr>
          <p:nvPr>
            <p:ph idx="1"/>
          </p:nvPr>
        </p:nvSpPr>
        <p:spPr>
          <a:xfrm>
            <a:off x="838200" y="1455314"/>
            <a:ext cx="10515600" cy="5267458"/>
          </a:xfrm>
        </p:spPr>
        <p:txBody>
          <a:bodyPr>
            <a:normAutofit fontScale="62500" lnSpcReduction="20000"/>
          </a:bodyPr>
          <a:lstStyle/>
          <a:p>
            <a:r>
              <a:rPr lang="ar-SA" dirty="0" smtClean="0"/>
              <a:t>1. </a:t>
            </a:r>
            <a:r>
              <a:rPr lang="ar-SA" b="1" dirty="0" smtClean="0"/>
              <a:t>لافـتة "</a:t>
            </a:r>
            <a:r>
              <a:rPr lang="he-IL" b="1" dirty="0" smtClean="0"/>
              <a:t>נהג חדש</a:t>
            </a:r>
          </a:p>
          <a:p>
            <a:r>
              <a:rPr lang="ar-SA" dirty="0" smtClean="0"/>
              <a:t>يجب إبراز لافتة </a:t>
            </a:r>
            <a:r>
              <a:rPr lang="he-IL" dirty="0" smtClean="0"/>
              <a:t>נהג חדש </a:t>
            </a:r>
            <a:r>
              <a:rPr lang="ar-SA" dirty="0" smtClean="0"/>
              <a:t>في حواشي الزجاج الخلفي في المركبة الخصوصية. الهدف من هذه اللافتة هو إعلام باقي السائقين بوجود سائق قليل الخبرة أمامهم، من أجل التحلي بالصبر وأخذ الحيطة والحذر. إن قيادة المركبة بدون هذه اللافتة يعتبر مخالِفـًا للقوانين، كذلك الأمر بالنسبة لمن يقود مع اللافتة في حين أنه مُعفى – أي أنه ليس "سائق جديد".</a:t>
            </a:r>
          </a:p>
          <a:p>
            <a:r>
              <a:rPr lang="ar-SA" b="1" dirty="0" smtClean="0"/>
              <a:t>2.  السياقة مع سائق مرافق</a:t>
            </a:r>
          </a:p>
          <a:p>
            <a:r>
              <a:rPr lang="ar-SA" dirty="0" smtClean="0"/>
              <a:t>كل "سائق جديد" عمره أقل من 24 سنة، يجتاز الامتحان العملي (</a:t>
            </a:r>
            <a:r>
              <a:rPr lang="he-IL" dirty="0" smtClean="0"/>
              <a:t>טסט)، </a:t>
            </a:r>
            <a:r>
              <a:rPr lang="ar-SA" dirty="0" smtClean="0"/>
              <a:t>مُلزم بالقيادة في حين يرافقه سائق مرافق لمدة 3 أشهر (في النهار والليل)، ويُلزم أيضًا بـ 3 أشهر إضافية، بمرافق خلال الليل فقط، من الساعة 9:00 مساء وحتى الساعة 6 صباحًا.</a:t>
            </a:r>
          </a:p>
          <a:p>
            <a:r>
              <a:rPr lang="ar-SA" dirty="0" smtClean="0"/>
              <a:t>من هو السائق المرافق (</a:t>
            </a:r>
            <a:r>
              <a:rPr lang="he-IL" dirty="0" smtClean="0"/>
              <a:t>מלווה)؟</a:t>
            </a:r>
          </a:p>
          <a:p>
            <a:r>
              <a:rPr lang="ar-SA" dirty="0" smtClean="0"/>
              <a:t>هو كل من لديه رخصة قيادة سارية المفعول لنفس نوع المركبة، ومعه هذه الرخصة منذ 5 سنوات على الأقل وبلغ من العمر 24 عامًا.</a:t>
            </a:r>
          </a:p>
          <a:p>
            <a:r>
              <a:rPr lang="ar-SA" dirty="0" smtClean="0"/>
              <a:t>        أو </a:t>
            </a:r>
          </a:p>
          <a:p>
            <a:r>
              <a:rPr lang="ar-SA" dirty="0" smtClean="0"/>
              <a:t>هو كل من لديه رخصة قيادة سارية المفعول لنفس نوع المركبة، ومعه هذه الرخصة منذ 3 سنوات وعمره لا يقل عن 30 عامًا.</a:t>
            </a:r>
          </a:p>
          <a:p>
            <a:r>
              <a:rPr lang="ar-SA" dirty="0" smtClean="0"/>
              <a:t>على "السائق الجديد" أن يقود المركبة خلال الأشهر الثلاث الأولى من يوم حصوله على الرخصة فقط في حين يجلس بجانبه مرافقًا الذي يفي بالشروط أعلاه.</a:t>
            </a:r>
          </a:p>
          <a:p>
            <a:r>
              <a:rPr lang="ar-SA" dirty="0" smtClean="0"/>
              <a:t>ملاحظة - كل من يقود : دراجة نارية، تراكتور، </a:t>
            </a:r>
            <a:r>
              <a:rPr lang="ar-SA" dirty="0" err="1" smtClean="0"/>
              <a:t>تراكتورون</a:t>
            </a:r>
            <a:r>
              <a:rPr lang="ar-SA" dirty="0" smtClean="0"/>
              <a:t> فإنه غير ملزم بمرافق.</a:t>
            </a:r>
          </a:p>
          <a:p>
            <a:r>
              <a:rPr lang="ar-SA" b="1" dirty="0" smtClean="0"/>
              <a:t>3.  تحديد عدد الركاب</a:t>
            </a:r>
          </a:p>
          <a:p>
            <a:r>
              <a:rPr lang="ar-SA" dirty="0" smtClean="0"/>
              <a:t>لا يسمح </a:t>
            </a:r>
            <a:r>
              <a:rPr lang="ar-SA" dirty="0" err="1" smtClean="0"/>
              <a:t>لل</a:t>
            </a:r>
            <a:r>
              <a:rPr lang="ar-SA" dirty="0" smtClean="0"/>
              <a:t>ـ "سائق الجديد" بقيادة المركبة وبصحبته أكثر من راكبين حتى عمر 21 عامًا. أما في حالة كان بصحبته مرافق يفي بالشروط أعلاه فإن "السائق الجديد" معفي من تحديد عدد الركاب.</a:t>
            </a:r>
          </a:p>
          <a:p>
            <a:endParaRPr lang="ar-SA" dirty="0" smtClean="0"/>
          </a:p>
          <a:p>
            <a:endParaRPr lang="ar-SA" dirty="0" smtClean="0"/>
          </a:p>
        </p:txBody>
      </p:sp>
      <p:pic>
        <p:nvPicPr>
          <p:cNvPr id="4" name="תמונה 3"/>
          <p:cNvPicPr>
            <a:picLocks noChangeAspect="1"/>
          </p:cNvPicPr>
          <p:nvPr/>
        </p:nvPicPr>
        <p:blipFill>
          <a:blip r:embed="rId2"/>
          <a:stretch>
            <a:fillRect/>
          </a:stretch>
        </p:blipFill>
        <p:spPr>
          <a:xfrm>
            <a:off x="1867381" y="365715"/>
            <a:ext cx="2249619" cy="651717"/>
          </a:xfrm>
          <a:prstGeom prst="rect">
            <a:avLst/>
          </a:prstGeom>
        </p:spPr>
      </p:pic>
    </p:spTree>
    <p:extLst>
      <p:ext uri="{BB962C8B-B14F-4D97-AF65-F5344CB8AC3E}">
        <p14:creationId xmlns:p14="http://schemas.microsoft.com/office/powerpoint/2010/main" val="34814550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838200" y="399245"/>
            <a:ext cx="10817180" cy="6310648"/>
          </a:xfrm>
        </p:spPr>
        <p:txBody>
          <a:bodyPr>
            <a:normAutofit fontScale="47500" lnSpcReduction="20000"/>
          </a:bodyPr>
          <a:lstStyle/>
          <a:p>
            <a:endParaRPr lang="ar-SA" dirty="0" smtClean="0"/>
          </a:p>
          <a:p>
            <a:r>
              <a:rPr lang="ar-SA" b="1" dirty="0" smtClean="0"/>
              <a:t>4.  الخطوة بعد أشهر المُرافقة</a:t>
            </a:r>
            <a:endParaRPr lang="ar-SA" dirty="0" smtClean="0"/>
          </a:p>
          <a:p>
            <a:r>
              <a:rPr lang="ar-SA" dirty="0" smtClean="0"/>
              <a:t>بعد مرور نصف سنة من المُرافَقة ومن أجل الحصول على رخصة ثابتة يجب التوجه إلى مكتب الترخيص وتقديم شهادة اثبات من المُرافق حسب البيان المطبوع على ظهر الرخصة المؤقتة (التصريح) والتي يُصرّح بها السائق الجديد أنه قاد السيارة مع مرافق لمدة 50 ساعة مقسمة على النحو التالي:</a:t>
            </a:r>
          </a:p>
          <a:p>
            <a:r>
              <a:rPr lang="ar-SA" dirty="0" smtClean="0"/>
              <a:t>السياقة مع المُرافقة لمدة 20 ساعة على الأقل في طريق بلديّة.</a:t>
            </a:r>
          </a:p>
          <a:p>
            <a:r>
              <a:rPr lang="ar-SA" dirty="0" smtClean="0"/>
              <a:t>السياقة مع المُرافقة لمدة 15 ساعة على الأقل في طريق غير بلديّة.</a:t>
            </a:r>
          </a:p>
          <a:p>
            <a:r>
              <a:rPr lang="ar-SA" dirty="0" smtClean="0"/>
              <a:t>السياقة مع المُرافقة لمدة 15 ساعة على الأقل في الليل.</a:t>
            </a:r>
          </a:p>
          <a:p>
            <a:r>
              <a:rPr lang="ar-SA" dirty="0" smtClean="0"/>
              <a:t>بالإضافة إلى ذلك يتلقى الطالب مع رخصته الجديدة نشرة إرشاد مفصل فيها القانون الجديد باللغتين العبرية والعربية، وكذلك</a:t>
            </a:r>
          </a:p>
          <a:p>
            <a:r>
              <a:rPr lang="ar-SA" dirty="0" smtClean="0"/>
              <a:t>قائمة بالمخالفات التي تحرمه من الرخصة نهائياً.</a:t>
            </a:r>
          </a:p>
          <a:p>
            <a:r>
              <a:rPr lang="ar-SA" b="1" dirty="0" smtClean="0"/>
              <a:t>5.  دورة استكمال بالسياقة (</a:t>
            </a:r>
            <a:r>
              <a:rPr lang="he-IL" b="1" dirty="0" smtClean="0"/>
              <a:t>קורס </a:t>
            </a:r>
            <a:r>
              <a:rPr lang="he-IL" b="1" dirty="0" err="1" smtClean="0"/>
              <a:t>רענון</a:t>
            </a:r>
            <a:r>
              <a:rPr lang="he-IL" b="1" dirty="0" smtClean="0"/>
              <a:t>)</a:t>
            </a:r>
            <a:endParaRPr lang="he-IL" dirty="0" smtClean="0"/>
          </a:p>
          <a:p>
            <a:r>
              <a:rPr lang="ar-SA" dirty="0" smtClean="0"/>
              <a:t>دورة الاستكمال هذه معدة </a:t>
            </a:r>
            <a:r>
              <a:rPr lang="ar-SA" dirty="0" err="1" smtClean="0"/>
              <a:t>لل</a:t>
            </a:r>
            <a:r>
              <a:rPr lang="ar-SA" dirty="0" smtClean="0"/>
              <a:t>ـ "سائق الجديد" الذي مرت على رخصته مدة 3 سنوات أو من أتم من العمر 21 عامًا.</a:t>
            </a:r>
          </a:p>
          <a:p>
            <a:r>
              <a:rPr lang="ar-SA" dirty="0" smtClean="0"/>
              <a:t>مدة الدورة 9 ساعات، وهي تحتوي على المواد النظرية التالية:</a:t>
            </a:r>
          </a:p>
          <a:p>
            <a:r>
              <a:rPr lang="ar-SA" dirty="0" smtClean="0"/>
              <a:t>* الطريق وأقسامه.                                * إشارات المرور والإشارات على سطح الطريق.</a:t>
            </a:r>
          </a:p>
          <a:p>
            <a:r>
              <a:rPr lang="ar-SA" dirty="0" smtClean="0"/>
              <a:t>* واجب الحذر العام.                              *  مكان المركبة في الشارع واستعمال المسالك.</a:t>
            </a:r>
          </a:p>
          <a:p>
            <a:r>
              <a:rPr lang="ar-SA" dirty="0" smtClean="0"/>
              <a:t>* الحفاظ على المسافة.                            *  السرعة.</a:t>
            </a:r>
          </a:p>
          <a:p>
            <a:r>
              <a:rPr lang="ar-SA" dirty="0" smtClean="0"/>
              <a:t>* المؤشرات                                        * السلوك والتصرف في الطريق وإعطاء حق الأولية في المفترق والطريق.</a:t>
            </a:r>
          </a:p>
          <a:p>
            <a:r>
              <a:rPr lang="ar-SA" dirty="0" smtClean="0"/>
              <a:t>* المشاة وراكبي الدرجات الهوائية.              *  ملتقى سكة حديد.</a:t>
            </a:r>
          </a:p>
          <a:p>
            <a:r>
              <a:rPr lang="ar-SA" dirty="0" smtClean="0"/>
              <a:t>* التجاوز.                                          *  التصرف في أعقاب حادث.</a:t>
            </a:r>
          </a:p>
          <a:p>
            <a:r>
              <a:rPr lang="ar-SA" dirty="0" smtClean="0"/>
              <a:t>* السفر بالليل وبظروف صعبه.                  *  السفر بحواشي الطريق.</a:t>
            </a:r>
          </a:p>
          <a:p>
            <a:r>
              <a:rPr lang="ar-SA" dirty="0" smtClean="0"/>
              <a:t>* انحرافات وانعطافات.                           *  انعطافات الحذوة والسفر للخلف.</a:t>
            </a:r>
          </a:p>
          <a:p>
            <a:pPr marL="0" indent="0">
              <a:buNone/>
            </a:pPr>
            <a:r>
              <a:rPr lang="ar-SA" dirty="0" smtClean="0"/>
              <a:t>5</a:t>
            </a:r>
            <a:r>
              <a:rPr lang="ar-SA" b="1" dirty="0" smtClean="0"/>
              <a:t>.  الامتناع عن المخالفات الثقيلة</a:t>
            </a:r>
            <a:endParaRPr lang="ar-SA" dirty="0" smtClean="0"/>
          </a:p>
          <a:p>
            <a:r>
              <a:rPr lang="ar-SA" dirty="0" smtClean="0"/>
              <a:t>في حالة ضبط "السائق الجديد" أثناء قيامه بمخالفات ثقيلة، بإمكان سلطة السير أن تطلب منه إعادة امتحان السياقة النظري أو العملي أو الفحوصات الطبيّة، قسمًا من هذه الطلبات أو كلها. وإلى حين إتمام تلك الشروط تُسحب رخصة "السائق الجديد"، وبعد استعادتها سيعتبر "سائق جديد" مرة أخرى لمدة سنتين إضافيتين.</a:t>
            </a:r>
          </a:p>
        </p:txBody>
      </p:sp>
    </p:spTree>
    <p:extLst>
      <p:ext uri="{BB962C8B-B14F-4D97-AF65-F5344CB8AC3E}">
        <p14:creationId xmlns:p14="http://schemas.microsoft.com/office/powerpoint/2010/main" val="18853339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838200" y="365126"/>
            <a:ext cx="10515600" cy="1038672"/>
          </a:xfrm>
        </p:spPr>
        <p:txBody>
          <a:bodyPr>
            <a:normAutofit fontScale="90000"/>
          </a:bodyPr>
          <a:lstStyle/>
          <a:p>
            <a:r>
              <a:rPr lang="ar-SA" dirty="0" smtClean="0"/>
              <a:t>المخالفات التالية تعتبر مخالفات صعبة حسب الإضافة الثالثة، والتي حسبها لا يتم تجديد الرخصة </a:t>
            </a:r>
            <a:r>
              <a:rPr lang="ar-SA" dirty="0" err="1" smtClean="0"/>
              <a:t>لل</a:t>
            </a:r>
            <a:r>
              <a:rPr lang="ar-SA" dirty="0" smtClean="0"/>
              <a:t>ـ "سائق الجديد" </a:t>
            </a:r>
            <a:br>
              <a:rPr lang="ar-SA" dirty="0" smtClean="0"/>
            </a:br>
            <a:endParaRPr lang="he-IL" dirty="0"/>
          </a:p>
        </p:txBody>
      </p:sp>
      <p:sp>
        <p:nvSpPr>
          <p:cNvPr id="3" name="מציין מיקום תוכן 2"/>
          <p:cNvSpPr>
            <a:spLocks noGrp="1"/>
          </p:cNvSpPr>
          <p:nvPr>
            <p:ph idx="1"/>
          </p:nvPr>
        </p:nvSpPr>
        <p:spPr>
          <a:xfrm>
            <a:off x="838200" y="1635617"/>
            <a:ext cx="10515600" cy="4984124"/>
          </a:xfrm>
        </p:spPr>
        <p:txBody>
          <a:bodyPr>
            <a:normAutofit fontScale="85000" lnSpcReduction="20000"/>
          </a:bodyPr>
          <a:lstStyle/>
          <a:p>
            <a:r>
              <a:rPr lang="ar-SA" dirty="0" smtClean="0"/>
              <a:t>قيادة مركبة لا تناسب نوع رخصة السائق أو عدم القيادة حسب الشروط المسجلة في رخصة السائق. </a:t>
            </a:r>
          </a:p>
          <a:p>
            <a:r>
              <a:rPr lang="ar-SA" dirty="0" smtClean="0"/>
              <a:t>سائق استخدم مركبته وأدين بتهمة تنفيذها تم بسبب قيادته للمركبة. </a:t>
            </a:r>
          </a:p>
          <a:p>
            <a:r>
              <a:rPr lang="ar-SA" dirty="0" smtClean="0"/>
              <a:t>سائق أدين بتهمة اغتصاب تمت بواسطة قيادته للمركبة. </a:t>
            </a:r>
          </a:p>
          <a:p>
            <a:r>
              <a:rPr lang="ar-SA" dirty="0" smtClean="0"/>
              <a:t>عدم توقف المركبة قبل ملتقى سكة الحديد. </a:t>
            </a:r>
          </a:p>
          <a:p>
            <a:r>
              <a:rPr lang="ar-SA" dirty="0" smtClean="0"/>
              <a:t>إذا تورط السائق بحادث سير فيه تعرض شخص ما للإصابة. </a:t>
            </a:r>
          </a:p>
          <a:p>
            <a:r>
              <a:rPr lang="ar-SA" dirty="0" smtClean="0"/>
              <a:t>إذا قام السائق بمخالفة ما وحسبها أصدرت المحكمة قرارًا يقضي بسحب الرخصة لمدة 3 أشهر أو أكثر. </a:t>
            </a:r>
          </a:p>
          <a:p>
            <a:r>
              <a:rPr lang="ar-SA" dirty="0" smtClean="0"/>
              <a:t>عدم انصياع سائق المركبة للإشارة الضوئية وعدم إعطاء حق الأولوية. </a:t>
            </a:r>
          </a:p>
          <a:p>
            <a:r>
              <a:rPr lang="ar-SA" dirty="0" smtClean="0"/>
              <a:t>قيادة المركبة تحت تأثير المخدرات أو المشروبات الروحية. </a:t>
            </a:r>
          </a:p>
          <a:p>
            <a:r>
              <a:rPr lang="ar-SA" dirty="0" smtClean="0"/>
              <a:t>تجاوز مركبة بشكل غير قانوني.</a:t>
            </a:r>
          </a:p>
          <a:p>
            <a:r>
              <a:rPr lang="ar-SA" dirty="0" smtClean="0"/>
              <a:t>قيادة المركبة بسرعة تزيد عن تلك المنصوصة في القوانين. </a:t>
            </a:r>
          </a:p>
          <a:p>
            <a:r>
              <a:rPr lang="ar-SA" dirty="0" smtClean="0"/>
              <a:t>تجاوز ملتقى سكة حديد في مركبة المعدة لنقل 11 راكبًا أو أكثر في حين أن الملتقى ليس معبدًا بالأسفلت أو الباطون. </a:t>
            </a:r>
          </a:p>
          <a:p>
            <a:r>
              <a:rPr lang="ar-SA" dirty="0" smtClean="0"/>
              <a:t>سائق لم يبلغ عن حادث سير أو حتى لم يقدم المساعدة للمصابين في حادث السير.</a:t>
            </a:r>
            <a:endParaRPr lang="he-IL" dirty="0"/>
          </a:p>
        </p:txBody>
      </p:sp>
    </p:spTree>
    <p:extLst>
      <p:ext uri="{BB962C8B-B14F-4D97-AF65-F5344CB8AC3E}">
        <p14:creationId xmlns:p14="http://schemas.microsoft.com/office/powerpoint/2010/main" val="42551486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ar-SA" dirty="0" smtClean="0"/>
              <a:t>شكرا على الاصغاء</a:t>
            </a:r>
            <a:endParaRPr lang="he-IL" dirty="0"/>
          </a:p>
        </p:txBody>
      </p:sp>
      <p:sp>
        <p:nvSpPr>
          <p:cNvPr id="3" name="מציין מיקום תוכן 2"/>
          <p:cNvSpPr>
            <a:spLocks noGrp="1"/>
          </p:cNvSpPr>
          <p:nvPr>
            <p:ph idx="1"/>
          </p:nvPr>
        </p:nvSpPr>
        <p:spPr/>
        <p:txBody>
          <a:bodyPr/>
          <a:lstStyle/>
          <a:p>
            <a:endParaRPr lang="he-IL" dirty="0"/>
          </a:p>
        </p:txBody>
      </p:sp>
    </p:spTree>
    <p:extLst>
      <p:ext uri="{BB962C8B-B14F-4D97-AF65-F5344CB8AC3E}">
        <p14:creationId xmlns:p14="http://schemas.microsoft.com/office/powerpoint/2010/main" val="18447310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ar-SA" dirty="0" smtClean="0"/>
              <a:t>تحدثوا...</a:t>
            </a:r>
            <a:endParaRPr lang="he-IL" dirty="0"/>
          </a:p>
        </p:txBody>
      </p:sp>
      <p:sp>
        <p:nvSpPr>
          <p:cNvPr id="3" name="מציין מיקום תוכן 2"/>
          <p:cNvSpPr>
            <a:spLocks noGrp="1"/>
          </p:cNvSpPr>
          <p:nvPr>
            <p:ph idx="1"/>
          </p:nvPr>
        </p:nvSpPr>
        <p:spPr>
          <a:xfrm>
            <a:off x="838200" y="2511379"/>
            <a:ext cx="10515600" cy="3665583"/>
          </a:xfrm>
        </p:spPr>
        <p:txBody>
          <a:bodyPr>
            <a:normAutofit fontScale="92500" lnSpcReduction="20000"/>
          </a:bodyPr>
          <a:lstStyle/>
          <a:p>
            <a:r>
              <a:rPr lang="ar-SA" dirty="0" smtClean="0"/>
              <a:t>في كثير من الأحيان قد تضطر للضحك على نكات ليست مضحكة، أو تذوق طعاماً حار جداً، أو قد تتظاهر بفهم شيء ما لم تفهمه أبداً، أو الموافقة على فكرة أنت ضدها تماماً لمجرد أن الجميع مع هذه الفكرة، أو الامتناع عن فعل شيء تحبه تجنباً لكلام من حولك وتعليقاتهم الساخرة حول ما تفعله.</a:t>
            </a:r>
          </a:p>
          <a:p>
            <a:endParaRPr lang="ar-SA" dirty="0" smtClean="0"/>
          </a:p>
          <a:p>
            <a:r>
              <a:rPr lang="ar-SA" dirty="0" smtClean="0"/>
              <a:t>فبشكل أو بآخر ستؤثر عليك آراؤهم بدراستك وعملك ومكان سكنك وحتى مظهرك الخارجي، في هذا المقال سنتعرف على ضغط الأقران الذي نتعرض له.. ما هو؟ وكيف </a:t>
            </a:r>
            <a:r>
              <a:rPr lang="ar-SA" dirty="0" err="1" smtClean="0"/>
              <a:t>نواجهه</a:t>
            </a:r>
            <a:r>
              <a:rPr lang="ar-SA" dirty="0" smtClean="0"/>
              <a:t> كأفراد وأهالي؟ وهل بالضرورة أن يكون ذو تأثيرات سلبية فقط؟</a:t>
            </a:r>
          </a:p>
          <a:p>
            <a:r>
              <a:rPr lang="ar-SA" b="1" dirty="0" smtClean="0"/>
              <a:t>تجربة </a:t>
            </a:r>
            <a:r>
              <a:rPr lang="ar-SA" b="1" dirty="0" err="1" smtClean="0"/>
              <a:t>آش</a:t>
            </a:r>
            <a:endParaRPr lang="ar-SA" b="1" dirty="0" smtClean="0"/>
          </a:p>
          <a:p>
            <a:r>
              <a:rPr lang="en-US" dirty="0" smtClean="0">
                <a:hlinkClick r:id="rId2"/>
              </a:rPr>
              <a:t>https://www.youtube.com/watch?v=JZ7iiuNdgIM</a:t>
            </a:r>
            <a:endParaRPr lang="he-IL" dirty="0"/>
          </a:p>
        </p:txBody>
      </p:sp>
      <p:pic>
        <p:nvPicPr>
          <p:cNvPr id="4" name="תמונה 3"/>
          <p:cNvPicPr>
            <a:picLocks noChangeAspect="1"/>
          </p:cNvPicPr>
          <p:nvPr/>
        </p:nvPicPr>
        <p:blipFill>
          <a:blip r:embed="rId3"/>
          <a:stretch>
            <a:fillRect/>
          </a:stretch>
        </p:blipFill>
        <p:spPr>
          <a:xfrm>
            <a:off x="0" y="0"/>
            <a:ext cx="3502983" cy="2331076"/>
          </a:xfrm>
          <a:prstGeom prst="rect">
            <a:avLst/>
          </a:prstGeom>
        </p:spPr>
      </p:pic>
    </p:spTree>
    <p:extLst>
      <p:ext uri="{BB962C8B-B14F-4D97-AF65-F5344CB8AC3E}">
        <p14:creationId xmlns:p14="http://schemas.microsoft.com/office/powerpoint/2010/main" val="23486133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ar-SA" dirty="0" smtClean="0"/>
              <a:t>ما هو ضغط الأقران؟</a:t>
            </a:r>
            <a:br>
              <a:rPr lang="ar-SA" dirty="0" smtClean="0"/>
            </a:br>
            <a:endParaRPr lang="he-IL" dirty="0"/>
          </a:p>
        </p:txBody>
      </p:sp>
      <p:sp>
        <p:nvSpPr>
          <p:cNvPr id="3" name="מציין מיקום תוכן 2"/>
          <p:cNvSpPr>
            <a:spLocks noGrp="1"/>
          </p:cNvSpPr>
          <p:nvPr>
            <p:ph idx="1"/>
          </p:nvPr>
        </p:nvSpPr>
        <p:spPr/>
        <p:txBody>
          <a:bodyPr/>
          <a:lstStyle/>
          <a:p>
            <a:r>
              <a:rPr lang="ar-SA" dirty="0" smtClean="0"/>
              <a:t>ضغط الأقران (</a:t>
            </a:r>
            <a:r>
              <a:rPr lang="en-US" dirty="0" smtClean="0"/>
              <a:t>Peer Pressure) </a:t>
            </a:r>
            <a:r>
              <a:rPr lang="ar-SA" dirty="0" smtClean="0"/>
              <a:t>أو الضغط الاجتماعي (</a:t>
            </a:r>
            <a:r>
              <a:rPr lang="en-US" dirty="0" smtClean="0"/>
              <a:t>Social Pressure)، </a:t>
            </a:r>
            <a:r>
              <a:rPr lang="ar-SA" dirty="0" smtClean="0"/>
              <a:t>هو عبارة عن تأثير معين، يتعرض له الناس أو الأفراد من قبل أقرانهم، حيث يتم تحفيزهم وتشجيعهم من أجل اتباع عادات وسلوكيات أو تبني قيم ما أو لاتخاذ قرارات عدة، فتتم هذه العملية على الأفراد بصورة دائمة، لكن عندما يتخذ الأشخاص صفة رسمية يتم التأثير عليهم من قبل الأحزاب أو الفئات الأخرى، كما يتخذ ضغط الأقران في معظم حالاته الناحية السلبية وليس الإيجابية.</a:t>
            </a:r>
          </a:p>
          <a:p>
            <a:r>
              <a:rPr lang="en-US" dirty="0" smtClean="0">
                <a:hlinkClick r:id="rId2"/>
              </a:rPr>
              <a:t>https://www.youtube.com/watch?v=0HXljjzI9T0</a:t>
            </a:r>
            <a:endParaRPr lang="he-IL" dirty="0"/>
          </a:p>
        </p:txBody>
      </p:sp>
      <p:pic>
        <p:nvPicPr>
          <p:cNvPr id="4" name="תמונה 3"/>
          <p:cNvPicPr>
            <a:picLocks noChangeAspect="1"/>
          </p:cNvPicPr>
          <p:nvPr/>
        </p:nvPicPr>
        <p:blipFill>
          <a:blip r:embed="rId3"/>
          <a:stretch>
            <a:fillRect/>
          </a:stretch>
        </p:blipFill>
        <p:spPr>
          <a:xfrm>
            <a:off x="0" y="4127977"/>
            <a:ext cx="3644721" cy="2730023"/>
          </a:xfrm>
          <a:prstGeom prst="rect">
            <a:avLst/>
          </a:prstGeom>
        </p:spPr>
      </p:pic>
    </p:spTree>
    <p:extLst>
      <p:ext uri="{BB962C8B-B14F-4D97-AF65-F5344CB8AC3E}">
        <p14:creationId xmlns:p14="http://schemas.microsoft.com/office/powerpoint/2010/main" val="33292147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ar-SA" dirty="0" smtClean="0"/>
              <a:t>من هم الأقران؟</a:t>
            </a:r>
            <a:br>
              <a:rPr lang="ar-SA" dirty="0" smtClean="0"/>
            </a:br>
            <a:endParaRPr lang="he-IL" dirty="0"/>
          </a:p>
        </p:txBody>
      </p:sp>
      <p:sp>
        <p:nvSpPr>
          <p:cNvPr id="3" name="מציין מיקום תוכן 2"/>
          <p:cNvSpPr>
            <a:spLocks noGrp="1"/>
          </p:cNvSpPr>
          <p:nvPr>
            <p:ph idx="1"/>
          </p:nvPr>
        </p:nvSpPr>
        <p:spPr/>
        <p:txBody>
          <a:bodyPr>
            <a:normAutofit fontScale="85000" lnSpcReduction="20000"/>
          </a:bodyPr>
          <a:lstStyle/>
          <a:p>
            <a:r>
              <a:rPr lang="ar-SA" dirty="0" smtClean="0"/>
              <a:t>القرين، هو الشخص الذي ينتمي لذات المجموعة الاجتماعية والفئة العمرية والمستوى الاقتصادي والثقافي، الذين تتشارك معهم في الكثير من السمات والاهتمامات والمصالح، وقد تتوافر بينكم بعض الأشياء المشتركة أو جميعها، حيث يميل معظم الأشخاص لقضاء معظم أوقاتهم مع أقرانهم لاسيما الأطفال والمراهقين والشباب.</a:t>
            </a:r>
          </a:p>
          <a:p>
            <a:endParaRPr lang="ar-SA" dirty="0" smtClean="0"/>
          </a:p>
          <a:p>
            <a:r>
              <a:rPr lang="ar-SA" dirty="0" smtClean="0"/>
              <a:t>ولعل مجموعة الأقران تحل في مرحلة من المراحل مكان الأسرة بالنسبة للمراهق من خلال المشاركة في النشاطات الاجتماعية والترفيهية، إضافة لتأثير هذه المجموعات أو الأقران على السلوكيات الاجتماعية، أي تعزيز بعض السلوكيات أو تغييرها، ولاسيما العدوانية منها أو الجنسية.</a:t>
            </a:r>
          </a:p>
          <a:p>
            <a:endParaRPr lang="ar-SA" dirty="0" smtClean="0"/>
          </a:p>
          <a:p>
            <a:r>
              <a:rPr lang="ar-SA" dirty="0" smtClean="0"/>
              <a:t>حيث أظهرت دراسة أجريت عام 2011 أن الأشخاص الذين لديهم مجموعة أقران يميلون للعدوانية حيث ازدادت لديهم مستويات العدوانية أكثر من غيرهم، وذلك من خلال دراسة طويلة الأمد، تم فيها مراقبة مجموعة من المراهقين الأستراليين عددهم 328 لمدة سنة، تمت الدراسة بمشاركة جامعة </a:t>
            </a:r>
            <a:r>
              <a:rPr lang="ar-SA" dirty="0" err="1" smtClean="0"/>
              <a:t>غريفت</a:t>
            </a:r>
            <a:r>
              <a:rPr lang="ar-SA" dirty="0" smtClean="0"/>
              <a:t> (</a:t>
            </a:r>
            <a:r>
              <a:rPr lang="en-US" dirty="0" smtClean="0"/>
              <a:t>Griffith University) </a:t>
            </a:r>
            <a:r>
              <a:rPr lang="ar-SA" dirty="0" smtClean="0"/>
              <a:t>ومعهد </a:t>
            </a:r>
            <a:r>
              <a:rPr lang="ar-SA" dirty="0" err="1" smtClean="0"/>
              <a:t>كوينزلاند</a:t>
            </a:r>
            <a:r>
              <a:rPr lang="ar-SA" dirty="0" smtClean="0"/>
              <a:t>، كما أنه من أكثر السلوكيات التي تنتشر نتيجة لتأثير ضغط الأقران هي: التدخين، شرب الكحول، المخدرات، بعض السلوكيات العدوانية.</a:t>
            </a:r>
            <a:endParaRPr lang="he-IL" dirty="0"/>
          </a:p>
        </p:txBody>
      </p:sp>
    </p:spTree>
    <p:extLst>
      <p:ext uri="{BB962C8B-B14F-4D97-AF65-F5344CB8AC3E}">
        <p14:creationId xmlns:p14="http://schemas.microsoft.com/office/powerpoint/2010/main" val="5288371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ar-SA" dirty="0" smtClean="0"/>
              <a:t>لماذا يتأثر الأفراد بأقرانهم ولاسيما الأطفال والمراهقين؟</a:t>
            </a:r>
            <a:br>
              <a:rPr lang="ar-SA" dirty="0" smtClean="0"/>
            </a:br>
            <a:endParaRPr lang="he-IL" dirty="0"/>
          </a:p>
        </p:txBody>
      </p:sp>
      <p:sp>
        <p:nvSpPr>
          <p:cNvPr id="3" name="מציין מיקום תוכן 2"/>
          <p:cNvSpPr>
            <a:spLocks noGrp="1"/>
          </p:cNvSpPr>
          <p:nvPr>
            <p:ph idx="1"/>
          </p:nvPr>
        </p:nvSpPr>
        <p:spPr>
          <a:xfrm>
            <a:off x="838200" y="1825625"/>
            <a:ext cx="10515600" cy="4819874"/>
          </a:xfrm>
        </p:spPr>
        <p:txBody>
          <a:bodyPr>
            <a:normAutofit fontScale="92500" lnSpcReduction="20000"/>
          </a:bodyPr>
          <a:lstStyle/>
          <a:p>
            <a:r>
              <a:rPr lang="ar-SA" dirty="0" smtClean="0"/>
              <a:t>يعتمد الأطفال التقليد والمحاكاة كأحد أكثر أساليب التعلم التي يتبعونها لاكتشاف الأشياء الجديدة، لذا هم يخضعون لعملية ضغط الأقران أكثر من غيرهم، فيمتد تأثير الأقران من نوعية الطعام إلى الثياب ونوع الموسيقى التي يستمعون لها، وحتى لطريقة تصفيف الشعر. بالنسبة للمراهقين والشباب فهم يقضون أوقات طويلة مع أصدقائهم وأقرانهم؛ بالتالي يزداد تأثير هؤلاء الأقران كلما أصبح الشباب أكثر استقلالية في حياتهم بعيداً عن الأهل.</a:t>
            </a:r>
          </a:p>
          <a:p>
            <a:r>
              <a:rPr lang="ar-SA" dirty="0" smtClean="0"/>
              <a:t>ولعل فترة الانتقال من المراهقة إلى مرحلة الشباب هي أحد المراحل الهامة والحساسة في حياة أي شخص، حيث يتحول من طفل يعتمد على الآخرين في معظم جوانب حياته ومتطلباته إلى شخص يحاول أن يكون مستقلاً يتخذ قراراته بنفسه، ويعتمد على ذاته لتلبية احتياجاته، إضافة للتغيرات النفسية والجسدية التي ترافق هذه المراحل، وفي محاولة أن يكون الشخص مستقلاً يحاول تجربة العديد من الأمور الجديدة أو الغريبة، لكن قد تتحول التجربة لشيء خطير؛ يؤثر على حياتهم ويحول هذه المرحلة من المتعة والحيوية إلى المشاكل والاكتئاب واليأس.</a:t>
            </a:r>
          </a:p>
          <a:p>
            <a:r>
              <a:rPr lang="ar-SA" dirty="0" smtClean="0"/>
              <a:t>"من الصعب جداً مقاومة ضغط الأقران لأننا جمعياً نفضل أن نكون مقبولين في مجتمعاتنا"؛ هذا ما قاله الدكتور لورنس </a:t>
            </a:r>
            <a:r>
              <a:rPr lang="ar-SA" dirty="0" err="1" smtClean="0"/>
              <a:t>شتاينبرغ</a:t>
            </a:r>
            <a:r>
              <a:rPr lang="ar-SA" dirty="0" smtClean="0"/>
              <a:t> (</a:t>
            </a:r>
            <a:r>
              <a:rPr lang="en-US" dirty="0" smtClean="0"/>
              <a:t>Laurence Steinberg) </a:t>
            </a:r>
            <a:r>
              <a:rPr lang="ar-SA" dirty="0" smtClean="0"/>
              <a:t>الخبير في المراهقة وأستاذ علم النفس في جامعة </a:t>
            </a:r>
            <a:r>
              <a:rPr lang="ar-SA" dirty="0" err="1" smtClean="0"/>
              <a:t>تمبل</a:t>
            </a:r>
            <a:r>
              <a:rPr lang="ar-SA" dirty="0" smtClean="0"/>
              <a:t> (</a:t>
            </a:r>
            <a:r>
              <a:rPr lang="en-US" dirty="0" smtClean="0"/>
              <a:t>Temple University) </a:t>
            </a:r>
            <a:r>
              <a:rPr lang="ar-SA" dirty="0" smtClean="0"/>
              <a:t>وجامعة كاليفورنيا، في كتابه عصر الفرصة (</a:t>
            </a:r>
            <a:r>
              <a:rPr lang="en-US" dirty="0" smtClean="0"/>
              <a:t>Age of Opportunity)، </a:t>
            </a:r>
            <a:r>
              <a:rPr lang="ar-SA" dirty="0" smtClean="0"/>
              <a:t>الذي يتحدث عن المراهقين وكيفية التعامل معهم.</a:t>
            </a:r>
            <a:endParaRPr lang="he-IL" dirty="0"/>
          </a:p>
        </p:txBody>
      </p:sp>
    </p:spTree>
    <p:extLst>
      <p:ext uri="{BB962C8B-B14F-4D97-AF65-F5344CB8AC3E}">
        <p14:creationId xmlns:p14="http://schemas.microsoft.com/office/powerpoint/2010/main" val="36682752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fontScale="90000"/>
          </a:bodyPr>
          <a:lstStyle/>
          <a:p>
            <a:r>
              <a:rPr lang="ar-SA" dirty="0" smtClean="0"/>
              <a:t>ضغط الأقران والصحة.. كيف يؤثر الأصدقاء على اختياراتك</a:t>
            </a:r>
            <a:br>
              <a:rPr lang="ar-SA" dirty="0" smtClean="0"/>
            </a:br>
            <a:endParaRPr lang="he-IL" dirty="0"/>
          </a:p>
        </p:txBody>
      </p:sp>
      <p:sp>
        <p:nvSpPr>
          <p:cNvPr id="3" name="מציין מיקום תוכן 2"/>
          <p:cNvSpPr>
            <a:spLocks noGrp="1"/>
          </p:cNvSpPr>
          <p:nvPr>
            <p:ph idx="1"/>
          </p:nvPr>
        </p:nvSpPr>
        <p:spPr/>
        <p:txBody>
          <a:bodyPr/>
          <a:lstStyle/>
          <a:p>
            <a:r>
              <a:rPr lang="ar-SA" dirty="0" smtClean="0"/>
              <a:t>غالبا ما تقدم المطاعم وجبات ضخمة، لذا لا تحمّل نفسك ما لا تطيقه ولا تجبرها على إنهاء وجبة بعد شعورك بالشبع؛ لذا يمكنك تناول الوجبة ببطء والتوقف عن الأكل عندما تشعر بالامتلاء، أو مشاركة الوجبة مع شخص آخر إنها عادة صحية واقتصادية أيضاً.</a:t>
            </a:r>
          </a:p>
          <a:p>
            <a:endParaRPr lang="ar-SA" dirty="0" smtClean="0"/>
          </a:p>
          <a:p>
            <a:r>
              <a:rPr lang="ar-SA" dirty="0" smtClean="0"/>
              <a:t>عندما نخرج مع أصدقائنا يكون قرار تناول الطعام موجوداً بيد الوجبات السريعة بلا شك، لذا عليك عدم الإكثار من السكريات والوجبات السريعة، وعندما تتعرض لتعليقات من أصدقائك إن طلبت عصير فواكه في الكافتيريا بدلاً من رقائق البطاطا المقلية، أو حساء الخضار بدلاً من الهامبرغر، كن واثقاً باختياراتك والتزم بها، ولا ترضخ لشعور أنك مختلف عن أقرانك أو لا تشبههم، سيزول هذا الشعور حالما يعتادون عليك.</a:t>
            </a:r>
            <a:endParaRPr lang="he-IL" dirty="0"/>
          </a:p>
        </p:txBody>
      </p:sp>
    </p:spTree>
    <p:extLst>
      <p:ext uri="{BB962C8B-B14F-4D97-AF65-F5344CB8AC3E}">
        <p14:creationId xmlns:p14="http://schemas.microsoft.com/office/powerpoint/2010/main" val="33097998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ar-SA" dirty="0" smtClean="0"/>
              <a:t>قرار المجموعة</a:t>
            </a:r>
            <a:endParaRPr lang="he-IL" dirty="0"/>
          </a:p>
        </p:txBody>
      </p:sp>
      <p:sp>
        <p:nvSpPr>
          <p:cNvPr id="4" name="מלבן 3"/>
          <p:cNvSpPr/>
          <p:nvPr/>
        </p:nvSpPr>
        <p:spPr>
          <a:xfrm>
            <a:off x="9405257" y="3494313"/>
            <a:ext cx="2507701" cy="1338944"/>
          </a:xfrm>
          <a:prstGeom prst="rect">
            <a:avLst/>
          </a:prstGeom>
        </p:spPr>
        <p:style>
          <a:lnRef idx="2">
            <a:schemeClr val="accent5"/>
          </a:lnRef>
          <a:fillRef idx="1">
            <a:schemeClr val="lt1"/>
          </a:fillRef>
          <a:effectRef idx="0">
            <a:schemeClr val="accent5"/>
          </a:effectRef>
          <a:fontRef idx="minor">
            <a:schemeClr val="dk1"/>
          </a:fontRef>
        </p:style>
        <p:txBody>
          <a:bodyPr rtlCol="1" anchor="ctr"/>
          <a:lstStyle/>
          <a:p>
            <a:pPr algn="ctr"/>
            <a:r>
              <a:rPr lang="ar-SA" sz="3600" b="1" dirty="0" smtClean="0"/>
              <a:t>اتخاذ القرار</a:t>
            </a:r>
            <a:endParaRPr lang="he-IL" sz="3600" b="1" dirty="0"/>
          </a:p>
        </p:txBody>
      </p:sp>
      <p:sp>
        <p:nvSpPr>
          <p:cNvPr id="5" name="מלבן 4"/>
          <p:cNvSpPr/>
          <p:nvPr/>
        </p:nvSpPr>
        <p:spPr>
          <a:xfrm>
            <a:off x="5192485" y="1690687"/>
            <a:ext cx="2808515" cy="1803625"/>
          </a:xfrm>
          <a:prstGeom prst="rect">
            <a:avLst/>
          </a:prstGeom>
        </p:spPr>
        <p:style>
          <a:lnRef idx="2">
            <a:schemeClr val="accent1"/>
          </a:lnRef>
          <a:fillRef idx="1">
            <a:schemeClr val="lt1"/>
          </a:fillRef>
          <a:effectRef idx="0">
            <a:schemeClr val="accent1"/>
          </a:effectRef>
          <a:fontRef idx="minor">
            <a:schemeClr val="dk1"/>
          </a:fontRef>
        </p:style>
        <p:txBody>
          <a:bodyPr rtlCol="1" anchor="ctr"/>
          <a:lstStyle/>
          <a:p>
            <a:pPr algn="ctr"/>
            <a:r>
              <a:rPr lang="ar-SA" sz="3200" dirty="0" smtClean="0"/>
              <a:t>قرار التلميذ</a:t>
            </a:r>
            <a:endParaRPr lang="he-IL" sz="3200" dirty="0"/>
          </a:p>
        </p:txBody>
      </p:sp>
      <p:sp>
        <p:nvSpPr>
          <p:cNvPr id="6" name="מלבן 5"/>
          <p:cNvSpPr/>
          <p:nvPr/>
        </p:nvSpPr>
        <p:spPr>
          <a:xfrm>
            <a:off x="5029199" y="4599926"/>
            <a:ext cx="3135086" cy="1842181"/>
          </a:xfrm>
          <a:prstGeom prst="rect">
            <a:avLst/>
          </a:prstGeom>
        </p:spPr>
        <p:style>
          <a:lnRef idx="2">
            <a:schemeClr val="accent1"/>
          </a:lnRef>
          <a:fillRef idx="1">
            <a:schemeClr val="lt1"/>
          </a:fillRef>
          <a:effectRef idx="0">
            <a:schemeClr val="accent1"/>
          </a:effectRef>
          <a:fontRef idx="minor">
            <a:schemeClr val="dk1"/>
          </a:fontRef>
        </p:style>
        <p:txBody>
          <a:bodyPr rtlCol="1" anchor="ctr"/>
          <a:lstStyle/>
          <a:p>
            <a:pPr algn="ctr"/>
            <a:r>
              <a:rPr lang="ar-SA" sz="3600" dirty="0" smtClean="0"/>
              <a:t>قرار المجموعة</a:t>
            </a:r>
            <a:endParaRPr lang="he-IL" sz="3600" dirty="0"/>
          </a:p>
        </p:txBody>
      </p:sp>
      <p:sp>
        <p:nvSpPr>
          <p:cNvPr id="7" name="מלבן 6"/>
          <p:cNvSpPr/>
          <p:nvPr/>
        </p:nvSpPr>
        <p:spPr>
          <a:xfrm>
            <a:off x="783768" y="1690688"/>
            <a:ext cx="3407230" cy="1836283"/>
          </a:xfrm>
          <a:prstGeom prst="rect">
            <a:avLst/>
          </a:prstGeom>
        </p:spPr>
        <p:style>
          <a:lnRef idx="2">
            <a:schemeClr val="accent1"/>
          </a:lnRef>
          <a:fillRef idx="1">
            <a:schemeClr val="lt1"/>
          </a:fillRef>
          <a:effectRef idx="0">
            <a:schemeClr val="accent1"/>
          </a:effectRef>
          <a:fontRef idx="minor">
            <a:schemeClr val="dk1"/>
          </a:fontRef>
        </p:style>
        <p:txBody>
          <a:bodyPr rtlCol="1" anchor="ctr"/>
          <a:lstStyle/>
          <a:p>
            <a:pPr algn="ctr"/>
            <a:r>
              <a:rPr lang="ar-SA" sz="2400" dirty="0" smtClean="0"/>
              <a:t>مستوى منخفض من الخطر</a:t>
            </a:r>
            <a:endParaRPr lang="he-IL" sz="2400" dirty="0"/>
          </a:p>
        </p:txBody>
      </p:sp>
      <p:sp>
        <p:nvSpPr>
          <p:cNvPr id="8" name="מלבן 7"/>
          <p:cNvSpPr/>
          <p:nvPr/>
        </p:nvSpPr>
        <p:spPr>
          <a:xfrm>
            <a:off x="810983" y="4618160"/>
            <a:ext cx="3352799" cy="1842181"/>
          </a:xfrm>
          <a:prstGeom prst="rect">
            <a:avLst/>
          </a:prstGeom>
        </p:spPr>
        <p:style>
          <a:lnRef idx="2">
            <a:schemeClr val="accent1"/>
          </a:lnRef>
          <a:fillRef idx="1">
            <a:schemeClr val="lt1"/>
          </a:fillRef>
          <a:effectRef idx="0">
            <a:schemeClr val="accent1"/>
          </a:effectRef>
          <a:fontRef idx="minor">
            <a:schemeClr val="dk1"/>
          </a:fontRef>
        </p:style>
        <p:txBody>
          <a:bodyPr rtlCol="1" anchor="ctr"/>
          <a:lstStyle/>
          <a:p>
            <a:pPr algn="ctr"/>
            <a:r>
              <a:rPr lang="ar-SA" sz="2800" dirty="0" smtClean="0"/>
              <a:t>مستوى عال من الخطر</a:t>
            </a:r>
            <a:endParaRPr lang="he-IL" sz="2800" dirty="0"/>
          </a:p>
        </p:txBody>
      </p:sp>
      <p:cxnSp>
        <p:nvCxnSpPr>
          <p:cNvPr id="19" name="מחבר חץ ישר 18"/>
          <p:cNvCxnSpPr/>
          <p:nvPr/>
        </p:nvCxnSpPr>
        <p:spPr>
          <a:xfrm flipH="1">
            <a:off x="8164285" y="4893070"/>
            <a:ext cx="2057399" cy="48985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מחבר חץ ישר 20"/>
          <p:cNvCxnSpPr/>
          <p:nvPr/>
        </p:nvCxnSpPr>
        <p:spPr>
          <a:xfrm flipH="1" flipV="1">
            <a:off x="8001000" y="2598000"/>
            <a:ext cx="1828800" cy="8365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מחבר חץ ישר 26"/>
          <p:cNvCxnSpPr>
            <a:stCxn id="5" idx="1"/>
            <a:endCxn id="7" idx="3"/>
          </p:cNvCxnSpPr>
          <p:nvPr/>
        </p:nvCxnSpPr>
        <p:spPr>
          <a:xfrm flipH="1">
            <a:off x="4190998" y="2592500"/>
            <a:ext cx="1001487" cy="1633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 name="מחבר חץ ישר 28"/>
          <p:cNvCxnSpPr>
            <a:stCxn id="6" idx="1"/>
            <a:endCxn id="8" idx="3"/>
          </p:cNvCxnSpPr>
          <p:nvPr/>
        </p:nvCxnSpPr>
        <p:spPr>
          <a:xfrm flipH="1">
            <a:off x="4163782" y="5521017"/>
            <a:ext cx="865417" cy="1823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678899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endParaRPr lang="he-IL"/>
          </a:p>
        </p:txBody>
      </p:sp>
      <p:sp>
        <p:nvSpPr>
          <p:cNvPr id="3" name="מציין מיקום תוכן 2"/>
          <p:cNvSpPr>
            <a:spLocks noGrp="1"/>
          </p:cNvSpPr>
          <p:nvPr>
            <p:ph idx="1"/>
          </p:nvPr>
        </p:nvSpPr>
        <p:spPr/>
        <p:txBody>
          <a:bodyPr/>
          <a:lstStyle/>
          <a:p>
            <a:r>
              <a:rPr lang="ar-SA" dirty="0" smtClean="0"/>
              <a:t>عندما يكون اتخاذ القرار من التلميذ نفسه يكون الخطر اقل </a:t>
            </a:r>
            <a:r>
              <a:rPr lang="ar-SA" dirty="0" err="1" smtClean="0"/>
              <a:t>لانه</a:t>
            </a:r>
            <a:r>
              <a:rPr lang="ar-SA" dirty="0" smtClean="0"/>
              <a:t> يستطيع التفكير والقرار بصورة سليمة. بينما عندما يكون اتخاذ القرار مع </a:t>
            </a:r>
            <a:r>
              <a:rPr lang="ar-SA" dirty="0" err="1" smtClean="0"/>
              <a:t>تاثير</a:t>
            </a:r>
            <a:r>
              <a:rPr lang="ar-SA" dirty="0" smtClean="0"/>
              <a:t> المجموعة على الفرد يكون القرار ذا مستوى عالي من الخطورة لان القرار يكون بسبب ضغط المجموعة على الفرد.</a:t>
            </a:r>
            <a:endParaRPr lang="he-IL" dirty="0"/>
          </a:p>
        </p:txBody>
      </p:sp>
    </p:spTree>
    <p:extLst>
      <p:ext uri="{BB962C8B-B14F-4D97-AF65-F5344CB8AC3E}">
        <p14:creationId xmlns:p14="http://schemas.microsoft.com/office/powerpoint/2010/main" val="24063498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ar-SA" dirty="0" smtClean="0"/>
              <a:t>كيف يمكن للأقران سرقة الأوقات المفيدة منك؟</a:t>
            </a:r>
            <a:br>
              <a:rPr lang="ar-SA" dirty="0" smtClean="0"/>
            </a:br>
            <a:endParaRPr lang="he-IL" dirty="0"/>
          </a:p>
        </p:txBody>
      </p:sp>
      <p:sp>
        <p:nvSpPr>
          <p:cNvPr id="3" name="מציין מיקום תוכן 2"/>
          <p:cNvSpPr>
            <a:spLocks noGrp="1"/>
          </p:cNvSpPr>
          <p:nvPr>
            <p:ph idx="1"/>
          </p:nvPr>
        </p:nvSpPr>
        <p:spPr/>
        <p:txBody>
          <a:bodyPr>
            <a:normAutofit fontScale="92500" lnSpcReduction="20000"/>
          </a:bodyPr>
          <a:lstStyle/>
          <a:p>
            <a:r>
              <a:rPr lang="ar-SA" dirty="0" smtClean="0"/>
              <a:t>قد يدعوك الأصدقاء لقضاء عطلة نهاية الأسبوع ومشاهدة الأفلام على التلفزيون أو العاب الفيديو لساعات طويلة، بدلاً من ذلك، يمكنك اقتراح أفكار مختلفة كالذهاب للنادي أو السباحة، أو محاولة اكتشاف أماكن جديدة في المنطقة أو خارجها والاستمتاع بالوقت دون هدره على أشياء غير مفيدة.</a:t>
            </a:r>
          </a:p>
          <a:p>
            <a:r>
              <a:rPr lang="ar-SA" b="1" dirty="0" smtClean="0"/>
              <a:t>مواقع التواصل الاجتماعي عززت هدر الوقت بين الأقران</a:t>
            </a:r>
          </a:p>
          <a:p>
            <a:r>
              <a:rPr lang="ar-SA" dirty="0" smtClean="0"/>
              <a:t>تعتبر هذه المواقع في عصرنا الحالي أكثر وسائل الاتصال والتواصل استخداماً، لذا يمكنك بدلاً من هدر الوقت في التصفح والدردشة فقط، مشاركة بعض العادات الصحية مع أصدقائك، أو أن تتحداهم في اللياقة وغيرها من الأمور.</a:t>
            </a:r>
          </a:p>
          <a:p>
            <a:endParaRPr lang="ar-SA" dirty="0" smtClean="0"/>
          </a:p>
          <a:p>
            <a:r>
              <a:rPr lang="ar-SA" dirty="0" smtClean="0"/>
              <a:t>إضافة لمشاركة بعض الهوايات والاهتمامات ومتابعتها، وتشجيع الآخرين على ممارسة الهوايات التي يحبونها كرياضة أو فن أو غيرها. إن وجدت بعض الأشخاص يروجون لعادات غير صحية، أو يتهكمون لما تقوم به، عليك التفكير جدياً بإلغاء متابعتهم أو حتى صداقتهم على مواقع التواصل الاجتماعي!</a:t>
            </a:r>
            <a:endParaRPr lang="he-IL" dirty="0"/>
          </a:p>
        </p:txBody>
      </p:sp>
    </p:spTree>
    <p:extLst>
      <p:ext uri="{BB962C8B-B14F-4D97-AF65-F5344CB8AC3E}">
        <p14:creationId xmlns:p14="http://schemas.microsoft.com/office/powerpoint/2010/main" val="173774393"/>
      </p:ext>
    </p:extLst>
  </p:cSld>
  <p:clrMapOvr>
    <a:masterClrMapping/>
  </p:clrMapOvr>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277</TotalTime>
  <Words>2416</Words>
  <Application>Microsoft Office PowerPoint</Application>
  <PresentationFormat>מסך רחב</PresentationFormat>
  <Paragraphs>112</Paragraphs>
  <Slides>19</Slides>
  <Notes>0</Notes>
  <HiddenSlides>0</HiddenSlides>
  <MMClips>0</MMClips>
  <ScaleCrop>false</ScaleCrop>
  <HeadingPairs>
    <vt:vector size="6" baseType="variant">
      <vt:variant>
        <vt:lpstr>גופנים בשימוש</vt:lpstr>
      </vt:variant>
      <vt:variant>
        <vt:i4>4</vt:i4>
      </vt:variant>
      <vt:variant>
        <vt:lpstr>ערכת נושא</vt:lpstr>
      </vt:variant>
      <vt:variant>
        <vt:i4>1</vt:i4>
      </vt:variant>
      <vt:variant>
        <vt:lpstr>כותרות שקופיות</vt:lpstr>
      </vt:variant>
      <vt:variant>
        <vt:i4>19</vt:i4>
      </vt:variant>
    </vt:vector>
  </HeadingPairs>
  <TitlesOfParts>
    <vt:vector size="24" baseType="lpstr">
      <vt:lpstr>Arial</vt:lpstr>
      <vt:lpstr>Calibri</vt:lpstr>
      <vt:lpstr>Calibri Light</vt:lpstr>
      <vt:lpstr>Times New Roman</vt:lpstr>
      <vt:lpstr>ערכת נושא Office</vt:lpstr>
      <vt:lpstr>ضغط الاقران</vt:lpstr>
      <vt:lpstr>تحدثوا...</vt:lpstr>
      <vt:lpstr>ما هو ضغط الأقران؟ </vt:lpstr>
      <vt:lpstr>من هم الأقران؟ </vt:lpstr>
      <vt:lpstr>لماذا يتأثر الأفراد بأقرانهم ولاسيما الأطفال والمراهقين؟ </vt:lpstr>
      <vt:lpstr>ضغط الأقران والصحة.. كيف يؤثر الأصدقاء على اختياراتك </vt:lpstr>
      <vt:lpstr>قرار المجموعة</vt:lpstr>
      <vt:lpstr>מצגת של PowerPoint‏</vt:lpstr>
      <vt:lpstr>كيف يمكن للأقران سرقة الأوقات المفيدة منك؟ </vt:lpstr>
      <vt:lpstr>كيف يكون ضغط الأقران إيجابياً؟ </vt:lpstr>
      <vt:lpstr>كيف نحمي أنفسنا من ضغط الأقران؟ </vt:lpstr>
      <vt:lpstr>سائق جديد</vt:lpstr>
      <vt:lpstr>מצגת של PowerPoint‏</vt:lpstr>
      <vt:lpstr>سائق جديد - </vt:lpstr>
      <vt:lpstr>מצגת של PowerPoint‏</vt:lpstr>
      <vt:lpstr>المتطلبات من "السائق الجديد"</vt:lpstr>
      <vt:lpstr>מצגת של PowerPoint‏</vt:lpstr>
      <vt:lpstr>المخالفات التالية تعتبر مخالفات صعبة حسب الإضافة الثالثة، والتي حسبها لا يتم تجديد الرخصة للـ "سائق الجديد"  </vt:lpstr>
      <vt:lpstr>شكرا على الاصغاء</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ضغط الاقران</dc:title>
  <dc:creator>‏‏משתמש Windows</dc:creator>
  <cp:lastModifiedBy>‏‏משתמש Windows</cp:lastModifiedBy>
  <cp:revision>11</cp:revision>
  <dcterms:created xsi:type="dcterms:W3CDTF">2020-01-25T10:15:40Z</dcterms:created>
  <dcterms:modified xsi:type="dcterms:W3CDTF">2020-02-01T18:57:10Z</dcterms:modified>
</cp:coreProperties>
</file>