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4" r:id="rId1"/>
  </p:sldMasterIdLst>
  <p:sldIdLst>
    <p:sldId id="265"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1" d="100"/>
          <a:sy n="71" d="100"/>
        </p:scale>
        <p:origin x="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21936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037546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2608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574345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1343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726721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4242240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15053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3708374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48072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187346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8" name="Footer Placeholder 7"/>
          <p:cNvSpPr>
            <a:spLocks noGrp="1"/>
          </p:cNvSpPr>
          <p:nvPr>
            <p:ph type="ftr" sz="quarter" idx="11"/>
          </p:nvPr>
        </p:nvSpPr>
        <p:spPr/>
        <p:txBody>
          <a:bodyPr/>
          <a:lstStyle/>
          <a:p>
            <a:endParaRPr lang="he-IL">
              <a:solidFill>
                <a:srgbClr val="E7DEC9">
                  <a:shade val="50000"/>
                  <a:satMod val="200000"/>
                </a:srgb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54771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4" name="Footer Placeholder 3"/>
          <p:cNvSpPr>
            <a:spLocks noGrp="1"/>
          </p:cNvSpPr>
          <p:nvPr>
            <p:ph type="ftr" sz="quarter" idx="11"/>
          </p:nvPr>
        </p:nvSpPr>
        <p:spPr/>
        <p:txBody>
          <a:bodyPr/>
          <a:lstStyle/>
          <a:p>
            <a:endParaRPr lang="he-IL">
              <a:solidFill>
                <a:srgbClr val="E7DEC9">
                  <a:shade val="50000"/>
                  <a:satMod val="200000"/>
                </a:srgb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70569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3" name="Footer Placeholder 2"/>
          <p:cNvSpPr>
            <a:spLocks noGrp="1"/>
          </p:cNvSpPr>
          <p:nvPr>
            <p:ph type="ftr" sz="quarter" idx="11"/>
          </p:nvPr>
        </p:nvSpPr>
        <p:spPr/>
        <p:txBody>
          <a:bodyPr/>
          <a:lstStyle/>
          <a:p>
            <a:endParaRPr lang="he-IL">
              <a:solidFill>
                <a:srgbClr val="E7DEC9">
                  <a:shade val="50000"/>
                  <a:satMod val="200000"/>
                </a:srgb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094399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4023532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0327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F33273-F175-4A96-8A2B-F810D4C53AB8}" type="datetimeFigureOut">
              <a:rPr lang="he-IL" smtClean="0">
                <a:solidFill>
                  <a:srgbClr val="E7DEC9">
                    <a:shade val="50000"/>
                    <a:satMod val="200000"/>
                  </a:srgbClr>
                </a:solidFill>
              </a:rPr>
              <a:pPr/>
              <a:t>י"א/אדר/תש"פ</a:t>
            </a:fld>
            <a:endParaRPr lang="he-IL">
              <a:solidFill>
                <a:srgbClr val="E7DEC9">
                  <a:shade val="50000"/>
                  <a:satMod val="200000"/>
                </a:srgb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solidFill>
                <a:srgbClr val="E7DEC9">
                  <a:shade val="50000"/>
                  <a:satMod val="200000"/>
                </a:srgb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373866127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knesset.gov.il/AR/activity/Pages/Legislatio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P_ex-wkSaa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evo.co.il/law_html/Law01/500_300.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2" descr="C:\Users\User\Documents\פדגוגיה - מסמכים\לוגו עתיד- חדש.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9616" y="332656"/>
            <a:ext cx="1870364" cy="1118062"/>
          </a:xfrm>
          <a:prstGeom prst="rect">
            <a:avLst/>
          </a:prstGeom>
          <a:noFill/>
          <a:ln>
            <a:noFill/>
          </a:ln>
        </p:spPr>
      </p:pic>
      <p:pic>
        <p:nvPicPr>
          <p:cNvPr id="4" name="תמונה 1" descr="C:\Users\User\Documents\פדגוגיה - מסמכים\לוגו משרד החינוך מעודכן - אגף א חינוך ילדים  ונוער בסיכון.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36360" y="332656"/>
            <a:ext cx="864096" cy="1080120"/>
          </a:xfrm>
          <a:prstGeom prst="rect">
            <a:avLst/>
          </a:prstGeom>
          <a:noFill/>
          <a:ln>
            <a:noFill/>
          </a:ln>
        </p:spPr>
      </p:pic>
      <p:sp>
        <p:nvSpPr>
          <p:cNvPr id="6" name="Rectangle 5"/>
          <p:cNvSpPr/>
          <p:nvPr/>
        </p:nvSpPr>
        <p:spPr>
          <a:xfrm>
            <a:off x="4367808" y="1140224"/>
            <a:ext cx="4572000" cy="5076774"/>
          </a:xfrm>
          <a:prstGeom prst="rect">
            <a:avLst/>
          </a:prstGeom>
        </p:spPr>
        <p:txBody>
          <a:bodyPr>
            <a:spAutoFit/>
          </a:bodyPr>
          <a:lstStyle/>
          <a:p>
            <a:pPr algn="ctr">
              <a:lnSpc>
                <a:spcPct val="115000"/>
              </a:lnSpc>
            </a:pPr>
            <a:endParaRPr lang="he-IL" b="1" dirty="0">
              <a:solidFill>
                <a:prstClr val="black"/>
              </a:solidFill>
              <a:latin typeface="Times New Roman"/>
              <a:ea typeface="Times New Roman"/>
              <a:cs typeface="David"/>
            </a:endParaRPr>
          </a:p>
          <a:p>
            <a:pPr algn="ctr">
              <a:lnSpc>
                <a:spcPct val="115000"/>
              </a:lnSpc>
            </a:pPr>
            <a:endParaRPr lang="he-IL" b="1" dirty="0">
              <a:solidFill>
                <a:prstClr val="black"/>
              </a:solidFill>
              <a:latin typeface="Times New Roman"/>
              <a:ea typeface="Times New Roman"/>
              <a:cs typeface="David"/>
            </a:endParaRPr>
          </a:p>
          <a:p>
            <a:pPr algn="ctr">
              <a:lnSpc>
                <a:spcPct val="115000"/>
              </a:lnSpc>
            </a:pPr>
            <a:endParaRPr lang="he-IL" b="1" dirty="0">
              <a:solidFill>
                <a:prstClr val="black"/>
              </a:solidFill>
              <a:latin typeface="Times New Roman"/>
              <a:ea typeface="Times New Roman"/>
              <a:cs typeface="David"/>
            </a:endParaRPr>
          </a:p>
          <a:p>
            <a:pPr algn="ctr">
              <a:lnSpc>
                <a:spcPct val="115000"/>
              </a:lnSpc>
            </a:pPr>
            <a:r>
              <a:rPr lang="he-IL" b="1" dirty="0">
                <a:solidFill>
                  <a:prstClr val="black"/>
                </a:solidFill>
                <a:latin typeface="Times New Roman"/>
                <a:ea typeface="Times New Roman"/>
                <a:cs typeface="David"/>
              </a:rPr>
              <a:t>קידום נוער תוכנית היל"ה</a:t>
            </a:r>
            <a:endParaRPr lang="en-US" sz="900" dirty="0">
              <a:solidFill>
                <a:prstClr val="black"/>
              </a:solidFill>
              <a:latin typeface="Gill Sans MT"/>
              <a:ea typeface="Calibri"/>
              <a:cs typeface="Arial"/>
            </a:endParaRPr>
          </a:p>
          <a:p>
            <a:pPr algn="ctr">
              <a:lnSpc>
                <a:spcPct val="115000"/>
              </a:lnSpc>
            </a:pPr>
            <a:r>
              <a:rPr lang="he-IL" b="1" dirty="0">
                <a:solidFill>
                  <a:prstClr val="black"/>
                </a:solidFill>
                <a:latin typeface="Times New Roman"/>
                <a:ea typeface="Times New Roman"/>
                <a:cs typeface="David"/>
              </a:rPr>
              <a:t>השכלת יסוד ולימודי השלמה</a:t>
            </a:r>
            <a:endParaRPr lang="en-US" sz="900" dirty="0">
              <a:solidFill>
                <a:prstClr val="black"/>
              </a:solidFill>
              <a:latin typeface="Gill Sans MT"/>
              <a:ea typeface="Calibri"/>
              <a:cs typeface="Arial"/>
            </a:endParaRPr>
          </a:p>
          <a:p>
            <a:pPr algn="ctr">
              <a:lnSpc>
                <a:spcPct val="115000"/>
              </a:lnSpc>
            </a:pPr>
            <a:r>
              <a:rPr lang="he-IL" sz="800" dirty="0">
                <a:solidFill>
                  <a:prstClr val="black"/>
                </a:solidFill>
                <a:latin typeface="Times New Roman"/>
                <a:ea typeface="Times New Roman"/>
                <a:cs typeface="Miriam"/>
              </a:rPr>
              <a:t> </a:t>
            </a:r>
            <a:endParaRPr lang="en-US" sz="900" dirty="0">
              <a:solidFill>
                <a:prstClr val="black"/>
              </a:solidFill>
              <a:latin typeface="Gill Sans MT"/>
              <a:ea typeface="Calibri"/>
              <a:cs typeface="Arial"/>
            </a:endParaRPr>
          </a:p>
          <a:p>
            <a:pPr algn="ctr">
              <a:lnSpc>
                <a:spcPct val="115000"/>
              </a:lnSpc>
            </a:pPr>
            <a:r>
              <a:rPr lang="he-IL" sz="800" dirty="0">
                <a:solidFill>
                  <a:prstClr val="black"/>
                </a:solidFill>
                <a:latin typeface="Times New Roman"/>
                <a:ea typeface="Times New Roman"/>
                <a:cs typeface="Miriam"/>
              </a:rPr>
              <a:t> </a:t>
            </a:r>
            <a:endParaRPr lang="en-US" sz="900" dirty="0">
              <a:solidFill>
                <a:prstClr val="black"/>
              </a:solidFill>
              <a:latin typeface="Gill Sans MT"/>
              <a:ea typeface="Calibri"/>
              <a:cs typeface="Arial"/>
            </a:endParaRPr>
          </a:p>
          <a:p>
            <a:pPr algn="ctr">
              <a:lnSpc>
                <a:spcPct val="200000"/>
              </a:lnSpc>
            </a:pPr>
            <a:r>
              <a:rPr lang="he-IL" sz="2400" b="1" dirty="0">
                <a:solidFill>
                  <a:prstClr val="black"/>
                </a:solidFill>
                <a:latin typeface="Times New Roman"/>
                <a:ea typeface="Times New Roman"/>
                <a:cs typeface="Narkisim"/>
              </a:rPr>
              <a:t> "חינוך תעבורתי"</a:t>
            </a:r>
            <a:endParaRPr lang="en-US" sz="900" dirty="0">
              <a:solidFill>
                <a:prstClr val="black"/>
              </a:solidFill>
              <a:latin typeface="Gill Sans MT"/>
              <a:ea typeface="Calibri"/>
              <a:cs typeface="Arial"/>
            </a:endParaRPr>
          </a:p>
          <a:p>
            <a:pPr algn="ctr">
              <a:lnSpc>
                <a:spcPct val="200000"/>
              </a:lnSpc>
            </a:pPr>
            <a:r>
              <a:rPr lang="he-IL" b="1" dirty="0">
                <a:solidFill>
                  <a:prstClr val="black"/>
                </a:solidFill>
                <a:latin typeface="Times New Roman"/>
                <a:ea typeface="Times New Roman"/>
                <a:cs typeface="Narkisim"/>
              </a:rPr>
              <a:t>תוכנית לימודים למסלולי 10 ו-12</a:t>
            </a:r>
            <a:endParaRPr lang="en-US" sz="900" dirty="0">
              <a:solidFill>
                <a:prstClr val="black"/>
              </a:solidFill>
              <a:latin typeface="Gill Sans MT"/>
              <a:ea typeface="Calibri"/>
              <a:cs typeface="Arial"/>
            </a:endParaRPr>
          </a:p>
          <a:p>
            <a:pPr algn="ctr">
              <a:lnSpc>
                <a:spcPct val="200000"/>
              </a:lnSpc>
            </a:pPr>
            <a:r>
              <a:rPr lang="he-IL" b="1" dirty="0">
                <a:solidFill>
                  <a:prstClr val="black"/>
                </a:solidFill>
                <a:latin typeface="Times New Roman"/>
                <a:ea typeface="Times New Roman"/>
                <a:cs typeface="Narkisim"/>
              </a:rPr>
              <a:t>שנה"ל תשע"ו</a:t>
            </a:r>
            <a:endParaRPr lang="en-US" sz="900" dirty="0">
              <a:solidFill>
                <a:prstClr val="black"/>
              </a:solidFill>
              <a:latin typeface="Gill Sans MT"/>
              <a:ea typeface="Calibri"/>
              <a:cs typeface="Arial"/>
            </a:endParaRPr>
          </a:p>
          <a:p>
            <a:pPr algn="ctr">
              <a:lnSpc>
                <a:spcPct val="200000"/>
              </a:lnSpc>
            </a:pPr>
            <a:r>
              <a:rPr lang="ar-SA" b="1" dirty="0">
                <a:solidFill>
                  <a:prstClr val="black"/>
                </a:solidFill>
                <a:latin typeface="Times New Roman"/>
                <a:ea typeface="Calibri"/>
                <a:cs typeface="Arial"/>
              </a:rPr>
              <a:t>تقديم المعلمة: ايمان دراوشة</a:t>
            </a:r>
            <a:endParaRPr lang="en-US" sz="900" dirty="0">
              <a:solidFill>
                <a:prstClr val="black"/>
              </a:solidFill>
              <a:latin typeface="Gill Sans MT"/>
              <a:ea typeface="Calibri"/>
              <a:cs typeface="Arial"/>
            </a:endParaRPr>
          </a:p>
          <a:p>
            <a:pPr algn="ctr">
              <a:lnSpc>
                <a:spcPct val="115000"/>
              </a:lnSpc>
            </a:pPr>
            <a:r>
              <a:rPr lang="he-IL" b="1" dirty="0">
                <a:solidFill>
                  <a:prstClr val="black"/>
                </a:solidFill>
                <a:latin typeface="Times New Roman"/>
                <a:ea typeface="Times New Roman"/>
                <a:cs typeface="Narkisim"/>
              </a:rPr>
              <a:t> </a:t>
            </a:r>
            <a:endParaRPr lang="en-US" sz="900" dirty="0">
              <a:solidFill>
                <a:prstClr val="black"/>
              </a:solidFill>
              <a:latin typeface="Gill Sans MT"/>
              <a:ea typeface="Calibri"/>
              <a:cs typeface="Arial"/>
            </a:endParaRPr>
          </a:p>
          <a:p>
            <a:pPr algn="ctr">
              <a:lnSpc>
                <a:spcPct val="115000"/>
              </a:lnSpc>
            </a:pPr>
            <a:r>
              <a:rPr lang="he-IL" sz="800" dirty="0">
                <a:solidFill>
                  <a:prstClr val="black"/>
                </a:solidFill>
                <a:latin typeface="Times New Roman"/>
                <a:ea typeface="Times New Roman"/>
                <a:cs typeface="Miriam"/>
              </a:rPr>
              <a:t> </a:t>
            </a:r>
            <a:endParaRPr lang="en-US" sz="900" dirty="0">
              <a:solidFill>
                <a:prstClr val="black"/>
              </a:solidFill>
              <a:latin typeface="Gill Sans MT"/>
              <a:ea typeface="Calibri"/>
              <a:cs typeface="Arial"/>
            </a:endParaRPr>
          </a:p>
          <a:p>
            <a:pPr algn="ctr">
              <a:lnSpc>
                <a:spcPct val="115000"/>
              </a:lnSpc>
            </a:pPr>
            <a:r>
              <a:rPr lang="he-IL" sz="1400" b="1" dirty="0">
                <a:solidFill>
                  <a:prstClr val="black"/>
                </a:solidFill>
                <a:latin typeface="Times New Roman"/>
                <a:ea typeface="Times New Roman"/>
                <a:cs typeface="Narkisim"/>
              </a:rPr>
              <a:t>2019</a:t>
            </a:r>
            <a:endParaRPr lang="en-US" sz="900" dirty="0">
              <a:solidFill>
                <a:prstClr val="black"/>
              </a:solidFill>
              <a:latin typeface="Gill Sans MT"/>
              <a:ea typeface="Calibri"/>
              <a:cs typeface="Arial"/>
            </a:endParaRPr>
          </a:p>
        </p:txBody>
      </p:sp>
    </p:spTree>
    <p:extLst>
      <p:ext uri="{BB962C8B-B14F-4D97-AF65-F5344CB8AC3E}">
        <p14:creationId xmlns:p14="http://schemas.microsoft.com/office/powerpoint/2010/main" val="3176383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חוק ביטוח בריאות ממלכתי, תשנ"ד-1994</a:t>
            </a:r>
            <a:endParaRPr lang="he-IL" dirty="0"/>
          </a:p>
        </p:txBody>
      </p:sp>
      <p:sp>
        <p:nvSpPr>
          <p:cNvPr id="3" name="מציין מיקום תוכן 2"/>
          <p:cNvSpPr>
            <a:spLocks noGrp="1"/>
          </p:cNvSpPr>
          <p:nvPr>
            <p:ph idx="1"/>
          </p:nvPr>
        </p:nvSpPr>
        <p:spPr>
          <a:xfrm>
            <a:off x="838200" y="1493948"/>
            <a:ext cx="10515600" cy="5022761"/>
          </a:xfrm>
        </p:spPr>
        <p:txBody>
          <a:bodyPr>
            <a:normAutofit fontScale="92500" lnSpcReduction="10000"/>
          </a:bodyPr>
          <a:lstStyle/>
          <a:p>
            <a:r>
              <a:rPr lang="he-IL" dirty="0" smtClean="0"/>
              <a:t>ביטוח הבריאות הממלכתי לפי חוק זה, יהא מושתת על עקרונות של צדק, שוויון ועזרה הדדית.</a:t>
            </a:r>
          </a:p>
          <a:p>
            <a:r>
              <a:rPr lang="ar-SA" b="1" dirty="0" smtClean="0"/>
              <a:t>قانون وقوف السيارات للمعاقين</a:t>
            </a:r>
            <a:endParaRPr lang="he-IL" b="1" dirty="0" smtClean="0"/>
          </a:p>
          <a:p>
            <a:r>
              <a:rPr lang="ar-SA" dirty="0" smtClean="0"/>
              <a:t>وزع مكتب الترخيص ملصقات لمواقف سيارات أشخاص مع إعاقة من أجل تسهيل تنقلاتهم</a:t>
            </a:r>
          </a:p>
          <a:p>
            <a:r>
              <a:rPr lang="ar-SA" dirty="0" smtClean="0"/>
              <a:t>يمكن الحصول على ملصق لموقف سيارتين تُستعملان لنقل صاحب الإعاقة</a:t>
            </a:r>
          </a:p>
          <a:p>
            <a:r>
              <a:rPr lang="ar-SA" dirty="0" smtClean="0"/>
              <a:t>يحصل صاحب الإعاقة على تخفيض في دفع رسوم ترخيص إحدى سياراته (27 شيكل جديد فقط)</a:t>
            </a:r>
          </a:p>
          <a:p>
            <a:r>
              <a:rPr lang="ar-SA" dirty="0" smtClean="0"/>
              <a:t>يمكن للذي يعاني من مرض أو عدة أمراض والتي تصعّب عليه المشي، تحرّكاته تضر في صحته، أو أنه مقعد في بيته أن يقدم طلب للحصول على ملصق لموقف سيارة لشخص مع إعاقة، حسب تقارير طبيّة </a:t>
            </a:r>
            <a:r>
              <a:rPr lang="ar-SA" dirty="0" err="1" smtClean="0"/>
              <a:t>محتلنة</a:t>
            </a:r>
            <a:r>
              <a:rPr lang="ar-SA" dirty="0" smtClean="0"/>
              <a:t>.</a:t>
            </a:r>
          </a:p>
          <a:p>
            <a:r>
              <a:rPr lang="ar-SA" dirty="0" smtClean="0"/>
              <a:t>بحسب البند 1 لقانون موقف السيارة </a:t>
            </a:r>
            <a:r>
              <a:rPr lang="ar-SA" dirty="0" err="1" smtClean="0"/>
              <a:t>للمعاقون</a:t>
            </a:r>
            <a:r>
              <a:rPr lang="ar-SA" dirty="0" smtClean="0"/>
              <a:t>، أصحاب الحق لمُلصق موقف سيارة لشخص مع إعاقة شخص كفيف(صاحب بطاقة كَفيف / ضعيف بصر)، أو من الطبيب الذي صادق ان الشخص يستوفي أحد الشروط التالية:</a:t>
            </a:r>
          </a:p>
          <a:p>
            <a:r>
              <a:rPr lang="ar-SA" dirty="0" smtClean="0"/>
              <a:t>الشخص الذي حُددت له إعاقة طبية بنسبة 60% على الأقل، بحيث أن تنقلاته بدون استعمال السيارة قد تؤثر سلبا على وضعه الصحي.</a:t>
            </a:r>
          </a:p>
          <a:p>
            <a:r>
              <a:rPr lang="ar-SA" dirty="0" smtClean="0"/>
              <a:t>صاحب الإعاقة في السير والذي يحتاج إلى كرسي متحرك من أجل تنقلاته.</a:t>
            </a:r>
          </a:p>
          <a:p>
            <a:r>
              <a:rPr lang="ar-SA" dirty="0" smtClean="0"/>
              <a:t>صاحب الإعاقة الذي يحتاج إلى سيارة كوسيلة نقل بسبب إعاقة قدميه.</a:t>
            </a:r>
          </a:p>
          <a:p>
            <a:r>
              <a:rPr lang="ar-SA" b="1" dirty="0" smtClean="0"/>
              <a:t>بحسب البند 71أ1. لأمر المواصلات (الصيغة الجديدة)، بإمكان سيارة التي تحمل مُلصق مع إشارة كرسي عجلات، ان تسافر في المسلك المعد للمواصلات العامة اذا كان السائق المُعاق بداخلها.</a:t>
            </a:r>
          </a:p>
        </p:txBody>
      </p:sp>
    </p:spTree>
    <p:extLst>
      <p:ext uri="{BB962C8B-B14F-4D97-AF65-F5344CB8AC3E}">
        <p14:creationId xmlns:p14="http://schemas.microsoft.com/office/powerpoint/2010/main" val="1163012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ועדת אלבז</a:t>
            </a:r>
            <a:endParaRPr lang="he-IL" dirty="0"/>
          </a:p>
        </p:txBody>
      </p:sp>
      <p:sp>
        <p:nvSpPr>
          <p:cNvPr id="3" name="מציין מיקום תוכן 2"/>
          <p:cNvSpPr>
            <a:spLocks noGrp="1"/>
          </p:cNvSpPr>
          <p:nvPr>
            <p:ph idx="1"/>
          </p:nvPr>
        </p:nvSpPr>
        <p:spPr/>
        <p:txBody>
          <a:bodyPr>
            <a:normAutofit fontScale="92500"/>
          </a:bodyPr>
          <a:lstStyle/>
          <a:p>
            <a:r>
              <a:rPr lang="ar-SA" dirty="0" smtClean="0"/>
              <a:t>بعد حادثة الطرق القاتلة في حزيران 2004، التي قتل بها </a:t>
            </a:r>
            <a:r>
              <a:rPr lang="ar-SA" dirty="0" smtClean="0"/>
              <a:t>ثلاثة </a:t>
            </a:r>
            <a:r>
              <a:rPr lang="ar-SA" dirty="0" smtClean="0"/>
              <a:t>تلاميذ وجرح 50 ، اقام مكتب الترخيص تحقيق في عدة جهات لفحص القوانين والأنظمة التي تخص سفريات الطلاب (</a:t>
            </a:r>
            <a:r>
              <a:rPr lang="he-IL" dirty="0" smtClean="0"/>
              <a:t>דו"ח אלבז)</a:t>
            </a:r>
          </a:p>
          <a:p>
            <a:r>
              <a:rPr lang="ar-SA" dirty="0" smtClean="0"/>
              <a:t>بالتقرير، الذي نشر </a:t>
            </a:r>
            <a:r>
              <a:rPr lang="ar-SA" dirty="0" err="1" smtClean="0"/>
              <a:t>بابريل</a:t>
            </a:r>
            <a:r>
              <a:rPr lang="ar-SA" dirty="0" smtClean="0"/>
              <a:t> 2005، تم كتابة توصيات لزيادة امان الطلاب الذي يسافرون بسفريات.</a:t>
            </a:r>
          </a:p>
          <a:p>
            <a:r>
              <a:rPr lang="ar-SA" dirty="0" smtClean="0"/>
              <a:t>وزير المواصلات وضع أنظمة جديدة، تشمل الزام تركيب احزمة امان بكل سيارة تقل طلاب، وهذا القرار ابطل للقانين السابق الذي سمح بجلوس 3 طلاب تحت جيل 14 على كرسي واحد.</a:t>
            </a:r>
          </a:p>
          <a:p>
            <a:r>
              <a:rPr lang="ar-SA" dirty="0" smtClean="0"/>
              <a:t>يجب وضع مرافق بكل سيارة تقل طلاب لكي يراقب وضع احزمة الأمان للطلاب وتصرفات الطلاب بالصعود والنزول من المركبة.</a:t>
            </a:r>
          </a:p>
          <a:p>
            <a:r>
              <a:rPr lang="ar-SA" dirty="0" smtClean="0"/>
              <a:t>على السلطات المحلية بناء أماكن مخصصة لوقوف السيارات لتحميل وتنزيل الطلاب.</a:t>
            </a:r>
          </a:p>
          <a:p>
            <a:r>
              <a:rPr lang="ar-SA" dirty="0" smtClean="0"/>
              <a:t>كانت هناك توصية لتفعيل مركبات مخصصة لهذا الغرض تلك التي موجودة في الولايات المتحدة وبريطانيا بالوان مميزة</a:t>
            </a:r>
            <a:endParaRPr lang="he-IL" dirty="0"/>
          </a:p>
        </p:txBody>
      </p:sp>
    </p:spTree>
    <p:extLst>
      <p:ext uri="{BB962C8B-B14F-4D97-AF65-F5344CB8AC3E}">
        <p14:creationId xmlns:p14="http://schemas.microsoft.com/office/powerpoint/2010/main" val="182439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תקנות תעבורה, הסעות תלמידים</a:t>
            </a:r>
            <a:endParaRPr lang="he-IL" dirty="0"/>
          </a:p>
        </p:txBody>
      </p:sp>
      <p:pic>
        <p:nvPicPr>
          <p:cNvPr id="24" name="מציין מיקום תוכן 23"/>
          <p:cNvPicPr>
            <a:picLocks noGrp="1" noChangeAspect="1"/>
          </p:cNvPicPr>
          <p:nvPr>
            <p:ph idx="1"/>
          </p:nvPr>
        </p:nvPicPr>
        <p:blipFill>
          <a:blip r:embed="rId2"/>
          <a:stretch>
            <a:fillRect/>
          </a:stretch>
        </p:blipFill>
        <p:spPr>
          <a:xfrm>
            <a:off x="1944711" y="1390917"/>
            <a:ext cx="8483418" cy="5061397"/>
          </a:xfrm>
          <a:prstGeom prst="rect">
            <a:avLst/>
          </a:prstGeom>
        </p:spPr>
      </p:pic>
    </p:spTree>
    <p:extLst>
      <p:ext uri="{BB962C8B-B14F-4D97-AF65-F5344CB8AC3E}">
        <p14:creationId xmlns:p14="http://schemas.microsoft.com/office/powerpoint/2010/main" val="543394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חובת זהירות כללית- תקנה מס' 21</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הוראה כללית הנמצאת בתקנות התעבורה, כלומר בחוק, שחשיבותה מבחינה ניהולית גבוהה. יש הקוראים לזה "חובת הזהירות הכללית", כי תקנה זו מגדירה את הכתובת לאחריות בכל מקרה של </a:t>
            </a:r>
            <a:r>
              <a:rPr lang="he-IL" dirty="0" err="1" smtClean="0"/>
              <a:t>פאשלה</a:t>
            </a:r>
            <a:r>
              <a:rPr lang="he-IL" dirty="0" smtClean="0"/>
              <a:t> בכביש. (קרא את תקנה 21).חובתו של עובר דרך</a:t>
            </a:r>
          </a:p>
          <a:p>
            <a:r>
              <a:rPr lang="he-IL" dirty="0" smtClean="0"/>
              <a:t>(א) כל עובר דרך חייב להתנהג בזהירות.</a:t>
            </a:r>
          </a:p>
          <a:p>
            <a:r>
              <a:rPr lang="he-IL" dirty="0" smtClean="0"/>
              <a:t>(ב) כל עובר דרך חייב להתנהג באופן שלא:</a:t>
            </a:r>
          </a:p>
          <a:p>
            <a:r>
              <a:rPr lang="he-IL" dirty="0" smtClean="0"/>
              <a:t>(1) יקפח זכותו של אדם אחר להשתמש באותה דרך;</a:t>
            </a:r>
          </a:p>
          <a:p>
            <a:r>
              <a:rPr lang="he-IL" dirty="0" smtClean="0"/>
              <a:t>(2) יגרום נזק לאדם או לרכוש ולא ייתן מקום לגרום נזק כאמור;</a:t>
            </a:r>
          </a:p>
          <a:p>
            <a:r>
              <a:rPr lang="he-IL" dirty="0" smtClean="0"/>
              <a:t>(3) יפריע את התנועה ולא </a:t>
            </a:r>
            <a:r>
              <a:rPr lang="he-IL" dirty="0" err="1" smtClean="0"/>
              <a:t>יעכבנה</a:t>
            </a:r>
            <a:r>
              <a:rPr lang="he-IL" dirty="0" smtClean="0"/>
              <a:t>;</a:t>
            </a:r>
          </a:p>
          <a:p>
            <a:r>
              <a:rPr lang="he-IL" dirty="0" smtClean="0"/>
              <a:t>(4) יסכן חיי אדם.</a:t>
            </a:r>
          </a:p>
          <a:p>
            <a:r>
              <a:rPr lang="he-IL" dirty="0" smtClean="0"/>
              <a:t>(ג) לא ינהג אדם בקלות ראש או בלא זהירות, או ללא תשומת לב מספקת בהתחשב בכל הנסיבות ובין השאר בסוג הרכב, במטענו, בשיטת בלמיו ומצבם, באפשרות של עצירה נוחה ובטוחה   והבחנה בתמרורים, באותות שוטרים ,בתנועת עוברי דרך ובכל עצם הנמצא על פני הדרך או סמוך לה ובמצב הדרך.</a:t>
            </a:r>
            <a:endParaRPr lang="he-IL" dirty="0"/>
          </a:p>
        </p:txBody>
      </p:sp>
    </p:spTree>
    <p:extLst>
      <p:ext uri="{BB962C8B-B14F-4D97-AF65-F5344CB8AC3E}">
        <p14:creationId xmlns:p14="http://schemas.microsoft.com/office/powerpoint/2010/main" val="1581327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00776" y="2824990"/>
            <a:ext cx="7065135" cy="1325563"/>
          </a:xfrm>
        </p:spPr>
        <p:txBody>
          <a:bodyPr/>
          <a:lstStyle/>
          <a:p>
            <a:r>
              <a:rPr lang="ar-SA" dirty="0" smtClean="0"/>
              <a:t>لنحافظ على القوانين </a:t>
            </a:r>
            <a:r>
              <a:rPr lang="ar-SA" dirty="0" err="1" smtClean="0"/>
              <a:t>لانها</a:t>
            </a:r>
            <a:r>
              <a:rPr lang="ar-SA" dirty="0" smtClean="0"/>
              <a:t> تحافظ علينا</a:t>
            </a:r>
            <a:endParaRPr lang="he-IL" dirty="0"/>
          </a:p>
        </p:txBody>
      </p:sp>
    </p:spTree>
    <p:extLst>
      <p:ext uri="{BB962C8B-B14F-4D97-AF65-F5344CB8AC3E}">
        <p14:creationId xmlns:p14="http://schemas.microsoft.com/office/powerpoint/2010/main" val="362185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سن القوانين بالكنيست</a:t>
            </a:r>
            <a:endParaRPr lang="he-IL" dirty="0"/>
          </a:p>
        </p:txBody>
      </p:sp>
      <p:sp>
        <p:nvSpPr>
          <p:cNvPr id="3" name="מציין מיקום תוכן 2"/>
          <p:cNvSpPr>
            <a:spLocks noGrp="1"/>
          </p:cNvSpPr>
          <p:nvPr>
            <p:ph idx="1"/>
          </p:nvPr>
        </p:nvSpPr>
        <p:spPr/>
        <p:txBody>
          <a:bodyPr/>
          <a:lstStyle/>
          <a:p>
            <a:r>
              <a:rPr lang="en-US" dirty="0" smtClean="0">
                <a:hlinkClick r:id="rId2"/>
              </a:rPr>
              <a:t>https://m.knesset.gov.il/AR/activity/Pages/Legislation.aspx</a:t>
            </a:r>
            <a:endParaRPr lang="he-IL" dirty="0"/>
          </a:p>
        </p:txBody>
      </p:sp>
    </p:spTree>
    <p:extLst>
      <p:ext uri="{BB962C8B-B14F-4D97-AF65-F5344CB8AC3E}">
        <p14:creationId xmlns:p14="http://schemas.microsoft.com/office/powerpoint/2010/main" val="629527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الكنيست</a:t>
            </a:r>
            <a:endParaRPr lang="he-IL" dirty="0"/>
          </a:p>
        </p:txBody>
      </p:sp>
      <p:sp>
        <p:nvSpPr>
          <p:cNvPr id="3" name="מציין מיקום תוכן 2"/>
          <p:cNvSpPr>
            <a:spLocks noGrp="1"/>
          </p:cNvSpPr>
          <p:nvPr>
            <p:ph idx="1"/>
          </p:nvPr>
        </p:nvSpPr>
        <p:spPr/>
        <p:txBody>
          <a:bodyPr/>
          <a:lstStyle/>
          <a:p>
            <a:r>
              <a:rPr lang="ar-SA" dirty="0" smtClean="0"/>
              <a:t>بالكنيست 120 عضوا، مندوبي جميع الأحزاب التي مرت بالانتخابات نسبة الحسم، والذين اختيروا لفترة 4 سنوات.</a:t>
            </a:r>
          </a:p>
          <a:p>
            <a:r>
              <a:rPr lang="ar-SA" dirty="0" smtClean="0"/>
              <a:t>يسمى تمثيل كل حزب للكنيست فصيل </a:t>
            </a:r>
            <a:r>
              <a:rPr lang="he-IL" dirty="0" smtClean="0"/>
              <a:t>סיעה</a:t>
            </a:r>
            <a:r>
              <a:rPr lang="ar-SA" dirty="0" smtClean="0"/>
              <a:t>،  </a:t>
            </a:r>
          </a:p>
          <a:p>
            <a:r>
              <a:rPr lang="ar-SA" dirty="0" smtClean="0"/>
              <a:t>الفصائل</a:t>
            </a:r>
            <a:r>
              <a:rPr lang="en-US" dirty="0" smtClean="0"/>
              <a:t> </a:t>
            </a:r>
            <a:r>
              <a:rPr lang="ar-SA" dirty="0" smtClean="0"/>
              <a:t>التي تدعم بالحكومة ومشتركة فيها تسمى ائتلاف </a:t>
            </a:r>
            <a:r>
              <a:rPr lang="he-IL" dirty="0" smtClean="0"/>
              <a:t>קואליציה</a:t>
            </a:r>
            <a:endParaRPr lang="en-US" dirty="0" smtClean="0"/>
          </a:p>
          <a:p>
            <a:r>
              <a:rPr lang="ar-SA" dirty="0" smtClean="0"/>
              <a:t>الفصائل</a:t>
            </a:r>
            <a:r>
              <a:rPr lang="en-US" dirty="0" smtClean="0"/>
              <a:t> </a:t>
            </a:r>
            <a:r>
              <a:rPr lang="ar-SA" dirty="0" smtClean="0"/>
              <a:t>التي لا تدعم الحكومة تسمى معارضة </a:t>
            </a:r>
            <a:r>
              <a:rPr lang="he-IL" dirty="0" smtClean="0"/>
              <a:t>אופוזיציה</a:t>
            </a:r>
            <a:endParaRPr lang="he-IL" dirty="0"/>
          </a:p>
        </p:txBody>
      </p:sp>
    </p:spTree>
    <p:extLst>
      <p:ext uri="{BB962C8B-B14F-4D97-AF65-F5344CB8AC3E}">
        <p14:creationId xmlns:p14="http://schemas.microsoft.com/office/powerpoint/2010/main" val="2113201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חץ למטה 3"/>
          <p:cNvSpPr/>
          <p:nvPr/>
        </p:nvSpPr>
        <p:spPr>
          <a:xfrm>
            <a:off x="801701" y="687914"/>
            <a:ext cx="772732" cy="20219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חץ למטה 4"/>
          <p:cNvSpPr/>
          <p:nvPr/>
        </p:nvSpPr>
        <p:spPr>
          <a:xfrm>
            <a:off x="2537140" y="879006"/>
            <a:ext cx="579549" cy="30683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חץ למטה 5"/>
          <p:cNvSpPr/>
          <p:nvPr/>
        </p:nvSpPr>
        <p:spPr>
          <a:xfrm>
            <a:off x="4483453" y="1357498"/>
            <a:ext cx="579550" cy="3103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חץ למטה 6"/>
          <p:cNvSpPr/>
          <p:nvPr/>
        </p:nvSpPr>
        <p:spPr>
          <a:xfrm>
            <a:off x="6471633" y="1383183"/>
            <a:ext cx="682581" cy="2511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חץ למטה 7"/>
          <p:cNvSpPr/>
          <p:nvPr/>
        </p:nvSpPr>
        <p:spPr>
          <a:xfrm>
            <a:off x="8358389" y="1593805"/>
            <a:ext cx="1094704" cy="25403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חץ למטה 8"/>
          <p:cNvSpPr/>
          <p:nvPr/>
        </p:nvSpPr>
        <p:spPr>
          <a:xfrm>
            <a:off x="10341732" y="687914"/>
            <a:ext cx="888642" cy="29363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אליפסה 9"/>
          <p:cNvSpPr/>
          <p:nvPr/>
        </p:nvSpPr>
        <p:spPr>
          <a:xfrm>
            <a:off x="9981127" y="3624297"/>
            <a:ext cx="1906074" cy="12185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t>إقامة حكومة</a:t>
            </a:r>
            <a:endParaRPr lang="he-IL" sz="3200" dirty="0"/>
          </a:p>
        </p:txBody>
      </p:sp>
      <p:sp>
        <p:nvSpPr>
          <p:cNvPr id="11" name="אליפסה 10"/>
          <p:cNvSpPr/>
          <p:nvPr/>
        </p:nvSpPr>
        <p:spPr>
          <a:xfrm>
            <a:off x="8062173" y="4265355"/>
            <a:ext cx="2137895" cy="13860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سن القوانين</a:t>
            </a:r>
            <a:endParaRPr lang="he-IL" sz="3000" dirty="0"/>
          </a:p>
        </p:txBody>
      </p:sp>
      <p:sp>
        <p:nvSpPr>
          <p:cNvPr id="12" name="אליפסה 11"/>
          <p:cNvSpPr/>
          <p:nvPr/>
        </p:nvSpPr>
        <p:spPr>
          <a:xfrm>
            <a:off x="5814004" y="3947352"/>
            <a:ext cx="2016351" cy="21314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الاذن الصاغية للشعب</a:t>
            </a:r>
            <a:endParaRPr lang="he-IL" sz="3000" dirty="0"/>
          </a:p>
        </p:txBody>
      </p:sp>
      <p:sp>
        <p:nvSpPr>
          <p:cNvPr id="13" name="אליפסה 12"/>
          <p:cNvSpPr/>
          <p:nvPr/>
        </p:nvSpPr>
        <p:spPr>
          <a:xfrm>
            <a:off x="3734872" y="4662320"/>
            <a:ext cx="2079131" cy="19960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اختيار أصحاب الوظائف</a:t>
            </a:r>
            <a:endParaRPr lang="he-IL" sz="3000" dirty="0"/>
          </a:p>
        </p:txBody>
      </p:sp>
      <p:sp>
        <p:nvSpPr>
          <p:cNvPr id="14" name="אליפסה 13"/>
          <p:cNvSpPr/>
          <p:nvPr/>
        </p:nvSpPr>
        <p:spPr>
          <a:xfrm>
            <a:off x="1674253" y="4128116"/>
            <a:ext cx="2176529" cy="19507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كتابة القوانين</a:t>
            </a:r>
            <a:endParaRPr lang="he-IL" sz="3000" dirty="0"/>
          </a:p>
        </p:txBody>
      </p:sp>
      <p:sp>
        <p:nvSpPr>
          <p:cNvPr id="15" name="אליפסה 14"/>
          <p:cNvSpPr/>
          <p:nvPr/>
        </p:nvSpPr>
        <p:spPr>
          <a:xfrm>
            <a:off x="114304" y="3057627"/>
            <a:ext cx="2139499" cy="14242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مراقبة الحكومة</a:t>
            </a:r>
            <a:endParaRPr lang="he-IL" sz="3000" dirty="0"/>
          </a:p>
        </p:txBody>
      </p:sp>
      <p:sp>
        <p:nvSpPr>
          <p:cNvPr id="16" name="כוכב עם 5 פינות 15"/>
          <p:cNvSpPr/>
          <p:nvPr/>
        </p:nvSpPr>
        <p:spPr>
          <a:xfrm>
            <a:off x="1089873" y="67324"/>
            <a:ext cx="10097036" cy="16233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وظائف الكنيست</a:t>
            </a:r>
            <a:endParaRPr lang="he-IL" sz="3600" dirty="0"/>
          </a:p>
        </p:txBody>
      </p:sp>
    </p:spTree>
    <p:extLst>
      <p:ext uri="{BB962C8B-B14F-4D97-AF65-F5344CB8AC3E}">
        <p14:creationId xmlns:p14="http://schemas.microsoft.com/office/powerpoint/2010/main" val="438511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وظائف الكنيست</a:t>
            </a:r>
            <a:endParaRPr lang="he-IL" dirty="0"/>
          </a:p>
        </p:txBody>
      </p:sp>
      <p:sp>
        <p:nvSpPr>
          <p:cNvPr id="3" name="מציין מיקום תוכן 2"/>
          <p:cNvSpPr>
            <a:spLocks noGrp="1"/>
          </p:cNvSpPr>
          <p:nvPr>
            <p:ph idx="1"/>
          </p:nvPr>
        </p:nvSpPr>
        <p:spPr/>
        <p:txBody>
          <a:bodyPr/>
          <a:lstStyle/>
          <a:p>
            <a:r>
              <a:rPr lang="ar-SA" dirty="0" smtClean="0"/>
              <a:t>1. سن القوانين:</a:t>
            </a:r>
          </a:p>
          <a:p>
            <a:r>
              <a:rPr lang="ar-SA" dirty="0" smtClean="0"/>
              <a:t>الكنيست هي المخول الوحيد الذي يحق له سن القوانين بإسرائيل. </a:t>
            </a:r>
          </a:p>
          <a:p>
            <a:r>
              <a:rPr lang="ar-SA" dirty="0" smtClean="0"/>
              <a:t>بمقدورها سن كل قانون هي تريده بشرط ان يكون سن القانون بشكل ديموقراطي</a:t>
            </a:r>
          </a:p>
          <a:p>
            <a:r>
              <a:rPr lang="ar-SA" dirty="0" smtClean="0"/>
              <a:t>الحكومة والمحاكم عليهم العمل بحسب قوانين الكنيست.</a:t>
            </a:r>
          </a:p>
          <a:p>
            <a:r>
              <a:rPr lang="ar-SA" dirty="0" smtClean="0"/>
              <a:t>الكنيست هي مجلس النواب في دولة إسرائيل ولها أربع وظائف رئيسية: السلطة الحصرية للتشريع، مراقبة عمل الحكومة، انتخاب رئيس الدولة ومراقب الدولة، ومناقشة شؤون الدولة بواسطة لجان الكنيست وعمل الكنيست بكامل هيئتها.</a:t>
            </a:r>
            <a:endParaRPr lang="he-IL" dirty="0"/>
          </a:p>
        </p:txBody>
      </p:sp>
    </p:spTree>
    <p:extLst>
      <p:ext uri="{BB962C8B-B14F-4D97-AF65-F5344CB8AC3E}">
        <p14:creationId xmlns:p14="http://schemas.microsoft.com/office/powerpoint/2010/main" val="166674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كيفية سن القوانين</a:t>
            </a:r>
            <a:endParaRPr lang="he-IL" dirty="0"/>
          </a:p>
        </p:txBody>
      </p:sp>
      <p:sp>
        <p:nvSpPr>
          <p:cNvPr id="3" name="מציין מיקום תוכן 2"/>
          <p:cNvSpPr>
            <a:spLocks noGrp="1"/>
          </p:cNvSpPr>
          <p:nvPr>
            <p:ph idx="1"/>
          </p:nvPr>
        </p:nvSpPr>
        <p:spPr/>
        <p:txBody>
          <a:bodyPr/>
          <a:lstStyle/>
          <a:p>
            <a:r>
              <a:rPr lang="ar-SA" dirty="0" smtClean="0"/>
              <a:t>من خلال الرابط التالي</a:t>
            </a:r>
          </a:p>
          <a:p>
            <a:r>
              <a:rPr lang="en-US" dirty="0" smtClean="0">
                <a:hlinkClick r:id="rId2"/>
              </a:rPr>
              <a:t>https://www.youtube.com/watch?v=P_ex-wkSaa0</a:t>
            </a:r>
            <a:endParaRPr lang="he-IL" dirty="0"/>
          </a:p>
        </p:txBody>
      </p:sp>
    </p:spTree>
    <p:extLst>
      <p:ext uri="{BB962C8B-B14F-4D97-AF65-F5344CB8AC3E}">
        <p14:creationId xmlns:p14="http://schemas.microsoft.com/office/powerpoint/2010/main" val="232702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987157"/>
          </a:xfrm>
        </p:spPr>
        <p:txBody>
          <a:bodyPr>
            <a:normAutofit fontScale="90000"/>
          </a:bodyPr>
          <a:lstStyle/>
          <a:p>
            <a:r>
              <a:rPr lang="ar-SA" dirty="0" smtClean="0"/>
              <a:t>مراحل تشريع القانون في الكنيست</a:t>
            </a:r>
            <a:br>
              <a:rPr lang="ar-SA" dirty="0" smtClean="0"/>
            </a:br>
            <a:endParaRPr lang="he-IL" dirty="0"/>
          </a:p>
        </p:txBody>
      </p:sp>
      <p:pic>
        <p:nvPicPr>
          <p:cNvPr id="4" name="מציין מיקום תוכן 3"/>
          <p:cNvPicPr>
            <a:picLocks noGrp="1" noChangeAspect="1"/>
          </p:cNvPicPr>
          <p:nvPr>
            <p:ph idx="1"/>
          </p:nvPr>
        </p:nvPicPr>
        <p:blipFill>
          <a:blip r:embed="rId2"/>
          <a:stretch>
            <a:fillRect/>
          </a:stretch>
        </p:blipFill>
        <p:spPr>
          <a:xfrm>
            <a:off x="6950322" y="2385499"/>
            <a:ext cx="4572000" cy="3429000"/>
          </a:xfrm>
          <a:prstGeom prst="rect">
            <a:avLst/>
          </a:prstGeom>
        </p:spPr>
      </p:pic>
      <p:sp>
        <p:nvSpPr>
          <p:cNvPr id="5" name="מלבן 4"/>
          <p:cNvSpPr/>
          <p:nvPr/>
        </p:nvSpPr>
        <p:spPr>
          <a:xfrm>
            <a:off x="334850" y="2059066"/>
            <a:ext cx="5761149" cy="4370427"/>
          </a:xfrm>
          <a:prstGeom prst="rect">
            <a:avLst/>
          </a:prstGeom>
        </p:spPr>
        <p:txBody>
          <a:bodyPr wrap="square">
            <a:spAutoFit/>
          </a:bodyPr>
          <a:lstStyle/>
          <a:p>
            <a:endParaRPr lang="ar-SA" dirty="0" smtClean="0"/>
          </a:p>
          <a:p>
            <a:r>
              <a:rPr lang="ar-SA" sz="2800" dirty="0" smtClean="0"/>
              <a:t>عملية سن القوانين تتم على ثلاثة مراحل تسمى القراءات ويطرح مشروع القانون للتصويت عليه ثلاث مرات، كما وان كل قانون جديد يلغي القانون السابق الذي عالج نفس الموضوع. </a:t>
            </a:r>
          </a:p>
          <a:p>
            <a:r>
              <a:rPr lang="ar-SA" sz="2800" dirty="0" smtClean="0"/>
              <a:t>تستطيع الكنيست أن تشرع القوانين بأي موضوع وبأي شأن كان، ما دام تتم عملية التشريع وفقا للإجراءات المطلوبة في القانون القائم ولا تناقض للقوانين الأساسية القائمة.</a:t>
            </a:r>
          </a:p>
          <a:p>
            <a:endParaRPr lang="ar-SA" dirty="0" smtClean="0"/>
          </a:p>
          <a:p>
            <a:r>
              <a:rPr lang="ar-SA" dirty="0" smtClean="0"/>
              <a:t> </a:t>
            </a:r>
            <a:endParaRPr lang="he-IL" dirty="0"/>
          </a:p>
        </p:txBody>
      </p:sp>
    </p:spTree>
    <p:extLst>
      <p:ext uri="{BB962C8B-B14F-4D97-AF65-F5344CB8AC3E}">
        <p14:creationId xmlns:p14="http://schemas.microsoft.com/office/powerpoint/2010/main" val="4284114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قانون مكافحة ظاهرة السُكْر</a:t>
            </a:r>
          </a:p>
        </p:txBody>
      </p:sp>
      <p:sp>
        <p:nvSpPr>
          <p:cNvPr id="3" name="מציין מיקום תוכן 2"/>
          <p:cNvSpPr>
            <a:spLocks noGrp="1"/>
          </p:cNvSpPr>
          <p:nvPr>
            <p:ph idx="1"/>
          </p:nvPr>
        </p:nvSpPr>
        <p:spPr/>
        <p:txBody>
          <a:bodyPr>
            <a:normAutofit/>
          </a:bodyPr>
          <a:lstStyle/>
          <a:p>
            <a:r>
              <a:rPr lang="ar-SA" dirty="0" smtClean="0"/>
              <a:t>عموماً، مسموح لأي شخص شرب الكحول، في الأماكن العامة أيضاً.</a:t>
            </a:r>
          </a:p>
          <a:p>
            <a:r>
              <a:rPr lang="ar-SA" dirty="0" smtClean="0"/>
              <a:t>ممنوع بيع الكحول </a:t>
            </a:r>
            <a:r>
              <a:rPr lang="ar-SA" dirty="0" err="1" smtClean="0"/>
              <a:t>لاي</a:t>
            </a:r>
            <a:r>
              <a:rPr lang="ar-SA" dirty="0" smtClean="0"/>
              <a:t> شخص لم يكمل ال18 عاما. وممنوع له ان يحمل أي مشروب كحولي في مكان عام </a:t>
            </a:r>
          </a:p>
          <a:p>
            <a:r>
              <a:rPr lang="ar-SA" dirty="0" smtClean="0"/>
              <a:t>ممنوع القيادة تحت تأثير الكحول بنسبة 0.05% او اكثر بالدم.</a:t>
            </a:r>
          </a:p>
          <a:p>
            <a:r>
              <a:rPr lang="ar-SA" dirty="0" smtClean="0"/>
              <a:t>في حالات معينة، مسموح للشرطي مصادرة أو سكب المشروب الكحولي (أو ما يشتبه بأنه مشروب كحولي) لمن يحمله أو يشربه في مكان عام</a:t>
            </a:r>
          </a:p>
          <a:p>
            <a:r>
              <a:rPr lang="ar-SA" dirty="0" smtClean="0"/>
              <a:t>ما بين الساعات 9 مساءً و 6 صباحاً، يُعتبر من بحوزته مشروب كحولي في أماكن عامة كمن يفعل ذلك بظروف تمنح الشرطي صلاحية مصادرة أو إتلاف المشروب.</a:t>
            </a:r>
          </a:p>
          <a:p>
            <a:r>
              <a:rPr lang="en-US" dirty="0" smtClean="0">
                <a:hlinkClick r:id="rId2"/>
              </a:rPr>
              <a:t>https://www.nevo.co.il/law_html/Law01/500_300.htm</a:t>
            </a:r>
            <a:endParaRPr lang="ar-SA" dirty="0" smtClean="0"/>
          </a:p>
        </p:txBody>
      </p:sp>
    </p:spTree>
    <p:extLst>
      <p:ext uri="{BB962C8B-B14F-4D97-AF65-F5344CB8AC3E}">
        <p14:creationId xmlns:p14="http://schemas.microsoft.com/office/powerpoint/2010/main" val="1654818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تكملة</a:t>
            </a:r>
            <a:endParaRPr lang="he-IL" dirty="0"/>
          </a:p>
        </p:txBody>
      </p:sp>
      <p:sp>
        <p:nvSpPr>
          <p:cNvPr id="3" name="מציין מיקום תוכן 2"/>
          <p:cNvSpPr>
            <a:spLocks noGrp="1"/>
          </p:cNvSpPr>
          <p:nvPr>
            <p:ph idx="1"/>
          </p:nvPr>
        </p:nvSpPr>
        <p:spPr/>
        <p:txBody>
          <a:bodyPr>
            <a:normAutofit fontScale="85000" lnSpcReduction="20000"/>
          </a:bodyPr>
          <a:lstStyle/>
          <a:p>
            <a:r>
              <a:rPr lang="ar-SA" dirty="0" smtClean="0"/>
              <a:t>عموماً، مسموح للشخص شرب الكحول، أيضاً في الأماكن العامة.</a:t>
            </a:r>
          </a:p>
          <a:p>
            <a:r>
              <a:rPr lang="ar-SA" dirty="0" smtClean="0"/>
              <a:t>رغم ذلك، هناك بعض الحالات التي تسمح للشرطي القيام بمصادرة المشروب الكحولي أو سكبه بعد أخذه ممن يحمله، وذلك في الحالات المفصّلة هنا:</a:t>
            </a:r>
          </a:p>
          <a:p>
            <a:r>
              <a:rPr lang="ar-SA" dirty="0" smtClean="0"/>
              <a:t>إذا كانت لدى الشرطي أسباب معقولة </a:t>
            </a:r>
            <a:r>
              <a:rPr lang="ar-SA" dirty="0" err="1" smtClean="0"/>
              <a:t>للإفتراض</a:t>
            </a:r>
            <a:r>
              <a:rPr lang="ar-SA" dirty="0" smtClean="0"/>
              <a:t> بأن الشخص (قاصراً أو بالغاً) يتناول مشروباً مُسكِراً، أو أن من يحمل مشروباً مُسكِراً ينوي تناوله في مكان عام أو بسيارة موجودة في مكان عام، وأن تناول المشروب المُسكِر قد يخلّ بالنظام العام أو يمسّ سلامة الجمهور أو أمنه.</a:t>
            </a:r>
          </a:p>
          <a:p>
            <a:r>
              <a:rPr lang="ar-SA" dirty="0" smtClean="0"/>
              <a:t>وفقاً للقانون، إذا كان الشخص يحمل مشروباً مسكِراً بقنينة مفتوحة (بما في ذلك القنينة التي فُتحت من قبل) في مكان عام أو بسيارة موجودة في مكان عام، (ما عدا تلك المذكورة أدناه)، بين الساعات 21:00 حتى 06:00، يُسمح للشرطي بمصادرة أو إتلاف المشروب إلاّ إذا أثبت ذلك الشخص للشرطي وأقنعه بأنه لا ينوي تناول المشروب المسكِر، أو بأن تناول هذا المشروب لن يؤدي لخرق النظام العام أو المس بسلامة الجمهور أو أمنه.</a:t>
            </a:r>
          </a:p>
          <a:p>
            <a:r>
              <a:rPr lang="ar-SA" dirty="0" smtClean="0"/>
              <a:t>إذا كانت لدى الشرطي أسباب معقولة </a:t>
            </a:r>
            <a:r>
              <a:rPr lang="ar-SA" dirty="0" err="1" smtClean="0"/>
              <a:t>للإفتراض</a:t>
            </a:r>
            <a:r>
              <a:rPr lang="ar-SA" dirty="0" smtClean="0"/>
              <a:t> بأن القاصر (الشخص تحت سن 18) يتناول مشروباً مسكِراً، أو أنه يحمل مشروباً مسكِراً وينوي تناوله في مكان عام أو بسيارة موجودة في مكان عام، بدون وجود أو موافقة الشخص المسؤول عن القاصر (الوالد/ة، زوجة الأب/زوج الأم، وصيّ أو من يتواجد القاصر تحت رعايته قانونياً) أو ليس وسط عائلته، يُسمح له بأخذ أو إتلاف المشروب المسكِر وأيضاً الكأس أو القنينة التي تحتوي المشروب.</a:t>
            </a:r>
            <a:endParaRPr lang="he-IL" dirty="0"/>
          </a:p>
        </p:txBody>
      </p:sp>
    </p:spTree>
    <p:extLst>
      <p:ext uri="{BB962C8B-B14F-4D97-AF65-F5344CB8AC3E}">
        <p14:creationId xmlns:p14="http://schemas.microsoft.com/office/powerpoint/2010/main" val="3502544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1395</TotalTime>
  <Words>1129</Words>
  <Application>Microsoft Office PowerPoint</Application>
  <PresentationFormat>מסך רחב</PresentationFormat>
  <Paragraphs>86</Paragraphs>
  <Slides>14</Slides>
  <Notes>0</Notes>
  <HiddenSlides>0</HiddenSlides>
  <MMClips>0</MMClips>
  <ScaleCrop>false</ScaleCrop>
  <HeadingPairs>
    <vt:vector size="6" baseType="variant">
      <vt:variant>
        <vt:lpstr>גופנים בשימוש</vt:lpstr>
      </vt:variant>
      <vt:variant>
        <vt:i4>11</vt:i4>
      </vt:variant>
      <vt:variant>
        <vt:lpstr>ערכת נושא</vt:lpstr>
      </vt:variant>
      <vt:variant>
        <vt:i4>1</vt:i4>
      </vt:variant>
      <vt:variant>
        <vt:lpstr>כותרות שקופיות</vt:lpstr>
      </vt:variant>
      <vt:variant>
        <vt:i4>14</vt:i4>
      </vt:variant>
    </vt:vector>
  </HeadingPairs>
  <TitlesOfParts>
    <vt:vector size="26" baseType="lpstr">
      <vt:lpstr>Arial</vt:lpstr>
      <vt:lpstr>Calibri</vt:lpstr>
      <vt:lpstr>Century Gothic</vt:lpstr>
      <vt:lpstr>David</vt:lpstr>
      <vt:lpstr>Gill Sans MT</vt:lpstr>
      <vt:lpstr>Gisha</vt:lpstr>
      <vt:lpstr>Miriam</vt:lpstr>
      <vt:lpstr>Narkisim</vt:lpstr>
      <vt:lpstr>Tahoma</vt:lpstr>
      <vt:lpstr>Times New Roman</vt:lpstr>
      <vt:lpstr>Wingdings 3</vt:lpstr>
      <vt:lpstr>עשן מתפתל</vt:lpstr>
      <vt:lpstr>מצגת של PowerPoint‏</vt:lpstr>
      <vt:lpstr>سن القوانين بالكنيست</vt:lpstr>
      <vt:lpstr>الكنيست</vt:lpstr>
      <vt:lpstr>מצגת של PowerPoint‏</vt:lpstr>
      <vt:lpstr>وظائف الكنيست</vt:lpstr>
      <vt:lpstr>كيفية سن القوانين</vt:lpstr>
      <vt:lpstr>مراحل تشريع القانون في الكنيست </vt:lpstr>
      <vt:lpstr>قانون مكافحة ظاهرة السُكْر</vt:lpstr>
      <vt:lpstr>تكملة</vt:lpstr>
      <vt:lpstr>חוק ביטוח בריאות ממלכתי, תשנ"ד-1994</vt:lpstr>
      <vt:lpstr>ועדת אלבז</vt:lpstr>
      <vt:lpstr>תקנות תעבורה, הסעות תלמידים</vt:lpstr>
      <vt:lpstr>חובת זהירות כללית- תקנה מס' 21</vt:lpstr>
      <vt:lpstr>لنحافظ على القوانين لانها تحافظ علينا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‏‏משתמש Windows</dc:creator>
  <cp:lastModifiedBy>‏‏משתמש Windows</cp:lastModifiedBy>
  <cp:revision>22</cp:revision>
  <dcterms:created xsi:type="dcterms:W3CDTF">2019-10-11T16:43:44Z</dcterms:created>
  <dcterms:modified xsi:type="dcterms:W3CDTF">2020-03-07T11:40:46Z</dcterms:modified>
</cp:coreProperties>
</file>