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74" r:id="rId4"/>
    <p:sldId id="275" r:id="rId5"/>
    <p:sldId id="276" r:id="rId6"/>
    <p:sldId id="27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5" name="Footer Placeholder 4"/>
          <p:cNvSpPr>
            <a:spLocks noGrp="1"/>
          </p:cNvSpPr>
          <p:nvPr>
            <p:ph type="ftr" sz="quarter" idx="11"/>
          </p:nvPr>
        </p:nvSpPr>
        <p:spPr/>
        <p:txBody>
          <a:bodyPr/>
          <a:lstStyle/>
          <a:p>
            <a:endParaRPr lang="he-I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286663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5753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7B1D71-79BE-4F08-A185-879A7A327554}" type="slidenum">
              <a:rPr lang="he-IL" smtClean="0"/>
              <a:t>‹#›</a:t>
            </a:fld>
            <a:endParaRPr lang="he-I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844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1597313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7B1D71-79BE-4F08-A185-879A7A327554}" type="slidenum">
              <a:rPr lang="he-IL" smtClean="0"/>
              <a:t>‹#›</a:t>
            </a:fld>
            <a:endParaRPr lang="he-I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383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2028211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1411318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421302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291918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394322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328655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8" name="Footer Placeholder 7"/>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41502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4" name="Footer Placeholder 3"/>
          <p:cNvSpPr>
            <a:spLocks noGrp="1"/>
          </p:cNvSpPr>
          <p:nvPr>
            <p:ph type="ftr" sz="quarter" idx="11"/>
          </p:nvPr>
        </p:nvSpPr>
        <p:spPr/>
        <p:txBody>
          <a:bodyPr/>
          <a:lstStyle/>
          <a:p>
            <a:endParaRPr lang="he-I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14156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336686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386894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880923B2-1DA6-455F-89B0-3EB79EA180AC}" type="datetimeFigureOut">
              <a:rPr lang="he-IL" smtClean="0"/>
              <a:t>י"ד/טבת/תש"פ</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7B1D71-79BE-4F08-A185-879A7A327554}" type="slidenum">
              <a:rPr lang="he-IL" smtClean="0"/>
              <a:t>‹#›</a:t>
            </a:fld>
            <a:endParaRPr lang="he-IL"/>
          </a:p>
        </p:txBody>
      </p:sp>
    </p:spTree>
    <p:extLst>
      <p:ext uri="{BB962C8B-B14F-4D97-AF65-F5344CB8AC3E}">
        <p14:creationId xmlns:p14="http://schemas.microsoft.com/office/powerpoint/2010/main" val="385819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80923B2-1DA6-455F-89B0-3EB79EA180AC}" type="datetimeFigureOut">
              <a:rPr lang="he-IL" smtClean="0"/>
              <a:t>י"ד/טבת/תש"פ</a:t>
            </a:fld>
            <a:endParaRPr lang="he-I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7B1D71-79BE-4F08-A185-879A7A327554}" type="slidenum">
              <a:rPr lang="he-IL" smtClean="0"/>
              <a:t>‹#›</a:t>
            </a:fld>
            <a:endParaRPr lang="he-IL"/>
          </a:p>
        </p:txBody>
      </p:sp>
    </p:spTree>
    <p:extLst>
      <p:ext uri="{BB962C8B-B14F-4D97-AF65-F5344CB8AC3E}">
        <p14:creationId xmlns:p14="http://schemas.microsoft.com/office/powerpoint/2010/main" val="925827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B1A9vfhzZg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9um5IRFggI" TargetMode="External"/><Relationship Id="rId2" Type="http://schemas.openxmlformats.org/officeDocument/2006/relationships/hyperlink" Target="https://www.youtube.com/watch?v=FXYrCNHPSh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6tspjj96Nw" TargetMode="External"/><Relationship Id="rId2" Type="http://schemas.openxmlformats.org/officeDocument/2006/relationships/hyperlink" Target="https://www.youtube.com/watch?v=5UXx9yZA-3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L_VGSrEb3g" TargetMode="External"/><Relationship Id="rId2" Type="http://schemas.openxmlformats.org/officeDocument/2006/relationships/hyperlink" Target="https://www.youtube.com/watch?v=e4YZi3Rv0s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6tspjj96Nw" TargetMode="External"/><Relationship Id="rId2" Type="http://schemas.openxmlformats.org/officeDocument/2006/relationships/hyperlink" Target="https://www.youtube.com/watch?v=C3t2oGRAwu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zZLe16u0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X-3VcQrw14" TargetMode="External"/><Relationship Id="rId2" Type="http://schemas.openxmlformats.org/officeDocument/2006/relationships/hyperlink" Target="https://www.youtube.com/watch?v=Zmo_ZQgdKJ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ar-SA" dirty="0" smtClean="0"/>
              <a:t>القانون والشرطة</a:t>
            </a:r>
            <a:endParaRPr lang="he-IL" dirty="0"/>
          </a:p>
        </p:txBody>
      </p:sp>
      <p:sp>
        <p:nvSpPr>
          <p:cNvPr id="3" name="כותרת משנה 2"/>
          <p:cNvSpPr>
            <a:spLocks noGrp="1"/>
          </p:cNvSpPr>
          <p:nvPr>
            <p:ph type="subTitle" idx="1"/>
          </p:nvPr>
        </p:nvSpPr>
        <p:spPr/>
        <p:txBody>
          <a:bodyPr/>
          <a:lstStyle/>
          <a:p>
            <a:r>
              <a:rPr lang="ar-SA" dirty="0" smtClean="0"/>
              <a:t>اعداد المعلمة: ايمان دراوشة</a:t>
            </a:r>
            <a:endParaRPr lang="he-IL" dirty="0"/>
          </a:p>
        </p:txBody>
      </p:sp>
    </p:spTree>
    <p:extLst>
      <p:ext uri="{BB962C8B-B14F-4D97-AF65-F5344CB8AC3E}">
        <p14:creationId xmlns:p14="http://schemas.microsoft.com/office/powerpoint/2010/main" val="187553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رؤية شرطة اسرائيل</a:t>
            </a:r>
            <a:br>
              <a:rPr lang="ar-SA" dirty="0" smtClean="0"/>
            </a:br>
            <a:endParaRPr lang="he-IL" dirty="0"/>
          </a:p>
        </p:txBody>
      </p:sp>
      <p:sp>
        <p:nvSpPr>
          <p:cNvPr id="3" name="מציין מיקום תוכן 2"/>
          <p:cNvSpPr>
            <a:spLocks noGrp="1"/>
          </p:cNvSpPr>
          <p:nvPr>
            <p:ph idx="1"/>
          </p:nvPr>
        </p:nvSpPr>
        <p:spPr/>
        <p:txBody>
          <a:bodyPr>
            <a:normAutofit/>
          </a:bodyPr>
          <a:lstStyle/>
          <a:p>
            <a:r>
              <a:rPr lang="ar-SA" dirty="0" smtClean="0"/>
              <a:t>يحتم علينا واجبنا توفير الأمن الشخصي والاجتماعي لمواطني الدولة وسكانها، ومنحهم خدمات عالية الجودة وبشكل متساو، وتحسين نوعية حياتهم من خلال فرض القانون.</a:t>
            </a:r>
          </a:p>
          <a:p>
            <a:r>
              <a:rPr lang="ar-SA" dirty="0" smtClean="0"/>
              <a:t>نعمل لتعزيز ثقة الجمهور بجهاز الشرطة، مع الحفاظ على حقوق الفرد وكرامته وحريته ونرى بالمجتمع وقيادته شركاء في طريقنا لتعزيز ثقة المجتمع في إسرائيل.  سوف نسعى جاهدين لتعزيز القوة البشرية لدينا من افراد وضباط الذين يشكلون مصدر القوة المعنوية لنا.</a:t>
            </a:r>
          </a:p>
          <a:p>
            <a:r>
              <a:rPr lang="ar-SA" dirty="0" smtClean="0"/>
              <a:t>الشرطة هي المسؤولة على الاغلب عن تنفيذ الوظائف والمهمات في مجال محاربة الجريمة، معالجة الاخلال في القانون والنظام، معالجة المظاهرات والتجمهر الغير قانوني. شرطة اسرائيل هي شرطة قطرية التي تعمل بموجب صلاحيات التي اعطيت لها بأوامر الشرطة [النص الجديد]، لسنة - 1971 وفي سن قوانين اضافية كذراع تنفيذ القانون.</a:t>
            </a:r>
          </a:p>
          <a:p>
            <a:r>
              <a:rPr lang="ar-SA" dirty="0" smtClean="0"/>
              <a:t>في هذا الاطار، مسؤولية الشرطة عن تنفيذ الوظائف والمهمات في مجال: الامن الداخلي، المحافظة على النظام الجماهيري، محاربة الجريمة ومراقبة حركة السير.</a:t>
            </a:r>
            <a:endParaRPr lang="he-IL" dirty="0"/>
          </a:p>
        </p:txBody>
      </p:sp>
    </p:spTree>
    <p:extLst>
      <p:ext uri="{BB962C8B-B14F-4D97-AF65-F5344CB8AC3E}">
        <p14:creationId xmlns:p14="http://schemas.microsoft.com/office/powerpoint/2010/main" val="916240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الامن الداخلي</a:t>
            </a:r>
            <a:br>
              <a:rPr lang="ar-SA" dirty="0" smtClean="0"/>
            </a:br>
            <a:endParaRPr lang="he-IL" dirty="0"/>
          </a:p>
        </p:txBody>
      </p:sp>
      <p:sp>
        <p:nvSpPr>
          <p:cNvPr id="3" name="מציין מיקום תוכן 2"/>
          <p:cNvSpPr>
            <a:spLocks noGrp="1"/>
          </p:cNvSpPr>
          <p:nvPr>
            <p:ph idx="1"/>
          </p:nvPr>
        </p:nvSpPr>
        <p:spPr/>
        <p:txBody>
          <a:bodyPr>
            <a:normAutofit/>
          </a:bodyPr>
          <a:lstStyle/>
          <a:p>
            <a:r>
              <a:rPr lang="ar-SA" dirty="0" smtClean="0"/>
              <a:t>المحافظة على سلامة الجمهور</a:t>
            </a:r>
          </a:p>
          <a:p>
            <a:r>
              <a:rPr lang="ar-SA" dirty="0" smtClean="0"/>
              <a:t>محاربة فعاليات ارهابية معادية  -معالجة حوادث تخريبية ومنع حوادث تخريبية</a:t>
            </a:r>
          </a:p>
          <a:p>
            <a:r>
              <a:rPr lang="ar-SA" dirty="0" smtClean="0"/>
              <a:t>معالجة نداء المواطنين لفحص اغراض مشبوهة، فحص اغراض وتفكيك عبوات ناسفة</a:t>
            </a:r>
          </a:p>
          <a:p>
            <a:r>
              <a:rPr lang="ar-SA" dirty="0" smtClean="0"/>
              <a:t>تنظيم الحراسة في المدن، في المجالس المحلية وفي بلدات القطاع الزراعي</a:t>
            </a:r>
          </a:p>
          <a:p>
            <a:r>
              <a:rPr lang="ar-SA" dirty="0" smtClean="0"/>
              <a:t>قسم المجتمع والحرس المدني - تنظيم متطوعين في الحراسة والامان، في الايام العادية، </a:t>
            </a:r>
            <a:r>
              <a:rPr lang="ar-SA" dirty="0" err="1" smtClean="0"/>
              <a:t>والطوارىء</a:t>
            </a:r>
            <a:endParaRPr lang="ar-SA" dirty="0" smtClean="0"/>
          </a:p>
          <a:p>
            <a:r>
              <a:rPr lang="ar-SA" dirty="0" smtClean="0"/>
              <a:t>المسؤولية على تأمين المؤسسات التربوية</a:t>
            </a:r>
          </a:p>
          <a:p>
            <a:r>
              <a:rPr lang="ar-SA" dirty="0" smtClean="0"/>
              <a:t> </a:t>
            </a:r>
            <a:endParaRPr lang="he-IL" dirty="0"/>
          </a:p>
        </p:txBody>
      </p:sp>
    </p:spTree>
    <p:extLst>
      <p:ext uri="{BB962C8B-B14F-4D97-AF65-F5344CB8AC3E}">
        <p14:creationId xmlns:p14="http://schemas.microsoft.com/office/powerpoint/2010/main" val="3624566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المحافظة على نظام جماهيري</a:t>
            </a:r>
            <a:br>
              <a:rPr lang="ar-SA" dirty="0" smtClean="0"/>
            </a:br>
            <a:endParaRPr lang="he-IL" dirty="0"/>
          </a:p>
        </p:txBody>
      </p:sp>
      <p:sp>
        <p:nvSpPr>
          <p:cNvPr id="3" name="מציין מיקום תוכן 2"/>
          <p:cNvSpPr>
            <a:spLocks noGrp="1"/>
          </p:cNvSpPr>
          <p:nvPr>
            <p:ph idx="1"/>
          </p:nvPr>
        </p:nvSpPr>
        <p:spPr/>
        <p:txBody>
          <a:bodyPr>
            <a:normAutofit/>
          </a:bodyPr>
          <a:lstStyle/>
          <a:p>
            <a:r>
              <a:rPr lang="ar-SA" dirty="0" smtClean="0"/>
              <a:t>معالجة توجهات المواطنين في مواضيع الاخلال في القانون والنظام</a:t>
            </a:r>
          </a:p>
          <a:p>
            <a:r>
              <a:rPr lang="ar-SA" dirty="0" smtClean="0"/>
              <a:t>معالجة المظاهرات، تجمهر غير قانوني وبلطجة </a:t>
            </a:r>
            <a:r>
              <a:rPr lang="en-US" dirty="0" smtClean="0">
                <a:hlinkClick r:id="rId2"/>
              </a:rPr>
              <a:t>https://www.youtube.com/watch?v=B1A9vfhzZgc</a:t>
            </a:r>
            <a:r>
              <a:rPr lang="ar-SA" dirty="0" smtClean="0"/>
              <a:t> </a:t>
            </a:r>
          </a:p>
          <a:p>
            <a:r>
              <a:rPr lang="ar-SA" dirty="0" smtClean="0"/>
              <a:t>ترخيص اعمال: تحديد القيود والشروط لفتح مصالح ومحلات العاب. مراقبة على تنفيذ القيود واستيفاء الشروط</a:t>
            </a:r>
          </a:p>
          <a:p>
            <a:r>
              <a:rPr lang="ar-SA" dirty="0" smtClean="0"/>
              <a:t>المسؤولية على تأمين الجمهور وبهذا الخصوص تأمين وحراسة على نظام المكاتب الحكومية، المؤسسات الجماهيرية، تمثيل اجنبي وتأمين منشآت ذات اهمية حكومية خصوصا </a:t>
            </a:r>
            <a:r>
              <a:rPr lang="ar-SA" dirty="0" err="1" smtClean="0"/>
              <a:t>الموانىء</a:t>
            </a:r>
            <a:r>
              <a:rPr lang="ar-SA" dirty="0" smtClean="0"/>
              <a:t> البحرية والمطارات</a:t>
            </a:r>
          </a:p>
          <a:p>
            <a:r>
              <a:rPr lang="ar-SA" dirty="0" smtClean="0"/>
              <a:t> </a:t>
            </a:r>
          </a:p>
          <a:p>
            <a:endParaRPr lang="he-IL" dirty="0"/>
          </a:p>
        </p:txBody>
      </p:sp>
    </p:spTree>
    <p:extLst>
      <p:ext uri="{BB962C8B-B14F-4D97-AF65-F5344CB8AC3E}">
        <p14:creationId xmlns:p14="http://schemas.microsoft.com/office/powerpoint/2010/main" val="4080103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محاربة الجريمة</a:t>
            </a:r>
            <a:br>
              <a:rPr lang="ar-SA" dirty="0" smtClean="0"/>
            </a:br>
            <a:endParaRPr lang="he-IL" dirty="0"/>
          </a:p>
        </p:txBody>
      </p:sp>
      <p:sp>
        <p:nvSpPr>
          <p:cNvPr id="3" name="מציין מיקום תוכן 2"/>
          <p:cNvSpPr>
            <a:spLocks noGrp="1"/>
          </p:cNvSpPr>
          <p:nvPr>
            <p:ph idx="1"/>
          </p:nvPr>
        </p:nvSpPr>
        <p:spPr/>
        <p:txBody>
          <a:bodyPr>
            <a:normAutofit/>
          </a:bodyPr>
          <a:lstStyle/>
          <a:p>
            <a:r>
              <a:rPr lang="ar-SA" dirty="0" smtClean="0"/>
              <a:t>تحقيق في الجرائم، كشف المخالفين وبموجب القانون</a:t>
            </a:r>
          </a:p>
          <a:p>
            <a:r>
              <a:rPr lang="ar-SA" dirty="0" smtClean="0"/>
              <a:t>اظهار وكشف على مخالفات غير معلن عنها ومنع المخالفات، مثال: مخالفات مخدرات، ابتزاز رسوم حماية وتجارة بممتلكات مسروقة </a:t>
            </a:r>
            <a:r>
              <a:rPr lang="en-US" dirty="0" smtClean="0">
                <a:hlinkClick r:id="rId2"/>
              </a:rPr>
              <a:t>https://www.youtube.com/watch?v=FXYrCNHPShI</a:t>
            </a:r>
            <a:endParaRPr lang="ar-SA" dirty="0" smtClean="0"/>
          </a:p>
          <a:p>
            <a:r>
              <a:rPr lang="ar-SA" dirty="0" smtClean="0"/>
              <a:t>منع الجرائم- ارشاد الجمهور للحراسة، للحماية </a:t>
            </a:r>
            <a:r>
              <a:rPr lang="ar-SA" dirty="0" err="1" smtClean="0"/>
              <a:t>وللاخذ</a:t>
            </a:r>
            <a:r>
              <a:rPr lang="ar-SA" dirty="0" smtClean="0"/>
              <a:t> بالوسائل، </a:t>
            </a:r>
            <a:r>
              <a:rPr lang="ar-SA" dirty="0" err="1" smtClean="0"/>
              <a:t>التصعيب</a:t>
            </a:r>
            <a:r>
              <a:rPr lang="ar-SA" dirty="0" smtClean="0"/>
              <a:t> على تنفيذ المخالفات</a:t>
            </a:r>
          </a:p>
          <a:p>
            <a:r>
              <a:rPr lang="ar-SA" dirty="0" smtClean="0"/>
              <a:t>معالجة خاصة في مخالفات الشبيبة</a:t>
            </a:r>
          </a:p>
          <a:p>
            <a:r>
              <a:rPr lang="ar-SA" dirty="0" smtClean="0"/>
              <a:t> </a:t>
            </a:r>
            <a:r>
              <a:rPr lang="en-US" dirty="0" smtClean="0">
                <a:hlinkClick r:id="rId3"/>
              </a:rPr>
              <a:t>https://www.youtube.com/watch?v=r9um5IRFggI</a:t>
            </a:r>
            <a:endParaRPr lang="he-IL" dirty="0"/>
          </a:p>
        </p:txBody>
      </p:sp>
    </p:spTree>
    <p:extLst>
      <p:ext uri="{BB962C8B-B14F-4D97-AF65-F5344CB8AC3E}">
        <p14:creationId xmlns:p14="http://schemas.microsoft.com/office/powerpoint/2010/main" val="939469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مراقبة وتنظيم الحركة في الطرق</a:t>
            </a:r>
            <a:br>
              <a:rPr lang="ar-SA" dirty="0" smtClean="0"/>
            </a:br>
            <a:endParaRPr lang="he-IL" dirty="0"/>
          </a:p>
        </p:txBody>
      </p:sp>
      <p:sp>
        <p:nvSpPr>
          <p:cNvPr id="3" name="מציין מיקום תוכן 2"/>
          <p:cNvSpPr>
            <a:spLocks noGrp="1"/>
          </p:cNvSpPr>
          <p:nvPr>
            <p:ph idx="1"/>
          </p:nvPr>
        </p:nvSpPr>
        <p:spPr/>
        <p:txBody>
          <a:bodyPr>
            <a:normAutofit/>
          </a:bodyPr>
          <a:lstStyle/>
          <a:p>
            <a:r>
              <a:rPr lang="ar-SA" dirty="0" smtClean="0"/>
              <a:t>تدفق حركة السير وتوجيهها</a:t>
            </a:r>
          </a:p>
          <a:p>
            <a:r>
              <a:rPr lang="ar-SA" dirty="0" smtClean="0"/>
              <a:t>تعقب قوانين السير</a:t>
            </a:r>
          </a:p>
          <a:p>
            <a:r>
              <a:rPr lang="ar-SA" dirty="0" smtClean="0"/>
              <a:t>تحقيق في حوادث الطرق وجلب مخالفي حركة السير للحساب</a:t>
            </a:r>
          </a:p>
          <a:p>
            <a:r>
              <a:rPr lang="ar-SA" dirty="0" smtClean="0"/>
              <a:t>ارشاد الجمهور، للتشديد على طلاب المدارس في موضوع الامان في الطرق</a:t>
            </a:r>
          </a:p>
          <a:p>
            <a:r>
              <a:rPr lang="ar-SA" dirty="0" smtClean="0"/>
              <a:t>الاشتراك في مراحل اخذ القرارات في مواضيع التنظيم والبناء للشوارع للمباني وضع اشارات سير واشارات ضوئية من اجل تنظيم الامان في الطرق وتدفق حركة السير</a:t>
            </a:r>
          </a:p>
          <a:p>
            <a:endParaRPr lang="ar-SA" dirty="0" smtClean="0"/>
          </a:p>
          <a:p>
            <a:endParaRPr lang="he-IL" dirty="0"/>
          </a:p>
        </p:txBody>
      </p:sp>
    </p:spTree>
    <p:extLst>
      <p:ext uri="{BB962C8B-B14F-4D97-AF65-F5344CB8AC3E}">
        <p14:creationId xmlns:p14="http://schemas.microsoft.com/office/powerpoint/2010/main" val="2863659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دور الشرطة في الاحداث المختلفة</a:t>
            </a:r>
            <a:endParaRPr lang="he-IL" dirty="0"/>
          </a:p>
        </p:txBody>
      </p:sp>
      <p:sp>
        <p:nvSpPr>
          <p:cNvPr id="3" name="מציין מיקום תוכן 2"/>
          <p:cNvSpPr>
            <a:spLocks noGrp="1"/>
          </p:cNvSpPr>
          <p:nvPr>
            <p:ph idx="1"/>
          </p:nvPr>
        </p:nvSpPr>
        <p:spPr/>
        <p:txBody>
          <a:bodyPr>
            <a:normAutofit/>
          </a:bodyPr>
          <a:lstStyle/>
          <a:p>
            <a:r>
              <a:rPr lang="ar-SA" dirty="0" smtClean="0"/>
              <a:t>تشكل الشرطة مركبا أساسيا في كل نظام وكل مجتمع</a:t>
            </a:r>
          </a:p>
          <a:p>
            <a:r>
              <a:rPr lang="ar-SA" dirty="0" smtClean="0"/>
              <a:t>هي بمثابة مؤسسة اجتماعية تهدف إلى المحافظة على النظام العام، تطبيق القانون وضمان وجود النظام وتواصله، في كل أشكال </a:t>
            </a:r>
            <a:r>
              <a:rPr lang="ar-SA" dirty="0" err="1" smtClean="0"/>
              <a:t>الانظمه</a:t>
            </a:r>
            <a:r>
              <a:rPr lang="ar-SA" dirty="0" smtClean="0"/>
              <a:t> القائمة.</a:t>
            </a:r>
          </a:p>
          <a:p>
            <a:r>
              <a:rPr lang="ar-SA" dirty="0" smtClean="0"/>
              <a:t>تمثل الشرطة التي تعمل في مجتمع ديمقراطي، مبدأ مساواة المواطنين أمام القانون، من خلال المحافظة على حقوق الإنسان والمواطن.</a:t>
            </a:r>
          </a:p>
          <a:p>
            <a:r>
              <a:rPr lang="ar-SA" dirty="0" smtClean="0"/>
              <a:t>تعمل شرطة إسرائيل بالحفاظ على النظام العام، منع الإجرام، تطبيق </a:t>
            </a:r>
            <a:r>
              <a:rPr lang="ar-SA" dirty="0" err="1" smtClean="0"/>
              <a:t>القانون،المحافظة</a:t>
            </a:r>
            <a:r>
              <a:rPr lang="ar-SA" dirty="0" smtClean="0"/>
              <a:t> على سلامة الجمهور وتقديم الخدمات في المجالات المتعلقة بالأمن الذاتي وأمن الجمهور العام.</a:t>
            </a:r>
          </a:p>
          <a:p>
            <a:r>
              <a:rPr lang="ar-SA" dirty="0" smtClean="0"/>
              <a:t>يتم تنفيذ عمل الشرطة من خلال </a:t>
            </a:r>
            <a:r>
              <a:rPr lang="ar-SA" dirty="0" err="1" smtClean="0"/>
              <a:t>الإنفتاح</a:t>
            </a:r>
            <a:r>
              <a:rPr lang="ar-SA" dirty="0" smtClean="0"/>
              <a:t> والإصغاء الدائم </a:t>
            </a:r>
            <a:r>
              <a:rPr lang="ar-SA" dirty="0" err="1" smtClean="0"/>
              <a:t>لإحتياجات</a:t>
            </a:r>
            <a:r>
              <a:rPr lang="ar-SA" dirty="0" smtClean="0"/>
              <a:t> ومصالح </a:t>
            </a:r>
            <a:r>
              <a:rPr lang="ar-SA" dirty="0" err="1" smtClean="0"/>
              <a:t>المواطنين.لذلك</a:t>
            </a:r>
            <a:r>
              <a:rPr lang="ar-SA" dirty="0" smtClean="0"/>
              <a:t> قامت شرطة إسرائيل بملائمة أنماط عملها مع المجتمع بالنهج </a:t>
            </a:r>
            <a:r>
              <a:rPr lang="ar-SA" dirty="0" err="1" smtClean="0"/>
              <a:t>الإجتماعي</a:t>
            </a:r>
            <a:r>
              <a:rPr lang="ar-SA" dirty="0" smtClean="0"/>
              <a:t>، الذي يحدث في المحيط الذي تعمل به.</a:t>
            </a:r>
            <a:endParaRPr lang="he-IL" dirty="0"/>
          </a:p>
        </p:txBody>
      </p:sp>
    </p:spTree>
    <p:extLst>
      <p:ext uri="{BB962C8B-B14F-4D97-AF65-F5344CB8AC3E}">
        <p14:creationId xmlns:p14="http://schemas.microsoft.com/office/powerpoint/2010/main" val="1370971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الامن الداخلي</a:t>
            </a:r>
            <a:endParaRPr lang="he-IL" dirty="0"/>
          </a:p>
        </p:txBody>
      </p:sp>
      <p:sp>
        <p:nvSpPr>
          <p:cNvPr id="3" name="מציין מיקום תוכן 2"/>
          <p:cNvSpPr>
            <a:spLocks noGrp="1"/>
          </p:cNvSpPr>
          <p:nvPr>
            <p:ph idx="1"/>
          </p:nvPr>
        </p:nvSpPr>
        <p:spPr/>
        <p:txBody>
          <a:bodyPr>
            <a:normAutofit fontScale="77500" lnSpcReduction="20000"/>
          </a:bodyPr>
          <a:lstStyle/>
          <a:p>
            <a:r>
              <a:rPr lang="ar-SA" dirty="0" smtClean="0"/>
              <a:t>المسؤولية عن الأمن الداخلي</a:t>
            </a:r>
          </a:p>
          <a:p>
            <a:r>
              <a:rPr lang="ar-SA" dirty="0" smtClean="0"/>
              <a:t>قررت حكومة إسرائيل في العام 1974 إلقاء مسؤولية العناية </a:t>
            </a:r>
            <a:r>
              <a:rPr lang="ar-SA" dirty="0" err="1" smtClean="0"/>
              <a:t>بالامن</a:t>
            </a:r>
            <a:r>
              <a:rPr lang="ar-SA" dirty="0" smtClean="0"/>
              <a:t> الداخلي على شرطة إسرائيل. وتمت صياغة</a:t>
            </a:r>
          </a:p>
          <a:p>
            <a:r>
              <a:rPr lang="ar-SA" dirty="0" smtClean="0"/>
              <a:t>وبلورة المبنى التنظيمي لشرطة اسرائيل ونظم عملها على أساس التطورات </a:t>
            </a:r>
            <a:r>
              <a:rPr lang="ar-SA" dirty="0" err="1" smtClean="0"/>
              <a:t>الإجتماعية</a:t>
            </a:r>
            <a:r>
              <a:rPr lang="ar-SA" dirty="0" smtClean="0"/>
              <a:t> والسياسية، التي حدثت منذ الحكم الانتدابي.</a:t>
            </a:r>
          </a:p>
          <a:p>
            <a:r>
              <a:rPr lang="ar-SA" dirty="0" smtClean="0"/>
              <a:t>وأدت الخطوات التاريخية الى تطور شرطة وطنية قطرية، تقوم بتنفيذ مهام </a:t>
            </a:r>
            <a:r>
              <a:rPr lang="ar-SA" dirty="0" err="1" smtClean="0"/>
              <a:t>شرطوية</a:t>
            </a:r>
            <a:r>
              <a:rPr lang="ar-SA" dirty="0" smtClean="0"/>
              <a:t> مثل الحفاظ على النظام، محاربة الإجرام وتقديم خدمات للجمهور، بالإضافة الى الحفاظ على أمن الدولة الداخلي.</a:t>
            </a:r>
          </a:p>
          <a:p>
            <a:r>
              <a:rPr lang="ar-SA" dirty="0" smtClean="0"/>
              <a:t>كل هذا كان يتم في مجتمع متعدد الثقافات، يتميز بالصراعات العميقة على خلفية دينية، عرقية، طائفية، سياسية</a:t>
            </a:r>
          </a:p>
          <a:p>
            <a:r>
              <a:rPr lang="ar-SA" dirty="0" err="1" smtClean="0"/>
              <a:t>وإجتماعية</a:t>
            </a:r>
            <a:r>
              <a:rPr lang="ar-SA" dirty="0" smtClean="0"/>
              <a:t>. تعمل في دولة إسرائيل شرطة وطنية قطرية، تقع تحت إمرة وزارة الأمن الداخلي</a:t>
            </a:r>
          </a:p>
          <a:p>
            <a:r>
              <a:rPr lang="ar-SA" dirty="0" smtClean="0"/>
              <a:t>وزارة الأمن الداخلي</a:t>
            </a:r>
          </a:p>
          <a:p>
            <a:r>
              <a:rPr lang="ar-SA" dirty="0" smtClean="0"/>
              <a:t>توجه وزارة الأمن الداخلي شرطة إسرائيل ومصلحة السجون.</a:t>
            </a:r>
          </a:p>
          <a:p>
            <a:r>
              <a:rPr lang="ar-SA" dirty="0" smtClean="0"/>
              <a:t>وظائف الوزارة هي:</a:t>
            </a:r>
          </a:p>
          <a:p>
            <a:r>
              <a:rPr lang="ar-SA" dirty="0" smtClean="0"/>
              <a:t>بلورة سياسة الأمن الداخلي، تخصيص الموارد والميزانيات للأذرع المختلفة ومراقبة </a:t>
            </a:r>
            <a:r>
              <a:rPr lang="ar-SA" dirty="0" err="1" smtClean="0"/>
              <a:t>إستعمالها</a:t>
            </a:r>
            <a:r>
              <a:rPr lang="ar-SA" dirty="0" smtClean="0"/>
              <a:t>، المبادرة الى مشاريع في مجال مسؤوليتها، تلقي التوجهات، والشكاوى من داخل الجهاز وخارجه، العلاقة مع باقي الوزارات الحكومية والجهات الأخرى، </a:t>
            </a:r>
            <a:r>
              <a:rPr lang="ar-SA" dirty="0" err="1" smtClean="0"/>
              <a:t>البحث،التخطيط</a:t>
            </a:r>
            <a:r>
              <a:rPr lang="ar-SA" dirty="0" smtClean="0"/>
              <a:t> والتطوير وغيرها.</a:t>
            </a:r>
            <a:endParaRPr lang="he-IL" dirty="0"/>
          </a:p>
        </p:txBody>
      </p:sp>
    </p:spTree>
    <p:extLst>
      <p:ext uri="{BB962C8B-B14F-4D97-AF65-F5344CB8AC3E}">
        <p14:creationId xmlns:p14="http://schemas.microsoft.com/office/powerpoint/2010/main" val="375024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ماهية النشاط</a:t>
            </a:r>
            <a:br>
              <a:rPr lang="ar-SA" dirty="0" smtClean="0"/>
            </a:br>
            <a:endParaRPr lang="he-IL" dirty="0"/>
          </a:p>
        </p:txBody>
      </p:sp>
      <p:sp>
        <p:nvSpPr>
          <p:cNvPr id="3" name="מציין מיקום תוכן 2"/>
          <p:cNvSpPr>
            <a:spLocks noGrp="1"/>
          </p:cNvSpPr>
          <p:nvPr>
            <p:ph idx="1"/>
          </p:nvPr>
        </p:nvSpPr>
        <p:spPr/>
        <p:txBody>
          <a:bodyPr>
            <a:normAutofit fontScale="92500" lnSpcReduction="20000"/>
          </a:bodyPr>
          <a:lstStyle/>
          <a:p>
            <a:r>
              <a:rPr lang="ar-SA" dirty="0" smtClean="0"/>
              <a:t>تعمل شرطة إسرائيل في مستويين أساسيين:</a:t>
            </a:r>
          </a:p>
          <a:p>
            <a:r>
              <a:rPr lang="ar-SA" dirty="0" smtClean="0"/>
              <a:t> تطبيق القانون وخدمة الجمهور.</a:t>
            </a:r>
            <a:r>
              <a:rPr lang="en-US" dirty="0" smtClean="0">
                <a:hlinkClick r:id="rId2"/>
              </a:rPr>
              <a:t>https://www.youtube.com/watch?v=5UXx9yZA-3Q</a:t>
            </a:r>
            <a:endParaRPr lang="ar-SA" dirty="0" smtClean="0"/>
          </a:p>
          <a:p>
            <a:r>
              <a:rPr lang="ar-SA" dirty="0" smtClean="0"/>
              <a:t>محاربة الإجرام، تطبيق قوانين السير، الحفاظ على الأمن العام، منع حوادث الطرق ومعالجة قضايا جودة الحياة</a:t>
            </a:r>
            <a:r>
              <a:rPr lang="en-US" dirty="0" smtClean="0">
                <a:hlinkClick r:id="rId3"/>
              </a:rPr>
              <a:t>https://www.youtube.com/watch?v=n6tspjj96Nw</a:t>
            </a:r>
            <a:endParaRPr lang="ar-SA" dirty="0" smtClean="0"/>
          </a:p>
          <a:p>
            <a:r>
              <a:rPr lang="ar-SA" dirty="0" smtClean="0"/>
              <a:t>(مضايقات لجودة الحياة، خلافات جيران وغيرها).</a:t>
            </a:r>
          </a:p>
          <a:p>
            <a:r>
              <a:rPr lang="ar-SA" dirty="0" smtClean="0"/>
              <a:t>الأمن الداخلي</a:t>
            </a:r>
          </a:p>
          <a:p>
            <a:r>
              <a:rPr lang="ar-SA" dirty="0" smtClean="0"/>
              <a:t>إحباط ومنع نشاطات تخريبية معادية داخل الدولة.</a:t>
            </a:r>
          </a:p>
          <a:p>
            <a:r>
              <a:rPr lang="ar-SA" dirty="0" smtClean="0"/>
              <a:t>يمكن مبنى شرطة إسرائيل كشرطة قطرية واحدة من تشغيل سريع للقوات، حسب الاحتياجات.</a:t>
            </a:r>
          </a:p>
          <a:p>
            <a:r>
              <a:rPr lang="ar-SA" dirty="0" smtClean="0"/>
              <a:t>نتيجة للوضع الأمني في إسرائيل تم في السنوات الأخيرة بناء جهاز قوات كبير، يعمل في مجال الأمن الداخلي.</a:t>
            </a:r>
          </a:p>
          <a:p>
            <a:r>
              <a:rPr lang="ar-SA" dirty="0" smtClean="0"/>
              <a:t>يتم توجيه حرس الحدود (الذي يضم ثلث قوات الشرطة) بشكل خاص لمهام الأمن الداخلي في خط الوصل بين الحدود وفي حدود الدولة.</a:t>
            </a:r>
            <a:endParaRPr lang="he-IL" dirty="0"/>
          </a:p>
        </p:txBody>
      </p:sp>
    </p:spTree>
    <p:extLst>
      <p:ext uri="{BB962C8B-B14F-4D97-AF65-F5344CB8AC3E}">
        <p14:creationId xmlns:p14="http://schemas.microsoft.com/office/powerpoint/2010/main" val="775952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مهام الشرطة</a:t>
            </a:r>
            <a:br>
              <a:rPr lang="ar-SA" dirty="0" smtClean="0"/>
            </a:br>
            <a:endParaRPr lang="he-IL" dirty="0"/>
          </a:p>
        </p:txBody>
      </p:sp>
      <p:sp>
        <p:nvSpPr>
          <p:cNvPr id="3" name="מציין מיקום תוכן 2"/>
          <p:cNvSpPr>
            <a:spLocks noGrp="1"/>
          </p:cNvSpPr>
          <p:nvPr>
            <p:ph idx="1"/>
          </p:nvPr>
        </p:nvSpPr>
        <p:spPr>
          <a:xfrm>
            <a:off x="1803042" y="1764407"/>
            <a:ext cx="9701570" cy="4829576"/>
          </a:xfrm>
        </p:spPr>
        <p:txBody>
          <a:bodyPr>
            <a:normAutofit fontScale="92500" lnSpcReduction="20000"/>
          </a:bodyPr>
          <a:lstStyle/>
          <a:p>
            <a:r>
              <a:rPr lang="ar-SA" dirty="0" smtClean="0"/>
              <a:t>تم تعريف مهام شرطة إسرائيل في البند 3 من مرسوم الشرطة (النص الجديد) – 1971:</a:t>
            </a:r>
          </a:p>
          <a:p>
            <a:r>
              <a:rPr lang="ar-SA" b="1" dirty="0" smtClean="0"/>
              <a:t>آداب المهنة في شرطة إسرائيل</a:t>
            </a:r>
          </a:p>
          <a:p>
            <a:r>
              <a:rPr lang="ar-SA" dirty="0" smtClean="0"/>
              <a:t>تهدف شرطة إسرائيل للعمل من أجل تطبيق القانون بروح القيم الأساسية لوثيقة </a:t>
            </a:r>
            <a:r>
              <a:rPr lang="ar-SA" dirty="0" err="1" smtClean="0"/>
              <a:t>الإسقلال</a:t>
            </a:r>
            <a:r>
              <a:rPr lang="ar-SA" dirty="0" smtClean="0"/>
              <a:t>. يعتمد هذا الهدف على السعي لتحسين </a:t>
            </a:r>
            <a:r>
              <a:rPr lang="ar-SA" dirty="0" err="1" smtClean="0"/>
              <a:t>جودةالحياة</a:t>
            </a:r>
            <a:r>
              <a:rPr lang="ar-SA" dirty="0" smtClean="0"/>
              <a:t> في دولة إسرائيل عن طريق تقديم خدمات للجمهور.</a:t>
            </a:r>
          </a:p>
          <a:p>
            <a:r>
              <a:rPr lang="ar-SA" dirty="0" smtClean="0"/>
              <a:t>تهدف آداب المهنة الى توجيه تصرفات كل رجال الشرطة لتحقيق الهدف.</a:t>
            </a:r>
          </a:p>
          <a:p>
            <a:r>
              <a:rPr lang="ar-SA" dirty="0" smtClean="0"/>
              <a:t>مبادئ الآداب التي يعمل بموجبها الشرطي في شرطة إسرائيل:</a:t>
            </a:r>
          </a:p>
          <a:p>
            <a:r>
              <a:rPr lang="ar-SA" dirty="0" smtClean="0"/>
              <a:t>المحافظة على القانون وتطبيقه .</a:t>
            </a:r>
          </a:p>
          <a:p>
            <a:r>
              <a:rPr lang="ar-SA" dirty="0" smtClean="0"/>
              <a:t>تطبيق القانون، منع المخالفات وكشفها  والحفاظ على النظام العام، من خلال </a:t>
            </a:r>
            <a:r>
              <a:rPr lang="ar-SA" dirty="0" err="1" smtClean="0"/>
              <a:t>إحترام</a:t>
            </a:r>
            <a:r>
              <a:rPr lang="ar-SA" dirty="0" smtClean="0"/>
              <a:t>  القانون في إطار الصلاحيات والتعليمات.</a:t>
            </a:r>
            <a:r>
              <a:rPr lang="en-US" dirty="0" smtClean="0">
                <a:hlinkClick r:id="rId2"/>
              </a:rPr>
              <a:t>https://www.youtube.com/watch?v=e4YZi3Rv0sM</a:t>
            </a:r>
            <a:endParaRPr lang="ar-SA" dirty="0" smtClean="0"/>
          </a:p>
          <a:p>
            <a:r>
              <a:rPr lang="ar-SA" dirty="0" smtClean="0"/>
              <a:t>المحافظة على الحياة والأملاك ,الدفاع عن كل شخص، عن حياته وأملاكه، بتصميم وشجاعة.</a:t>
            </a:r>
          </a:p>
          <a:p>
            <a:r>
              <a:rPr lang="ar-SA" dirty="0" smtClean="0"/>
              <a:t>المحافظة على حقوق الإنسان , العمل من منطلق المحافظة على حقوق الفرد،  يتصرف بأدب وتسامح تجاه كل شخص، يعمل من أجل زيادة ثقة الجمهور ويرى بنفسه خادم للجمهور وليس سيده. يشكل قدوة شخصية </a:t>
            </a:r>
            <a:r>
              <a:rPr lang="ar-SA" dirty="0" err="1" smtClean="0"/>
              <a:t>بالاضافة</a:t>
            </a:r>
            <a:r>
              <a:rPr lang="ar-SA" dirty="0" smtClean="0"/>
              <a:t> الى المحافظة على طهارة الأخلاق. يشكل قدوة شخصية في مظهره وتصرفاته  في كل وقت ويمتنع عن أي نشاط لا يلائم  مركزه ووظيفته، يتصرف حسب القيم الأخلاقية، يحافظ على </a:t>
            </a:r>
            <a:r>
              <a:rPr lang="ar-SA" dirty="0" err="1" smtClean="0"/>
              <a:t>الإستقامة</a:t>
            </a:r>
            <a:r>
              <a:rPr lang="ar-SA" dirty="0" smtClean="0"/>
              <a:t>، الثقة، المحافظة على السرية  وتقديم تقارير صحيحة، كاملة وواضحة .</a:t>
            </a:r>
            <a:r>
              <a:rPr lang="en-US" dirty="0" smtClean="0">
                <a:hlinkClick r:id="rId3"/>
              </a:rPr>
              <a:t>https://www.youtube.com/watch?v=dL_VGSrEb3g</a:t>
            </a:r>
            <a:endParaRPr lang="he-IL" dirty="0"/>
          </a:p>
        </p:txBody>
      </p:sp>
    </p:spTree>
    <p:extLst>
      <p:ext uri="{BB962C8B-B14F-4D97-AF65-F5344CB8AC3E}">
        <p14:creationId xmlns:p14="http://schemas.microsoft.com/office/powerpoint/2010/main" val="1133751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270456"/>
            <a:ext cx="11036121" cy="5906507"/>
          </a:xfrm>
        </p:spPr>
        <p:txBody>
          <a:bodyPr>
            <a:normAutofit fontScale="77500" lnSpcReduction="20000"/>
          </a:bodyPr>
          <a:lstStyle/>
          <a:p>
            <a:r>
              <a:rPr lang="ar-SA" b="1" dirty="0" smtClean="0"/>
              <a:t>مهنية ومسؤولية</a:t>
            </a:r>
          </a:p>
          <a:p>
            <a:r>
              <a:rPr lang="ar-SA" dirty="0" smtClean="0"/>
              <a:t>يكون مستعدا لتأدية وظيفته في كل وقت، يستعمل تقديرات موضوعية ومهنية، يلجم القوة والسلطة،  يحافظ على رباطة جأشه </a:t>
            </a:r>
            <a:r>
              <a:rPr lang="ar-SA" dirty="0" err="1" smtClean="0"/>
              <a:t>إثناءالخطر</a:t>
            </a:r>
            <a:r>
              <a:rPr lang="ar-SA" dirty="0" smtClean="0"/>
              <a:t> ويكون  مسؤولا عن نتائج أعماله.</a:t>
            </a:r>
          </a:p>
          <a:p>
            <a:r>
              <a:rPr lang="ar-SA" b="1" dirty="0" err="1" smtClean="0"/>
              <a:t>إنتشار</a:t>
            </a:r>
            <a:r>
              <a:rPr lang="ar-SA" b="1" dirty="0" smtClean="0"/>
              <a:t> وتنظيم</a:t>
            </a:r>
          </a:p>
          <a:p>
            <a:r>
              <a:rPr lang="ar-SA" dirty="0" smtClean="0"/>
              <a:t>يقف على رأس شرطة إسرائيل المفتش العام. يستعين المفتش العام بأقسام القيادة القطرية من اجل تفعيل الألوية</a:t>
            </a:r>
          </a:p>
          <a:p>
            <a:r>
              <a:rPr lang="ar-SA" dirty="0" smtClean="0"/>
              <a:t>وحرس </a:t>
            </a:r>
            <a:r>
              <a:rPr lang="ar-SA" dirty="0" err="1" smtClean="0"/>
              <a:t>الحدود.تستعين</a:t>
            </a:r>
            <a:r>
              <a:rPr lang="ar-SA" dirty="0" smtClean="0"/>
              <a:t> الشرطة، بالإضافة الى آلاف رجال الشرطة ومقاتلي حرس الحدود، بعشرات آلاف</a:t>
            </a:r>
          </a:p>
          <a:p>
            <a:r>
              <a:rPr lang="ar-SA" dirty="0" smtClean="0"/>
              <a:t> المتطوعين في الحرس المدني في أنحاء البلاد.</a:t>
            </a:r>
          </a:p>
          <a:p>
            <a:r>
              <a:rPr lang="ar-SA" b="1" dirty="0" smtClean="0"/>
              <a:t>القيادة القطرية</a:t>
            </a:r>
          </a:p>
          <a:p>
            <a:r>
              <a:rPr lang="ar-SA" dirty="0" smtClean="0"/>
              <a:t>مقرها في اورشليم القدس. وظيفتها مساعدة المفتش العام على بلورة سياسة الشرطة، تخصيص الموارد</a:t>
            </a:r>
          </a:p>
          <a:p>
            <a:r>
              <a:rPr lang="ar-SA" dirty="0" smtClean="0"/>
              <a:t>والميزانيات، في </a:t>
            </a:r>
            <a:r>
              <a:rPr lang="ar-SA" dirty="0" err="1" smtClean="0"/>
              <a:t>التخطيط،التنسيق</a:t>
            </a:r>
            <a:r>
              <a:rPr lang="ar-SA" dirty="0" smtClean="0"/>
              <a:t> بين الألوية وحرس الحدود، في المراقبة، في العلاقات مع جهات خارجية، في</a:t>
            </a:r>
          </a:p>
          <a:p>
            <a:r>
              <a:rPr lang="ar-SA" dirty="0" smtClean="0"/>
              <a:t>التوجيه المهني، في البحث والتطوير، وبتقديم الخدمات الإدارية مثل الحوسبة، القوى العاملة، </a:t>
            </a:r>
            <a:r>
              <a:rPr lang="ar-SA" dirty="0" err="1" smtClean="0"/>
              <a:t>الإستشارة</a:t>
            </a:r>
            <a:r>
              <a:rPr lang="ar-SA" dirty="0" smtClean="0"/>
              <a:t> القضائية والناطق بلسان الشرطة.</a:t>
            </a:r>
          </a:p>
          <a:p>
            <a:r>
              <a:rPr lang="ar-SA" dirty="0" smtClean="0"/>
              <a:t>تحوي القيادة القطرية ثمانية أقسام:</a:t>
            </a:r>
          </a:p>
          <a:p>
            <a:r>
              <a:rPr lang="ar-SA" dirty="0" smtClean="0"/>
              <a:t>شرطة وأمن                                                           قسم المجتمع والحرس المدني</a:t>
            </a:r>
          </a:p>
          <a:p>
            <a:r>
              <a:rPr lang="ar-SA" dirty="0" smtClean="0"/>
              <a:t>التحقيقات ومكافحة الجريمة                                        التخطيط والتنظيم</a:t>
            </a:r>
          </a:p>
          <a:p>
            <a:r>
              <a:rPr lang="ar-SA" dirty="0" err="1" smtClean="0"/>
              <a:t>الإستخبارات</a:t>
            </a:r>
            <a:r>
              <a:rPr lang="ar-SA" dirty="0" smtClean="0"/>
              <a:t>                                                       الدعم اللوجستي</a:t>
            </a:r>
          </a:p>
          <a:p>
            <a:r>
              <a:rPr lang="ar-SA" dirty="0" smtClean="0"/>
              <a:t>السير  والمرور                                                    القوى العاملة</a:t>
            </a:r>
          </a:p>
          <a:p>
            <a:r>
              <a:rPr lang="ar-SA" dirty="0" smtClean="0"/>
              <a:t>تعمل تحت قيادة أقسام القيادة القطرية وحدات قطرية مختلفة في مجال السير، التحقيقات وغيرها. كما تعمل في</a:t>
            </a:r>
          </a:p>
          <a:p>
            <a:r>
              <a:rPr lang="ar-SA" dirty="0" smtClean="0"/>
              <a:t>القيادة </a:t>
            </a:r>
            <a:r>
              <a:rPr lang="ar-SA" dirty="0" err="1" smtClean="0"/>
              <a:t>القطريةوحدات</a:t>
            </a:r>
            <a:r>
              <a:rPr lang="ar-SA" dirty="0" smtClean="0"/>
              <a:t> مستقلة أيضا، تخضع للمفتش العام او لنائب المفتش العام: حسابات الشرطة، المحكمة</a:t>
            </a:r>
          </a:p>
          <a:p>
            <a:r>
              <a:rPr lang="ar-SA" dirty="0" smtClean="0"/>
              <a:t>التأديبية ومحكمة </a:t>
            </a:r>
            <a:r>
              <a:rPr lang="ar-SA" dirty="0" err="1" smtClean="0"/>
              <a:t>الإستئناف</a:t>
            </a:r>
            <a:r>
              <a:rPr lang="ar-SA" dirty="0" smtClean="0"/>
              <a:t>، الوحدة القطرية للمراقبة وغيرها.</a:t>
            </a:r>
          </a:p>
          <a:p>
            <a:endParaRPr lang="he-IL" dirty="0"/>
          </a:p>
        </p:txBody>
      </p:sp>
    </p:spTree>
    <p:extLst>
      <p:ext uri="{BB962C8B-B14F-4D97-AF65-F5344CB8AC3E}">
        <p14:creationId xmlns:p14="http://schemas.microsoft.com/office/powerpoint/2010/main" val="1138204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683653" y="643944"/>
            <a:ext cx="11063287" cy="5434884"/>
          </a:xfrm>
          <a:prstGeom prst="rect">
            <a:avLst/>
          </a:prstGeom>
        </p:spPr>
      </p:pic>
    </p:spTree>
    <p:extLst>
      <p:ext uri="{BB962C8B-B14F-4D97-AF65-F5344CB8AC3E}">
        <p14:creationId xmlns:p14="http://schemas.microsoft.com/office/powerpoint/2010/main" val="331070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42113" y="141668"/>
            <a:ext cx="8911687" cy="824248"/>
          </a:xfrm>
        </p:spPr>
        <p:txBody>
          <a:bodyPr>
            <a:normAutofit fontScale="90000"/>
          </a:bodyPr>
          <a:lstStyle/>
          <a:p>
            <a:r>
              <a:rPr lang="ar-SA" dirty="0" smtClean="0"/>
              <a:t>جهاز السير</a:t>
            </a:r>
            <a:br>
              <a:rPr lang="ar-SA" dirty="0" smtClean="0"/>
            </a:br>
            <a:endParaRPr lang="he-IL" dirty="0"/>
          </a:p>
        </p:txBody>
      </p:sp>
      <p:sp>
        <p:nvSpPr>
          <p:cNvPr id="3" name="מציין מיקום תוכן 2"/>
          <p:cNvSpPr>
            <a:spLocks noGrp="1"/>
          </p:cNvSpPr>
          <p:nvPr>
            <p:ph idx="1"/>
          </p:nvPr>
        </p:nvSpPr>
        <p:spPr>
          <a:xfrm>
            <a:off x="838200" y="1275008"/>
            <a:ext cx="10515600" cy="5254581"/>
          </a:xfrm>
        </p:spPr>
        <p:txBody>
          <a:bodyPr>
            <a:normAutofit fontScale="77500" lnSpcReduction="20000"/>
          </a:bodyPr>
          <a:lstStyle/>
          <a:p>
            <a:r>
              <a:rPr lang="ar-SA" dirty="0" smtClean="0"/>
              <a:t>يعالج جهاز السير في شرطة إسرائيل كل الأحداث التي تتعلق بالسير سواء في المجال البلدي وبين المدن بهدف</a:t>
            </a:r>
          </a:p>
          <a:p>
            <a:r>
              <a:rPr lang="ar-SA" dirty="0" smtClean="0"/>
              <a:t> تقليص حوادث الطرق وتنظيم السير في الطرق، عن طريق توجيه، تطبيق القانون، التحقيق في حوادث الطرق</a:t>
            </a:r>
          </a:p>
          <a:p>
            <a:r>
              <a:rPr lang="ar-SA" dirty="0" smtClean="0"/>
              <a:t>وتقديم المخالفين للقانون.</a:t>
            </a:r>
            <a:r>
              <a:rPr lang="en-US" dirty="0" smtClean="0">
                <a:hlinkClick r:id="rId2"/>
              </a:rPr>
              <a:t>https://www.youtube.com/watch?v=C3t2oGRAwu4</a:t>
            </a:r>
            <a:endParaRPr lang="ar-SA" dirty="0" smtClean="0"/>
          </a:p>
          <a:p>
            <a:r>
              <a:rPr lang="ar-SA" dirty="0" smtClean="0"/>
              <a:t>تطبيق قوانين السير</a:t>
            </a:r>
            <a:r>
              <a:rPr lang="en-US" dirty="0" smtClean="0">
                <a:hlinkClick r:id="rId3"/>
              </a:rPr>
              <a:t>https://www.youtube.com/watch?v=n6tspjj96Nw</a:t>
            </a:r>
            <a:endParaRPr lang="ar-SA" dirty="0" smtClean="0"/>
          </a:p>
          <a:p>
            <a:r>
              <a:rPr lang="ar-SA" dirty="0" smtClean="0"/>
              <a:t>تطبيق قوانين السير، توجيه، وتدفق السير يتم من قبل جهاز السير في المجال البلدي وشرطة السير القطرية بين</a:t>
            </a:r>
          </a:p>
          <a:p>
            <a:r>
              <a:rPr lang="ar-SA" dirty="0" smtClean="0"/>
              <a:t> المدن. يساعد رجال شرطة السير آلاف المتطوعين الذين يشكلون مضاعفة جدية للقوة.</a:t>
            </a:r>
          </a:p>
          <a:p>
            <a:r>
              <a:rPr lang="ar-SA" b="1" dirty="0" err="1" smtClean="0"/>
              <a:t>ياهال</a:t>
            </a:r>
            <a:endParaRPr lang="ar-SA" b="1" dirty="0" smtClean="0"/>
          </a:p>
          <a:p>
            <a:r>
              <a:rPr lang="ar-SA" dirty="0" smtClean="0"/>
              <a:t>وحدة تابعة لشرطة السير القطرية تعمل في كل البلاد لتطبيق القانون بما يتعلق بنقل ركاب بشكل غير قانوني.</a:t>
            </a:r>
          </a:p>
          <a:p>
            <a:r>
              <a:rPr lang="ar-SA" dirty="0" smtClean="0"/>
              <a:t>العثور على سائقين يقودون سياراتهم بدون رخصة – وحدة من سحبت رخصته: وحدات تقوم بملاحقة السائقين الذين سحبت رخص قيادتهم وبالرغم من ذلك ما زالوا يقودون في شوارع البلاد. تقوم الوحدات بتسجيل النشاط المخالف للقانون وإحضار المخالفين </a:t>
            </a:r>
            <a:r>
              <a:rPr lang="ar-SA" dirty="0" err="1" smtClean="0"/>
              <a:t>للقضاءالسريع</a:t>
            </a:r>
            <a:r>
              <a:rPr lang="ar-SA" dirty="0" smtClean="0"/>
              <a:t>.</a:t>
            </a:r>
          </a:p>
          <a:p>
            <a:r>
              <a:rPr lang="ar-SA" dirty="0" smtClean="0"/>
              <a:t> </a:t>
            </a:r>
            <a:r>
              <a:rPr lang="ar-SA" b="1" dirty="0" smtClean="0"/>
              <a:t>مركز السير 2000</a:t>
            </a:r>
          </a:p>
          <a:p>
            <a:r>
              <a:rPr lang="ar-SA" dirty="0" smtClean="0"/>
              <a:t>بمثابة مركز تحكم قطري، مع مراعاة التنسيق بين كل الجهات التي تشارك في نشاطات جهاز السير. يقدم المركز ردا لأحداث سير مختلفة، عن طريق الحصول على المعلومات بزمن حقيقي عن أحداث السير في الحقل، سيطرة ومراقبة وتوجيه لدوريات في وقت حقيقي، العثور على التوجيه والرد الاولي للأحداث الشاذة.</a:t>
            </a:r>
          </a:p>
          <a:p>
            <a:r>
              <a:rPr lang="ar-SA" dirty="0" smtClean="0"/>
              <a:t>يشارك في المركز ممثلون عن </a:t>
            </a:r>
            <a:r>
              <a:rPr lang="ar-SA" dirty="0" err="1" smtClean="0"/>
              <a:t>ماعتس</a:t>
            </a:r>
            <a:r>
              <a:rPr lang="ar-SA" dirty="0" smtClean="0"/>
              <a:t> (دائرة </a:t>
            </a:r>
            <a:r>
              <a:rPr lang="ar-SA" dirty="0" err="1" smtClean="0"/>
              <a:t>الأشعال</a:t>
            </a:r>
            <a:r>
              <a:rPr lang="ar-SA" dirty="0" smtClean="0"/>
              <a:t> العامة) المسؤولون عن جهاز الإشارات الضوئية القطري في مجال ما بين </a:t>
            </a:r>
            <a:r>
              <a:rPr lang="ar-SA" dirty="0" err="1" smtClean="0"/>
              <a:t>المدن،وعن</a:t>
            </a:r>
            <a:r>
              <a:rPr lang="ar-SA" dirty="0" smtClean="0"/>
              <a:t> تلقي تقارير عن عقبات في الطرق وتقديم الرد الملائم عليها. شريك آخر هو مركز السير التابع لصوت اسرائيل الذي يجلس ممثلوه في المركز وهكذا يحصل الجمهور على معلومات عما يحدث في الشوارع بوقت حقيقي.</a:t>
            </a:r>
          </a:p>
          <a:p>
            <a:r>
              <a:rPr lang="ar-SA" b="1" dirty="0" smtClean="0"/>
              <a:t>قسم السير – </a:t>
            </a:r>
            <a:r>
              <a:rPr lang="ar-SA" b="1" dirty="0" err="1" smtClean="0"/>
              <a:t>ماتان</a:t>
            </a:r>
            <a:endParaRPr lang="ar-SA" b="1" dirty="0" smtClean="0"/>
          </a:p>
          <a:p>
            <a:r>
              <a:rPr lang="ar-SA" dirty="0" smtClean="0"/>
              <a:t>هو القسم الذي يتحمل المسؤولية المهنية لمعالجة موضوع تطبيق أنظمة السير، موضوع الهندسة، الدعاوى والتحقيق في حوادث الطرق.</a:t>
            </a:r>
            <a:endParaRPr lang="he-IL" dirty="0"/>
          </a:p>
        </p:txBody>
      </p:sp>
    </p:spTree>
    <p:extLst>
      <p:ext uri="{BB962C8B-B14F-4D97-AF65-F5344CB8AC3E}">
        <p14:creationId xmlns:p14="http://schemas.microsoft.com/office/powerpoint/2010/main" val="2459896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87909" y="2414274"/>
            <a:ext cx="3953815" cy="1280890"/>
          </a:xfrm>
        </p:spPr>
        <p:txBody>
          <a:bodyPr/>
          <a:lstStyle/>
          <a:p>
            <a:r>
              <a:rPr lang="ar-SA" dirty="0" smtClean="0"/>
              <a:t>شكرا على الاصغاء</a:t>
            </a:r>
            <a:endParaRPr lang="he-IL" dirty="0"/>
          </a:p>
        </p:txBody>
      </p:sp>
    </p:spTree>
    <p:extLst>
      <p:ext uri="{BB962C8B-B14F-4D97-AF65-F5344CB8AC3E}">
        <p14:creationId xmlns:p14="http://schemas.microsoft.com/office/powerpoint/2010/main" val="414146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من هو؟؟</a:t>
            </a:r>
            <a:endParaRPr lang="he-IL" dirty="0"/>
          </a:p>
        </p:txBody>
      </p:sp>
      <p:pic>
        <p:nvPicPr>
          <p:cNvPr id="4" name="מציין מיקום תוכן 3"/>
          <p:cNvPicPr>
            <a:picLocks noGrp="1" noChangeAspect="1"/>
          </p:cNvPicPr>
          <p:nvPr>
            <p:ph idx="1"/>
          </p:nvPr>
        </p:nvPicPr>
        <p:blipFill>
          <a:blip r:embed="rId2"/>
          <a:stretch>
            <a:fillRect/>
          </a:stretch>
        </p:blipFill>
        <p:spPr>
          <a:xfrm>
            <a:off x="5770563" y="437882"/>
            <a:ext cx="5120294" cy="6285734"/>
          </a:xfrm>
          <a:prstGeom prst="rect">
            <a:avLst/>
          </a:prstGeom>
        </p:spPr>
      </p:pic>
    </p:spTree>
    <p:extLst>
      <p:ext uri="{BB962C8B-B14F-4D97-AF65-F5344CB8AC3E}">
        <p14:creationId xmlns:p14="http://schemas.microsoft.com/office/powerpoint/2010/main" val="2614281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مونتيسكيو</a:t>
            </a:r>
            <a:br>
              <a:rPr lang="ar-SA" dirty="0" smtClean="0"/>
            </a:br>
            <a:endParaRPr lang="he-IL" dirty="0"/>
          </a:p>
        </p:txBody>
      </p:sp>
      <p:sp>
        <p:nvSpPr>
          <p:cNvPr id="3" name="מציין מיקום תוכן 2"/>
          <p:cNvSpPr>
            <a:spLocks noGrp="1"/>
          </p:cNvSpPr>
          <p:nvPr>
            <p:ph idx="1"/>
          </p:nvPr>
        </p:nvSpPr>
        <p:spPr/>
        <p:txBody>
          <a:bodyPr/>
          <a:lstStyle/>
          <a:p>
            <a:r>
              <a:rPr lang="ar-SA" dirty="0" smtClean="0"/>
              <a:t>شارل لوي دي </a:t>
            </a:r>
            <a:r>
              <a:rPr lang="ar-SA" dirty="0" err="1" smtClean="0"/>
              <a:t>سيكوندا</a:t>
            </a:r>
            <a:r>
              <a:rPr lang="ar-SA" dirty="0" smtClean="0"/>
              <a:t> (بالفرنسية: </a:t>
            </a:r>
            <a:r>
              <a:rPr lang="en-US" dirty="0" smtClean="0"/>
              <a:t>Charles Louis de </a:t>
            </a:r>
            <a:r>
              <a:rPr lang="en-US" dirty="0" err="1" smtClean="0"/>
              <a:t>Secondat</a:t>
            </a:r>
            <a:r>
              <a:rPr lang="en-US" dirty="0" smtClean="0"/>
              <a:t>) </a:t>
            </a:r>
            <a:r>
              <a:rPr lang="ar-SA" dirty="0" smtClean="0"/>
              <a:t>المعروف باسم مونتيسكيو (بالفرنسية: </a:t>
            </a:r>
            <a:r>
              <a:rPr lang="en-US" dirty="0" smtClean="0"/>
              <a:t>Montesquieu) ؛ (18 </a:t>
            </a:r>
            <a:r>
              <a:rPr lang="ar-SA" dirty="0" smtClean="0"/>
              <a:t>يناير 1689 - 10 فبراير 1755)، هو قاض ورجل أدب وفيلسوف سياسي فرنسي.</a:t>
            </a:r>
          </a:p>
          <a:p>
            <a:endParaRPr lang="ar-SA" dirty="0" smtClean="0"/>
          </a:p>
          <a:p>
            <a:r>
              <a:rPr lang="ar-SA" dirty="0" smtClean="0"/>
              <a:t>هو صاحب نظرية فصل السلطات الذي تعتمده حالية العديد من الدساتير عبر العالم.</a:t>
            </a:r>
          </a:p>
          <a:p>
            <a:endParaRPr lang="ar-SA" dirty="0" smtClean="0"/>
          </a:p>
          <a:p>
            <a:r>
              <a:rPr lang="ar-SA" dirty="0" smtClean="0"/>
              <a:t>في عام 1748، نشر كتابا عنوانه روح القوانين ولكن بدون الإعلان عن اسمه كاتبا لهذا الكتاب. استقبل هذا الكتاب جيدا في كل من بريطانيا والولايات المتحدة، حيث أثر في الآباء المؤسسين للولايات المتحدة أثناء كتابتهم للدستور الأمريكي.</a:t>
            </a:r>
            <a:endParaRPr lang="he-IL" dirty="0"/>
          </a:p>
        </p:txBody>
      </p:sp>
    </p:spTree>
    <p:extLst>
      <p:ext uri="{BB962C8B-B14F-4D97-AF65-F5344CB8AC3E}">
        <p14:creationId xmlns:p14="http://schemas.microsoft.com/office/powerpoint/2010/main" val="1780125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فصل السلطات</a:t>
            </a:r>
            <a:endParaRPr lang="he-IL" dirty="0"/>
          </a:p>
        </p:txBody>
      </p:sp>
      <p:sp>
        <p:nvSpPr>
          <p:cNvPr id="3" name="מציין מיקום תוכן 2"/>
          <p:cNvSpPr>
            <a:spLocks noGrp="1"/>
          </p:cNvSpPr>
          <p:nvPr>
            <p:ph idx="1"/>
          </p:nvPr>
        </p:nvSpPr>
        <p:spPr/>
        <p:txBody>
          <a:bodyPr/>
          <a:lstStyle/>
          <a:p>
            <a:r>
              <a:rPr lang="ar-SA" dirty="0" smtClean="0"/>
              <a:t>فصل السلطات هو مصطلح صاغه المفكر السياسي الفرنسي </a:t>
            </a:r>
            <a:r>
              <a:rPr lang="ar-SA" dirty="0" err="1" smtClean="0"/>
              <a:t>مونتسكيو</a:t>
            </a:r>
            <a:r>
              <a:rPr lang="ar-SA" dirty="0" smtClean="0"/>
              <a:t> ،فصل السلطات هو أحد مبادِئ الديمقراطية فهو نموذج للحكم </a:t>
            </a:r>
            <a:r>
              <a:rPr lang="ar-SA" dirty="0" err="1" smtClean="0"/>
              <a:t>الديمقراطى</a:t>
            </a:r>
            <a:r>
              <a:rPr lang="ar-SA" dirty="0" smtClean="0"/>
              <a:t> للدول.</a:t>
            </a:r>
          </a:p>
          <a:p>
            <a:endParaRPr lang="ar-SA" dirty="0" smtClean="0"/>
          </a:p>
          <a:p>
            <a:r>
              <a:rPr lang="ar-SA" dirty="0" smtClean="0"/>
              <a:t>تم تأسيس أول نموذج من الفصل بين السلطات من قبل الرومان القدماء ودخل حيز الاستخدام الواسع النطاق في الجزء الأول من الجمهورية الرومانية</a:t>
            </a:r>
          </a:p>
          <a:p>
            <a:endParaRPr lang="ar-SA" dirty="0" smtClean="0"/>
          </a:p>
          <a:p>
            <a:r>
              <a:rPr lang="ar-SA" dirty="0" smtClean="0"/>
              <a:t>في اطار هذا النموذج، فان الدولة مقسمة إلى فروع أو سلطات، كل سلطة منفصلة ومستقلة في صلاحيات ومجالات المسؤولية. العادي تقسيم السلطات إلى السلطة التنفيذية، والسلطة التشريعية، والسلطة القضائية.</a:t>
            </a:r>
            <a:endParaRPr lang="he-IL" dirty="0"/>
          </a:p>
        </p:txBody>
      </p:sp>
    </p:spTree>
    <p:extLst>
      <p:ext uri="{BB962C8B-B14F-4D97-AF65-F5344CB8AC3E}">
        <p14:creationId xmlns:p14="http://schemas.microsoft.com/office/powerpoint/2010/main" val="156918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أنواع السلطات</a:t>
            </a:r>
            <a:br>
              <a:rPr lang="ar-SA" dirty="0" smtClean="0"/>
            </a:br>
            <a:endParaRPr lang="he-IL" dirty="0"/>
          </a:p>
        </p:txBody>
      </p:sp>
      <p:sp>
        <p:nvSpPr>
          <p:cNvPr id="3" name="מציין מיקום תוכן 2"/>
          <p:cNvSpPr>
            <a:spLocks noGrp="1"/>
          </p:cNvSpPr>
          <p:nvPr>
            <p:ph idx="1"/>
          </p:nvPr>
        </p:nvSpPr>
        <p:spPr>
          <a:xfrm>
            <a:off x="838200" y="1468192"/>
            <a:ext cx="10515600" cy="5112912"/>
          </a:xfrm>
        </p:spPr>
        <p:txBody>
          <a:bodyPr>
            <a:normAutofit/>
          </a:bodyPr>
          <a:lstStyle/>
          <a:p>
            <a:r>
              <a:rPr lang="ar-SA" b="1" dirty="0" smtClean="0"/>
              <a:t>1- السلطة التشريعية</a:t>
            </a:r>
          </a:p>
          <a:p>
            <a:r>
              <a:rPr lang="ar-SA" dirty="0" smtClean="0"/>
              <a:t>السلطة التشريعية متمثلة في البرلمان وهو المسؤول عن تشريع القوانين وتقوم أيضا بدور الرقيب على الحكومة (السلطة التنفيذية)</a:t>
            </a:r>
          </a:p>
          <a:p>
            <a:r>
              <a:rPr lang="ar-SA" dirty="0" smtClean="0"/>
              <a:t>2- </a:t>
            </a:r>
            <a:r>
              <a:rPr lang="ar-SA" b="1" dirty="0" smtClean="0"/>
              <a:t>السلطة التنفيذية</a:t>
            </a:r>
          </a:p>
          <a:p>
            <a:r>
              <a:rPr lang="ar-SA" dirty="0" smtClean="0"/>
              <a:t>متمثلة في الحكومة وهي المسؤولة عن:</a:t>
            </a:r>
          </a:p>
          <a:p>
            <a:r>
              <a:rPr lang="ar-SA" dirty="0" smtClean="0"/>
              <a:t>1- تنفيذ القوانين المشرعة من البرلمان.</a:t>
            </a:r>
          </a:p>
          <a:p>
            <a:r>
              <a:rPr lang="ar-SA" dirty="0" smtClean="0"/>
              <a:t>2- إدارة شئون البلاد الداخلية والخارجية.</a:t>
            </a:r>
          </a:p>
          <a:p>
            <a:r>
              <a:rPr lang="ar-SA" dirty="0" smtClean="0"/>
              <a:t>تعريف اخر لمصطلح "الدولة" :هي ذلك الفرع من الحكومة المسؤول على تنفيذ السياسات والقواعد التي يضعها المجلس التشريعي.</a:t>
            </a:r>
          </a:p>
          <a:p>
            <a:r>
              <a:rPr lang="ar-SA" dirty="0" smtClean="0"/>
              <a:t>(تنظم في الديمقراطيات الحديثة بصورة عامة واحدة من طريقتين :النظام البرلماني أو النظام الرئاسي ).</a:t>
            </a:r>
          </a:p>
          <a:p>
            <a:r>
              <a:rPr lang="ar-SA" dirty="0" smtClean="0"/>
              <a:t>3- </a:t>
            </a:r>
            <a:r>
              <a:rPr lang="ar-SA" b="1" dirty="0" smtClean="0"/>
              <a:t>السلطة القضائية</a:t>
            </a:r>
          </a:p>
          <a:p>
            <a:r>
              <a:rPr lang="ar-SA" dirty="0" smtClean="0"/>
              <a:t>متمثلة في القضاء وفصل النزاعات بين الناس أو المؤسسات.</a:t>
            </a:r>
            <a:endParaRPr lang="he-IL" dirty="0"/>
          </a:p>
        </p:txBody>
      </p:sp>
    </p:spTree>
    <p:extLst>
      <p:ext uri="{BB962C8B-B14F-4D97-AF65-F5344CB8AC3E}">
        <p14:creationId xmlns:p14="http://schemas.microsoft.com/office/powerpoint/2010/main" val="2762494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شرطة اسرائيل</a:t>
            </a:r>
            <a:endParaRPr lang="he-IL" dirty="0"/>
          </a:p>
        </p:txBody>
      </p:sp>
      <p:sp>
        <p:nvSpPr>
          <p:cNvPr id="3" name="מציין מיקום תוכן 2"/>
          <p:cNvSpPr>
            <a:spLocks noGrp="1"/>
          </p:cNvSpPr>
          <p:nvPr>
            <p:ph idx="1"/>
          </p:nvPr>
        </p:nvSpPr>
        <p:spPr/>
        <p:txBody>
          <a:bodyPr/>
          <a:lstStyle/>
          <a:p>
            <a:r>
              <a:rPr lang="ar-SA" dirty="0" smtClean="0"/>
              <a:t>تعمل شرطة إسرائيل على توفير الأمن الشخصي والاجتماعي لجميع مواطني الدولة على اختلاف شرائحهم، إذ يطال عملها مجالات عدة من أجل الحفاظ على النظام العام، تقديم خدمات للمواطنين ضمن الإطار الاجتماعي والإنساني، تطبيق القانون وردع الخارجين عنه عبر سوقهم للعدالة، منع المخالفات والجرائم وما إلى هنالك من إجراءات هدفها الحفاظ على الأمن والأمان.</a:t>
            </a:r>
            <a:r>
              <a:rPr lang="en-US" dirty="0" smtClean="0">
                <a:hlinkClick r:id="rId2"/>
              </a:rPr>
              <a:t>https://www.youtube.com/watch?v=l-zZLe16u0c</a:t>
            </a:r>
            <a:endParaRPr lang="he-IL" dirty="0"/>
          </a:p>
        </p:txBody>
      </p:sp>
      <p:pic>
        <p:nvPicPr>
          <p:cNvPr id="4" name="תמונה 3"/>
          <p:cNvPicPr>
            <a:picLocks noChangeAspect="1"/>
          </p:cNvPicPr>
          <p:nvPr/>
        </p:nvPicPr>
        <p:blipFill>
          <a:blip r:embed="rId3"/>
          <a:stretch>
            <a:fillRect/>
          </a:stretch>
        </p:blipFill>
        <p:spPr>
          <a:xfrm>
            <a:off x="0" y="3863662"/>
            <a:ext cx="4327301" cy="2994338"/>
          </a:xfrm>
          <a:prstGeom prst="rect">
            <a:avLst/>
          </a:prstGeom>
        </p:spPr>
      </p:pic>
    </p:spTree>
    <p:extLst>
      <p:ext uri="{BB962C8B-B14F-4D97-AF65-F5344CB8AC3E}">
        <p14:creationId xmlns:p14="http://schemas.microsoft.com/office/powerpoint/2010/main" val="3687291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الهدف الأسمى لشرطة إسرائيل</a:t>
            </a:r>
            <a:br>
              <a:rPr lang="ar-SA" dirty="0" smtClean="0"/>
            </a:br>
            <a:endParaRPr lang="he-IL" dirty="0"/>
          </a:p>
        </p:txBody>
      </p:sp>
      <p:sp>
        <p:nvSpPr>
          <p:cNvPr id="3" name="מציין מיקום תוכן 2"/>
          <p:cNvSpPr>
            <a:spLocks noGrp="1"/>
          </p:cNvSpPr>
          <p:nvPr>
            <p:ph idx="1"/>
          </p:nvPr>
        </p:nvSpPr>
        <p:spPr/>
        <p:txBody>
          <a:bodyPr>
            <a:normAutofit/>
          </a:bodyPr>
          <a:lstStyle/>
          <a:p>
            <a:r>
              <a:rPr lang="ar-SA" dirty="0" smtClean="0"/>
              <a:t> </a:t>
            </a:r>
            <a:r>
              <a:rPr lang="ar-SA" b="1" dirty="0" smtClean="0"/>
              <a:t>حماية حياة المواطنين وسلامة ممتلكاتهم</a:t>
            </a:r>
            <a:r>
              <a:rPr lang="ar-SA" dirty="0" smtClean="0"/>
              <a:t>: تعمل الشرطة على حماية حياة الإنسان في دولة إسرائيل وسلامة ممتلكاته واضعة إياها في سلم الأولويات، معززة لذلك كل الإمكانيات لتأمين الأمان بعزم، شجاعة وحكمة.</a:t>
            </a:r>
          </a:p>
          <a:p>
            <a:r>
              <a:rPr lang="en-US" dirty="0" smtClean="0">
                <a:hlinkClick r:id="rId2"/>
              </a:rPr>
              <a:t>https://www.youtube.com/watch?v=Zmo_ZQgdKJU</a:t>
            </a:r>
            <a:endParaRPr lang="ar-SA" dirty="0" smtClean="0"/>
          </a:p>
          <a:p>
            <a:r>
              <a:rPr lang="ar-SA" b="1" dirty="0" smtClean="0"/>
              <a:t>احترام حقوق الانسان</a:t>
            </a:r>
            <a:r>
              <a:rPr lang="ar-SA" dirty="0" smtClean="0"/>
              <a:t>: تعمل الشرطة على حماية حقوق المواطن في الدولة معتمدة المساواة المطلقة دون أي تمييز أو تفرقة وبنزاهة تامة.</a:t>
            </a:r>
          </a:p>
          <a:p>
            <a:r>
              <a:rPr lang="ar-SA" b="1" dirty="0" smtClean="0"/>
              <a:t>الحفاظ على القانون وتنفيذ</a:t>
            </a:r>
            <a:r>
              <a:rPr lang="ar-SA" dirty="0" smtClean="0"/>
              <a:t>:  يعمل الشرطي على تنفيذ القانون وفقًا للصلاحيات والتعليمات الممنوحة له معتمدًا في سلوكياته الاحترام، ضبط النفس والانصاف بين الجميع .</a:t>
            </a:r>
          </a:p>
          <a:p>
            <a:r>
              <a:rPr lang="en-US" dirty="0" smtClean="0">
                <a:hlinkClick r:id="rId3"/>
              </a:rPr>
              <a:t>https://www.youtube.com/watch?v=EX-3VcQrw14</a:t>
            </a:r>
            <a:endParaRPr lang="he-IL" dirty="0"/>
          </a:p>
        </p:txBody>
      </p:sp>
    </p:spTree>
    <p:extLst>
      <p:ext uri="{BB962C8B-B14F-4D97-AF65-F5344CB8AC3E}">
        <p14:creationId xmlns:p14="http://schemas.microsoft.com/office/powerpoint/2010/main" val="2426470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قيم المؤسسة</a:t>
            </a:r>
            <a:br>
              <a:rPr lang="ar-SA" dirty="0" smtClean="0"/>
            </a:br>
            <a:endParaRPr lang="he-IL" dirty="0"/>
          </a:p>
        </p:txBody>
      </p:sp>
      <p:sp>
        <p:nvSpPr>
          <p:cNvPr id="3" name="מציין מיקום תוכן 2"/>
          <p:cNvSpPr>
            <a:spLocks noGrp="1"/>
          </p:cNvSpPr>
          <p:nvPr>
            <p:ph idx="1"/>
          </p:nvPr>
        </p:nvSpPr>
        <p:spPr>
          <a:xfrm>
            <a:off x="838200" y="1403796"/>
            <a:ext cx="10515600" cy="5151549"/>
          </a:xfrm>
        </p:spPr>
        <p:txBody>
          <a:bodyPr>
            <a:normAutofit fontScale="92500"/>
          </a:bodyPr>
          <a:lstStyle/>
          <a:p>
            <a:r>
              <a:rPr lang="ar-SA" b="1" dirty="0" smtClean="0"/>
              <a:t>النموذج الشخصي</a:t>
            </a:r>
            <a:r>
              <a:rPr lang="ar-SA" dirty="0" smtClean="0"/>
              <a:t>: يعد الشرطي نموذجًا وصورة تعكس قيم المؤسسة من خلال تصرفه وسلوكه الصحيح والمناسب، ليكون مثالًا يحتذى للمجتمع الاسرائيلي عبر الاحترام والالتزام بالمسؤولية في فرض وتنفيذ القانون.</a:t>
            </a:r>
          </a:p>
          <a:p>
            <a:r>
              <a:rPr lang="ar-SA" b="1" dirty="0" smtClean="0"/>
              <a:t>الالتزام بروحية المؤسسة</a:t>
            </a:r>
            <a:r>
              <a:rPr lang="ar-SA" dirty="0" smtClean="0"/>
              <a:t>: يستند عمل الشرطي على قيم وأهداف شرطة اسرائيل من حيث أداء واجبه وحتى في حياته الشخصية. كما عليه إظهار الولاء لشرطة اسرائيل والحفاظ على كرامة ومكانة الشرطة أمام الجمهور.</a:t>
            </a:r>
          </a:p>
          <a:p>
            <a:r>
              <a:rPr lang="ar-SA" b="1" dirty="0" smtClean="0"/>
              <a:t>النزاهة</a:t>
            </a:r>
            <a:r>
              <a:rPr lang="ar-SA" dirty="0" smtClean="0"/>
              <a:t>: يعتمد عمل الشرطي على النزاهة المطلقة في عمله الذي يجب أن يتميز بالصدق والأمانة وفقًا لمبادئ الشرطة، عاكسًا صورتها على أكمل وجه أمام المواطنين، فارضًا احترامه والتزامه أمام المسؤولين، فاعلًا على قول الحقيقة عاقدًا النية على تنفيذها والعمل على تحقيقها.</a:t>
            </a:r>
          </a:p>
          <a:p>
            <a:r>
              <a:rPr lang="ar-SA" b="1" dirty="0" smtClean="0"/>
              <a:t>التميُّز</a:t>
            </a:r>
            <a:r>
              <a:rPr lang="ar-SA" dirty="0" smtClean="0"/>
              <a:t>: على الشرطي العمل من أجل تحسين نمط الحياة بشكل عام وتحقيق الانجازات حسب معايير الشرطة.</a:t>
            </a:r>
          </a:p>
          <a:p>
            <a:r>
              <a:rPr lang="ar-SA" b="1" dirty="0" smtClean="0"/>
              <a:t>الاحتراف</a:t>
            </a:r>
            <a:r>
              <a:rPr lang="ar-SA" dirty="0" smtClean="0"/>
              <a:t>: على الشرطي العمل وفق مهارات عالية متقدمة، مع الاستمرار دومًا على التطور وتعزيز المعرفة وإظهار المبادرة والمسؤولية في كافة الحالات مع اعتماد تنفيذ كامل وناجح لمهامه.</a:t>
            </a:r>
          </a:p>
          <a:p>
            <a:r>
              <a:rPr lang="ar-SA" b="1" dirty="0" smtClean="0"/>
              <a:t>العمل في كل وقت</a:t>
            </a:r>
            <a:r>
              <a:rPr lang="ar-SA" dirty="0" smtClean="0"/>
              <a:t>: يتحتم على الشرطي الجهوزية الكاملة للعمل في كل مكان وزمان وأيا تكن المهمة، بمثابرة وشجاعة، مع الاستعداد لمواجهة المخاطر بكل مسؤولية واتخاذ زمام المبادرة والتصرف بحكمة، على أن تكون سيادة القانون وقدسية الحياة معيارًا أساسيًا يعتمده.</a:t>
            </a:r>
          </a:p>
          <a:p>
            <a:r>
              <a:rPr lang="ar-SA" b="1" dirty="0" smtClean="0"/>
              <a:t>الخدمة:  </a:t>
            </a:r>
            <a:r>
              <a:rPr lang="ar-SA" dirty="0" smtClean="0"/>
              <a:t>يتحتم على الشرطي تقديم المساعدة للمواطنين للعيش وفق تطلعاتهم مع احترام القانون، ويعمل كل ما بوسعه لتعزيز الشعور الأمن الشخصي لكل مواطن . </a:t>
            </a:r>
            <a:endParaRPr lang="he-IL" dirty="0"/>
          </a:p>
        </p:txBody>
      </p:sp>
    </p:spTree>
    <p:extLst>
      <p:ext uri="{BB962C8B-B14F-4D97-AF65-F5344CB8AC3E}">
        <p14:creationId xmlns:p14="http://schemas.microsoft.com/office/powerpoint/2010/main" val="315047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שן מתפתל">
  <a:themeElements>
    <a:clrScheme name="סגול מספר שתיים">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6245</TotalTime>
  <Words>2180</Words>
  <Application>Microsoft Office PowerPoint</Application>
  <PresentationFormat>מסך רחב</PresentationFormat>
  <Paragraphs>144</Paragraphs>
  <Slides>21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Century Gothic</vt:lpstr>
      <vt:lpstr>Gisha</vt:lpstr>
      <vt:lpstr>Tahoma</vt:lpstr>
      <vt:lpstr>Wingdings 3</vt:lpstr>
      <vt:lpstr>עשן מתפתל</vt:lpstr>
      <vt:lpstr>القانون والشرطة</vt:lpstr>
      <vt:lpstr>מצגת של PowerPoint‏</vt:lpstr>
      <vt:lpstr>من هو؟؟</vt:lpstr>
      <vt:lpstr>مونتيسكيو </vt:lpstr>
      <vt:lpstr>فصل السلطات</vt:lpstr>
      <vt:lpstr>أنواع السلطات </vt:lpstr>
      <vt:lpstr>شرطة اسرائيل</vt:lpstr>
      <vt:lpstr>الهدف الأسمى لشرطة إسرائيل </vt:lpstr>
      <vt:lpstr>قيم المؤسسة </vt:lpstr>
      <vt:lpstr>رؤية شرطة اسرائيل </vt:lpstr>
      <vt:lpstr>الامن الداخلي </vt:lpstr>
      <vt:lpstr>المحافظة على نظام جماهيري </vt:lpstr>
      <vt:lpstr>محاربة الجريمة </vt:lpstr>
      <vt:lpstr>مراقبة وتنظيم الحركة في الطرق </vt:lpstr>
      <vt:lpstr>دور الشرطة في الاحداث المختلفة</vt:lpstr>
      <vt:lpstr>الامن الداخلي</vt:lpstr>
      <vt:lpstr>ماهية النشاط </vt:lpstr>
      <vt:lpstr>مهام الشرطة </vt:lpstr>
      <vt:lpstr>מצגת של PowerPoint‏</vt:lpstr>
      <vt:lpstr>جهاز السير </vt:lpstr>
      <vt:lpstr>شكرا على الاصغاء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القانون والشرطة</dc:title>
  <dc:creator>‏‏משתמש Windows</dc:creator>
  <cp:lastModifiedBy>‏‏משתמש Windows</cp:lastModifiedBy>
  <cp:revision>14</cp:revision>
  <dcterms:created xsi:type="dcterms:W3CDTF">2019-12-21T10:27:13Z</dcterms:created>
  <dcterms:modified xsi:type="dcterms:W3CDTF">2020-01-15T19:23:15Z</dcterms:modified>
</cp:coreProperties>
</file>