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62" r:id="rId4"/>
    <p:sldId id="258" r:id="rId5"/>
    <p:sldId id="259" r:id="rId6"/>
    <p:sldId id="260" r:id="rId7"/>
    <p:sldId id="261" r:id="rId8"/>
    <p:sldId id="263"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2939456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368052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046263-31F2-47EC-8EAF-99D75A8CEB11}" type="slidenum">
              <a:rPr lang="he-IL" smtClean="0"/>
              <a:t>‹#›</a:t>
            </a:fld>
            <a:endParaRPr lang="he-I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71676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2993253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6" name="Footer Placeholder 5"/>
          <p:cNvSpPr>
            <a:spLocks noGrp="1"/>
          </p:cNvSpPr>
          <p:nvPr>
            <p:ph type="ftr" sz="quarter" idx="11"/>
          </p:nvPr>
        </p:nvSpPr>
        <p:spPr/>
        <p:txBody>
          <a:bodyPr/>
          <a:lstStyle/>
          <a:p>
            <a:endParaRPr lang="he-I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046263-31F2-47EC-8EAF-99D75A8CEB11}" type="slidenum">
              <a:rPr lang="he-IL" smtClean="0"/>
              <a:t>‹#›</a:t>
            </a:fld>
            <a:endParaRPr lang="he-I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68277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ערוך סגנונות טקסט של תבנית בסיס</a:t>
            </a:r>
          </a:p>
        </p:txBody>
      </p:sp>
      <p:sp>
        <p:nvSpPr>
          <p:cNvPr id="5" name="Date Placeholder 4"/>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4115121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3380999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23528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14325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3342854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6" name="Footer Placeholder 5"/>
          <p:cNvSpPr>
            <a:spLocks noGrp="1"/>
          </p:cNvSpPr>
          <p:nvPr>
            <p:ph type="ftr" sz="quarter" idx="11"/>
          </p:nvPr>
        </p:nvSpPr>
        <p:spPr/>
        <p:txBody>
          <a:bodyPr/>
          <a:lstStyle/>
          <a:p>
            <a:endParaRPr lang="he-I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268264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8" name="Footer Placeholder 7"/>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176408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4" name="Footer Placeholder 3"/>
          <p:cNvSpPr>
            <a:spLocks noGrp="1"/>
          </p:cNvSpPr>
          <p:nvPr>
            <p:ph type="ftr" sz="quarter" idx="11"/>
          </p:nvPr>
        </p:nvSpPr>
        <p:spPr/>
        <p:txBody>
          <a:bodyPr/>
          <a:lstStyle/>
          <a:p>
            <a:endParaRPr lang="he-I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612296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3" name="Footer Placeholder 2"/>
          <p:cNvSpPr>
            <a:spLocks noGrp="1"/>
          </p:cNvSpPr>
          <p:nvPr>
            <p:ph type="ftr" sz="quarter" idx="11"/>
          </p:nvPr>
        </p:nvSpPr>
        <p:spPr/>
        <p:txBody>
          <a:bodyPr/>
          <a:lstStyle/>
          <a:p>
            <a:endParaRPr lang="he-I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41996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210180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5" name="Date Placeholder 4"/>
          <p:cNvSpPr>
            <a:spLocks noGrp="1"/>
          </p:cNvSpPr>
          <p:nvPr>
            <p:ph type="dt" sz="half" idx="10"/>
          </p:nvPr>
        </p:nvSpPr>
        <p:spPr/>
        <p:txBody>
          <a:bodyPr/>
          <a:lstStyle/>
          <a:p>
            <a:fld id="{E1EBB24F-DB30-4FAC-9AE1-A176D083C834}" type="datetimeFigureOut">
              <a:rPr lang="he-IL" smtClean="0"/>
              <a:t>כ"א/טבת/תש"פ</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A046263-31F2-47EC-8EAF-99D75A8CEB11}" type="slidenum">
              <a:rPr lang="he-IL" smtClean="0"/>
              <a:t>‹#›</a:t>
            </a:fld>
            <a:endParaRPr lang="he-IL"/>
          </a:p>
        </p:txBody>
      </p:sp>
    </p:spTree>
    <p:extLst>
      <p:ext uri="{BB962C8B-B14F-4D97-AF65-F5344CB8AC3E}">
        <p14:creationId xmlns:p14="http://schemas.microsoft.com/office/powerpoint/2010/main" val="451425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EBB24F-DB30-4FAC-9AE1-A176D083C834}" type="datetimeFigureOut">
              <a:rPr lang="he-IL" smtClean="0"/>
              <a:t>כ"א/טבת/תש"פ</a:t>
            </a:fld>
            <a:endParaRPr lang="he-I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A046263-31F2-47EC-8EAF-99D75A8CEB11}" type="slidenum">
              <a:rPr lang="he-IL" smtClean="0"/>
              <a:t>‹#›</a:t>
            </a:fld>
            <a:endParaRPr lang="he-IL"/>
          </a:p>
        </p:txBody>
      </p:sp>
    </p:spTree>
    <p:extLst>
      <p:ext uri="{BB962C8B-B14F-4D97-AF65-F5344CB8AC3E}">
        <p14:creationId xmlns:p14="http://schemas.microsoft.com/office/powerpoint/2010/main" val="2297772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idZqR9J3Ybg" TargetMode="External"/><Relationship Id="rId2" Type="http://schemas.openxmlformats.org/officeDocument/2006/relationships/hyperlink" Target="https://www.youtube.com/watch?v=FkFW2EBOeU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mf-ACgU0rI" TargetMode="External"/><Relationship Id="rId2" Type="http://schemas.openxmlformats.org/officeDocument/2006/relationships/hyperlink" Target="https://www.youtube.com/watch?v=HYa2YhVKmJM" TargetMode="External"/><Relationship Id="rId1" Type="http://schemas.openxmlformats.org/officeDocument/2006/relationships/slideLayout" Target="../slideLayouts/slideLayout2.xml"/><Relationship Id="rId5" Type="http://schemas.openxmlformats.org/officeDocument/2006/relationships/hyperlink" Target="https://www.youtube.com/watch?v=5SO6lbCglQw" TargetMode="External"/><Relationship Id="rId4" Type="http://schemas.openxmlformats.org/officeDocument/2006/relationships/hyperlink" Target="https://www.youtube.com/watch?v=Gp90GoBzeC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761408" y="566670"/>
            <a:ext cx="4820991" cy="1938741"/>
          </a:xfrm>
        </p:spPr>
        <p:txBody>
          <a:bodyPr>
            <a:normAutofit/>
          </a:bodyPr>
          <a:lstStyle/>
          <a:p>
            <a:pPr algn="r"/>
            <a:r>
              <a:rPr lang="ar-SA" dirty="0" smtClean="0">
                <a:solidFill>
                  <a:schemeClr val="accent1">
                    <a:lumMod val="75000"/>
                  </a:schemeClr>
                </a:solidFill>
                <a:latin typeface="Arial" panose="020B0604020202020204" pitchFamily="34" charset="0"/>
                <a:cs typeface="Arial" panose="020B0604020202020204" pitchFamily="34" charset="0"/>
              </a:rPr>
              <a:t>تثقيف مروري</a:t>
            </a:r>
            <a:br>
              <a:rPr lang="ar-SA" dirty="0" smtClean="0">
                <a:solidFill>
                  <a:schemeClr val="accent1">
                    <a:lumMod val="75000"/>
                  </a:schemeClr>
                </a:solidFill>
                <a:latin typeface="Arial" panose="020B0604020202020204" pitchFamily="34" charset="0"/>
                <a:cs typeface="Arial" panose="020B0604020202020204" pitchFamily="34" charset="0"/>
              </a:rPr>
            </a:br>
            <a:r>
              <a:rPr lang="ar-SA" dirty="0" smtClean="0">
                <a:solidFill>
                  <a:schemeClr val="accent1">
                    <a:lumMod val="75000"/>
                  </a:schemeClr>
                </a:solidFill>
                <a:latin typeface="Arial" panose="020B0604020202020204" pitchFamily="34" charset="0"/>
                <a:cs typeface="Arial" panose="020B0604020202020204" pitchFamily="34" charset="0"/>
              </a:rPr>
              <a:t>احزمة الأمان</a:t>
            </a:r>
            <a:endParaRPr lang="he-IL" dirty="0">
              <a:solidFill>
                <a:schemeClr val="accent1">
                  <a:lumMod val="75000"/>
                </a:schemeClr>
              </a:solidFill>
              <a:latin typeface="Arial" panose="020B0604020202020204" pitchFamily="34" charset="0"/>
              <a:cs typeface="Arial" panose="020B0604020202020204" pitchFamily="34" charset="0"/>
            </a:endParaRPr>
          </a:p>
        </p:txBody>
      </p:sp>
      <p:sp>
        <p:nvSpPr>
          <p:cNvPr id="3" name="כותרת משנה 2"/>
          <p:cNvSpPr>
            <a:spLocks noGrp="1"/>
          </p:cNvSpPr>
          <p:nvPr>
            <p:ph type="subTitle" idx="1"/>
          </p:nvPr>
        </p:nvSpPr>
        <p:spPr>
          <a:xfrm>
            <a:off x="7431109" y="3264437"/>
            <a:ext cx="3880833" cy="1655762"/>
          </a:xfrm>
        </p:spPr>
        <p:txBody>
          <a:bodyPr>
            <a:normAutofit/>
          </a:bodyPr>
          <a:lstStyle/>
          <a:p>
            <a:pPr algn="r"/>
            <a:r>
              <a:rPr lang="ar-SA" sz="2400" dirty="0" smtClean="0">
                <a:solidFill>
                  <a:srgbClr val="002060"/>
                </a:solidFill>
                <a:latin typeface="Arial" panose="020B0604020202020204" pitchFamily="34" charset="0"/>
                <a:cs typeface="Arial" panose="020B0604020202020204" pitchFamily="34" charset="0"/>
              </a:rPr>
              <a:t>اعداد المعلمة: ايمان دراوشة</a:t>
            </a:r>
            <a:endParaRPr lang="he-IL" sz="2400" dirty="0">
              <a:solidFill>
                <a:srgbClr val="002060"/>
              </a:solidFill>
              <a:latin typeface="Arial" panose="020B0604020202020204" pitchFamily="34" charset="0"/>
              <a:cs typeface="Arial" panose="020B0604020202020204" pitchFamily="34" charset="0"/>
            </a:endParaRPr>
          </a:p>
        </p:txBody>
      </p:sp>
      <p:pic>
        <p:nvPicPr>
          <p:cNvPr id="4" name="תמונה 3"/>
          <p:cNvPicPr>
            <a:picLocks noChangeAspect="1"/>
          </p:cNvPicPr>
          <p:nvPr/>
        </p:nvPicPr>
        <p:blipFill>
          <a:blip r:embed="rId2"/>
          <a:stretch>
            <a:fillRect/>
          </a:stretch>
        </p:blipFill>
        <p:spPr>
          <a:xfrm>
            <a:off x="20606" y="875763"/>
            <a:ext cx="7410503" cy="3528811"/>
          </a:xfrm>
          <a:prstGeom prst="rect">
            <a:avLst/>
          </a:prstGeom>
        </p:spPr>
      </p:pic>
    </p:spTree>
    <p:extLst>
      <p:ext uri="{BB962C8B-B14F-4D97-AF65-F5344CB8AC3E}">
        <p14:creationId xmlns:p14="http://schemas.microsoft.com/office/powerpoint/2010/main" val="3892539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ar-SA" sz="4400" dirty="0" smtClean="0">
                <a:latin typeface="Arial" panose="020B0604020202020204" pitchFamily="34" charset="0"/>
                <a:cs typeface="Arial" panose="020B0604020202020204" pitchFamily="34" charset="0"/>
              </a:rPr>
              <a:t>هل يجب وضع حزام الأمان بالسيارة؟ لماذا</a:t>
            </a:r>
            <a:endParaRPr lang="he-IL" sz="4400"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p:txBody>
          <a:bodyPr>
            <a:normAutofit lnSpcReduction="10000"/>
          </a:bodyPr>
          <a:lstStyle/>
          <a:p>
            <a:r>
              <a:rPr lang="en-US" dirty="0" smtClean="0">
                <a:hlinkClick r:id="rId2"/>
              </a:rPr>
              <a:t>https://www.youtube.com/watch?v=FkFW2EBOeU4</a:t>
            </a:r>
            <a:endParaRPr lang="en-US" dirty="0" smtClean="0"/>
          </a:p>
          <a:p>
            <a:r>
              <a:rPr lang="en-US" dirty="0" smtClean="0">
                <a:hlinkClick r:id="rId3"/>
              </a:rPr>
              <a:t>https://www.youtube.com/watch?v=idZqR9J3Ybg</a:t>
            </a:r>
            <a:endParaRPr lang="en-US" dirty="0" smtClean="0"/>
          </a:p>
          <a:p>
            <a:r>
              <a:rPr lang="ar-SA" sz="2400" dirty="0" smtClean="0">
                <a:latin typeface="Arial" panose="020B0604020202020204" pitchFamily="34" charset="0"/>
                <a:cs typeface="Arial" panose="020B0604020202020204" pitchFamily="34" charset="0"/>
              </a:rPr>
              <a:t>أدى التطور التكنولوجي إلى إحداث نقلة نوعية في وسائل النقل التي يستخدمها الإنسان لتتجاوز وسيلة النقل الغرض الرئيسي منها وهو نقل الركاب إلى البحث عن رفاهية من يقود المركبة من ناحية المظهر الخارجي الحديث، أو من خلال ما تحويه المركبات من تقنيات داخلية، وبعد أن تسببت حوادث المركبات في حصد العديد من الأرواح البشرية دعت الحاجة إلى وجود ما يسمى وسائل الأمان في المركبات ومن أهمها، طفايات الحريق، وحزام الأمان، والوسائد الهوائية، وتؤدي كل وسيلة من وسائل الأمان العديد من المهام التي تعكس أهميتها للسائق، وفي هذا المقال سيتم تناول معلومات عن أهمية حزام الأمان.</a:t>
            </a:r>
          </a:p>
          <a:p>
            <a:endParaRPr lang="ar-SA" dirty="0" smtClean="0"/>
          </a:p>
        </p:txBody>
      </p:sp>
    </p:spTree>
    <p:extLst>
      <p:ext uri="{BB962C8B-B14F-4D97-AF65-F5344CB8AC3E}">
        <p14:creationId xmlns:p14="http://schemas.microsoft.com/office/powerpoint/2010/main" val="209280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ar-SA" sz="4400" dirty="0" smtClean="0">
                <a:latin typeface="Arial" panose="020B0604020202020204" pitchFamily="34" charset="0"/>
                <a:cs typeface="Arial" panose="020B0604020202020204" pitchFamily="34" charset="0"/>
              </a:rPr>
              <a:t>ما الهدف من حزام الامان</a:t>
            </a:r>
            <a:endParaRPr lang="he-IL" sz="4400"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p:txBody>
          <a:bodyPr>
            <a:normAutofit/>
          </a:bodyPr>
          <a:lstStyle/>
          <a:p>
            <a:pPr algn="just"/>
            <a:r>
              <a:rPr lang="ar-SA" sz="2800" dirty="0" smtClean="0">
                <a:latin typeface="Arial" panose="020B0604020202020204" pitchFamily="34" charset="0"/>
                <a:cs typeface="Arial" panose="020B0604020202020204" pitchFamily="34" charset="0"/>
              </a:rPr>
              <a:t>لقد تم اقتراح حزام الأمان بهدف التقليل من الإصابات التي قد تحدث نتيجة حوادث السيارات الخاطئة والمفاجئة، فهو يعمل على منع الاصطدام والارتطام للخارج، ويعتبر حزام الأمان أحد تطبيقات قانون نيوتن الأول حيث أنه ينص على "أن الجسم الساكن يبقى ساكناً، والجسم المتحرك يستمر في حركته، ما لم تؤثّر عليه قوة خارجية تغيّر من مساره"، وحاليا يعتبر وضعه إلزاميا، وتتم مخالفة السائق الذي لا يضعه وبعد أن تنهي هذا المقال ستكون قد أدركت فوئد حزام الأمان</a:t>
            </a:r>
            <a:r>
              <a:rPr lang="ar-SA" sz="2800" dirty="0">
                <a:latin typeface="Arial" panose="020B0604020202020204" pitchFamily="34" charset="0"/>
                <a:cs typeface="Arial" panose="020B0604020202020204" pitchFamily="34" charset="0"/>
              </a:rPr>
              <a:t>.</a:t>
            </a:r>
            <a:endParaRPr lang="ar-SA"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056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ar-SA" sz="4400" dirty="0" smtClean="0">
                <a:latin typeface="Arial" panose="020B0604020202020204" pitchFamily="34" charset="0"/>
                <a:cs typeface="Arial" panose="020B0604020202020204" pitchFamily="34" charset="0"/>
              </a:rPr>
              <a:t>أهمية ربط حزام الامان</a:t>
            </a:r>
            <a:endParaRPr lang="he-IL" sz="4400"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p:txBody>
          <a:bodyPr/>
          <a:lstStyle/>
          <a:p>
            <a:r>
              <a:rPr lang="en-US" dirty="0" smtClean="0">
                <a:hlinkClick r:id="rId2"/>
              </a:rPr>
              <a:t>https://www.youtube.com/watch?v=HYa2YhVKmJM</a:t>
            </a:r>
            <a:endParaRPr lang="ar-SA" dirty="0" smtClean="0"/>
          </a:p>
          <a:p>
            <a:r>
              <a:rPr lang="ar-SA" dirty="0" smtClean="0"/>
              <a:t>الإعلان المستحق عن أهمية احزمة الامان</a:t>
            </a:r>
            <a:endParaRPr lang="en-US" dirty="0" smtClean="0"/>
          </a:p>
          <a:p>
            <a:r>
              <a:rPr lang="en-US" dirty="0" smtClean="0">
                <a:hlinkClick r:id="rId3"/>
              </a:rPr>
              <a:t>https://www.youtube.com/watch?v=Omf-ACgU0rI</a:t>
            </a:r>
            <a:endParaRPr lang="ar-SA" dirty="0" smtClean="0"/>
          </a:p>
          <a:p>
            <a:r>
              <a:rPr lang="ar-SA" dirty="0" smtClean="0"/>
              <a:t>يكفي ان يكون هناك راكب واحد لم يربط حزام الأمان لتكون النتيجة قاتلة</a:t>
            </a:r>
            <a:endParaRPr lang="ar-SA" dirty="0"/>
          </a:p>
          <a:p>
            <a:r>
              <a:rPr lang="en-US" dirty="0" smtClean="0">
                <a:hlinkClick r:id="rId4"/>
              </a:rPr>
              <a:t>https://www.youtube.com/watch?v=Gp90GoBzeCA</a:t>
            </a:r>
            <a:endParaRPr lang="ar-SA" dirty="0" smtClean="0"/>
          </a:p>
          <a:p>
            <a:r>
              <a:rPr lang="ar-SA" dirty="0" smtClean="0"/>
              <a:t>حزام الأمان يخلصنا من الموت</a:t>
            </a:r>
          </a:p>
          <a:p>
            <a:r>
              <a:rPr lang="en-US" dirty="0" smtClean="0">
                <a:hlinkClick r:id="rId5"/>
              </a:rPr>
              <a:t>https://www.youtube.com/watch?v=5SO6lbCglQw</a:t>
            </a:r>
            <a:endParaRPr lang="he-IL" dirty="0"/>
          </a:p>
        </p:txBody>
      </p:sp>
    </p:spTree>
    <p:extLst>
      <p:ext uri="{BB962C8B-B14F-4D97-AF65-F5344CB8AC3E}">
        <p14:creationId xmlns:p14="http://schemas.microsoft.com/office/powerpoint/2010/main" val="310150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91992" y="309093"/>
            <a:ext cx="10515600" cy="1111139"/>
          </a:xfrm>
        </p:spPr>
        <p:txBody>
          <a:bodyPr>
            <a:normAutofit/>
          </a:bodyPr>
          <a:lstStyle/>
          <a:p>
            <a:pPr algn="r"/>
            <a:r>
              <a:rPr lang="ar-SA" sz="4400" dirty="0" smtClean="0">
                <a:latin typeface="Arial" panose="020B0604020202020204" pitchFamily="34" charset="0"/>
                <a:cs typeface="Arial" panose="020B0604020202020204" pitchFamily="34" charset="0"/>
              </a:rPr>
              <a:t>أهمية حزام الأمان</a:t>
            </a:r>
            <a:endParaRPr lang="he-IL" sz="4400"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a:xfrm>
            <a:off x="838200" y="1420232"/>
            <a:ext cx="10515600" cy="5238145"/>
          </a:xfrm>
        </p:spPr>
        <p:txBody>
          <a:bodyPr>
            <a:normAutofit fontScale="92500"/>
          </a:bodyPr>
          <a:lstStyle/>
          <a:p>
            <a:pPr algn="just"/>
            <a:r>
              <a:rPr lang="ar-SA" sz="2400" dirty="0" smtClean="0">
                <a:latin typeface="Arial" panose="020B0604020202020204" pitchFamily="34" charset="0"/>
                <a:cs typeface="Arial" panose="020B0604020202020204" pitchFamily="34" charset="0"/>
              </a:rPr>
              <a:t>تكمن أهمية حزام الأمان في حده من العديد من الأضرار التي يمكن أن تحدث لسائق المركبة عند التعرض للحوادث المرورية، ولا تقتصر أحزمة الأمان على الوجود في السيارات، فهي توجد في كافة أنواع الطائرات وهذا يدل على أهميتها، وعليه فإن أهمية حزام الأمان يمكن إجمالها فيما يلي: </a:t>
            </a:r>
            <a:r>
              <a:rPr lang="ar-SA" sz="2400" b="1" dirty="0" smtClean="0">
                <a:latin typeface="Arial" panose="020B0604020202020204" pitchFamily="34" charset="0"/>
                <a:cs typeface="Arial" panose="020B0604020202020204" pitchFamily="34" charset="0"/>
              </a:rPr>
              <a:t>التقليل من حدة الصدمات: </a:t>
            </a:r>
            <a:r>
              <a:rPr lang="ar-SA" sz="2400" dirty="0" smtClean="0">
                <a:latin typeface="Arial" panose="020B0604020202020204" pitchFamily="34" charset="0"/>
                <a:cs typeface="Arial" panose="020B0604020202020204" pitchFamily="34" charset="0"/>
              </a:rPr>
              <a:t>وذلك من خلال التخفيف من حدة الضرر الذي يحدث عن التوقف المفاجئ للسيارة، حيث إن سرعة الاصطدام عند وقوع الحادث تكون مساوية لسرعة المركبة لحظة الاصطدام، وهذا قد يؤدي إلى إحداث أضرار جسيمة بالسائق. </a:t>
            </a:r>
          </a:p>
          <a:p>
            <a:pPr algn="just"/>
            <a:r>
              <a:rPr lang="ar-SA" sz="2400" b="1" dirty="0" smtClean="0">
                <a:latin typeface="Arial" panose="020B0604020202020204" pitchFamily="34" charset="0"/>
                <a:cs typeface="Arial" panose="020B0604020202020204" pitchFamily="34" charset="0"/>
              </a:rPr>
              <a:t>الحماية من الخروج من المركبة</a:t>
            </a:r>
            <a:r>
              <a:rPr lang="ar-SA" sz="2400" dirty="0" smtClean="0">
                <a:latin typeface="Arial" panose="020B0604020202020204" pitchFamily="34" charset="0"/>
                <a:cs typeface="Arial" panose="020B0604020202020204" pitchFamily="34" charset="0"/>
              </a:rPr>
              <a:t>: إن من أهمية حزام الأمان أنه يمنع خروج الركاب من النوافذ المفتوحة لحظة حدوث الاصطدام، وهذا الأمر ينطبق بشكل أكبر على الأطفال بسبب خفة وزنهم، الأمر الذي جعل العديد من شركات المهتمة بأمان الأطفال إلى ابتكار مقاعد مزودة بأحزمة أمان تناسب حجم الأطفال الصغار، بحيث يتم تثبيتها على الكرسي الخلفي من السيارة، حيث إن القذف بالإنسان إلى خارج المركبة يؤدي إلى الإلقاء به على الطريق الصلب، ومع وجود عامل السرعة فإن ذلك قد يكون مميتًا. </a:t>
            </a:r>
          </a:p>
          <a:p>
            <a:pPr algn="just"/>
            <a:r>
              <a:rPr lang="ar-SA" sz="2400" b="1" dirty="0" smtClean="0">
                <a:latin typeface="Arial" panose="020B0604020202020204" pitchFamily="34" charset="0"/>
                <a:cs typeface="Arial" panose="020B0604020202020204" pitchFamily="34" charset="0"/>
              </a:rPr>
              <a:t>الحد من اصطدام الإنسان بالأجسام الأخرى</a:t>
            </a:r>
            <a:r>
              <a:rPr lang="ar-SA" sz="2400" dirty="0" smtClean="0">
                <a:latin typeface="Arial" panose="020B0604020202020204" pitchFamily="34" charset="0"/>
                <a:cs typeface="Arial" panose="020B0604020202020204" pitchFamily="34" charset="0"/>
              </a:rPr>
              <a:t>: تحتوي غرفة القيادة داخل السيارة على العديد من الأجسام الصلبة التي قد يصطدم بها الإنسان عند وقوع الحادث المروري، ومن هذه الأجسام مقود السيارة، والزجاج الأمامي، والأبواب، بالإضافة إلى إمكانية اصطدام من تحتويهم المركبة ببعضهم البعض، وهذا يُعد خطرًا عليهم جميعًا.</a:t>
            </a:r>
          </a:p>
          <a:p>
            <a:pPr marL="0" indent="0">
              <a:buNone/>
            </a:pPr>
            <a:endParaRPr lang="ar-SA" dirty="0" smtClean="0"/>
          </a:p>
        </p:txBody>
      </p:sp>
    </p:spTree>
    <p:extLst>
      <p:ext uri="{BB962C8B-B14F-4D97-AF65-F5344CB8AC3E}">
        <p14:creationId xmlns:p14="http://schemas.microsoft.com/office/powerpoint/2010/main" val="1594418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ar-SA" sz="4400" dirty="0" smtClean="0">
                <a:latin typeface="Arial" panose="020B0604020202020204" pitchFamily="34" charset="0"/>
                <a:cs typeface="Arial" panose="020B0604020202020204" pitchFamily="34" charset="0"/>
              </a:rPr>
              <a:t>ضرورة وضع حزام الأمام </a:t>
            </a:r>
            <a:endParaRPr lang="he-IL" sz="4400"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p:txBody>
          <a:bodyPr/>
          <a:lstStyle/>
          <a:p>
            <a:pPr algn="just"/>
            <a:r>
              <a:rPr lang="ar-SA" sz="2800" dirty="0" smtClean="0">
                <a:latin typeface="Arial" panose="020B0604020202020204" pitchFamily="34" charset="0"/>
                <a:cs typeface="Arial" panose="020B0604020202020204" pitchFamily="34" charset="0"/>
              </a:rPr>
              <a:t>تحصد الحوادث المرورية يوميًا العديد من الأرواح في شتى أنحاء العالم، وهذا يدل على خطورة عدم استخدام وسائل السلامة العامة أثناء القيادة، والتي تقلل من الأضرار الناجمة عن هذه الحوادث، وإن أهمية حزام الأمان تجعل استخدامه ضرورة قصوى بالنسبة لجميع الركاب دون استثناء، وهذا ما جعل العديد من الدول تتخذ إجراءات صارمة بحق من لا يضعونه بسبب أهمية حزام الأمان ودوره في حماية الإنسان.</a:t>
            </a:r>
          </a:p>
          <a:p>
            <a:endParaRPr lang="ar-SA" dirty="0" smtClean="0"/>
          </a:p>
        </p:txBody>
      </p:sp>
    </p:spTree>
    <p:extLst>
      <p:ext uri="{BB962C8B-B14F-4D97-AF65-F5344CB8AC3E}">
        <p14:creationId xmlns:p14="http://schemas.microsoft.com/office/powerpoint/2010/main" val="126589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283335"/>
            <a:ext cx="10515600" cy="1042228"/>
          </a:xfrm>
        </p:spPr>
        <p:txBody>
          <a:bodyPr/>
          <a:lstStyle/>
          <a:p>
            <a:pPr algn="r"/>
            <a:r>
              <a:rPr lang="ar-SA" dirty="0" smtClean="0">
                <a:latin typeface="Arial" panose="020B0604020202020204" pitchFamily="34" charset="0"/>
                <a:cs typeface="Arial" panose="020B0604020202020204" pitchFamily="34" charset="0"/>
              </a:rPr>
              <a:t>فوائد حزام الأمان</a:t>
            </a:r>
            <a:endParaRPr lang="he-IL" dirty="0">
              <a:latin typeface="Arial" panose="020B0604020202020204" pitchFamily="34" charset="0"/>
              <a:cs typeface="Arial" panose="020B0604020202020204" pitchFamily="34" charset="0"/>
            </a:endParaRPr>
          </a:p>
        </p:txBody>
      </p:sp>
      <p:sp>
        <p:nvSpPr>
          <p:cNvPr id="3" name="מציין מיקום תוכן 2"/>
          <p:cNvSpPr>
            <a:spLocks noGrp="1"/>
          </p:cNvSpPr>
          <p:nvPr>
            <p:ph idx="1"/>
          </p:nvPr>
        </p:nvSpPr>
        <p:spPr>
          <a:xfrm>
            <a:off x="838200" y="1030310"/>
            <a:ext cx="10515600" cy="5602310"/>
          </a:xfrm>
        </p:spPr>
        <p:txBody>
          <a:bodyPr>
            <a:normAutofit/>
          </a:bodyPr>
          <a:lstStyle/>
          <a:p>
            <a:pPr algn="just"/>
            <a:r>
              <a:rPr lang="ar-SA" b="1" dirty="0" smtClean="0">
                <a:latin typeface="Arial" panose="020B0604020202020204" pitchFamily="34" charset="0"/>
                <a:cs typeface="Arial" panose="020B0604020202020204" pitchFamily="34" charset="0"/>
              </a:rPr>
              <a:t>أولا</a:t>
            </a:r>
            <a:r>
              <a:rPr lang="ar-SA" dirty="0" smtClean="0">
                <a:latin typeface="Arial" panose="020B0604020202020204" pitchFamily="34" charset="0"/>
                <a:cs typeface="Arial" panose="020B0604020202020204" pitchFamily="34" charset="0"/>
              </a:rPr>
              <a:t>: يعمل وضعه على التقليل من قوة الاصطدام الذي قد يحدث عندما يحدث اندفاع للأشخاص الموجودين داخل المركبة بسبب اصطدامها مع مركبة أخرى أو جسم آخر، تكون قوة هذا الاندفاع مساوية لسرعة المركبة في قوة الاصطدام، أي أنه إذا كان الشخص يقود مركبته على سرعة 50 كيلومتر في الساعة الواحدة، وحدث ارتطام مع مركبة أخرى، فإن قوة الصدمة في هذه الحالة تعادل السقوط من أعلى مبنى يبلغ ارتفاعه ثلاث طوابق تقريبا. </a:t>
            </a:r>
          </a:p>
          <a:p>
            <a:pPr algn="just"/>
            <a:r>
              <a:rPr lang="ar-SA" b="1" dirty="0" smtClean="0">
                <a:latin typeface="Arial" panose="020B0604020202020204" pitchFamily="34" charset="0"/>
                <a:cs typeface="Arial" panose="020B0604020202020204" pitchFamily="34" charset="0"/>
              </a:rPr>
              <a:t>ثانيا: </a:t>
            </a:r>
            <a:r>
              <a:rPr lang="ar-SA" dirty="0" smtClean="0">
                <a:latin typeface="Arial" panose="020B0604020202020204" pitchFamily="34" charset="0"/>
                <a:cs typeface="Arial" panose="020B0604020202020204" pitchFamily="34" charset="0"/>
              </a:rPr>
              <a:t>إن وضع حزام الأمان يمنع الاصطدام بالأسطح الداخلية في المركبة الأسطح الداخلية في المركبة هي الأبواب و المقود والزجاج واللوحة الأمامية. ويسمى الاصطدام مع الأسطح الداخلية ب (الاصطدام الثاني). حيث أن الاصطدام بهذه الأسطح قد يؤدي إلى حدوث تأثيرات ضارة جدا على الراكب. </a:t>
            </a:r>
          </a:p>
          <a:p>
            <a:pPr algn="just"/>
            <a:r>
              <a:rPr lang="ar-SA" b="1" dirty="0" smtClean="0">
                <a:latin typeface="Arial" panose="020B0604020202020204" pitchFamily="34" charset="0"/>
                <a:cs typeface="Arial" panose="020B0604020202020204" pitchFamily="34" charset="0"/>
              </a:rPr>
              <a:t>ثالثا: </a:t>
            </a:r>
            <a:r>
              <a:rPr lang="ar-SA" dirty="0" smtClean="0">
                <a:latin typeface="Arial" panose="020B0604020202020204" pitchFamily="34" charset="0"/>
                <a:cs typeface="Arial" panose="020B0604020202020204" pitchFamily="34" charset="0"/>
              </a:rPr>
              <a:t>إن وضع حزام الأمان يعمل على حماية الركاب من القذف خارج المركبة لحظة وقوع الاصطدام إن وضع حزام الأمان لا يقتصر على الركاب في المقاعد الأمامية، وإنما الموجودين في المقاعد الخلفية أيضا، حيث أن وضع الحزام يعمل على تثبيت الركاب، وحمايتهم من الارتطام، وإنقاذ حياتهم أيضا. </a:t>
            </a:r>
          </a:p>
          <a:p>
            <a:pPr algn="just"/>
            <a:r>
              <a:rPr lang="ar-SA" b="1" dirty="0" smtClean="0">
                <a:latin typeface="Arial" panose="020B0604020202020204" pitchFamily="34" charset="0"/>
                <a:cs typeface="Arial" panose="020B0604020202020204" pitchFamily="34" charset="0"/>
              </a:rPr>
              <a:t>رابعا: </a:t>
            </a:r>
            <a:r>
              <a:rPr lang="ar-SA" dirty="0" smtClean="0">
                <a:latin typeface="Arial" panose="020B0604020202020204" pitchFamily="34" charset="0"/>
                <a:cs typeface="Arial" panose="020B0604020202020204" pitchFamily="34" charset="0"/>
              </a:rPr>
              <a:t>إن وضع حزام الأمان يمنع اصطدام الأشخاص الموجودين داخل المركبة ببعضهم يعمل على تثبيت الأشخاص في أماكنهم، حيث أن خطورة اصطدامهم ببعضهم البعض لا تقل أهمية عن خطورة اصطدامهم بالأجهزة الصلبة، فكلا الاصطدامين قد يؤديان إلى حدوث أضرار بنفس الدرجة. ويمكن تفسير ذلك، بأنه وفي لحظة الاصطدام فإن قوة الصدمة تعمل على مضاعفة وزن الأشخاص لدرجة أنه قد يصل إلى عشر أضعاف وزنهم الحقيقي. </a:t>
            </a:r>
          </a:p>
          <a:p>
            <a:pPr algn="just"/>
            <a:r>
              <a:rPr lang="ar-SA" b="1" dirty="0" smtClean="0">
                <a:latin typeface="Arial" panose="020B0604020202020204" pitchFamily="34" charset="0"/>
                <a:cs typeface="Arial" panose="020B0604020202020204" pitchFamily="34" charset="0"/>
              </a:rPr>
              <a:t>خامسا: </a:t>
            </a:r>
            <a:r>
              <a:rPr lang="ar-SA" dirty="0" smtClean="0">
                <a:latin typeface="Arial" panose="020B0604020202020204" pitchFamily="34" charset="0"/>
                <a:cs typeface="Arial" panose="020B0604020202020204" pitchFamily="34" charset="0"/>
              </a:rPr>
              <a:t>وضعه يعمل على التقليل من حدوث الوفيات أثبتت الدراسات بأن وضع الحزام من شأنه أن يعمل على تقليل معدل الوفيات من حوادث المرور وذلك بنسبة 50%. في حين أن وضعه يعمل على تقليل معدل الإصابة بنسبة 68%.</a:t>
            </a:r>
          </a:p>
        </p:txBody>
      </p:sp>
    </p:spTree>
    <p:extLst>
      <p:ext uri="{BB962C8B-B14F-4D97-AF65-F5344CB8AC3E}">
        <p14:creationId xmlns:p14="http://schemas.microsoft.com/office/powerpoint/2010/main" val="119097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202785" y="2640169"/>
            <a:ext cx="5005610" cy="1248177"/>
          </a:xfrm>
        </p:spPr>
        <p:txBody>
          <a:bodyPr>
            <a:normAutofit/>
          </a:bodyPr>
          <a:lstStyle/>
          <a:p>
            <a:pPr algn="ctr"/>
            <a:r>
              <a:rPr lang="ar-SA" sz="4800" dirty="0" smtClean="0">
                <a:latin typeface="Arial" panose="020B0604020202020204" pitchFamily="34" charset="0"/>
                <a:cs typeface="Arial" panose="020B0604020202020204" pitchFamily="34" charset="0"/>
              </a:rPr>
              <a:t>شكرا </a:t>
            </a:r>
            <a:r>
              <a:rPr lang="ar-SA" sz="4800" dirty="0" err="1" smtClean="0">
                <a:latin typeface="Arial" panose="020B0604020202020204" pitchFamily="34" charset="0"/>
                <a:cs typeface="Arial" panose="020B0604020202020204" pitchFamily="34" charset="0"/>
              </a:rPr>
              <a:t>للاصغاء</a:t>
            </a:r>
            <a:endParaRPr lang="he-IL"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766758"/>
      </p:ext>
    </p:extLst>
  </p:cSld>
  <p:clrMapOvr>
    <a:masterClrMapping/>
  </p:clrMapOvr>
</p:sld>
</file>

<file path=ppt/theme/theme1.xml><?xml version="1.0" encoding="utf-8"?>
<a:theme xmlns:a="http://schemas.openxmlformats.org/drawingml/2006/main" name="עשן מתפתל">
  <a:themeElements>
    <a:clrScheme name="חציון">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TotalTime>
  <Words>859</Words>
  <Application>Microsoft Office PowerPoint</Application>
  <PresentationFormat>מסך רחב</PresentationFormat>
  <Paragraphs>29</Paragraphs>
  <Slides>8</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8</vt:i4>
      </vt:variant>
    </vt:vector>
  </HeadingPairs>
  <TitlesOfParts>
    <vt:vector size="14" baseType="lpstr">
      <vt:lpstr>Arial</vt:lpstr>
      <vt:lpstr>Century Gothic</vt:lpstr>
      <vt:lpstr>Gisha</vt:lpstr>
      <vt:lpstr>Tahoma</vt:lpstr>
      <vt:lpstr>Wingdings 3</vt:lpstr>
      <vt:lpstr>עשן מתפתל</vt:lpstr>
      <vt:lpstr>تثقيف مروري احزمة الأمان</vt:lpstr>
      <vt:lpstr>هل يجب وضع حزام الأمان بالسيارة؟ لماذا</vt:lpstr>
      <vt:lpstr>ما الهدف من حزام الامان</vt:lpstr>
      <vt:lpstr>أهمية ربط حزام الامان</vt:lpstr>
      <vt:lpstr>أهمية حزام الأمان</vt:lpstr>
      <vt:lpstr>ضرورة وضع حزام الأمام </vt:lpstr>
      <vt:lpstr>فوائد حزام الأمان</vt:lpstr>
      <vt:lpstr>شكرا للاصغاء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تثقيف مروري احزمة الأمان</dc:title>
  <dc:creator>‏‏משתמש Windows</dc:creator>
  <cp:lastModifiedBy>‏‏משתמש Windows</cp:lastModifiedBy>
  <cp:revision>4</cp:revision>
  <dcterms:created xsi:type="dcterms:W3CDTF">2020-01-18T12:45:34Z</dcterms:created>
  <dcterms:modified xsi:type="dcterms:W3CDTF">2020-01-18T13:10:28Z</dcterms:modified>
</cp:coreProperties>
</file>