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4"/>
  </p:sldMasterIdLst>
  <p:sldIdLst>
    <p:sldId id="271" r:id="rId5"/>
    <p:sldId id="27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4" r:id="rId22"/>
    <p:sldId id="273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F33273-F175-4A96-8A2B-F810D4C53AB8}" type="datetimeFigureOut">
              <a:rPr lang="he-IL" smtClean="0"/>
              <a:t>כ"ה/אדר/תש"פ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65E962-AC4F-4FD0-BC3E-4C435F3BD841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WH3_bTyKV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2" descr="C:\Users\User\Documents\פדגוגיה - מסמכים\לוגו עתיד- חדש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1870364" cy="111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1" descr="C:\Users\User\Documents\פדגוגיה - מסמכים\לוגו משרד החינוך מעודכן - אגף א חינוך ילדים  ונוער בסיכון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2656"/>
            <a:ext cx="86409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843808" y="1140224"/>
            <a:ext cx="4572000" cy="5076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endParaRPr lang="he-IL" b="1" dirty="0" smtClean="0">
              <a:effectLst/>
              <a:latin typeface="Times New Roman"/>
              <a:ea typeface="Times New Roman"/>
              <a:cs typeface="David"/>
            </a:endParaRPr>
          </a:p>
          <a:p>
            <a:pPr algn="ctr">
              <a:lnSpc>
                <a:spcPct val="115000"/>
              </a:lnSpc>
            </a:pPr>
            <a:endParaRPr lang="he-IL" b="1" dirty="0">
              <a:latin typeface="Times New Roman"/>
              <a:ea typeface="Times New Roman"/>
              <a:cs typeface="David"/>
            </a:endParaRPr>
          </a:p>
          <a:p>
            <a:pPr algn="ctr">
              <a:lnSpc>
                <a:spcPct val="115000"/>
              </a:lnSpc>
            </a:pPr>
            <a:endParaRPr lang="he-IL" b="1" dirty="0" smtClean="0">
              <a:effectLst/>
              <a:latin typeface="Times New Roman"/>
              <a:ea typeface="Times New Roman"/>
              <a:cs typeface="David"/>
            </a:endParaRPr>
          </a:p>
          <a:p>
            <a:pPr algn="ctr">
              <a:lnSpc>
                <a:spcPct val="115000"/>
              </a:lnSpc>
            </a:pPr>
            <a:r>
              <a:rPr lang="he-IL" b="1" dirty="0" smtClean="0">
                <a:effectLst/>
                <a:latin typeface="Times New Roman"/>
                <a:ea typeface="Times New Roman"/>
                <a:cs typeface="David"/>
              </a:rPr>
              <a:t>קידום נוער תוכנית היל"ה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</a:pPr>
            <a:r>
              <a:rPr lang="he-IL" b="1" dirty="0" smtClean="0">
                <a:effectLst/>
                <a:latin typeface="Times New Roman"/>
                <a:ea typeface="Times New Roman"/>
                <a:cs typeface="David"/>
              </a:rPr>
              <a:t>השכלת יסוד ולימודי השלמה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</a:pPr>
            <a:r>
              <a:rPr lang="he-IL" sz="800" dirty="0" smtClean="0">
                <a:effectLst/>
                <a:latin typeface="Times New Roman"/>
                <a:ea typeface="Times New Roman"/>
                <a:cs typeface="Miriam"/>
              </a:rPr>
              <a:t> 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</a:pPr>
            <a:r>
              <a:rPr lang="he-IL" sz="800" dirty="0" smtClean="0">
                <a:effectLst/>
                <a:latin typeface="Times New Roman"/>
                <a:ea typeface="Times New Roman"/>
                <a:cs typeface="Miriam"/>
              </a:rPr>
              <a:t> 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200000"/>
              </a:lnSpc>
            </a:pPr>
            <a:r>
              <a:rPr lang="he-IL" sz="2400" b="1" dirty="0" smtClean="0">
                <a:effectLst/>
                <a:latin typeface="Times New Roman"/>
                <a:ea typeface="Times New Roman"/>
                <a:cs typeface="Narkisim"/>
              </a:rPr>
              <a:t> "חינוך תעבורתי"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200000"/>
              </a:lnSpc>
            </a:pPr>
            <a:r>
              <a:rPr lang="he-IL" b="1" dirty="0" smtClean="0">
                <a:effectLst/>
                <a:latin typeface="Times New Roman"/>
                <a:ea typeface="Times New Roman"/>
                <a:cs typeface="Narkisim"/>
              </a:rPr>
              <a:t>תוכנית לימודים למסלולי 10 ו-12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200000"/>
              </a:lnSpc>
            </a:pPr>
            <a:r>
              <a:rPr lang="he-IL" b="1" dirty="0" smtClean="0">
                <a:effectLst/>
                <a:latin typeface="Times New Roman"/>
                <a:ea typeface="Times New Roman"/>
                <a:cs typeface="Narkisim"/>
              </a:rPr>
              <a:t>שנה"ל תשע"ו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200000"/>
              </a:lnSpc>
            </a:pPr>
            <a:r>
              <a:rPr lang="ar-SA" b="1" dirty="0" smtClean="0">
                <a:latin typeface="Times New Roman"/>
                <a:ea typeface="Calibri"/>
                <a:cs typeface="Arial"/>
              </a:rPr>
              <a:t>تقديم المعلمة: ايمان دراوشة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</a:pPr>
            <a:r>
              <a:rPr lang="he-IL" b="1" u="none" strike="noStrike" dirty="0" smtClean="0">
                <a:effectLst/>
                <a:latin typeface="Times New Roman"/>
                <a:ea typeface="Times New Roman"/>
                <a:cs typeface="Narkisim"/>
              </a:rPr>
              <a:t> 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</a:pPr>
            <a:r>
              <a:rPr lang="he-IL" sz="800" dirty="0" smtClean="0">
                <a:effectLst/>
                <a:latin typeface="Times New Roman"/>
                <a:ea typeface="Times New Roman"/>
                <a:cs typeface="Miriam"/>
              </a:rPr>
              <a:t> </a:t>
            </a:r>
            <a:endParaRPr lang="en-US" sz="900" dirty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</a:pPr>
            <a:r>
              <a:rPr lang="he-IL" sz="1400" b="1" dirty="0" smtClean="0">
                <a:effectLst/>
                <a:latin typeface="Times New Roman"/>
                <a:ea typeface="Times New Roman"/>
                <a:cs typeface="Narkisim"/>
              </a:rPr>
              <a:t>2019</a:t>
            </a:r>
            <a:endParaRPr lang="en-US" sz="9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9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 smtClean="0">
                <a:latin typeface="David" pitchFamily="34" charset="-79"/>
                <a:cs typeface="David" pitchFamily="34" charset="-79"/>
              </a:rPr>
              <a:t>منطقة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فصل - هيكل ، </a:t>
            </a:r>
            <a:r>
              <a:rPr lang="ar-SA" sz="2800" dirty="0" err="1" smtClean="0">
                <a:latin typeface="David" pitchFamily="34" charset="-79"/>
                <a:cs typeface="David" pitchFamily="34" charset="-79"/>
              </a:rPr>
              <a:t>غيرمعد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> للمرور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، 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>إشارة على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سطح الطريق ، حديقة ، منطقة غير معبدة تقسم الطريق على طوله.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2275" y="3138487"/>
            <a:ext cx="19050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1"/>
            <a:ext cx="67687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8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>
                <a:latin typeface="David" pitchFamily="34" charset="-79"/>
                <a:cs typeface="David" pitchFamily="34" charset="-79"/>
              </a:rPr>
              <a:t>الرصيف - جزء من جانب الطريق من طريق المشاة ، سواء على المستوى مع الطريق أم لا.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 smtClean="0">
                <a:latin typeface="David" pitchFamily="34" charset="-79"/>
                <a:cs typeface="David" pitchFamily="34" charset="-79"/>
              </a:rPr>
            </a:br>
            <a:r>
              <a:rPr lang="en-US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 smtClean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696744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48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800" dirty="0" smtClean="0">
                <a:latin typeface="David" pitchFamily="34" charset="-79"/>
                <a:cs typeface="David" pitchFamily="34" charset="-79"/>
              </a:rPr>
              <a:t>קו עצירה -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קו לרוחב הכביש או לחלקו, המסמן גבול לעצירת רכב סמוך לרמזור, לתמרור "עצור" או לפני מפגש מסילת ברזל או במקום שבו שוטר מכוון את התנועה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.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>
                <a:latin typeface="David" pitchFamily="34" charset="-79"/>
                <a:cs typeface="David" pitchFamily="34" charset="-79"/>
              </a:rPr>
              <a:t>خط التوقف - خط عبر الطريق أو جزئيًا يحدد الحدود لإيقاف مركبة بالقرب من إشارة المرور أو علامة "توقف" أو قبل اجتماع السكك الحديدية أو حيث يقوم ضابط الشرطة بتوجيه حركة المرور.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91276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64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93496" cy="1143000"/>
          </a:xfrm>
        </p:spPr>
        <p:txBody>
          <a:bodyPr>
            <a:noAutofit/>
          </a:bodyPr>
          <a:lstStyle/>
          <a:p>
            <a:pPr lvl="0" algn="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800" dirty="0" smtClean="0">
                <a:latin typeface="David" pitchFamily="34" charset="-79"/>
                <a:cs typeface="David" pitchFamily="34" charset="-79"/>
              </a:rPr>
              <a:t>כביש חד סיטרי -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זהו כביש שתנועת כלי הרכב בו מותרת בכיוון אחד בלבד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.</a:t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>
                <a:latin typeface="David" pitchFamily="34" charset="-79"/>
                <a:cs typeface="David" pitchFamily="34" charset="-79"/>
              </a:rPr>
              <a:t>طريق أحادية الاتجاه - هذا طريق يُسمح فيه فقط بحركة المرور أحادية الاتجاه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628800"/>
            <a:ext cx="69847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0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94322"/>
          </a:xfrm>
        </p:spPr>
        <p:txBody>
          <a:bodyPr>
            <a:noAutofit/>
          </a:bodyPr>
          <a:lstStyle/>
          <a:p>
            <a:pPr lvl="0" algn="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600" dirty="0" smtClean="0">
                <a:latin typeface="David" pitchFamily="34" charset="-79"/>
                <a:cs typeface="David" pitchFamily="34" charset="-79"/>
              </a:rPr>
              <a:t>רחוב משולב - </a:t>
            </a:r>
            <a:r>
              <a:rPr lang="he-IL" sz="2600" dirty="0">
                <a:latin typeface="David" pitchFamily="34" charset="-79"/>
                <a:cs typeface="David" pitchFamily="34" charset="-79"/>
              </a:rPr>
              <a:t>זוהי דרך המיועדת למשחקי ילדים, להולכי רגל ולרכב אשר בכניסה אליה מוצר תמרור מספר 100 המורה על רחוב משולב ועד התמרור המורה על קצה הרחוב המשולב</a:t>
            </a:r>
            <a:r>
              <a:rPr lang="he-IL" sz="2600" dirty="0" smtClean="0">
                <a:latin typeface="David" pitchFamily="34" charset="-79"/>
                <a:cs typeface="David" pitchFamily="34" charset="-79"/>
              </a:rPr>
              <a:t>.</a:t>
            </a:r>
            <a:br>
              <a:rPr lang="he-IL" sz="2600" dirty="0" smtClean="0">
                <a:latin typeface="David" pitchFamily="34" charset="-79"/>
                <a:cs typeface="David" pitchFamily="34" charset="-79"/>
              </a:rPr>
            </a:br>
            <a:r>
              <a:rPr lang="ar-SA" sz="2600" dirty="0">
                <a:latin typeface="David" pitchFamily="34" charset="-79"/>
                <a:cs typeface="David" pitchFamily="34" charset="-79"/>
              </a:rPr>
              <a:t>الشارع </a:t>
            </a:r>
            <a:r>
              <a:rPr lang="ar-SA" sz="2600" dirty="0" smtClean="0">
                <a:latin typeface="David" pitchFamily="34" charset="-79"/>
                <a:cs typeface="David" pitchFamily="34" charset="-79"/>
              </a:rPr>
              <a:t>المدمج </a:t>
            </a:r>
            <a:r>
              <a:rPr lang="ar-SA" sz="2600" dirty="0">
                <a:latin typeface="David" pitchFamily="34" charset="-79"/>
                <a:cs typeface="David" pitchFamily="34" charset="-79"/>
              </a:rPr>
              <a:t>- هذا طريق مصمم لألعاب الأطفال والمشاة والمركبات التي ، عند مدخلها ، عبارة عن علامة مرور 100 علامة ترشد شارعًا متكاملًا وعلامة مرور على حافة الشارع المتكامل.</a:t>
            </a:r>
            <a:r>
              <a:rPr lang="en-US" sz="26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600" dirty="0">
                <a:latin typeface="David" pitchFamily="34" charset="-79"/>
                <a:cs typeface="David" pitchFamily="34" charset="-79"/>
              </a:rPr>
            </a:br>
            <a:endParaRPr lang="he-IL" sz="26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69847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7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Autofit/>
          </a:bodyPr>
          <a:lstStyle/>
          <a:p>
            <a:pPr lvl="0" algn="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800" dirty="0" smtClean="0">
                <a:latin typeface="David" pitchFamily="34" charset="-79"/>
                <a:cs typeface="David" pitchFamily="34" charset="-79"/>
              </a:rPr>
              <a:t>קו הפרדה רצוף -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תפקידו להפריד בין תנועות הבאות מכיוונים שונים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.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/>
            </a:r>
            <a:br>
              <a:rPr lang="ar-SA" sz="2800" dirty="0">
                <a:latin typeface="David" pitchFamily="34" charset="-79"/>
                <a:cs typeface="David" pitchFamily="34" charset="-79"/>
              </a:rPr>
            </a:br>
            <a:r>
              <a:rPr lang="ar-SA" sz="2800" dirty="0">
                <a:latin typeface="David" pitchFamily="34" charset="-79"/>
                <a:cs typeface="David" pitchFamily="34" charset="-79"/>
              </a:rPr>
              <a:t>خط الفصل المستمر - وظيفتها لفصل الحركات التالية من اتجاهات مختلفة.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ar-SA" sz="2800" dirty="0" smtClean="0">
                <a:latin typeface="David" pitchFamily="34" charset="-79"/>
                <a:cs typeface="David" pitchFamily="34" charset="-79"/>
              </a:rPr>
            </a:br>
            <a:r>
              <a:rPr lang="en-US" sz="28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9847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1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800" dirty="0" smtClean="0">
                <a:latin typeface="David" pitchFamily="34" charset="-79"/>
                <a:cs typeface="David" pitchFamily="34" charset="-79"/>
              </a:rPr>
              <a:t>קו קטעים -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מטרתם להפריד בין הנתיבים בכביש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.</a:t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>
                <a:latin typeface="David" pitchFamily="34" charset="-79"/>
                <a:cs typeface="David" pitchFamily="34" charset="-79"/>
              </a:rPr>
              <a:t>جزء الخط - الغرض منه هو فصل ممرات الطريق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9127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63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sz="2800" dirty="0" smtClean="0">
                <a:latin typeface="David" pitchFamily="34" charset="-79"/>
                <a:cs typeface="David" pitchFamily="34" charset="-79"/>
              </a:rPr>
              <a:t>כביש דו סיטרי -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זהו כביש שתנועת כלי הרכב בו מותרת בשני הכיוונים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.</a:t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>
                <a:latin typeface="David" pitchFamily="34" charset="-79"/>
                <a:cs typeface="David" pitchFamily="34" charset="-79"/>
              </a:rPr>
              <a:t>طريق ذو اتجاهين - هذا طريق يُسمح فيه لكلتا المركبتين في كلا الاتجاهين.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18724"/>
            <a:ext cx="6356149" cy="473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مشاهدة فيديو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https://www.youtube.com/watch?v=QWH3_bTyKV8</a:t>
            </a:r>
            <a:endParaRPr lang="ar-SA" dirty="0" smtClean="0"/>
          </a:p>
          <a:p>
            <a:r>
              <a:rPr lang="ar-SA" dirty="0" smtClean="0"/>
              <a:t>فيديو يتحدث عن أجزاء الطريق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86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على الاصغاء</a:t>
            </a:r>
            <a:r>
              <a:rPr lang="he-IL" dirty="0" smtClean="0"/>
              <a:t>!!</a:t>
            </a:r>
            <a:endParaRPr lang="he-IL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7202412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أجزاء الطريق</a:t>
            </a:r>
            <a:endParaRPr lang="he-I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275" y="19431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632848" cy="1512168"/>
          </a:xfrm>
        </p:spPr>
        <p:txBody>
          <a:bodyPr>
            <a:noAutofit/>
          </a:bodyPr>
          <a:lstStyle/>
          <a:p>
            <a:pPr lvl="0" algn="r"/>
            <a:r>
              <a:rPr lang="he-IL" sz="26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600" dirty="0" smtClean="0">
                <a:latin typeface="David" pitchFamily="34" charset="-79"/>
                <a:cs typeface="David" pitchFamily="34" charset="-79"/>
              </a:rPr>
            </a:br>
            <a:r>
              <a:rPr lang="ar-SA" sz="2600" dirty="0">
                <a:latin typeface="David" pitchFamily="34" charset="-79"/>
                <a:cs typeface="David" pitchFamily="34" charset="-79"/>
              </a:rPr>
              <a:t>مسار </a:t>
            </a:r>
            <a:r>
              <a:rPr lang="ar-SA" sz="2600" dirty="0" smtClean="0">
                <a:latin typeface="David" pitchFamily="34" charset="-79"/>
                <a:cs typeface="David" pitchFamily="34" charset="-79"/>
              </a:rPr>
              <a:t>-يعد </a:t>
            </a:r>
            <a:r>
              <a:rPr lang="ar-SA" sz="2600" dirty="0">
                <a:latin typeface="David" pitchFamily="34" charset="-79"/>
                <a:cs typeface="David" pitchFamily="34" charset="-79"/>
              </a:rPr>
              <a:t>جزء من عرض الطريق ، سواء كان محددًا أو غير محدد ، كافيًا لعمود واحد من حركة المرور باستثناء مركبة ذات دفعتين.</a:t>
            </a:r>
            <a:r>
              <a:rPr lang="en-US" sz="26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600" dirty="0">
                <a:latin typeface="David" pitchFamily="34" charset="-79"/>
                <a:cs typeface="David" pitchFamily="34" charset="-79"/>
              </a:rPr>
            </a:br>
            <a:endParaRPr lang="he-IL" sz="26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56792"/>
            <a:ext cx="7131623" cy="492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7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/>
            <a:r>
              <a:rPr lang="ar-SA" sz="2800" dirty="0">
                <a:latin typeface="David" pitchFamily="34" charset="-79"/>
                <a:cs typeface="David" pitchFamily="34" charset="-79"/>
              </a:rPr>
              <a:t/>
            </a:r>
            <a:br>
              <a:rPr lang="ar-SA" sz="2800" dirty="0">
                <a:latin typeface="David" pitchFamily="34" charset="-79"/>
                <a:cs typeface="David" pitchFamily="34" charset="-79"/>
              </a:rPr>
            </a:br>
            <a:r>
              <a:rPr lang="ar-SA" sz="2800" dirty="0" smtClean="0">
                <a:latin typeface="David" pitchFamily="34" charset="-79"/>
                <a:cs typeface="David" pitchFamily="34" charset="-79"/>
              </a:rPr>
              <a:t>ممر عبور مشاة –جزء من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الطريق الذي يتميز </a:t>
            </a:r>
            <a:r>
              <a:rPr lang="ar-SA" sz="2800" dirty="0" err="1" smtClean="0">
                <a:latin typeface="David" pitchFamily="34" charset="-79"/>
                <a:cs typeface="David" pitchFamily="34" charset="-79"/>
              </a:rPr>
              <a:t>بأشارة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> على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طريق أو علامة على الطريق كما يجب أن يعبرها المشاة.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40768"/>
            <a:ext cx="741682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830" y="1371166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1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>
                <a:latin typeface="David" pitchFamily="34" charset="-79"/>
                <a:cs typeface="David" pitchFamily="34" charset="-79"/>
              </a:rPr>
              <a:t>جانب الطريق:  المنطقة بجانب الرصيف ، بالقرب من حافة الطريق ، بعرض يصل إلى 3 أمتار أو إلى حافة قناة الصرف ، مع جانب القناة على بعد أقل من 3 أمتار من حافة الطريق.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844824"/>
            <a:ext cx="69847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2274"/>
          </a:xfrm>
        </p:spPr>
        <p:txBody>
          <a:bodyPr>
            <a:noAutofit/>
          </a:bodyPr>
          <a:lstStyle/>
          <a:p>
            <a:pPr lvl="0" algn="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 smtClean="0">
                <a:latin typeface="David" pitchFamily="34" charset="-79"/>
                <a:cs typeface="David" pitchFamily="34" charset="-79"/>
              </a:rPr>
              <a:t>الطريق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- الشارع ، الزقاق ، المربع ، السكك الحديدية ، العبور ، الجسر أو أي مساحة مفتوحة يحق للجمهور عبورها. يشمل مصطلح "الطريق" الأرصفة ومناطق الفصل والمسارات على طول جانب الطريق.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093" y="3030488"/>
            <a:ext cx="3621109" cy="38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93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SA" sz="2800" dirty="0" smtClean="0">
                <a:latin typeface="David" pitchFamily="34" charset="-79"/>
                <a:cs typeface="David" pitchFamily="34" charset="-79"/>
              </a:rPr>
              <a:t>تقاطع(مفرق)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- منطقة تم إنشاؤها عن طريق اجتماع طريقين أو أكثر.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72728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4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>
                <a:latin typeface="David" pitchFamily="34" charset="-79"/>
                <a:cs typeface="David" pitchFamily="34" charset="-79"/>
              </a:rPr>
              <a:t>الطريق - جزء من الطريق مخصص لحركة مرور المركبات ولا يشمل 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>جانب الطريق (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שולים)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72007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3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28998"/>
          </a:xfrm>
        </p:spPr>
        <p:txBody>
          <a:bodyPr>
            <a:noAutofit/>
          </a:bodyPr>
          <a:lstStyle/>
          <a:p>
            <a:pPr lvl="0" algn="r"/>
            <a:r>
              <a:rPr lang="he-IL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2800" dirty="0" smtClean="0">
                <a:latin typeface="David" pitchFamily="34" charset="-79"/>
                <a:cs typeface="David" pitchFamily="34" charset="-79"/>
              </a:rPr>
            </a:br>
            <a:r>
              <a:rPr lang="en-US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 smtClean="0">
                <a:latin typeface="David" pitchFamily="34" charset="-79"/>
                <a:cs typeface="David" pitchFamily="34" charset="-79"/>
              </a:rPr>
            </a:br>
            <a:r>
              <a:rPr lang="ar-SA" sz="2800" dirty="0">
                <a:latin typeface="David" pitchFamily="34" charset="-79"/>
                <a:cs typeface="David" pitchFamily="34" charset="-79"/>
              </a:rPr>
              <a:t>درب - طريق أو جزء من الطريق 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>والذي لا يعد طريقًا ولكنه معدا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لنوع 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>سيارة مخصص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أو 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>للعبور منه (دراجة </a:t>
            </a:r>
            <a:r>
              <a:rPr lang="ar-SA" sz="2800" dirty="0">
                <a:latin typeface="David" pitchFamily="34" charset="-79"/>
                <a:cs typeface="David" pitchFamily="34" charset="-79"/>
              </a:rPr>
              <a:t>أو مشاة).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>
                <a:latin typeface="David" pitchFamily="34" charset="-79"/>
                <a:cs typeface="David" pitchFamily="34" charset="-79"/>
              </a:rPr>
            </a:b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9847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476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195B84F4B683A42B62D0377074E3954" ma:contentTypeVersion="1" ma:contentTypeDescription="צור מסמך חדש." ma:contentTypeScope="" ma:versionID="8bcf590dd2d31b6c9fd897bef49d3a9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5d0be1c5bbf6cd520794c7c6a47399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3B7FDC-B4A0-4394-A295-EF402E56920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071952-9C61-42F7-9665-AC68FE7448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B5260-85B8-4176-B06A-A69A000F2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10582</TotalTime>
  <Words>51</Words>
  <Application>Microsoft Office PowerPoint</Application>
  <PresentationFormat>‫הצגה על המסך (4:3)</PresentationFormat>
  <Paragraphs>34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30" baseType="lpstr">
      <vt:lpstr>Arial</vt:lpstr>
      <vt:lpstr>Calibri</vt:lpstr>
      <vt:lpstr>David</vt:lpstr>
      <vt:lpstr>Gill Sans MT</vt:lpstr>
      <vt:lpstr>Majalla UI</vt:lpstr>
      <vt:lpstr>Miriam</vt:lpstr>
      <vt:lpstr>Narkisim</vt:lpstr>
      <vt:lpstr>Times New Roman</vt:lpstr>
      <vt:lpstr>Verdana</vt:lpstr>
      <vt:lpstr>Wingdings 2</vt:lpstr>
      <vt:lpstr>Solstice</vt:lpstr>
      <vt:lpstr>מצגת של PowerPoint‏</vt:lpstr>
      <vt:lpstr>أجزاء الطريق</vt:lpstr>
      <vt:lpstr> مسار -يعد جزء من عرض الطريق ، سواء كان محددًا أو غير محدد ، كافيًا لعمود واحد من حركة المرور باستثناء مركبة ذات دفعتين. </vt:lpstr>
      <vt:lpstr> ممر عبور مشاة –جزء من الطريق الذي يتميز بأشارة على طريق أو علامة على الطريق كما يجب أن يعبرها المشاة. </vt:lpstr>
      <vt:lpstr> جانب الطريق:  المنطقة بجانب الرصيف ، بالقرب من حافة الطريق ، بعرض يصل إلى 3 أمتار أو إلى حافة قناة الصرف ، مع جانب القناة على بعد أقل من 3 أمتار من حافة الطريق.</vt:lpstr>
      <vt:lpstr> الطريق - الشارع ، الزقاق ، المربع ، السكك الحديدية ، العبور ، الجسر أو أي مساحة مفتوحة يحق للجمهور عبورها. يشمل مصطلح "الطريق" الأرصفة ومناطق الفصل والمسارات على طول جانب الطريق. </vt:lpstr>
      <vt:lpstr>تقاطع(مفرق) - منطقة تم إنشاؤها عن طريق اجتماع طريقين أو أكثر. </vt:lpstr>
      <vt:lpstr> الطريق - جزء من الطريق مخصص لحركة مرور المركبات ولا يشمل جانب الطريق (שולים)</vt:lpstr>
      <vt:lpstr>  درب - طريق أو جزء من الطريق والذي لا يعد طريقًا ولكنه معدا لنوع سيارة مخصص أو للعبور منه (دراجة أو مشاة). </vt:lpstr>
      <vt:lpstr> منطقة فصل - هيكل ، غيرمعد للمرور ، إشارة على سطح الطريق ، حديقة ، منطقة غير معبدة تقسم الطريق على طوله. </vt:lpstr>
      <vt:lpstr>  الرصيف - جزء من جانب الطريق من طريق المشاة ، سواء على المستوى مع الطريق أم لا.  </vt:lpstr>
      <vt:lpstr> קו עצירה - קו לרוחב הכביש או לחלקו, המסמן גבול לעצירת רכב סמוך לרמזור, לתמרור "עצור" או לפני מפגש מסילת ברזל או במקום שבו שוטר מכוון את התנועה. خط التوقف - خط عبر الطريق أو جزئيًا يحدد الحدود لإيقاف مركبة بالقرب من إشارة المرور أو علامة "توقف" أو قبل اجتماع السكك الحديدية أو حيث يقوم ضابط الشرطة بتوجيه حركة المرور. </vt:lpstr>
      <vt:lpstr> כביש חד סיטרי - זהו כביש שתנועת כלי הרכב בו מותרת בכיוון אחד בלבד. طريق أحادية الاتجاه - هذا طريق يُسمح فيه فقط بحركة المرور أحادية الاتجاه </vt:lpstr>
      <vt:lpstr> רחוב משולב - זוהי דרך המיועדת למשחקי ילדים, להולכי רגל ולרכב אשר בכניסה אליה מוצר תמרור מספר 100 המורה על רחוב משולב ועד התמרור המורה על קצה הרחוב המשולב. الشارع المدمج - هذا طريق مصمم لألعاب الأطفال والمشاة والمركبات التي ، عند مدخلها ، عبارة عن علامة مرور 100 علامة ترشد شارعًا متكاملًا وعلامة مرور على حافة الشارع المتكامل. </vt:lpstr>
      <vt:lpstr> קו הפרדה רצוף - תפקידו להפריד בין תנועות הבאות מכיוונים שונים. خط الفصل المستمر - وظيفتها لفصل الحركات التالية من اتجاهات مختلفة.  </vt:lpstr>
      <vt:lpstr> קו קטעים - מטרתם להפריד בין הנתיבים בכביש. جزء الخط - الغرض منه هو فصل ممرات الطريق </vt:lpstr>
      <vt:lpstr>כביש דו סיטרי - זהו כביש שתנועת כלי הרכב בו מותרת בשני הכיוונים. طريق ذو اتجاهين - هذا طريق يُسمح فيه لكلتا المركبتين في كلا الاتجاهين.</vt:lpstr>
      <vt:lpstr>مشاهدة فيديو</vt:lpstr>
      <vt:lpstr>شكرا على الاصغاء!!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נתיב - חלק מרוחבו של כביש, בין שסומן ובין שלא סומן המספיק לתנועת טור אחד של כלי רכב פרט לרכב הנע על שני גלגלים.</dc:title>
  <dc:creator>ziva</dc:creator>
  <cp:lastModifiedBy>‏‏משתמש Windows</cp:lastModifiedBy>
  <cp:revision>18</cp:revision>
  <dcterms:created xsi:type="dcterms:W3CDTF">2015-09-29T23:36:33Z</dcterms:created>
  <dcterms:modified xsi:type="dcterms:W3CDTF">2020-03-21T14:59:29Z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0x0101007195B84F4B683A42B62D0377074E3954</vt:lpwstr>
  </property>
</Properties>
</file>