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68" r:id="rId5"/>
    <p:sldId id="259" r:id="rId6"/>
    <p:sldId id="260" r:id="rId7"/>
    <p:sldId id="261" r:id="rId8"/>
    <p:sldId id="262" r:id="rId9"/>
    <p:sldId id="263" r:id="rId10"/>
    <p:sldId id="264" r:id="rId11"/>
    <p:sldId id="265" r:id="rId12"/>
    <p:sldId id="266" r:id="rId13"/>
    <p:sldId id="267" r:id="rId14"/>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C91072F8-C2DC-4A09-B564-8DF24AF20482}" type="datetimeFigureOut">
              <a:rPr lang="he-IL" smtClean="0"/>
              <a:t>ו'/שבט/תש"פ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3C58E5DD-D1AD-448D-AA16-B348369107AB}" type="slidenum">
              <a:rPr lang="he-IL" smtClean="0"/>
              <a:t>‹#›</a:t>
            </a:fld>
            <a:endParaRPr lang="he-IL"/>
          </a:p>
        </p:txBody>
      </p:sp>
    </p:spTree>
    <p:extLst>
      <p:ext uri="{BB962C8B-B14F-4D97-AF65-F5344CB8AC3E}">
        <p14:creationId xmlns:p14="http://schemas.microsoft.com/office/powerpoint/2010/main" val="2742736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C91072F8-C2DC-4A09-B564-8DF24AF20482}" type="datetimeFigureOut">
              <a:rPr lang="he-IL" smtClean="0"/>
              <a:t>ו'/שבט/תש"פ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3C58E5DD-D1AD-448D-AA16-B348369107AB}" type="slidenum">
              <a:rPr lang="he-IL" smtClean="0"/>
              <a:t>‹#›</a:t>
            </a:fld>
            <a:endParaRPr lang="he-IL"/>
          </a:p>
        </p:txBody>
      </p:sp>
    </p:spTree>
    <p:extLst>
      <p:ext uri="{BB962C8B-B14F-4D97-AF65-F5344CB8AC3E}">
        <p14:creationId xmlns:p14="http://schemas.microsoft.com/office/powerpoint/2010/main" val="3290315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C91072F8-C2DC-4A09-B564-8DF24AF20482}" type="datetimeFigureOut">
              <a:rPr lang="he-IL" smtClean="0"/>
              <a:t>ו'/שבט/תש"פ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3C58E5DD-D1AD-448D-AA16-B348369107AB}" type="slidenum">
              <a:rPr lang="he-IL" smtClean="0"/>
              <a:t>‹#›</a:t>
            </a:fld>
            <a:endParaRPr lang="he-IL"/>
          </a:p>
        </p:txBody>
      </p:sp>
    </p:spTree>
    <p:extLst>
      <p:ext uri="{BB962C8B-B14F-4D97-AF65-F5344CB8AC3E}">
        <p14:creationId xmlns:p14="http://schemas.microsoft.com/office/powerpoint/2010/main" val="328260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C91072F8-C2DC-4A09-B564-8DF24AF20482}" type="datetimeFigureOut">
              <a:rPr lang="he-IL" smtClean="0"/>
              <a:t>ו'/שבט/תש"פ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3C58E5DD-D1AD-448D-AA16-B348369107AB}" type="slidenum">
              <a:rPr lang="he-IL" smtClean="0"/>
              <a:t>‹#›</a:t>
            </a:fld>
            <a:endParaRPr lang="he-IL"/>
          </a:p>
        </p:txBody>
      </p:sp>
    </p:spTree>
    <p:extLst>
      <p:ext uri="{BB962C8B-B14F-4D97-AF65-F5344CB8AC3E}">
        <p14:creationId xmlns:p14="http://schemas.microsoft.com/office/powerpoint/2010/main" val="707101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ערוך סגנונות טקסט של תבנית בסיס</a:t>
            </a:r>
          </a:p>
        </p:txBody>
      </p:sp>
      <p:sp>
        <p:nvSpPr>
          <p:cNvPr id="4" name="מציין מיקום של תאריך 3"/>
          <p:cNvSpPr>
            <a:spLocks noGrp="1"/>
          </p:cNvSpPr>
          <p:nvPr>
            <p:ph type="dt" sz="half" idx="10"/>
          </p:nvPr>
        </p:nvSpPr>
        <p:spPr/>
        <p:txBody>
          <a:bodyPr/>
          <a:lstStyle/>
          <a:p>
            <a:fld id="{C91072F8-C2DC-4A09-B564-8DF24AF20482}" type="datetimeFigureOut">
              <a:rPr lang="he-IL" smtClean="0"/>
              <a:t>ו'/שבט/תש"פ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3C58E5DD-D1AD-448D-AA16-B348369107AB}" type="slidenum">
              <a:rPr lang="he-IL" smtClean="0"/>
              <a:t>‹#›</a:t>
            </a:fld>
            <a:endParaRPr lang="he-IL"/>
          </a:p>
        </p:txBody>
      </p:sp>
    </p:spTree>
    <p:extLst>
      <p:ext uri="{BB962C8B-B14F-4D97-AF65-F5344CB8AC3E}">
        <p14:creationId xmlns:p14="http://schemas.microsoft.com/office/powerpoint/2010/main" val="5135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C91072F8-C2DC-4A09-B564-8DF24AF20482}" type="datetimeFigureOut">
              <a:rPr lang="he-IL" smtClean="0"/>
              <a:t>ו'/שבט/תש"פ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3C58E5DD-D1AD-448D-AA16-B348369107AB}" type="slidenum">
              <a:rPr lang="he-IL" smtClean="0"/>
              <a:t>‹#›</a:t>
            </a:fld>
            <a:endParaRPr lang="he-IL"/>
          </a:p>
        </p:txBody>
      </p:sp>
    </p:spTree>
    <p:extLst>
      <p:ext uri="{BB962C8B-B14F-4D97-AF65-F5344CB8AC3E}">
        <p14:creationId xmlns:p14="http://schemas.microsoft.com/office/powerpoint/2010/main" val="911992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C91072F8-C2DC-4A09-B564-8DF24AF20482}" type="datetimeFigureOut">
              <a:rPr lang="he-IL" smtClean="0"/>
              <a:t>ו'/שבט/תש"פ</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3C58E5DD-D1AD-448D-AA16-B348369107AB}" type="slidenum">
              <a:rPr lang="he-IL" smtClean="0"/>
              <a:t>‹#›</a:t>
            </a:fld>
            <a:endParaRPr lang="he-IL"/>
          </a:p>
        </p:txBody>
      </p:sp>
    </p:spTree>
    <p:extLst>
      <p:ext uri="{BB962C8B-B14F-4D97-AF65-F5344CB8AC3E}">
        <p14:creationId xmlns:p14="http://schemas.microsoft.com/office/powerpoint/2010/main" val="546647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C91072F8-C2DC-4A09-B564-8DF24AF20482}" type="datetimeFigureOut">
              <a:rPr lang="he-IL" smtClean="0"/>
              <a:t>ו'/שבט/תש"פ</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3C58E5DD-D1AD-448D-AA16-B348369107AB}" type="slidenum">
              <a:rPr lang="he-IL" smtClean="0"/>
              <a:t>‹#›</a:t>
            </a:fld>
            <a:endParaRPr lang="he-IL"/>
          </a:p>
        </p:txBody>
      </p:sp>
    </p:spTree>
    <p:extLst>
      <p:ext uri="{BB962C8B-B14F-4D97-AF65-F5344CB8AC3E}">
        <p14:creationId xmlns:p14="http://schemas.microsoft.com/office/powerpoint/2010/main" val="330367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C91072F8-C2DC-4A09-B564-8DF24AF20482}" type="datetimeFigureOut">
              <a:rPr lang="he-IL" smtClean="0"/>
              <a:t>ו'/שבט/תש"פ</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3C58E5DD-D1AD-448D-AA16-B348369107AB}" type="slidenum">
              <a:rPr lang="he-IL" smtClean="0"/>
              <a:t>‹#›</a:t>
            </a:fld>
            <a:endParaRPr lang="he-IL"/>
          </a:p>
        </p:txBody>
      </p:sp>
    </p:spTree>
    <p:extLst>
      <p:ext uri="{BB962C8B-B14F-4D97-AF65-F5344CB8AC3E}">
        <p14:creationId xmlns:p14="http://schemas.microsoft.com/office/powerpoint/2010/main" val="554729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מציין מיקום של תאריך 4"/>
          <p:cNvSpPr>
            <a:spLocks noGrp="1"/>
          </p:cNvSpPr>
          <p:nvPr>
            <p:ph type="dt" sz="half" idx="10"/>
          </p:nvPr>
        </p:nvSpPr>
        <p:spPr/>
        <p:txBody>
          <a:bodyPr/>
          <a:lstStyle/>
          <a:p>
            <a:fld id="{C91072F8-C2DC-4A09-B564-8DF24AF20482}" type="datetimeFigureOut">
              <a:rPr lang="he-IL" smtClean="0"/>
              <a:t>ו'/שבט/תש"פ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3C58E5DD-D1AD-448D-AA16-B348369107AB}" type="slidenum">
              <a:rPr lang="he-IL" smtClean="0"/>
              <a:t>‹#›</a:t>
            </a:fld>
            <a:endParaRPr lang="he-IL"/>
          </a:p>
        </p:txBody>
      </p:sp>
    </p:spTree>
    <p:extLst>
      <p:ext uri="{BB962C8B-B14F-4D97-AF65-F5344CB8AC3E}">
        <p14:creationId xmlns:p14="http://schemas.microsoft.com/office/powerpoint/2010/main" val="193132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מציין מיקום של תאריך 4"/>
          <p:cNvSpPr>
            <a:spLocks noGrp="1"/>
          </p:cNvSpPr>
          <p:nvPr>
            <p:ph type="dt" sz="half" idx="10"/>
          </p:nvPr>
        </p:nvSpPr>
        <p:spPr/>
        <p:txBody>
          <a:bodyPr/>
          <a:lstStyle/>
          <a:p>
            <a:fld id="{C91072F8-C2DC-4A09-B564-8DF24AF20482}" type="datetimeFigureOut">
              <a:rPr lang="he-IL" smtClean="0"/>
              <a:t>ו'/שבט/תש"פ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3C58E5DD-D1AD-448D-AA16-B348369107AB}" type="slidenum">
              <a:rPr lang="he-IL" smtClean="0"/>
              <a:t>‹#›</a:t>
            </a:fld>
            <a:endParaRPr lang="he-IL"/>
          </a:p>
        </p:txBody>
      </p:sp>
    </p:spTree>
    <p:extLst>
      <p:ext uri="{BB962C8B-B14F-4D97-AF65-F5344CB8AC3E}">
        <p14:creationId xmlns:p14="http://schemas.microsoft.com/office/powerpoint/2010/main" val="30740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91072F8-C2DC-4A09-B564-8DF24AF20482}" type="datetimeFigureOut">
              <a:rPr lang="he-IL" smtClean="0"/>
              <a:t>ו'/שבט/תש"פ</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C58E5DD-D1AD-448D-AA16-B348369107AB}" type="slidenum">
              <a:rPr lang="he-IL" smtClean="0"/>
              <a:t>‹#›</a:t>
            </a:fld>
            <a:endParaRPr lang="he-IL"/>
          </a:p>
        </p:txBody>
      </p:sp>
    </p:spTree>
    <p:extLst>
      <p:ext uri="{BB962C8B-B14F-4D97-AF65-F5344CB8AC3E}">
        <p14:creationId xmlns:p14="http://schemas.microsoft.com/office/powerpoint/2010/main" val="24984473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5AhrAga6iHA" TargetMode="External"/><Relationship Id="rId2" Type="http://schemas.openxmlformats.org/officeDocument/2006/relationships/hyperlink" Target="https://www.youtube.com/watch?v=xBJ28lZ5n6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youtube.com/watch?v=L8ClCWGl5m4"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youtube.com/watch?v=Di8GjfRLb5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tbqpk_lOnG8" TargetMode="External"/><Relationship Id="rId2" Type="http://schemas.openxmlformats.org/officeDocument/2006/relationships/hyperlink" Target="https://www.youtube.com/watch?v=EfCq6Q1RAQI"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631065" y="491298"/>
            <a:ext cx="3610378" cy="2387600"/>
          </a:xfrm>
        </p:spPr>
        <p:txBody>
          <a:bodyPr/>
          <a:lstStyle/>
          <a:p>
            <a:r>
              <a:rPr lang="ar-SA" dirty="0" smtClean="0"/>
              <a:t>تثقيف مروري - التعب</a:t>
            </a:r>
            <a:endParaRPr lang="he-IL" dirty="0"/>
          </a:p>
        </p:txBody>
      </p:sp>
      <p:sp>
        <p:nvSpPr>
          <p:cNvPr id="3" name="כותרת משנה 2"/>
          <p:cNvSpPr>
            <a:spLocks noGrp="1"/>
          </p:cNvSpPr>
          <p:nvPr>
            <p:ph type="subTitle" idx="1"/>
          </p:nvPr>
        </p:nvSpPr>
        <p:spPr>
          <a:xfrm>
            <a:off x="3876541" y="4984123"/>
            <a:ext cx="7534141" cy="786081"/>
          </a:xfrm>
        </p:spPr>
        <p:txBody>
          <a:bodyPr/>
          <a:lstStyle/>
          <a:p>
            <a:r>
              <a:rPr lang="ar-SA" dirty="0" smtClean="0"/>
              <a:t>اعداد المعلمة: ايمان دراوشة</a:t>
            </a:r>
            <a:endParaRPr lang="he-IL" dirty="0"/>
          </a:p>
        </p:txBody>
      </p:sp>
      <p:pic>
        <p:nvPicPr>
          <p:cNvPr id="4" name="תמונה 3"/>
          <p:cNvPicPr>
            <a:picLocks noChangeAspect="1"/>
          </p:cNvPicPr>
          <p:nvPr/>
        </p:nvPicPr>
        <p:blipFill>
          <a:blip r:embed="rId2"/>
          <a:stretch>
            <a:fillRect/>
          </a:stretch>
        </p:blipFill>
        <p:spPr>
          <a:xfrm>
            <a:off x="4572000" y="0"/>
            <a:ext cx="7620000" cy="4762500"/>
          </a:xfrm>
          <a:prstGeom prst="rect">
            <a:avLst/>
          </a:prstGeom>
        </p:spPr>
      </p:pic>
    </p:spTree>
    <p:extLst>
      <p:ext uri="{BB962C8B-B14F-4D97-AF65-F5344CB8AC3E}">
        <p14:creationId xmlns:p14="http://schemas.microsoft.com/office/powerpoint/2010/main" val="30918470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p:txBody>
          <a:bodyPr/>
          <a:lstStyle/>
          <a:p>
            <a:endParaRPr lang="he-IL"/>
          </a:p>
        </p:txBody>
      </p:sp>
    </p:spTree>
    <p:extLst>
      <p:ext uri="{BB962C8B-B14F-4D97-AF65-F5344CB8AC3E}">
        <p14:creationId xmlns:p14="http://schemas.microsoft.com/office/powerpoint/2010/main" val="6799967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p:txBody>
          <a:bodyPr/>
          <a:lstStyle/>
          <a:p>
            <a:endParaRPr lang="he-IL"/>
          </a:p>
        </p:txBody>
      </p:sp>
    </p:spTree>
    <p:extLst>
      <p:ext uri="{BB962C8B-B14F-4D97-AF65-F5344CB8AC3E}">
        <p14:creationId xmlns:p14="http://schemas.microsoft.com/office/powerpoint/2010/main" val="1103935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p:txBody>
          <a:bodyPr/>
          <a:lstStyle/>
          <a:p>
            <a:endParaRPr lang="he-IL"/>
          </a:p>
        </p:txBody>
      </p:sp>
    </p:spTree>
    <p:extLst>
      <p:ext uri="{BB962C8B-B14F-4D97-AF65-F5344CB8AC3E}">
        <p14:creationId xmlns:p14="http://schemas.microsoft.com/office/powerpoint/2010/main" val="39057824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p:txBody>
          <a:bodyPr/>
          <a:lstStyle/>
          <a:p>
            <a:endParaRPr lang="he-IL"/>
          </a:p>
        </p:txBody>
      </p:sp>
    </p:spTree>
    <p:extLst>
      <p:ext uri="{BB962C8B-B14F-4D97-AF65-F5344CB8AC3E}">
        <p14:creationId xmlns:p14="http://schemas.microsoft.com/office/powerpoint/2010/main" val="733336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التعب واشكالية تمييزه</a:t>
            </a:r>
            <a:endParaRPr lang="he-IL" dirty="0"/>
          </a:p>
        </p:txBody>
      </p:sp>
      <p:sp>
        <p:nvSpPr>
          <p:cNvPr id="3" name="מציין מיקום תוכן 2"/>
          <p:cNvSpPr>
            <a:spLocks noGrp="1"/>
          </p:cNvSpPr>
          <p:nvPr>
            <p:ph idx="1"/>
          </p:nvPr>
        </p:nvSpPr>
        <p:spPr/>
        <p:txBody>
          <a:bodyPr>
            <a:normAutofit fontScale="92500"/>
          </a:bodyPr>
          <a:lstStyle/>
          <a:p>
            <a:r>
              <a:rPr lang="ar-SA" dirty="0" smtClean="0"/>
              <a:t>العامل الصامت لحوادث الطرق</a:t>
            </a:r>
            <a:r>
              <a:rPr lang="en-US" dirty="0" smtClean="0">
                <a:hlinkClick r:id="rId2"/>
              </a:rPr>
              <a:t>https://www.youtube.com/watch?v=xBJ28lZ5n6s</a:t>
            </a:r>
            <a:endParaRPr lang="ar-SA" dirty="0" smtClean="0"/>
          </a:p>
          <a:p>
            <a:r>
              <a:rPr lang="ar-SA" dirty="0" smtClean="0"/>
              <a:t>المؤشرات الأولى على التعب والإجهاد الشديد كثرة التثاؤب أو ثقل جفون العين، وهنا يتعين على قائد السيارة الانتباه إلى هذه المؤشرات، وأخذها على محمل الجد، من خلال التوقف بالسيارة، وإجراء بعض الحركات والتمارين في الهواء الطلق، والتي تساعد في التغلب على التعب والإرهاق. وإضافة إلى ذلك، فإن الغفوة القصيرة لمدة 10 أو 20 دقيقة، تساعد قائد السيارة على استعادة نشاطه ويقظته، وقبل الغفوة يمكن احتساء فنجان من القهوة؛ لأن تأثيرها لا يظهر إلا بعد مرور نصف ساعة، ولا تعيق أخذ غفوة قصيرة، لكنها تسهل عملية استعادة اليقظة والنشاط بسرعة. ولا يمكن لفنجان القهوة أن يحل محل الغفوة القصيرة، ودائماً ينصح المجلس الألماني للسلامة على الطرق بأخذ قسط وافٍ من النوم قبل قيادة السيارة، أو بدلاً من ذلك يمكن استعمال وسائل المواصلات العامة، أو سيارات الأجرة في حالة التعب والإرهاق.</a:t>
            </a:r>
          </a:p>
          <a:p>
            <a:r>
              <a:rPr lang="en-US" dirty="0" smtClean="0">
                <a:hlinkClick r:id="rId3"/>
              </a:rPr>
              <a:t>https://www.youtube.com/watch?v=5AhrAga6iHA</a:t>
            </a:r>
            <a:endParaRPr lang="he-IL" dirty="0"/>
          </a:p>
        </p:txBody>
      </p:sp>
    </p:spTree>
    <p:extLst>
      <p:ext uri="{BB962C8B-B14F-4D97-AF65-F5344CB8AC3E}">
        <p14:creationId xmlns:p14="http://schemas.microsoft.com/office/powerpoint/2010/main" val="669144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مميزات السائق المتعب</a:t>
            </a:r>
            <a:endParaRPr lang="he-IL" dirty="0"/>
          </a:p>
        </p:txBody>
      </p:sp>
      <p:sp>
        <p:nvSpPr>
          <p:cNvPr id="3" name="מציין מיקום תוכן 2"/>
          <p:cNvSpPr>
            <a:spLocks noGrp="1"/>
          </p:cNvSpPr>
          <p:nvPr>
            <p:ph idx="1"/>
          </p:nvPr>
        </p:nvSpPr>
        <p:spPr/>
        <p:txBody>
          <a:bodyPr>
            <a:normAutofit/>
          </a:bodyPr>
          <a:lstStyle/>
          <a:p>
            <a:r>
              <a:rPr lang="ar-SA" dirty="0" smtClean="0"/>
              <a:t>أن تأثير التعب والإجهاد أثناء القيادة يضاهي تأثير المشروبات الكحولية، وبالتالي فإن قائد السيارة يعرض نفسه ومستخدمي الطريق الآخرين للخطر عندما يقود سيارته وهو يعاني من التعب والإجهاد</a:t>
            </a:r>
            <a:r>
              <a:rPr lang="ar-SA" dirty="0" smtClean="0"/>
              <a:t>.</a:t>
            </a:r>
            <a:r>
              <a:rPr lang="he-IL" dirty="0" smtClean="0"/>
              <a:t> </a:t>
            </a:r>
            <a:r>
              <a:rPr lang="ar-SA" dirty="0" smtClean="0"/>
              <a:t>كما ان ردة فعل السائق تكون بطيئة واتخاذ القرارات يكون خاطئ بسبب الإرهاق وعدم التركيز، وتصبح الرؤية مشوشة لديه.</a:t>
            </a:r>
            <a:endParaRPr lang="ar-SA" dirty="0" smtClean="0"/>
          </a:p>
          <a:p>
            <a:r>
              <a:rPr lang="en-US" dirty="0" smtClean="0">
                <a:hlinkClick r:id="rId2"/>
              </a:rPr>
              <a:t>https://www.youtube.com/watch?v=L8ClCWGl5m4</a:t>
            </a:r>
            <a:endParaRPr lang="ar-SA" dirty="0" smtClean="0"/>
          </a:p>
        </p:txBody>
      </p:sp>
      <p:pic>
        <p:nvPicPr>
          <p:cNvPr id="4" name="תמונה 3"/>
          <p:cNvPicPr>
            <a:picLocks noChangeAspect="1"/>
          </p:cNvPicPr>
          <p:nvPr/>
        </p:nvPicPr>
        <p:blipFill>
          <a:blip r:embed="rId3"/>
          <a:stretch>
            <a:fillRect/>
          </a:stretch>
        </p:blipFill>
        <p:spPr>
          <a:xfrm>
            <a:off x="0" y="3832683"/>
            <a:ext cx="4546242" cy="3025317"/>
          </a:xfrm>
          <a:prstGeom prst="rect">
            <a:avLst/>
          </a:prstGeom>
        </p:spPr>
      </p:pic>
    </p:spTree>
    <p:extLst>
      <p:ext uri="{BB962C8B-B14F-4D97-AF65-F5344CB8AC3E}">
        <p14:creationId xmlns:p14="http://schemas.microsoft.com/office/powerpoint/2010/main" val="4111977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237445" y="460464"/>
            <a:ext cx="10515600" cy="4351338"/>
          </a:xfrm>
        </p:spPr>
        <p:txBody>
          <a:bodyPr/>
          <a:lstStyle/>
          <a:p>
            <a:pPr lvl="0"/>
            <a:r>
              <a:rPr lang="ar-SA" sz="2400" dirty="0">
                <a:solidFill>
                  <a:prstClr val="black"/>
                </a:solidFill>
              </a:rPr>
              <a:t>يتعين على السائق، الذي يقود سيارته بعد مرور 17 ساعة دون نوم، أن يضع في اعتباره تأثر سرعة الاستجابة لديه سلبا، بشكل يماثل تركيز الكحول في الدم بنسبة 5ر0 في الألف، وبعد مرور 22 ساعة دون نوم، فإن تأثير الإجهاد والتعب يحاكي تركيز الكحول في الدم بنسبة 1ر0 في الألف.</a:t>
            </a:r>
          </a:p>
          <a:p>
            <a:pPr lvl="0"/>
            <a:r>
              <a:rPr lang="en-US" sz="2400" dirty="0">
                <a:solidFill>
                  <a:prstClr val="black"/>
                </a:solidFill>
                <a:hlinkClick r:id="rId2"/>
              </a:rPr>
              <a:t>https://www.youtube.com/watch?v=Di8GjfRLb5c</a:t>
            </a:r>
            <a:endParaRPr lang="ar-SA" sz="2400" dirty="0">
              <a:solidFill>
                <a:prstClr val="black"/>
              </a:solidFill>
            </a:endParaRPr>
          </a:p>
          <a:p>
            <a:endParaRPr lang="he-IL" dirty="0"/>
          </a:p>
        </p:txBody>
      </p:sp>
      <p:pic>
        <p:nvPicPr>
          <p:cNvPr id="4" name="תמונה 3"/>
          <p:cNvPicPr>
            <a:picLocks noChangeAspect="1"/>
          </p:cNvPicPr>
          <p:nvPr/>
        </p:nvPicPr>
        <p:blipFill>
          <a:blip r:embed="rId3"/>
          <a:stretch>
            <a:fillRect/>
          </a:stretch>
        </p:blipFill>
        <p:spPr>
          <a:xfrm>
            <a:off x="3957" y="2307711"/>
            <a:ext cx="6074871" cy="4550289"/>
          </a:xfrm>
          <a:prstGeom prst="rect">
            <a:avLst/>
          </a:prstGeom>
        </p:spPr>
      </p:pic>
    </p:spTree>
    <p:extLst>
      <p:ext uri="{BB962C8B-B14F-4D97-AF65-F5344CB8AC3E}">
        <p14:creationId xmlns:p14="http://schemas.microsoft.com/office/powerpoint/2010/main" val="1072998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121535" y="511980"/>
            <a:ext cx="10515600" cy="4351338"/>
          </a:xfrm>
        </p:spPr>
        <p:txBody>
          <a:bodyPr/>
          <a:lstStyle/>
          <a:p>
            <a:r>
              <a:rPr lang="en-US" dirty="0" smtClean="0">
                <a:hlinkClick r:id="rId2"/>
              </a:rPr>
              <a:t>https://www.youtube.com/watch?v=EfCq6Q1RAQI</a:t>
            </a:r>
            <a:endParaRPr lang="en-US" dirty="0" smtClean="0"/>
          </a:p>
          <a:p>
            <a:pPr lvl="0"/>
            <a:r>
              <a:rPr lang="ar-SA" dirty="0">
                <a:solidFill>
                  <a:prstClr val="black"/>
                </a:solidFill>
              </a:rPr>
              <a:t>أن حالات الإجهاد والتعب الشديد تؤدي إلى خطورة التعرض للنوم لوهلة قصيرة أثناء القيادة، وهو ما يشكل خطورة بالغة على السائق نفسه ومستخدمي الطريق الآخرين؛ فعند قيادة السيارة بسرعة 50 كلم/س والسقوط في غفوة لمدة ثانيتين، فإن السيارة تقطع مسافة تزيد على 30 مترا دون رؤية الطريق.</a:t>
            </a:r>
          </a:p>
          <a:p>
            <a:pPr lvl="0"/>
            <a:r>
              <a:rPr lang="en-US" dirty="0">
                <a:solidFill>
                  <a:prstClr val="black"/>
                </a:solidFill>
                <a:hlinkClick r:id="rId3"/>
              </a:rPr>
              <a:t>https://www.youtube.com/watch?v=tbqpk_lOnG8</a:t>
            </a:r>
            <a:endParaRPr lang="ar-SA" dirty="0">
              <a:solidFill>
                <a:prstClr val="black"/>
              </a:solidFill>
            </a:endParaRPr>
          </a:p>
          <a:p>
            <a:pPr lvl="0"/>
            <a:endParaRPr lang="he-IL" dirty="0">
              <a:solidFill>
                <a:prstClr val="black"/>
              </a:solidFill>
            </a:endParaRPr>
          </a:p>
          <a:p>
            <a:endParaRPr lang="he-IL" dirty="0"/>
          </a:p>
        </p:txBody>
      </p:sp>
      <p:pic>
        <p:nvPicPr>
          <p:cNvPr id="4" name="תמונה 3"/>
          <p:cNvPicPr>
            <a:picLocks noChangeAspect="1"/>
          </p:cNvPicPr>
          <p:nvPr/>
        </p:nvPicPr>
        <p:blipFill>
          <a:blip r:embed="rId4"/>
          <a:stretch>
            <a:fillRect/>
          </a:stretch>
        </p:blipFill>
        <p:spPr>
          <a:xfrm>
            <a:off x="0" y="3464159"/>
            <a:ext cx="5100034" cy="3393841"/>
          </a:xfrm>
          <a:prstGeom prst="rect">
            <a:avLst/>
          </a:prstGeom>
        </p:spPr>
      </p:pic>
    </p:spTree>
    <p:extLst>
      <p:ext uri="{BB962C8B-B14F-4D97-AF65-F5344CB8AC3E}">
        <p14:creationId xmlns:p14="http://schemas.microsoft.com/office/powerpoint/2010/main" val="2117124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dirty="0"/>
          </a:p>
        </p:txBody>
      </p:sp>
      <p:sp>
        <p:nvSpPr>
          <p:cNvPr id="3" name="מציין מיקום תוכן 2"/>
          <p:cNvSpPr>
            <a:spLocks noGrp="1"/>
          </p:cNvSpPr>
          <p:nvPr>
            <p:ph idx="1"/>
          </p:nvPr>
        </p:nvSpPr>
        <p:spPr/>
        <p:txBody>
          <a:bodyPr/>
          <a:lstStyle/>
          <a:p>
            <a:endParaRPr lang="he-IL"/>
          </a:p>
        </p:txBody>
      </p:sp>
    </p:spTree>
    <p:extLst>
      <p:ext uri="{BB962C8B-B14F-4D97-AF65-F5344CB8AC3E}">
        <p14:creationId xmlns:p14="http://schemas.microsoft.com/office/powerpoint/2010/main" val="2189014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p:txBody>
          <a:bodyPr/>
          <a:lstStyle/>
          <a:p>
            <a:endParaRPr lang="he-IL"/>
          </a:p>
        </p:txBody>
      </p:sp>
    </p:spTree>
    <p:extLst>
      <p:ext uri="{BB962C8B-B14F-4D97-AF65-F5344CB8AC3E}">
        <p14:creationId xmlns:p14="http://schemas.microsoft.com/office/powerpoint/2010/main" val="294449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p:txBody>
          <a:bodyPr/>
          <a:lstStyle/>
          <a:p>
            <a:endParaRPr lang="he-IL"/>
          </a:p>
        </p:txBody>
      </p:sp>
    </p:spTree>
    <p:extLst>
      <p:ext uri="{BB962C8B-B14F-4D97-AF65-F5344CB8AC3E}">
        <p14:creationId xmlns:p14="http://schemas.microsoft.com/office/powerpoint/2010/main" val="22774071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p:txBody>
          <a:bodyPr/>
          <a:lstStyle/>
          <a:p>
            <a:endParaRPr lang="he-IL"/>
          </a:p>
        </p:txBody>
      </p:sp>
    </p:spTree>
    <p:extLst>
      <p:ext uri="{BB962C8B-B14F-4D97-AF65-F5344CB8AC3E}">
        <p14:creationId xmlns:p14="http://schemas.microsoft.com/office/powerpoint/2010/main" val="2725303440"/>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535</TotalTime>
  <Words>341</Words>
  <Application>Microsoft Office PowerPoint</Application>
  <PresentationFormat>מסך רחב</PresentationFormat>
  <Paragraphs>14</Paragraphs>
  <Slides>13</Slides>
  <Notes>0</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13</vt:i4>
      </vt:variant>
    </vt:vector>
  </HeadingPairs>
  <TitlesOfParts>
    <vt:vector size="18" baseType="lpstr">
      <vt:lpstr>Arial</vt:lpstr>
      <vt:lpstr>Calibri</vt:lpstr>
      <vt:lpstr>Calibri Light</vt:lpstr>
      <vt:lpstr>Times New Roman</vt:lpstr>
      <vt:lpstr>ערכת נושא Office</vt:lpstr>
      <vt:lpstr>تثقيف مروري - التعب</vt:lpstr>
      <vt:lpstr>التعب واشكالية تمييزه</vt:lpstr>
      <vt:lpstr>مميزات السائق المتعب</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تثقيف مروري - التعب</dc:title>
  <dc:creator>‏‏משתמש Windows</dc:creator>
  <cp:lastModifiedBy>‏‏משתמש Windows</cp:lastModifiedBy>
  <cp:revision>9</cp:revision>
  <dcterms:created xsi:type="dcterms:W3CDTF">2020-01-11T08:12:47Z</dcterms:created>
  <dcterms:modified xsi:type="dcterms:W3CDTF">2020-02-01T18:57:21Z</dcterms:modified>
</cp:coreProperties>
</file>