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8" autoAdjust="0"/>
    <p:restoredTop sz="94660"/>
  </p:normalViewPr>
  <p:slideViewPr>
    <p:cSldViewPr snapToGrid="0">
      <p:cViewPr varScale="1">
        <p:scale>
          <a:sx n="74" d="100"/>
          <a:sy n="74" d="100"/>
        </p:scale>
        <p:origin x="4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5" name="Footer Placeholder 4"/>
          <p:cNvSpPr>
            <a:spLocks noGrp="1"/>
          </p:cNvSpPr>
          <p:nvPr>
            <p:ph type="ftr" sz="quarter" idx="11"/>
          </p:nvPr>
        </p:nvSpPr>
        <p:spPr/>
        <p:txBody>
          <a:bodyPr/>
          <a:lstStyle/>
          <a:p>
            <a:endParaRPr lang="he-I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94273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1811945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5" name="Footer Placeholder 4"/>
          <p:cNvSpPr>
            <a:spLocks noGrp="1"/>
          </p:cNvSpPr>
          <p:nvPr>
            <p:ph type="ftr" sz="quarter" idx="11"/>
          </p:nvPr>
        </p:nvSpPr>
        <p:spPr/>
        <p:txBody>
          <a:bodyPr/>
          <a:lstStyle/>
          <a:p>
            <a:endParaRPr lang="he-I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8C233D-D63E-4FAB-B132-B8401B8FB7E9}" type="slidenum">
              <a:rPr lang="he-IL" smtClean="0"/>
              <a:t>‹#›</a:t>
            </a:fld>
            <a:endParaRPr lang="he-I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9282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560072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6" name="Footer Placeholder 5"/>
          <p:cNvSpPr>
            <a:spLocks noGrp="1"/>
          </p:cNvSpPr>
          <p:nvPr>
            <p:ph type="ftr" sz="quarter" idx="11"/>
          </p:nvPr>
        </p:nvSpPr>
        <p:spPr/>
        <p:txBody>
          <a:bodyPr/>
          <a:lstStyle/>
          <a:p>
            <a:endParaRPr lang="he-I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C233D-D63E-4FAB-B132-B8401B8FB7E9}" type="slidenum">
              <a:rPr lang="he-IL" smtClean="0"/>
              <a:t>‹#›</a:t>
            </a:fld>
            <a:endParaRPr lang="he-I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69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1617730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2382919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151693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4098301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189040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6" name="Footer Placeholder 5"/>
          <p:cNvSpPr>
            <a:spLocks noGrp="1"/>
          </p:cNvSpPr>
          <p:nvPr>
            <p:ph type="ftr" sz="quarter" idx="11"/>
          </p:nvPr>
        </p:nvSpPr>
        <p:spPr/>
        <p:txBody>
          <a:bodyPr/>
          <a:lstStyle/>
          <a:p>
            <a:endParaRPr lang="he-I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4075640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8" name="Footer Placeholder 7"/>
          <p:cNvSpPr>
            <a:spLocks noGrp="1"/>
          </p:cNvSpPr>
          <p:nvPr>
            <p:ph type="ftr" sz="quarter" idx="11"/>
          </p:nvPr>
        </p:nvSpPr>
        <p:spPr/>
        <p:txBody>
          <a:bodyPr/>
          <a:lstStyle/>
          <a:p>
            <a:endParaRPr lang="he-I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245077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4" name="Footer Placeholder 3"/>
          <p:cNvSpPr>
            <a:spLocks noGrp="1"/>
          </p:cNvSpPr>
          <p:nvPr>
            <p:ph type="ftr" sz="quarter" idx="11"/>
          </p:nvPr>
        </p:nvSpPr>
        <p:spPr/>
        <p:txBody>
          <a:bodyPr/>
          <a:lstStyle/>
          <a:p>
            <a:endParaRPr lang="he-I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392283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3" name="Footer Placeholder 2"/>
          <p:cNvSpPr>
            <a:spLocks noGrp="1"/>
          </p:cNvSpPr>
          <p:nvPr>
            <p:ph type="ftr" sz="quarter" idx="11"/>
          </p:nvPr>
        </p:nvSpPr>
        <p:spPr/>
        <p:txBody>
          <a:bodyPr/>
          <a:lstStyle/>
          <a:p>
            <a:endParaRPr lang="he-I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3158925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255627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CB6749B9-B430-4E46-A1E2-946EA3F7EFFB}" type="datetimeFigureOut">
              <a:rPr lang="he-IL" smtClean="0"/>
              <a:t>י"א/אדר/תש"פ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C233D-D63E-4FAB-B132-B8401B8FB7E9}" type="slidenum">
              <a:rPr lang="he-IL" smtClean="0"/>
              <a:t>‹#›</a:t>
            </a:fld>
            <a:endParaRPr lang="he-IL"/>
          </a:p>
        </p:txBody>
      </p:sp>
    </p:spTree>
    <p:extLst>
      <p:ext uri="{BB962C8B-B14F-4D97-AF65-F5344CB8AC3E}">
        <p14:creationId xmlns:p14="http://schemas.microsoft.com/office/powerpoint/2010/main" val="2274330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B6749B9-B430-4E46-A1E2-946EA3F7EFFB}" type="datetimeFigureOut">
              <a:rPr lang="he-IL" smtClean="0"/>
              <a:t>י"א/אדר/תש"פ</a:t>
            </a:fld>
            <a:endParaRPr lang="he-I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08C233D-D63E-4FAB-B132-B8401B8FB7E9}" type="slidenum">
              <a:rPr lang="he-IL" smtClean="0"/>
              <a:t>‹#›</a:t>
            </a:fld>
            <a:endParaRPr lang="he-IL"/>
          </a:p>
        </p:txBody>
      </p:sp>
    </p:spTree>
    <p:extLst>
      <p:ext uri="{BB962C8B-B14F-4D97-AF65-F5344CB8AC3E}">
        <p14:creationId xmlns:p14="http://schemas.microsoft.com/office/powerpoint/2010/main" val="323014485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utobus.org.il/%D7%AA%D7%A7%D7%A0%D7%94%202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VIc30HQ9vs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UfA3ivLK_t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xMf_ApFAsjM" TargetMode="External"/><Relationship Id="rId2" Type="http://schemas.openxmlformats.org/officeDocument/2006/relationships/hyperlink" Target="https://www.mako.co.il/travel-rishayon-for-fun/safety/Article-6ca267bd0498c21004.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436813" y="1517073"/>
            <a:ext cx="8915399" cy="2262781"/>
          </a:xfrm>
        </p:spPr>
        <p:txBody>
          <a:bodyPr/>
          <a:lstStyle/>
          <a:p>
            <a:pPr algn="ctr"/>
            <a:r>
              <a:rPr lang="ar-SA" dirty="0" smtClean="0"/>
              <a:t>تثقيف مروري</a:t>
            </a:r>
            <a:br>
              <a:rPr lang="ar-SA" dirty="0" smtClean="0"/>
            </a:br>
            <a:r>
              <a:rPr lang="ar-SA" dirty="0" smtClean="0"/>
              <a:t>مبادئ الامان</a:t>
            </a:r>
            <a:endParaRPr lang="he-IL" dirty="0"/>
          </a:p>
        </p:txBody>
      </p:sp>
      <p:sp>
        <p:nvSpPr>
          <p:cNvPr id="3" name="כותרת משנה 2"/>
          <p:cNvSpPr>
            <a:spLocks noGrp="1"/>
          </p:cNvSpPr>
          <p:nvPr>
            <p:ph type="subTitle" idx="1"/>
          </p:nvPr>
        </p:nvSpPr>
        <p:spPr>
          <a:xfrm>
            <a:off x="2769322" y="4098507"/>
            <a:ext cx="8915399" cy="1126283"/>
          </a:xfrm>
        </p:spPr>
        <p:txBody>
          <a:bodyPr/>
          <a:lstStyle/>
          <a:p>
            <a:pPr algn="ctr"/>
            <a:r>
              <a:rPr lang="ar-SA" dirty="0" smtClean="0"/>
              <a:t>اعداد المعلمة : ايمان دراوشة</a:t>
            </a:r>
            <a:endParaRPr lang="he-IL" dirty="0"/>
          </a:p>
        </p:txBody>
      </p:sp>
    </p:spTree>
    <p:extLst>
      <p:ext uri="{BB962C8B-B14F-4D97-AF65-F5344CB8AC3E}">
        <p14:creationId xmlns:p14="http://schemas.microsoft.com/office/powerpoint/2010/main" val="3169407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699163" y="3020946"/>
            <a:ext cx="5727267" cy="1280890"/>
          </a:xfrm>
        </p:spPr>
        <p:txBody>
          <a:bodyPr/>
          <a:lstStyle/>
          <a:p>
            <a:pPr algn="ctr"/>
            <a:r>
              <a:rPr lang="ar-SA" dirty="0" smtClean="0"/>
              <a:t>شكرا على الاصغاء</a:t>
            </a:r>
            <a:endParaRPr lang="he-IL" dirty="0"/>
          </a:p>
        </p:txBody>
      </p:sp>
    </p:spTree>
    <p:extLst>
      <p:ext uri="{BB962C8B-B14F-4D97-AF65-F5344CB8AC3E}">
        <p14:creationId xmlns:p14="http://schemas.microsoft.com/office/powerpoint/2010/main" val="4049552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نظام 21-  واجب الحذر العام</a:t>
            </a:r>
            <a:endParaRPr lang="he-IL" dirty="0"/>
          </a:p>
        </p:txBody>
      </p:sp>
      <p:sp>
        <p:nvSpPr>
          <p:cNvPr id="3" name="מציין מיקום תוכן 2"/>
          <p:cNvSpPr>
            <a:spLocks noGrp="1"/>
          </p:cNvSpPr>
          <p:nvPr>
            <p:ph idx="1"/>
          </p:nvPr>
        </p:nvSpPr>
        <p:spPr/>
        <p:txBody>
          <a:bodyPr/>
          <a:lstStyle/>
          <a:p>
            <a:r>
              <a:rPr lang="he-IL" dirty="0" smtClean="0"/>
              <a:t>נהיגה בחוסר זהירות הינה עבירה לפי תקנה 21(ג) לתקנות התעבורה, התשכ"א-1961. תקנה זו קובעת כי אדם לא ינהג ברכבו ללא זהירות או בקלות ראש, או ללא תשומת לב מספקת לדרך, וזאת בהתחשב בכל הנסיבות לרבות סוג הרכב, המטען, שיטת הבלמים ומצבם, אפשרות של עצירה בטוחה ונוחה, הבחנה בתמרורים, איתות מצד שוטרים, תנועות עוברים נוספים המשתמשים בדרך והתייחסות לעצמים   הנמצאים בדרך ובסמוך לה </a:t>
            </a:r>
          </a:p>
          <a:p>
            <a:r>
              <a:rPr lang="en-US" dirty="0" smtClean="0">
                <a:hlinkClick r:id="rId2"/>
              </a:rPr>
              <a:t>http://www.autobus.org.il/%D7%AA%D7%A7%D7%A0%D7%94%2021.html</a:t>
            </a:r>
            <a:r>
              <a:rPr lang="he-IL" dirty="0" smtClean="0"/>
              <a:t> </a:t>
            </a:r>
            <a:endParaRPr lang="he-IL" dirty="0"/>
          </a:p>
        </p:txBody>
      </p:sp>
    </p:spTree>
    <p:extLst>
      <p:ext uri="{BB962C8B-B14F-4D97-AF65-F5344CB8AC3E}">
        <p14:creationId xmlns:p14="http://schemas.microsoft.com/office/powerpoint/2010/main" val="2862101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smtClean="0"/>
              <a:t>نظام 21</a:t>
            </a:r>
            <a:endParaRPr lang="he-IL" dirty="0"/>
          </a:p>
        </p:txBody>
      </p:sp>
      <p:sp>
        <p:nvSpPr>
          <p:cNvPr id="3" name="מציין מיקום תוכן 2"/>
          <p:cNvSpPr>
            <a:spLocks noGrp="1"/>
          </p:cNvSpPr>
          <p:nvPr>
            <p:ph idx="1"/>
          </p:nvPr>
        </p:nvSpPr>
        <p:spPr/>
        <p:txBody>
          <a:bodyPr>
            <a:normAutofit fontScale="70000" lnSpcReduction="20000"/>
          </a:bodyPr>
          <a:lstStyle/>
          <a:p>
            <a:pPr algn="ctr"/>
            <a:r>
              <a:rPr lang="ar-SA" sz="3600" dirty="0" smtClean="0"/>
              <a:t>تعليمات عامة موجودة في أنظمة المرور، أي في القانون، لها أهمية إدارية كبيرة. منهم من يسميها ب:</a:t>
            </a:r>
          </a:p>
          <a:p>
            <a:pPr algn="ctr"/>
            <a:r>
              <a:rPr lang="ar-SA" sz="3600" dirty="0" smtClean="0"/>
              <a:t> "</a:t>
            </a:r>
            <a:r>
              <a:rPr lang="ar-SA" sz="3600" b="1" u="sng" dirty="0" smtClean="0"/>
              <a:t>واجب الحذر العام</a:t>
            </a:r>
          </a:p>
          <a:p>
            <a:pPr algn="ctr"/>
            <a:r>
              <a:rPr lang="ar-SA" sz="3600" b="1" u="sng" dirty="0" err="1" smtClean="0"/>
              <a:t>مفهو</a:t>
            </a:r>
            <a:r>
              <a:rPr lang="ar-SA" sz="3600" b="1" u="sng" dirty="0" smtClean="0"/>
              <a:t> النظام هو:</a:t>
            </a:r>
          </a:p>
          <a:p>
            <a:pPr algn="ctr"/>
            <a:r>
              <a:rPr lang="ar-SA" sz="3600" dirty="0" smtClean="0"/>
              <a:t>1. انه </a:t>
            </a:r>
            <a:r>
              <a:rPr lang="ar-SA" sz="3600" dirty="0" smtClean="0"/>
              <a:t>يحدد العنوان لمن يتحمل المسؤولية في حالة حدوث مخالفة على الشارع.</a:t>
            </a:r>
          </a:p>
          <a:p>
            <a:pPr algn="ctr"/>
            <a:r>
              <a:rPr lang="ar-SA" sz="3600" dirty="0" smtClean="0"/>
              <a:t>2. </a:t>
            </a:r>
            <a:r>
              <a:rPr lang="ar-SA" sz="3600" dirty="0" smtClean="0"/>
              <a:t>على </a:t>
            </a:r>
            <a:r>
              <a:rPr lang="ar-SA" sz="3600" dirty="0" smtClean="0"/>
              <a:t>كل عابر سبيل التصرف بحذر</a:t>
            </a:r>
          </a:p>
          <a:p>
            <a:pPr algn="ctr"/>
            <a:r>
              <a:rPr lang="ar-SA" sz="3600" smtClean="0"/>
              <a:t>3. </a:t>
            </a:r>
            <a:r>
              <a:rPr lang="ar-SA" sz="3600" smtClean="0"/>
              <a:t>على </a:t>
            </a:r>
            <a:r>
              <a:rPr lang="ar-SA" sz="3600" dirty="0" smtClean="0"/>
              <a:t>كل سائق القيادة بحذر وانتباه شديدين، التركيز بالقيادة، ملائمة السيارة للحمولة. </a:t>
            </a:r>
            <a:endParaRPr lang="he-IL" sz="3200" dirty="0"/>
          </a:p>
        </p:txBody>
      </p:sp>
    </p:spTree>
    <p:extLst>
      <p:ext uri="{BB962C8B-B14F-4D97-AF65-F5344CB8AC3E}">
        <p14:creationId xmlns:p14="http://schemas.microsoft.com/office/powerpoint/2010/main" val="2381053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مبادئ الامان</a:t>
            </a:r>
            <a:endParaRPr lang="he-IL" dirty="0"/>
          </a:p>
        </p:txBody>
      </p:sp>
      <p:sp>
        <p:nvSpPr>
          <p:cNvPr id="3" name="מציין מיקום תוכן 2"/>
          <p:cNvSpPr>
            <a:spLocks noGrp="1"/>
          </p:cNvSpPr>
          <p:nvPr>
            <p:ph idx="1"/>
          </p:nvPr>
        </p:nvSpPr>
        <p:spPr/>
        <p:txBody>
          <a:bodyPr>
            <a:normAutofit/>
          </a:bodyPr>
          <a:lstStyle/>
          <a:p>
            <a:r>
              <a:rPr lang="ar-SA" dirty="0" smtClean="0"/>
              <a:t>في هذا الدرس سوف نتعلم عن مبادئ الأمان الخمسة</a:t>
            </a:r>
          </a:p>
          <a:p>
            <a:r>
              <a:rPr lang="ar-SA" dirty="0" smtClean="0"/>
              <a:t>وسنتعرف على ملاءمة المبادئ للحياة</a:t>
            </a:r>
          </a:p>
          <a:p>
            <a:r>
              <a:rPr lang="ar-SA" dirty="0" smtClean="0"/>
              <a:t>تطبيق المبادئ في حياتنا اليومية كمستخدمين للطرق المختلفة</a:t>
            </a:r>
          </a:p>
          <a:p>
            <a:r>
              <a:rPr lang="ar-SA" dirty="0" smtClean="0"/>
              <a:t>المبادئ هي:</a:t>
            </a:r>
          </a:p>
          <a:p>
            <a:r>
              <a:rPr lang="ar-SA" dirty="0" smtClean="0"/>
              <a:t>مبدأ الظهور</a:t>
            </a:r>
          </a:p>
          <a:p>
            <a:r>
              <a:rPr lang="ar-SA" dirty="0" smtClean="0"/>
              <a:t>مبدأ الشك</a:t>
            </a:r>
          </a:p>
          <a:p>
            <a:r>
              <a:rPr lang="ar-SA" dirty="0" smtClean="0"/>
              <a:t>مبدأ الاختلاف</a:t>
            </a:r>
          </a:p>
          <a:p>
            <a:r>
              <a:rPr lang="ar-SA" dirty="0" smtClean="0"/>
              <a:t>مبدأ التعامل العام مع المحيط المروري</a:t>
            </a:r>
          </a:p>
          <a:p>
            <a:r>
              <a:rPr lang="ar-SA" dirty="0" smtClean="0"/>
              <a:t>مبدأ الفرق</a:t>
            </a:r>
            <a:endParaRPr lang="he-IL" dirty="0"/>
          </a:p>
        </p:txBody>
      </p:sp>
    </p:spTree>
    <p:extLst>
      <p:ext uri="{BB962C8B-B14F-4D97-AF65-F5344CB8AC3E}">
        <p14:creationId xmlns:p14="http://schemas.microsoft.com/office/powerpoint/2010/main" val="1579389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b="1" dirty="0" smtClean="0"/>
              <a:t>مبدأ الظهور</a:t>
            </a:r>
            <a:endParaRPr lang="he-IL" b="1" dirty="0"/>
          </a:p>
        </p:txBody>
      </p:sp>
      <p:sp>
        <p:nvSpPr>
          <p:cNvPr id="3" name="מציין מיקום תוכן 2"/>
          <p:cNvSpPr>
            <a:spLocks noGrp="1"/>
          </p:cNvSpPr>
          <p:nvPr>
            <p:ph idx="1"/>
          </p:nvPr>
        </p:nvSpPr>
        <p:spPr/>
        <p:txBody>
          <a:bodyPr/>
          <a:lstStyle/>
          <a:p>
            <a:r>
              <a:rPr lang="ar-SA" dirty="0" smtClean="0"/>
              <a:t>المبدأ الذهبي للسلوك الامن في الطريق هو الحاجة ان نرى ونبرز، </a:t>
            </a:r>
            <a:r>
              <a:rPr lang="ar-SA" dirty="0" err="1" smtClean="0"/>
              <a:t>لانه</a:t>
            </a:r>
            <a:r>
              <a:rPr lang="ar-SA" dirty="0" smtClean="0"/>
              <a:t> في حالات عديدة، الخطر في الشارع مصدره من لا يراك، او انك غير مدرك لوجوده. لذلك على مستخدم الطريق ان يظهر وجوده بواسطة:</a:t>
            </a:r>
          </a:p>
          <a:p>
            <a:r>
              <a:rPr lang="ar-SA" b="1" dirty="0" smtClean="0"/>
              <a:t>الضوء</a:t>
            </a:r>
            <a:r>
              <a:rPr lang="ar-SA" dirty="0" smtClean="0"/>
              <a:t>- استعمال عاكسات الأضواء</a:t>
            </a:r>
          </a:p>
          <a:p>
            <a:r>
              <a:rPr lang="ar-SA" b="1" dirty="0" smtClean="0"/>
              <a:t>اللون</a:t>
            </a:r>
            <a:r>
              <a:rPr lang="ar-SA" dirty="0" smtClean="0"/>
              <a:t>: استعمال الوان معاكسة للبيئة وارتداء ملابس فاتحة</a:t>
            </a:r>
          </a:p>
          <a:p>
            <a:r>
              <a:rPr lang="ar-SA" b="1" dirty="0" smtClean="0"/>
              <a:t>الصوت</a:t>
            </a:r>
            <a:r>
              <a:rPr lang="ar-SA" dirty="0" smtClean="0"/>
              <a:t>: استعمال الصافرة عند الحاجة</a:t>
            </a:r>
          </a:p>
          <a:p>
            <a:pPr algn="ctr"/>
            <a:r>
              <a:rPr lang="ar-SA" b="1" i="1" dirty="0" smtClean="0"/>
              <a:t>أهمية الظهور بانها تقلص عامل المفاجأة</a:t>
            </a:r>
            <a:endParaRPr lang="he-IL" b="1" i="1" dirty="0"/>
          </a:p>
        </p:txBody>
      </p:sp>
      <p:pic>
        <p:nvPicPr>
          <p:cNvPr id="4" name="תמונה 3"/>
          <p:cNvPicPr>
            <a:picLocks noChangeAspect="1"/>
          </p:cNvPicPr>
          <p:nvPr/>
        </p:nvPicPr>
        <p:blipFill>
          <a:blip r:embed="rId2"/>
          <a:stretch>
            <a:fillRect/>
          </a:stretch>
        </p:blipFill>
        <p:spPr>
          <a:xfrm>
            <a:off x="175346" y="1905000"/>
            <a:ext cx="2143125" cy="2143125"/>
          </a:xfrm>
          <a:prstGeom prst="rect">
            <a:avLst/>
          </a:prstGeom>
        </p:spPr>
      </p:pic>
      <p:pic>
        <p:nvPicPr>
          <p:cNvPr id="5" name="תמונה 4"/>
          <p:cNvPicPr>
            <a:picLocks noChangeAspect="1"/>
          </p:cNvPicPr>
          <p:nvPr/>
        </p:nvPicPr>
        <p:blipFill>
          <a:blip r:embed="rId3"/>
          <a:stretch>
            <a:fillRect/>
          </a:stretch>
        </p:blipFill>
        <p:spPr>
          <a:xfrm>
            <a:off x="13420" y="5010150"/>
            <a:ext cx="2466975" cy="1847850"/>
          </a:xfrm>
          <a:prstGeom prst="rect">
            <a:avLst/>
          </a:prstGeom>
        </p:spPr>
      </p:pic>
    </p:spTree>
    <p:extLst>
      <p:ext uri="{BB962C8B-B14F-4D97-AF65-F5344CB8AC3E}">
        <p14:creationId xmlns:p14="http://schemas.microsoft.com/office/powerpoint/2010/main" val="2634595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b="1" dirty="0" smtClean="0"/>
              <a:t>مبدأ الشك</a:t>
            </a:r>
            <a:endParaRPr lang="he-IL" b="1" dirty="0"/>
          </a:p>
        </p:txBody>
      </p:sp>
      <p:sp>
        <p:nvSpPr>
          <p:cNvPr id="3" name="מציין מיקום תוכן 2"/>
          <p:cNvSpPr>
            <a:spLocks noGrp="1"/>
          </p:cNvSpPr>
          <p:nvPr>
            <p:ph idx="1"/>
          </p:nvPr>
        </p:nvSpPr>
        <p:spPr/>
        <p:txBody>
          <a:bodyPr/>
          <a:lstStyle/>
          <a:p>
            <a:r>
              <a:rPr lang="ar-SA" dirty="0" smtClean="0"/>
              <a:t>على كل مستخدم للطريق ان يشكك </a:t>
            </a:r>
            <a:r>
              <a:rPr lang="ar-SA" dirty="0" err="1" smtClean="0"/>
              <a:t>بافعال</a:t>
            </a:r>
            <a:r>
              <a:rPr lang="ar-SA" dirty="0" smtClean="0"/>
              <a:t> ونيات المستخدمين الاخرين</a:t>
            </a:r>
          </a:p>
          <a:p>
            <a:r>
              <a:rPr lang="ar-SA" dirty="0" smtClean="0"/>
              <a:t>يشكك مستخدم الطريق بسائق السيارة الذي يسافر مقابله</a:t>
            </a:r>
          </a:p>
          <a:p>
            <a:r>
              <a:rPr lang="ar-SA" dirty="0" smtClean="0"/>
              <a:t>بقدراته على تشغيل السيارة او كون السائق في حالة الهاء او صرف نظر</a:t>
            </a:r>
          </a:p>
          <a:p>
            <a:r>
              <a:rPr lang="ar-SA" dirty="0" smtClean="0"/>
              <a:t>على مستخدم الطريق عدم الاعتماد على  الوسائل التنقية.</a:t>
            </a:r>
          </a:p>
          <a:p>
            <a:pPr marL="0" indent="0" algn="ctr">
              <a:buNone/>
            </a:pPr>
            <a:r>
              <a:rPr lang="ar-SA" b="1" i="1" dirty="0" smtClean="0"/>
              <a:t>مبدأ الشك يتطرق للعامل الإنساني والتقني معا</a:t>
            </a:r>
          </a:p>
          <a:p>
            <a:pPr marL="0" indent="0" algn="ctr">
              <a:buNone/>
            </a:pPr>
            <a:r>
              <a:rPr lang="en-US" b="1" i="1" dirty="0" smtClean="0">
                <a:hlinkClick r:id="rId2"/>
              </a:rPr>
              <a:t>https://www.youtube.com/watch?v=VIc30HQ9vs4</a:t>
            </a:r>
            <a:endParaRPr lang="he-IL" b="1" i="1" dirty="0"/>
          </a:p>
        </p:txBody>
      </p:sp>
    </p:spTree>
    <p:extLst>
      <p:ext uri="{BB962C8B-B14F-4D97-AF65-F5344CB8AC3E}">
        <p14:creationId xmlns:p14="http://schemas.microsoft.com/office/powerpoint/2010/main" val="1207066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مبدأ الاختلاف- الاختلاف وعدم التجانس (عدم التطابق)</a:t>
            </a:r>
            <a:endParaRPr lang="he-IL" dirty="0"/>
          </a:p>
        </p:txBody>
      </p:sp>
      <p:sp>
        <p:nvSpPr>
          <p:cNvPr id="3" name="מציין מיקום תוכן 2"/>
          <p:cNvSpPr>
            <a:spLocks noGrp="1"/>
          </p:cNvSpPr>
          <p:nvPr>
            <p:ph idx="1"/>
          </p:nvPr>
        </p:nvSpPr>
        <p:spPr/>
        <p:txBody>
          <a:bodyPr/>
          <a:lstStyle/>
          <a:p>
            <a:r>
              <a:rPr lang="ar-SA" dirty="0" smtClean="0"/>
              <a:t>على كل مستخدم للطريق التحلي بالقدرة والوعي لمعرفة محدودية المستخدم الاخر</a:t>
            </a:r>
          </a:p>
          <a:p>
            <a:r>
              <a:rPr lang="ar-SA" dirty="0" smtClean="0"/>
              <a:t>التذكر انه ليس بالضرورة تطابق وجهات النظر بين مستخدمي الطريق المختلفين.</a:t>
            </a:r>
          </a:p>
          <a:p>
            <a:r>
              <a:rPr lang="ar-SA" dirty="0" smtClean="0"/>
              <a:t>لكل مستخدم قدرات </a:t>
            </a:r>
            <a:r>
              <a:rPr lang="ar-SA" dirty="0" err="1" smtClean="0"/>
              <a:t>ومحدوديات</a:t>
            </a:r>
            <a:r>
              <a:rPr lang="ar-SA" dirty="0" smtClean="0"/>
              <a:t> خاصة به </a:t>
            </a:r>
          </a:p>
          <a:p>
            <a:r>
              <a:rPr lang="ar-SA" dirty="0" smtClean="0"/>
              <a:t>كل شخص يرى الأمور بشكل مختلف ويتصرف بشكل مختلف</a:t>
            </a:r>
            <a:endParaRPr lang="he-IL" dirty="0"/>
          </a:p>
        </p:txBody>
      </p:sp>
    </p:spTree>
    <p:extLst>
      <p:ext uri="{BB962C8B-B14F-4D97-AF65-F5344CB8AC3E}">
        <p14:creationId xmlns:p14="http://schemas.microsoft.com/office/powerpoint/2010/main" val="66595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مبدأ التعامل العام مع المحيط المروري</a:t>
            </a:r>
            <a:endParaRPr lang="he-IL" dirty="0"/>
          </a:p>
        </p:txBody>
      </p:sp>
      <p:sp>
        <p:nvSpPr>
          <p:cNvPr id="3" name="מציין מיקום תוכן 2"/>
          <p:cNvSpPr>
            <a:spLocks noGrp="1"/>
          </p:cNvSpPr>
          <p:nvPr>
            <p:ph idx="1"/>
          </p:nvPr>
        </p:nvSpPr>
        <p:spPr/>
        <p:txBody>
          <a:bodyPr/>
          <a:lstStyle/>
          <a:p>
            <a:r>
              <a:rPr lang="ar-SA" dirty="0" smtClean="0"/>
              <a:t>على مستخدم الطريق تمييز كل شيء من شأنه التأثير على سلامته في الطريق</a:t>
            </a:r>
          </a:p>
          <a:p>
            <a:r>
              <a:rPr lang="ar-SA" dirty="0" smtClean="0"/>
              <a:t>عليه ان يكون يقظا لكل المحيط حوله</a:t>
            </a:r>
          </a:p>
          <a:p>
            <a:r>
              <a:rPr lang="ar-SA" dirty="0" smtClean="0"/>
              <a:t>الاصغاء الى أصوات حركة المرور والتعامل باهتمام مع كل حدث مروري</a:t>
            </a:r>
          </a:p>
          <a:p>
            <a:r>
              <a:rPr lang="ar-SA" dirty="0" smtClean="0"/>
              <a:t>هذا يلزم بناء "صورة عامة" للواقع المروري.</a:t>
            </a:r>
          </a:p>
          <a:p>
            <a:r>
              <a:rPr lang="en-US" dirty="0" smtClean="0">
                <a:hlinkClick r:id="rId2"/>
              </a:rPr>
              <a:t>https://www.youtube.com/watch?v=UfA3ivLK_tE</a:t>
            </a:r>
            <a:endParaRPr lang="he-IL" dirty="0"/>
          </a:p>
        </p:txBody>
      </p:sp>
    </p:spTree>
    <p:extLst>
      <p:ext uri="{BB962C8B-B14F-4D97-AF65-F5344CB8AC3E}">
        <p14:creationId xmlns:p14="http://schemas.microsoft.com/office/powerpoint/2010/main" val="496602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مبدأ الفرق</a:t>
            </a:r>
            <a:endParaRPr lang="he-IL" dirty="0"/>
          </a:p>
        </p:txBody>
      </p:sp>
      <p:sp>
        <p:nvSpPr>
          <p:cNvPr id="3" name="מציין מיקום תוכן 2"/>
          <p:cNvSpPr>
            <a:spLocks noGrp="1"/>
          </p:cNvSpPr>
          <p:nvPr>
            <p:ph idx="1"/>
          </p:nvPr>
        </p:nvSpPr>
        <p:spPr/>
        <p:txBody>
          <a:bodyPr/>
          <a:lstStyle/>
          <a:p>
            <a:r>
              <a:rPr lang="ar-SA" dirty="0" smtClean="0"/>
              <a:t>المحيط (الحيز) الامن هو نتيجة حتمية لكافة المبادئ السابقة لكي نحافظ على معامل الأمان</a:t>
            </a:r>
          </a:p>
          <a:p>
            <a:r>
              <a:rPr lang="en-US" dirty="0" smtClean="0">
                <a:hlinkClick r:id="rId2"/>
              </a:rPr>
              <a:t>https://www.mako.co.il/travel-rishayon-for-fun/safety/Article-6ca267bd0498c21004.htm</a:t>
            </a:r>
            <a:endParaRPr lang="ar-SA" dirty="0" smtClean="0"/>
          </a:p>
          <a:p>
            <a:r>
              <a:rPr lang="ar-SA" dirty="0" smtClean="0"/>
              <a:t>لكي نتجنب الدخول لحالات حدودية</a:t>
            </a:r>
          </a:p>
          <a:p>
            <a:r>
              <a:rPr lang="ar-SA" dirty="0" smtClean="0"/>
              <a:t>علينا ان نبرز لكل يرونا</a:t>
            </a:r>
          </a:p>
          <a:p>
            <a:r>
              <a:rPr lang="ar-SA" dirty="0" smtClean="0"/>
              <a:t>ونميز المختلف </a:t>
            </a:r>
            <a:r>
              <a:rPr lang="ar-SA" dirty="0"/>
              <a:t>و</a:t>
            </a:r>
            <a:r>
              <a:rPr lang="ar-SA" dirty="0" smtClean="0"/>
              <a:t>نشكك فيه</a:t>
            </a:r>
          </a:p>
          <a:p>
            <a:r>
              <a:rPr lang="ar-SA" dirty="0" smtClean="0"/>
              <a:t>ونتعامل مع المحيط بمجمله</a:t>
            </a:r>
          </a:p>
          <a:p>
            <a:r>
              <a:rPr lang="en-US" dirty="0" smtClean="0">
                <a:hlinkClick r:id="rId3"/>
              </a:rPr>
              <a:t>https://www.youtube.com/watch?v=xMf_ApFAsjM</a:t>
            </a:r>
            <a:endParaRPr lang="he-IL" dirty="0"/>
          </a:p>
        </p:txBody>
      </p:sp>
    </p:spTree>
    <p:extLst>
      <p:ext uri="{BB962C8B-B14F-4D97-AF65-F5344CB8AC3E}">
        <p14:creationId xmlns:p14="http://schemas.microsoft.com/office/powerpoint/2010/main" val="2483044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309</TotalTime>
  <Words>464</Words>
  <Application>Microsoft Office PowerPoint</Application>
  <PresentationFormat>מסך רחב</PresentationFormat>
  <Paragraphs>55</Paragraphs>
  <Slides>10</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10</vt:i4>
      </vt:variant>
    </vt:vector>
  </HeadingPairs>
  <TitlesOfParts>
    <vt:vector size="16" baseType="lpstr">
      <vt:lpstr>Arial</vt:lpstr>
      <vt:lpstr>Century Gothic</vt:lpstr>
      <vt:lpstr>Gisha</vt:lpstr>
      <vt:lpstr>Tahoma</vt:lpstr>
      <vt:lpstr>Wingdings 3</vt:lpstr>
      <vt:lpstr>עשן מתפתל</vt:lpstr>
      <vt:lpstr>تثقيف مروري مبادئ الامان</vt:lpstr>
      <vt:lpstr>نظام 21-  واجب الحذر العام</vt:lpstr>
      <vt:lpstr>نظام 21</vt:lpstr>
      <vt:lpstr>مبادئ الامان</vt:lpstr>
      <vt:lpstr>مبدأ الظهور</vt:lpstr>
      <vt:lpstr>مبدأ الشك</vt:lpstr>
      <vt:lpstr>مبدأ الاختلاف- الاختلاف وعدم التجانس (عدم التطابق)</vt:lpstr>
      <vt:lpstr>مبدأ التعامل العام مع المحيط المروري</vt:lpstr>
      <vt:lpstr>مبدأ الفرق</vt:lpstr>
      <vt:lpstr>شكرا على الاصغاء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تثقيف مروري المبادئ</dc:title>
  <dc:creator>‏‏משתמש Windows</dc:creator>
  <cp:lastModifiedBy>‏‏משתמש Windows</cp:lastModifiedBy>
  <cp:revision>10</cp:revision>
  <dcterms:created xsi:type="dcterms:W3CDTF">2019-10-26T09:35:42Z</dcterms:created>
  <dcterms:modified xsi:type="dcterms:W3CDTF">2020-03-07T11:40:21Z</dcterms:modified>
</cp:coreProperties>
</file>