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7" r:id="rId2"/>
  </p:sldMasterIdLst>
  <p:sldIdLst>
    <p:sldId id="256" r:id="rId3"/>
    <p:sldId id="257" r:id="rId4"/>
    <p:sldId id="268"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00"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3275826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339960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A47240-81F3-482A-997F-1E902DC0D330}"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2322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162632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A47240-81F3-482A-997F-1E902DC0D330}"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0924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25777571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4089468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2436887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a:ea typeface="+mn-ea"/>
              <a:cs typeface="+mn-cs"/>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he-IL">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he-IL" smtClean="0"/>
              <a:t>לחץ כדי לערוך סגנון כותרת של תבנית בסיס</a:t>
            </a:r>
            <a:endParaRPr lang="en-US" dirty="0"/>
          </a:p>
        </p:txBody>
      </p:sp>
    </p:spTree>
    <p:extLst>
      <p:ext uri="{BB962C8B-B14F-4D97-AF65-F5344CB8AC3E}">
        <p14:creationId xmlns:p14="http://schemas.microsoft.com/office/powerpoint/2010/main" val="40641950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he-IL">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
        <p:nvSpPr>
          <p:cNvPr id="8" name="Title 7"/>
          <p:cNvSpPr>
            <a:spLocks noGrp="1"/>
          </p:cNvSpPr>
          <p:nvPr>
            <p:ph type="title"/>
          </p:nvPr>
        </p:nvSpPr>
        <p:spPr/>
        <p:txBody>
          <a:bodyPr/>
          <a:lstStyle/>
          <a:p>
            <a:r>
              <a:rPr lang="he-IL" smtClean="0"/>
              <a:t>לחץ כדי לערוך סגנון כותרת של תבנית בסיס</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Tree>
    <p:extLst>
      <p:ext uri="{BB962C8B-B14F-4D97-AF65-F5344CB8AC3E}">
        <p14:creationId xmlns:p14="http://schemas.microsoft.com/office/powerpoint/2010/main" val="250579423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a:ea typeface="+mn-ea"/>
              <a:cs typeface="+mn-cs"/>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he-IL">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22822252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5822318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he-IL">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
        <p:nvSpPr>
          <p:cNvPr id="8" name="Title 7"/>
          <p:cNvSpPr>
            <a:spLocks noGrp="1"/>
          </p:cNvSpPr>
          <p:nvPr>
            <p:ph type="title"/>
          </p:nvPr>
        </p:nvSpPr>
        <p:spPr/>
        <p:txBody>
          <a:bodyPr/>
          <a:lstStyle/>
          <a:p>
            <a:r>
              <a:rPr lang="he-IL" smtClean="0"/>
              <a:t>לחץ כדי לערוך סגנון כותרת של תבנית בסיס</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extLst>
      <p:ext uri="{BB962C8B-B14F-4D97-AF65-F5344CB8AC3E}">
        <p14:creationId xmlns:p14="http://schemas.microsoft.com/office/powerpoint/2010/main" val="312785164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he-IL" smtClean="0"/>
              <a:t>לחץ כדי לערוך סגנונות טקסט של תבנית בסיס</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he-IL">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Tree>
    <p:extLst>
      <p:ext uri="{BB962C8B-B14F-4D97-AF65-F5344CB8AC3E}">
        <p14:creationId xmlns:p14="http://schemas.microsoft.com/office/powerpoint/2010/main" val="405935132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he-IL">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214680276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he-IL">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220566148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he-IL">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19704262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a:ea typeface="+mn-ea"/>
              <a:cs typeface="+mn-cs"/>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he-IL">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he-IL" smtClean="0"/>
              <a:t>לחץ כדי לערוך סגנון כותרת של תבנית בסיס</a:t>
            </a:r>
            <a:endParaRPr lang="en-US" dirty="0"/>
          </a:p>
        </p:txBody>
      </p:sp>
    </p:spTree>
    <p:extLst>
      <p:ext uri="{BB962C8B-B14F-4D97-AF65-F5344CB8AC3E}">
        <p14:creationId xmlns:p14="http://schemas.microsoft.com/office/powerpoint/2010/main" val="65091328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he-IL">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392797369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he-IL">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31035244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234369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921367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90239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101580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3529966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2558583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E3BAE0-E24F-4AD4-8080-A06D5DBAA759}" type="datetimeFigureOut">
              <a:rPr lang="he-IL" smtClean="0"/>
              <a:t>כ"ח/טבת/תש"פ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A47240-81F3-482A-997F-1E902DC0D330}" type="slidenum">
              <a:rPr lang="he-IL" smtClean="0"/>
              <a:t>‹#›</a:t>
            </a:fld>
            <a:endParaRPr lang="he-IL"/>
          </a:p>
        </p:txBody>
      </p:sp>
    </p:spTree>
    <p:extLst>
      <p:ext uri="{BB962C8B-B14F-4D97-AF65-F5344CB8AC3E}">
        <p14:creationId xmlns:p14="http://schemas.microsoft.com/office/powerpoint/2010/main" val="238281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3BAE0-E24F-4AD4-8080-A06D5DBAA759}" type="datetimeFigureOut">
              <a:rPr lang="he-IL" smtClean="0"/>
              <a:t>כ"ח/טבת/תש"פ</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0A47240-81F3-482A-997F-1E902DC0D330}" type="slidenum">
              <a:rPr lang="he-IL" smtClean="0"/>
              <a:t>‹#›</a:t>
            </a:fld>
            <a:endParaRPr lang="he-IL"/>
          </a:p>
        </p:txBody>
      </p:sp>
    </p:spTree>
    <p:extLst>
      <p:ext uri="{BB962C8B-B14F-4D97-AF65-F5344CB8AC3E}">
        <p14:creationId xmlns:p14="http://schemas.microsoft.com/office/powerpoint/2010/main" val="3197215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a:ea typeface="+mn-ea"/>
              <a:cs typeface="+mn-cs"/>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FE8DFA0-E012-4737-AF41-C1EB66D0B7C9}" type="datetimeFigureOut">
              <a:rPr lang="he-IL" smtClean="0">
                <a:solidFill>
                  <a:prstClr val="black">
                    <a:lumMod val="50000"/>
                    <a:lumOff val="50000"/>
                  </a:prstClr>
                </a:solidFill>
              </a:rPr>
              <a:pPr/>
              <a:t>כ"ח/טבת/תש"פ</a:t>
            </a:fld>
            <a:endParaRPr lang="he-IL">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he-IL">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B583EE9-652B-4295-8E84-F597030ABCF0}" type="slidenum">
              <a:rPr lang="he-IL" smtClean="0">
                <a:solidFill>
                  <a:prstClr val="black">
                    <a:lumMod val="50000"/>
                    <a:lumOff val="50000"/>
                  </a:prstClr>
                </a:solidFill>
              </a:rPr>
              <a:pPr/>
              <a:t>‹#›</a:t>
            </a:fld>
            <a:endParaRPr lang="he-IL">
              <a:solidFill>
                <a:prstClr val="black">
                  <a:lumMod val="50000"/>
                  <a:lumOff val="50000"/>
                </a:prstClr>
              </a:solidFill>
            </a:endParaRPr>
          </a:p>
        </p:txBody>
      </p:sp>
    </p:spTree>
    <p:extLst>
      <p:ext uri="{BB962C8B-B14F-4D97-AF65-F5344CB8AC3E}">
        <p14:creationId xmlns:p14="http://schemas.microsoft.com/office/powerpoint/2010/main" val="262990891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TfkDrUxwqB0" TargetMode="External"/><Relationship Id="rId2" Type="http://schemas.openxmlformats.org/officeDocument/2006/relationships/hyperlink" Target="https://www.youtube.com/watch?v=89uzIfvHS-c" TargetMode="External"/><Relationship Id="rId1" Type="http://schemas.openxmlformats.org/officeDocument/2006/relationships/slideLayout" Target="../slideLayouts/slideLayout2.xml"/><Relationship Id="rId6" Type="http://schemas.openxmlformats.org/officeDocument/2006/relationships/hyperlink" Target="https://www.youtube.com/watch?v=EbK9OumbINE&amp;list=PL41mRuv7HYLRs8rw691venyKyGb2AAngZ&amp;index=4" TargetMode="External"/><Relationship Id="rId5" Type="http://schemas.openxmlformats.org/officeDocument/2006/relationships/hyperlink" Target="https://www.youtube.com/watch?v=xJqCmCKiM_s" TargetMode="External"/><Relationship Id="rId4" Type="http://schemas.openxmlformats.org/officeDocument/2006/relationships/hyperlink" Target="https://www.youtube.com/watch?v=82EvERjaGw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5y11ii5i9v4" TargetMode="External"/><Relationship Id="rId2" Type="http://schemas.openxmlformats.org/officeDocument/2006/relationships/hyperlink" Target="https://www.youtube.com/watch?v=MOHWQbJpNmc" TargetMode="External"/><Relationship Id="rId1" Type="http://schemas.openxmlformats.org/officeDocument/2006/relationships/slideLayout" Target="../slideLayouts/slideLayout23.xml"/><Relationship Id="rId5" Type="http://schemas.openxmlformats.org/officeDocument/2006/relationships/hyperlink" Target="https://www.youtube.com/watch?v=jrQwZKSGbqU" TargetMode="External"/><Relationship Id="rId4" Type="http://schemas.openxmlformats.org/officeDocument/2006/relationships/hyperlink" Target="https://www.youtube.com/watch?v=MnBqO-Z8xm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المشروبات الكحولية</a:t>
            </a:r>
            <a:endParaRPr lang="he-IL" dirty="0"/>
          </a:p>
        </p:txBody>
      </p:sp>
      <p:sp>
        <p:nvSpPr>
          <p:cNvPr id="3" name="כותרת משנה 2"/>
          <p:cNvSpPr>
            <a:spLocks noGrp="1"/>
          </p:cNvSpPr>
          <p:nvPr>
            <p:ph type="subTitle" idx="1"/>
          </p:nvPr>
        </p:nvSpPr>
        <p:spPr/>
        <p:txBody>
          <a:bodyPr/>
          <a:lstStyle/>
          <a:p>
            <a:r>
              <a:rPr lang="ar-SA" dirty="0" smtClean="0"/>
              <a:t>اعداد المعلمة ايمان دراوشة</a:t>
            </a:r>
            <a:endParaRPr lang="he-IL" dirty="0"/>
          </a:p>
        </p:txBody>
      </p:sp>
    </p:spTree>
    <p:extLst>
      <p:ext uri="{BB962C8B-B14F-4D97-AF65-F5344CB8AC3E}">
        <p14:creationId xmlns:p14="http://schemas.microsoft.com/office/powerpoint/2010/main" val="1659717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200" y="357188"/>
            <a:ext cx="10515600" cy="6286500"/>
          </a:xfrm>
        </p:spPr>
        <p:txBody>
          <a:bodyPr>
            <a:normAutofit/>
          </a:bodyPr>
          <a:lstStyle/>
          <a:p>
            <a:r>
              <a:rPr lang="ar-SA" dirty="0" smtClean="0"/>
              <a:t>يُسبّب شرب الكحول مرض الكبد الدّهنيّ (بالإنجليزيّة: </a:t>
            </a:r>
            <a:r>
              <a:rPr lang="en-US" dirty="0" smtClean="0"/>
              <a:t>Fatty liver)، </a:t>
            </a:r>
            <a:r>
              <a:rPr lang="ar-SA" dirty="0" smtClean="0"/>
              <a:t>وتشمّع الكبد (بالإنجليزيّة: </a:t>
            </a:r>
            <a:r>
              <a:rPr lang="en-US" dirty="0" smtClean="0"/>
              <a:t>Liver cirrhosis)، </a:t>
            </a:r>
            <a:r>
              <a:rPr lang="ar-SA" dirty="0" smtClean="0"/>
              <a:t>والتهاب الكبد الكحوليّ (بالإنجليزيّة: </a:t>
            </a:r>
            <a:r>
              <a:rPr lang="en-US" dirty="0" smtClean="0"/>
              <a:t> (Alcoholic hepatitis).</a:t>
            </a:r>
            <a:r>
              <a:rPr lang="ar-SA" dirty="0" smtClean="0"/>
              <a:t>رفع خطر الإصابة بسوءِ التّغذية النّاتج عن نقص البروتين والطّاقة (بالإنجليزيّة: </a:t>
            </a:r>
            <a:r>
              <a:rPr lang="en-US" dirty="0" smtClean="0"/>
              <a:t>Protein-energy malnutrition)، </a:t>
            </a:r>
            <a:r>
              <a:rPr lang="ar-SA" dirty="0" smtClean="0"/>
              <a:t>ونقص تناول البروتين وفيتامين أ والكالسيوم والحديد وفيتامين ج والثيامين (فيتامين ب1) </a:t>
            </a:r>
            <a:r>
              <a:rPr lang="ar-SA" dirty="0" err="1" smtClean="0"/>
              <a:t>والريبوفلافين</a:t>
            </a:r>
            <a:r>
              <a:rPr lang="ar-SA" dirty="0" smtClean="0"/>
              <a:t> (بالإنجليزيّة: </a:t>
            </a:r>
            <a:r>
              <a:rPr lang="en-US" dirty="0" smtClean="0"/>
              <a:t>Riboflavin) (</a:t>
            </a:r>
            <a:r>
              <a:rPr lang="ar-SA" dirty="0" smtClean="0"/>
              <a:t>فيتامين ب2)، وفيتامين ب6، والخلل في امتصاص الكالسيوم والفسفور وفيتامين د والزنك.</a:t>
            </a:r>
          </a:p>
          <a:p>
            <a:r>
              <a:rPr lang="ar-SA" dirty="0" smtClean="0"/>
              <a:t>يسبّبُ شرب الكحول تلفَ الأعصاب، والخرف، واختلال التوازن والذاكرة.</a:t>
            </a:r>
          </a:p>
          <a:p>
            <a:r>
              <a:rPr lang="ar-SA" dirty="0" smtClean="0"/>
              <a:t>يرفع شرب الكحول من تناول السّعرات الحراريّة، وبالتالي فهو يرفع من خطر الإصابة بالسّمنة وزيادة الوزن.</a:t>
            </a:r>
          </a:p>
          <a:p>
            <a:r>
              <a:rPr lang="ar-SA" dirty="0" smtClean="0"/>
              <a:t>يسبّب شرب الكحول الاكتئابَ والقلق والأرق.</a:t>
            </a:r>
          </a:p>
          <a:p>
            <a:r>
              <a:rPr lang="ar-SA" dirty="0" smtClean="0"/>
              <a:t>ارتفاع خطر الإصابة بقرحة المعدة وسرطانها.</a:t>
            </a:r>
          </a:p>
          <a:p>
            <a:r>
              <a:rPr lang="ar-SA" dirty="0" smtClean="0"/>
              <a:t>ارتفاع خطر الإصابة بالصّرع، كما أنّه يسبّبُ نوبات التشنّج حتى في الأشخاص غير المصابين بالصرع، وهو يتعارضُ أيضاً مع الأدوية المستخدمة في علاج التشنجات.</a:t>
            </a:r>
          </a:p>
          <a:p>
            <a:r>
              <a:rPr lang="ar-SA" dirty="0" smtClean="0"/>
              <a:t>ارتفاع خطر الإصابة بمرض النّقرس (بالإنجليزيّة: </a:t>
            </a:r>
            <a:r>
              <a:rPr lang="en-US" dirty="0" smtClean="0"/>
              <a:t>Gout)، </a:t>
            </a:r>
            <a:r>
              <a:rPr lang="ar-SA" dirty="0" smtClean="0"/>
              <a:t>وزيادة سوء حالة المرض في المصابين.</a:t>
            </a:r>
          </a:p>
          <a:p>
            <a:r>
              <a:rPr lang="ar-SA" dirty="0" smtClean="0"/>
              <a:t>خفض كفاءة عمل جهاز المناعة وارتفاع خطر الإصابة بالعدوى، لا سيّما مرض السّل وذات الرّئة والإيدز وغيره من الأمراض المنتقلة جنسيّاً، والتي تتضمّنُ أمراضاً تُؤدّي إلى العقم.</a:t>
            </a:r>
          </a:p>
          <a:p>
            <a:r>
              <a:rPr lang="ar-SA" dirty="0" smtClean="0"/>
              <a:t>التهاب المعدة (بالإنجليزيّة: </a:t>
            </a:r>
            <a:r>
              <a:rPr lang="en-US" dirty="0" smtClean="0"/>
              <a:t>Gastritis)، </a:t>
            </a:r>
            <a:r>
              <a:rPr lang="ar-SA" dirty="0" smtClean="0"/>
              <a:t>والبنكرياس (بالإنجليزيّة: </a:t>
            </a:r>
            <a:r>
              <a:rPr lang="en-US" dirty="0" smtClean="0"/>
              <a:t>Pancreatitis) </a:t>
            </a:r>
            <a:r>
              <a:rPr lang="ar-SA" dirty="0" smtClean="0"/>
              <a:t>الذي يؤثّرُ على عمليّة الهضم، ويسبّب ألماً في البطن وإسهالاً مستمرّاً، ويُعتبرُ الكحول مسؤولاً عن حوالي 60% من حالاتِ التهاب البنكرياس.</a:t>
            </a:r>
          </a:p>
          <a:p>
            <a:endParaRPr lang="he-IL" dirty="0"/>
          </a:p>
        </p:txBody>
      </p:sp>
    </p:spTree>
    <p:extLst>
      <p:ext uri="{BB962C8B-B14F-4D97-AF65-F5344CB8AC3E}">
        <p14:creationId xmlns:p14="http://schemas.microsoft.com/office/powerpoint/2010/main" val="1339786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الإدمان على الكحول </a:t>
            </a:r>
            <a:endParaRPr lang="he-IL" dirty="0"/>
          </a:p>
        </p:txBody>
      </p:sp>
      <p:sp>
        <p:nvSpPr>
          <p:cNvPr id="3" name="מציין מיקום תוכן 2"/>
          <p:cNvSpPr>
            <a:spLocks noGrp="1"/>
          </p:cNvSpPr>
          <p:nvPr>
            <p:ph idx="1"/>
          </p:nvPr>
        </p:nvSpPr>
        <p:spPr/>
        <p:txBody>
          <a:bodyPr>
            <a:normAutofit/>
          </a:bodyPr>
          <a:lstStyle/>
          <a:p>
            <a:r>
              <a:rPr lang="ar-SA" dirty="0" smtClean="0"/>
              <a:t>يُعرّف الإدمانُ على الكحول بامتلاكِ عادات شرب غير صحيّة وخطرة، ويُعتبر الشّخص مصاباً بالإدمان على الكحول في حال كان لديه ثلاثُ أو أكثر من المشكلات التالية خلال سنة واحدة:</a:t>
            </a:r>
          </a:p>
          <a:p>
            <a:r>
              <a:rPr lang="ar-SA" dirty="0" smtClean="0"/>
              <a:t>عدم القدرة على التوقّف عن الشّرب أو التّحكم في كميّة المشروب المتناول. الحاجة لشرب كميّات أكبر للحصول على التأثير نفسه. </a:t>
            </a:r>
          </a:p>
          <a:p>
            <a:r>
              <a:rPr lang="ar-SA" dirty="0" smtClean="0"/>
              <a:t>الإصابة بالأعراض </a:t>
            </a:r>
            <a:r>
              <a:rPr lang="ar-SA" dirty="0" err="1" smtClean="0"/>
              <a:t>الانسحابيّة</a:t>
            </a:r>
            <a:r>
              <a:rPr lang="ar-SA" dirty="0" smtClean="0"/>
              <a:t>، والتي تشملُ اضطراب المعدة، والتعرّق، والرّجفة، والقلق عند التّوقف عن الشّرب. تمضية وقت طويل في الشّرب أو الإفاقة من تأثير المشروب، أو التخلّي عن أنشطةٍ أخرى مقابلَ الشّرب. الفشل السابق في التوقّف عن عادة الشّرب أو خفض الكميّات المتناولة. الاستمرار في الشّرب مع أنّ ذلك يُضرّ بالعلاقات الاجتماعيّة، أو يسبّب مشاكلَ جسديّة. </a:t>
            </a:r>
          </a:p>
          <a:p>
            <a:r>
              <a:rPr lang="ar-SA" dirty="0" smtClean="0"/>
              <a:t>يُعتبرُ الإدمان على الكحول مرضاً مُزمناً بحدِّ ذاته، ويمتلكُ أعراضاً تتطوّرُ بشكلٍ معروف، وهو مرضٌ يحتاج إلى العلاج الذي قد يتطلّبُ البقاء في المستشفى أو في مركزٍ علاجيّ.</a:t>
            </a:r>
          </a:p>
        </p:txBody>
      </p:sp>
    </p:spTree>
    <p:extLst>
      <p:ext uri="{BB962C8B-B14F-4D97-AF65-F5344CB8AC3E}">
        <p14:creationId xmlns:p14="http://schemas.microsoft.com/office/powerpoint/2010/main" val="3526206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لن يحدث هذا لي</a:t>
            </a:r>
            <a:endParaRPr lang="he-IL" dirty="0"/>
          </a:p>
        </p:txBody>
      </p:sp>
      <p:sp>
        <p:nvSpPr>
          <p:cNvPr id="3" name="מציין מיקום תוכן 2"/>
          <p:cNvSpPr>
            <a:spLocks noGrp="1"/>
          </p:cNvSpPr>
          <p:nvPr>
            <p:ph idx="1"/>
          </p:nvPr>
        </p:nvSpPr>
        <p:spPr/>
        <p:txBody>
          <a:bodyPr/>
          <a:lstStyle/>
          <a:p>
            <a:r>
              <a:rPr lang="ar-SA" dirty="0" smtClean="0"/>
              <a:t>هذا راي جميع الشباب.. ما هو رايكم؟؟؟</a:t>
            </a:r>
          </a:p>
          <a:p>
            <a:r>
              <a:rPr lang="en-US" dirty="0" smtClean="0">
                <a:hlinkClick r:id="rId2"/>
              </a:rPr>
              <a:t>https://www.youtube.com/watch?v=89uzIfvHS-c</a:t>
            </a:r>
            <a:endParaRPr lang="ar-SA" dirty="0" smtClean="0"/>
          </a:p>
          <a:p>
            <a:r>
              <a:rPr lang="ar-SA" dirty="0" smtClean="0"/>
              <a:t>عندما يشرب الأصدقاء ماذا علينا ان نفعل...كيف نفكر؟؟</a:t>
            </a:r>
          </a:p>
          <a:p>
            <a:r>
              <a:rPr lang="en-US" dirty="0" smtClean="0">
                <a:hlinkClick r:id="rId3"/>
              </a:rPr>
              <a:t>https://www.youtube.com/watch?v=TfkDrUxwqB0</a:t>
            </a:r>
            <a:endParaRPr lang="ar-SA" dirty="0" smtClean="0"/>
          </a:p>
          <a:p>
            <a:r>
              <a:rPr lang="en-US" dirty="0" smtClean="0">
                <a:hlinkClick r:id="rId4"/>
              </a:rPr>
              <a:t>https://www.youtube.com/watch?v=82EvERjaGwM</a:t>
            </a:r>
            <a:endParaRPr lang="ar-SA" dirty="0" smtClean="0"/>
          </a:p>
          <a:p>
            <a:r>
              <a:rPr lang="en-US" dirty="0" smtClean="0">
                <a:hlinkClick r:id="rId5"/>
              </a:rPr>
              <a:t>https://www.youtube.com/watch?v=xJqCmCKiM_s</a:t>
            </a:r>
            <a:endParaRPr lang="ar-SA" dirty="0" smtClean="0"/>
          </a:p>
          <a:p>
            <a:r>
              <a:rPr lang="en-US" dirty="0" smtClean="0">
                <a:hlinkClick r:id="rId6"/>
              </a:rPr>
              <a:t>https://www.youtube.com/watch?v=EbK9OumbINE&amp;list=PL41mRuv7HYLRs8rw691venyKyGb2AAngZ&amp;index=4</a:t>
            </a:r>
            <a:endParaRPr lang="ar-SA" dirty="0" smtClean="0"/>
          </a:p>
        </p:txBody>
      </p:sp>
    </p:spTree>
    <p:extLst>
      <p:ext uri="{BB962C8B-B14F-4D97-AF65-F5344CB8AC3E}">
        <p14:creationId xmlns:p14="http://schemas.microsoft.com/office/powerpoint/2010/main" val="72191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00375" y="2979738"/>
            <a:ext cx="5086350" cy="1325563"/>
          </a:xfrm>
        </p:spPr>
        <p:txBody>
          <a:bodyPr/>
          <a:lstStyle/>
          <a:p>
            <a:r>
              <a:rPr lang="ar-SA" dirty="0" smtClean="0"/>
              <a:t>شكرا على الاصغاء</a:t>
            </a:r>
            <a:endParaRPr lang="he-IL" dirty="0"/>
          </a:p>
        </p:txBody>
      </p:sp>
    </p:spTree>
    <p:extLst>
      <p:ext uri="{BB962C8B-B14F-4D97-AF65-F5344CB8AC3E}">
        <p14:creationId xmlns:p14="http://schemas.microsoft.com/office/powerpoint/2010/main" val="44559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لماذا نشرب الكحول؟؟؟</a:t>
            </a:r>
            <a:endParaRPr lang="he-IL" dirty="0"/>
          </a:p>
        </p:txBody>
      </p:sp>
      <p:sp>
        <p:nvSpPr>
          <p:cNvPr id="3" name="מציין מיקום תוכן 2"/>
          <p:cNvSpPr>
            <a:spLocks noGrp="1"/>
          </p:cNvSpPr>
          <p:nvPr>
            <p:ph idx="1"/>
          </p:nvPr>
        </p:nvSpPr>
        <p:spPr/>
        <p:txBody>
          <a:bodyPr/>
          <a:lstStyle/>
          <a:p>
            <a:r>
              <a:rPr lang="ar-SA" dirty="0" smtClean="0"/>
              <a:t>ماذا تعرف عن الكحول؟؟؟</a:t>
            </a:r>
          </a:p>
          <a:p>
            <a:r>
              <a:rPr lang="ar-SA" dirty="0" smtClean="0"/>
              <a:t>كل طالب يقول 3 أشياء يعرفها عن الكحول</a:t>
            </a:r>
            <a:endParaRPr lang="he-IL" dirty="0"/>
          </a:p>
        </p:txBody>
      </p:sp>
    </p:spTree>
    <p:extLst>
      <p:ext uri="{BB962C8B-B14F-4D97-AF65-F5344CB8AC3E}">
        <p14:creationId xmlns:p14="http://schemas.microsoft.com/office/powerpoint/2010/main" val="82361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879976" y="1351801"/>
            <a:ext cx="4572000" cy="923330"/>
          </a:xfrm>
          <a:prstGeom prst="rect">
            <a:avLst/>
          </a:prstGeom>
        </p:spPr>
        <p:txBody>
          <a:bodyPr>
            <a:spAutoFit/>
          </a:bodyPr>
          <a:lstStyle/>
          <a:p>
            <a:r>
              <a:rPr lang="en-US" dirty="0">
                <a:solidFill>
                  <a:prstClr val="black"/>
                </a:solidFill>
                <a:latin typeface="Trebuchet MS"/>
                <a:hlinkClick r:id="rId2"/>
              </a:rPr>
              <a:t>https://</a:t>
            </a:r>
            <a:r>
              <a:rPr lang="en-US" dirty="0">
                <a:solidFill>
                  <a:prstClr val="black"/>
                </a:solidFill>
                <a:latin typeface="Trebuchet MS"/>
                <a:hlinkClick r:id="rId2"/>
              </a:rPr>
              <a:t>www.youtube.com/watch?v=MOHWQbJpNmc</a:t>
            </a:r>
            <a:endParaRPr lang="he-IL" dirty="0">
              <a:solidFill>
                <a:prstClr val="black"/>
              </a:solidFill>
              <a:latin typeface="Trebuchet MS"/>
              <a:cs typeface="Gisha" panose="020B0502040204020203" pitchFamily="34" charset="-79"/>
            </a:endParaRPr>
          </a:p>
          <a:p>
            <a:r>
              <a:rPr lang="he-IL" dirty="0">
                <a:solidFill>
                  <a:prstClr val="black"/>
                </a:solidFill>
                <a:latin typeface="Trebuchet MS"/>
                <a:cs typeface="Gisha" panose="020B0502040204020203" pitchFamily="34" charset="-79"/>
              </a:rPr>
              <a:t>נהיגה בהשפעת אלכוהול</a:t>
            </a:r>
            <a:endParaRPr lang="he-IL" dirty="0">
              <a:solidFill>
                <a:prstClr val="black"/>
              </a:solidFill>
              <a:latin typeface="Trebuchet MS"/>
              <a:cs typeface="Gisha" panose="020B0502040204020203" pitchFamily="34" charset="-79"/>
            </a:endParaRPr>
          </a:p>
        </p:txBody>
      </p:sp>
      <p:sp>
        <p:nvSpPr>
          <p:cNvPr id="3" name="מלבן 2"/>
          <p:cNvSpPr/>
          <p:nvPr/>
        </p:nvSpPr>
        <p:spPr>
          <a:xfrm>
            <a:off x="5879976" y="2719954"/>
            <a:ext cx="4572000" cy="1200329"/>
          </a:xfrm>
          <a:prstGeom prst="rect">
            <a:avLst/>
          </a:prstGeom>
        </p:spPr>
        <p:txBody>
          <a:bodyPr>
            <a:spAutoFit/>
          </a:bodyPr>
          <a:lstStyle/>
          <a:p>
            <a:r>
              <a:rPr lang="en-US" dirty="0">
                <a:solidFill>
                  <a:prstClr val="black"/>
                </a:solidFill>
                <a:latin typeface="Trebuchet MS"/>
                <a:hlinkClick r:id="rId3"/>
              </a:rPr>
              <a:t>https://</a:t>
            </a:r>
            <a:r>
              <a:rPr lang="en-US" dirty="0">
                <a:solidFill>
                  <a:prstClr val="black"/>
                </a:solidFill>
                <a:latin typeface="Trebuchet MS"/>
                <a:hlinkClick r:id="rId3"/>
              </a:rPr>
              <a:t>www.youtube.com/watch?v=5y11ii5i9v4</a:t>
            </a:r>
            <a:endParaRPr lang="he-IL" dirty="0">
              <a:solidFill>
                <a:prstClr val="black"/>
              </a:solidFill>
              <a:latin typeface="Trebuchet MS"/>
              <a:cs typeface="Gisha" panose="020B0502040204020203" pitchFamily="34" charset="-79"/>
            </a:endParaRPr>
          </a:p>
          <a:p>
            <a:r>
              <a:rPr lang="he-IL" dirty="0">
                <a:solidFill>
                  <a:prstClr val="black"/>
                </a:solidFill>
                <a:latin typeface="Trebuchet MS"/>
                <a:cs typeface="Gisha" panose="020B0502040204020203" pitchFamily="34" charset="-79"/>
              </a:rPr>
              <a:t>נהיגה במהירות מופרזת ואלכוהול</a:t>
            </a:r>
          </a:p>
          <a:p>
            <a:r>
              <a:rPr lang="he-IL" dirty="0">
                <a:solidFill>
                  <a:prstClr val="black"/>
                </a:solidFill>
                <a:latin typeface="Trebuchet MS"/>
                <a:cs typeface="Gisha" panose="020B0502040204020203" pitchFamily="34" charset="-79"/>
              </a:rPr>
              <a:t>מה יכול לקרות ברגע אחד</a:t>
            </a:r>
            <a:endParaRPr lang="he-IL" dirty="0">
              <a:solidFill>
                <a:prstClr val="black"/>
              </a:solidFill>
              <a:latin typeface="Trebuchet MS"/>
              <a:cs typeface="Gisha" panose="020B0502040204020203" pitchFamily="34" charset="-79"/>
            </a:endParaRPr>
          </a:p>
        </p:txBody>
      </p:sp>
      <p:sp>
        <p:nvSpPr>
          <p:cNvPr id="4" name="מלבן 3"/>
          <p:cNvSpPr/>
          <p:nvPr/>
        </p:nvSpPr>
        <p:spPr>
          <a:xfrm>
            <a:off x="5879976" y="4365104"/>
            <a:ext cx="4572000" cy="923330"/>
          </a:xfrm>
          <a:prstGeom prst="rect">
            <a:avLst/>
          </a:prstGeom>
        </p:spPr>
        <p:txBody>
          <a:bodyPr>
            <a:spAutoFit/>
          </a:bodyPr>
          <a:lstStyle/>
          <a:p>
            <a:r>
              <a:rPr lang="en-US" dirty="0">
                <a:solidFill>
                  <a:prstClr val="black"/>
                </a:solidFill>
                <a:latin typeface="Trebuchet MS"/>
                <a:hlinkClick r:id="rId4"/>
              </a:rPr>
              <a:t>https://</a:t>
            </a:r>
            <a:r>
              <a:rPr lang="en-US" dirty="0">
                <a:solidFill>
                  <a:prstClr val="black"/>
                </a:solidFill>
                <a:latin typeface="Trebuchet MS"/>
                <a:hlinkClick r:id="rId4"/>
              </a:rPr>
              <a:t>www.youtube.com/watch?v=MnBqO-Z8xms</a:t>
            </a:r>
            <a:endParaRPr lang="he-IL" dirty="0">
              <a:solidFill>
                <a:prstClr val="black"/>
              </a:solidFill>
              <a:latin typeface="Trebuchet MS"/>
              <a:cs typeface="Gisha" panose="020B0502040204020203" pitchFamily="34" charset="-79"/>
            </a:endParaRPr>
          </a:p>
          <a:p>
            <a:r>
              <a:rPr lang="he-IL" dirty="0">
                <a:solidFill>
                  <a:prstClr val="black"/>
                </a:solidFill>
                <a:latin typeface="Trebuchet MS"/>
                <a:cs typeface="Gisha" panose="020B0502040204020203" pitchFamily="34" charset="-79"/>
              </a:rPr>
              <a:t>אלכוהול מיתוסים ועובדות </a:t>
            </a:r>
            <a:endParaRPr lang="he-IL" dirty="0">
              <a:solidFill>
                <a:prstClr val="black"/>
              </a:solidFill>
              <a:latin typeface="Trebuchet MS"/>
              <a:cs typeface="Gisha" panose="020B0502040204020203" pitchFamily="34" charset="-79"/>
            </a:endParaRPr>
          </a:p>
        </p:txBody>
      </p:sp>
      <p:sp>
        <p:nvSpPr>
          <p:cNvPr id="5" name="מלבן 4"/>
          <p:cNvSpPr/>
          <p:nvPr/>
        </p:nvSpPr>
        <p:spPr>
          <a:xfrm>
            <a:off x="5879976" y="5733256"/>
            <a:ext cx="4572000" cy="923330"/>
          </a:xfrm>
          <a:prstGeom prst="rect">
            <a:avLst/>
          </a:prstGeom>
        </p:spPr>
        <p:txBody>
          <a:bodyPr>
            <a:spAutoFit/>
          </a:bodyPr>
          <a:lstStyle/>
          <a:p>
            <a:r>
              <a:rPr lang="en-US" dirty="0">
                <a:solidFill>
                  <a:prstClr val="black"/>
                </a:solidFill>
                <a:latin typeface="Trebuchet MS"/>
                <a:hlinkClick r:id="rId5"/>
              </a:rPr>
              <a:t>https://</a:t>
            </a:r>
            <a:r>
              <a:rPr lang="en-US" dirty="0">
                <a:solidFill>
                  <a:prstClr val="black"/>
                </a:solidFill>
                <a:latin typeface="Trebuchet MS"/>
                <a:hlinkClick r:id="rId5"/>
              </a:rPr>
              <a:t>www.youtube.com/watch?v=jrQwZKSGbqU</a:t>
            </a:r>
            <a:endParaRPr lang="he-IL" dirty="0">
              <a:solidFill>
                <a:prstClr val="black"/>
              </a:solidFill>
              <a:latin typeface="Trebuchet MS"/>
              <a:cs typeface="Gisha" panose="020B0502040204020203" pitchFamily="34" charset="-79"/>
            </a:endParaRPr>
          </a:p>
          <a:p>
            <a:r>
              <a:rPr lang="he-IL" dirty="0">
                <a:solidFill>
                  <a:prstClr val="black"/>
                </a:solidFill>
                <a:latin typeface="Trebuchet MS"/>
                <a:cs typeface="Gisha" panose="020B0502040204020203" pitchFamily="34" charset="-79"/>
              </a:rPr>
              <a:t>סרטון תאונות מאלכוהול</a:t>
            </a:r>
            <a:endParaRPr lang="he-IL" dirty="0">
              <a:solidFill>
                <a:prstClr val="black"/>
              </a:solidFill>
              <a:latin typeface="Trebuchet MS"/>
              <a:cs typeface="Gisha" panose="020B0502040204020203" pitchFamily="34" charset="-79"/>
            </a:endParaRPr>
          </a:p>
        </p:txBody>
      </p:sp>
      <p:sp>
        <p:nvSpPr>
          <p:cNvPr id="6" name="TextBox 5"/>
          <p:cNvSpPr txBox="1"/>
          <p:nvPr/>
        </p:nvSpPr>
        <p:spPr>
          <a:xfrm>
            <a:off x="7847588" y="548681"/>
            <a:ext cx="1467068" cy="461665"/>
          </a:xfrm>
          <a:prstGeom prst="rect">
            <a:avLst/>
          </a:prstGeom>
          <a:noFill/>
        </p:spPr>
        <p:txBody>
          <a:bodyPr wrap="none" rtlCol="1">
            <a:spAutoFit/>
          </a:bodyPr>
          <a:lstStyle/>
          <a:p>
            <a:r>
              <a:rPr lang="he-IL" sz="2400" b="1" dirty="0">
                <a:solidFill>
                  <a:prstClr val="black"/>
                </a:solidFill>
                <a:latin typeface="Tahoma" panose="020B0604030504040204" pitchFamily="34" charset="0"/>
                <a:ea typeface="Tahoma" panose="020B0604030504040204" pitchFamily="34" charset="0"/>
                <a:cs typeface="Tahoma" panose="020B0604030504040204" pitchFamily="34" charset="0"/>
              </a:rPr>
              <a:t>סרטונים</a:t>
            </a:r>
            <a:endParaRPr lang="he-IL" sz="2400" b="1"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6066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ما هو الكحول؟؟؟</a:t>
            </a:r>
            <a:endParaRPr lang="he-IL" dirty="0"/>
          </a:p>
        </p:txBody>
      </p:sp>
      <p:sp>
        <p:nvSpPr>
          <p:cNvPr id="3" name="מציין מיקום תוכן 2"/>
          <p:cNvSpPr>
            <a:spLocks noGrp="1"/>
          </p:cNvSpPr>
          <p:nvPr>
            <p:ph idx="1"/>
          </p:nvPr>
        </p:nvSpPr>
        <p:spPr/>
        <p:txBody>
          <a:bodyPr>
            <a:normAutofit/>
          </a:bodyPr>
          <a:lstStyle/>
          <a:p>
            <a:r>
              <a:rPr lang="ar-SA" dirty="0" smtClean="0"/>
              <a:t>كيميائيّاً، تُعرّف الكحول بالمركّبات العضويّة التي تحتوي على مجموعاتِ </a:t>
            </a:r>
            <a:r>
              <a:rPr lang="ar-SA" dirty="0" err="1" smtClean="0"/>
              <a:t>الهيدروكسيل</a:t>
            </a:r>
            <a:r>
              <a:rPr lang="ar-SA" dirty="0" smtClean="0"/>
              <a:t> التي تحملُ الرّمز الكيميائيّ (-</a:t>
            </a:r>
            <a:r>
              <a:rPr lang="en-US" dirty="0" smtClean="0"/>
              <a:t>OH)، </a:t>
            </a:r>
            <a:endParaRPr lang="ar-SA" dirty="0" smtClean="0"/>
          </a:p>
          <a:p>
            <a:r>
              <a:rPr lang="ar-SA" dirty="0" smtClean="0"/>
              <a:t>أمّا مصطلحُ الكحول بتعريفِه الشّائع فهو عبارةٌ عن مادّة سامّة تُوجدُ في المشروبات الروحيّة التي تشملُ البيرة والنّبيذ والخمور المُقطّرة، وتُعرف هذه الكحوليّات كيميائيّاً بالإيثانول الذي يحتوي على ذرّتين من الكربون ومجموعة </a:t>
            </a:r>
            <a:r>
              <a:rPr lang="ar-SA" dirty="0" err="1" smtClean="0"/>
              <a:t>هيدروكسيل</a:t>
            </a:r>
            <a:r>
              <a:rPr lang="ar-SA" dirty="0" smtClean="0"/>
              <a:t> واحدة، وتُعتبرُ الكحول سامّة بسبب قدرتها على إذابة الدّهون، حيث إنّها تعمل على إذابة الدّهون الموجودة في أغشية الخلايا ممّا يدمّر تركيب الخلايا ويعمل على قتلِها، وبهذه الطّريقة تعمل الكحوليّات على قتل الميكروبات، وهي فعّالة في التّعقيم، ويُعتبر الإيثانول أقلّ سميّة من غيره من الكحول، وعندما يكونُ مخفّفاً بشكل كافٍ يسبّبُ تأثيراتٍ على الدّماغ بحيث يرغبُ البعض في الحصولِ عليها، ولكن يجبُ العلم أنّ تناول الكحوليّات مهما كانت كمّيتها وتركيزها لا يُمكن أن يكون آمناً تماماً ودونَ مخاطر</a:t>
            </a:r>
            <a:r>
              <a:rPr lang="ar-SA" dirty="0"/>
              <a:t>.</a:t>
            </a:r>
            <a:endParaRPr lang="ar-SA" dirty="0" smtClean="0"/>
          </a:p>
        </p:txBody>
      </p:sp>
    </p:spTree>
    <p:extLst>
      <p:ext uri="{BB962C8B-B14F-4D97-AF65-F5344CB8AC3E}">
        <p14:creationId xmlns:p14="http://schemas.microsoft.com/office/powerpoint/2010/main" val="507191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مخاطر الكحول</a:t>
            </a:r>
            <a:endParaRPr lang="he-IL" dirty="0"/>
          </a:p>
        </p:txBody>
      </p:sp>
      <p:sp>
        <p:nvSpPr>
          <p:cNvPr id="3" name="מציין מיקום תוכן 2"/>
          <p:cNvSpPr>
            <a:spLocks noGrp="1"/>
          </p:cNvSpPr>
          <p:nvPr>
            <p:ph idx="1"/>
          </p:nvPr>
        </p:nvSpPr>
        <p:spPr/>
        <p:txBody>
          <a:bodyPr>
            <a:normAutofit/>
          </a:bodyPr>
          <a:lstStyle/>
          <a:p>
            <a:r>
              <a:rPr lang="ar-SA" dirty="0" smtClean="0"/>
              <a:t>يعمدُ الكثيرُ من النّاس في العديدِ من مناطقِ العالم إلى شربِ الكحول في المناسبات الاجتماعيّة، إلا أنّ شرب الكحول يترتّب عليه الكثير من المخاطر والعواقب الصحيّة والاجتماعيّة،</a:t>
            </a:r>
          </a:p>
          <a:p>
            <a:r>
              <a:rPr lang="ar-SA" dirty="0" smtClean="0"/>
              <a:t>وعلى الرّغم من أنّ غالبيّة الأمراض المُزمنة الناتجة عن شرب الكحول تنتج عن تناوله بكثرة ولفتراتٍ طويلة، إلّا أنّ شربه بكميّات قليلة أو في فترات متباعدة يحملُ معه مخاطرَ عديدةً أيضاً، وقد توصّل العلم إلى أنّه لا يوجدُ حدّ أدنى آمن لشرب الكحول</a:t>
            </a:r>
          </a:p>
        </p:txBody>
      </p:sp>
    </p:spTree>
    <p:extLst>
      <p:ext uri="{BB962C8B-B14F-4D97-AF65-F5344CB8AC3E}">
        <p14:creationId xmlns:p14="http://schemas.microsoft.com/office/powerpoint/2010/main" val="12253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38225" y="0"/>
            <a:ext cx="10515600" cy="1325563"/>
          </a:xfrm>
        </p:spPr>
        <p:txBody>
          <a:bodyPr/>
          <a:lstStyle/>
          <a:p>
            <a:r>
              <a:rPr lang="ar-SA" dirty="0" smtClean="0"/>
              <a:t>اضرار الكحول على جسم الانسان</a:t>
            </a:r>
            <a:endParaRPr lang="he-IL" dirty="0"/>
          </a:p>
        </p:txBody>
      </p:sp>
      <p:sp>
        <p:nvSpPr>
          <p:cNvPr id="3" name="מציין מיקום תוכן 2"/>
          <p:cNvSpPr>
            <a:spLocks noGrp="1"/>
          </p:cNvSpPr>
          <p:nvPr>
            <p:ph idx="1"/>
          </p:nvPr>
        </p:nvSpPr>
        <p:spPr>
          <a:xfrm>
            <a:off x="838200" y="1214438"/>
            <a:ext cx="10515600" cy="5372100"/>
          </a:xfrm>
        </p:spPr>
        <p:txBody>
          <a:bodyPr>
            <a:normAutofit/>
          </a:bodyPr>
          <a:lstStyle/>
          <a:p>
            <a:r>
              <a:rPr lang="ar-SA" dirty="0" smtClean="0"/>
              <a:t>الكحول في جسم الإنسان لا يحتاجُ الكحول الموجود في المشروبات الروحيّة إلى الهضم قبلَ امتصاصِه، ولذلك يتمّ امتصاصُه بشكلٍ سريع إلى الدّم، حيث يُمكنُ امتصاص حوالي 20% منه مباشرة من جدران المعدة الفارغة، ووصوله إلى الدّماغ خلالَ دقيقةٍ واحدة، في حين أنّ وجود الطّعام يُبطّئ من امتصاص الكحول ووصوله إلى الدّماغ، ويعمل على إبقائه في المعدةِ لفترةٍ أطول، حيث تعملُ المعدة على هضمِ جزءٍ من الكحول عن طريق إنزيم نازعة هيدروجين.</a:t>
            </a:r>
          </a:p>
          <a:p>
            <a:r>
              <a:rPr lang="ar-SA" dirty="0" smtClean="0"/>
              <a:t> الكحول بالإنجليزيّة: </a:t>
            </a:r>
            <a:r>
              <a:rPr lang="en-US" dirty="0" smtClean="0"/>
              <a:t> (Alcohol </a:t>
            </a:r>
            <a:r>
              <a:rPr lang="en-US" dirty="0" err="1" smtClean="0"/>
              <a:t>degydrogenase</a:t>
            </a:r>
            <a:r>
              <a:rPr lang="en-US" dirty="0" smtClean="0"/>
              <a:t>) </a:t>
            </a:r>
            <a:r>
              <a:rPr lang="ar-SA" dirty="0" smtClean="0"/>
              <a:t>مخفّضة بذلك من كميّة الكحول التي تصل إلى الدّماغ، ولكن الإنزيم الهاضم للكحول يكونُ أكثر في الرّجال من النّساء، ولذلك تصلُ كميّة أكبر من الكحول إلى الأمعاء الدّقيقة في جسم المرأة، ممّا يجعلها تمتصّ كحولاً أكثر من الرّجل المساوي لها في الحجم بحواليْ الثّلث، ولذلك تكون سميّة الكحول أكبر في النّساء، وبعد الامتصاص يمنح الجسم الأولويّة للكحول في عمليّات الأيض حتّى يضمن التّخلص منه بأسرع وقت ممكن، حيثُ لا يستطيعُ الجسمُ تخزينَ الكحول، والذي يدلّ أيضاً على تعاملِ الجسم معه على أنّه مادّة سامّة.</a:t>
            </a:r>
          </a:p>
          <a:p>
            <a:r>
              <a:rPr lang="ar-SA" dirty="0" smtClean="0"/>
              <a:t>يُنقلُ الدّم المُحمّل بالكحول من الجهاز الهضميّ إلى الكبد، بحيث يصلُ هذا الدّم إلى جميع خلايا الكبد، وهي الخلايا الوحيدة التي تحتوي أيضاً على كميّات جيّدة من إنزيم نازعة هيدروجين الكحول، ممّا يُمكّن الجسم من التّخلص من جزءٍ من الكحول قبلَ وصولها إلى بقيّة خلايا الجسم، ولذلك يحصلُ الضّرر الأكبر النّاتج عن الكحولِ في الكبد، مع أنّه يُؤثّر في جميع أعضاء الجسم.</a:t>
            </a:r>
          </a:p>
        </p:txBody>
      </p:sp>
    </p:spTree>
    <p:extLst>
      <p:ext uri="{BB962C8B-B14F-4D97-AF65-F5344CB8AC3E}">
        <p14:creationId xmlns:p14="http://schemas.microsoft.com/office/powerpoint/2010/main" val="123333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ar-SA" dirty="0" smtClean="0"/>
              <a:t>عواقب شرب الكحول-  العواقب قصيرة المدى</a:t>
            </a:r>
            <a:endParaRPr lang="he-IL" dirty="0"/>
          </a:p>
        </p:txBody>
      </p:sp>
      <p:sp>
        <p:nvSpPr>
          <p:cNvPr id="3" name="מציין מיקום תוכן 2"/>
          <p:cNvSpPr>
            <a:spLocks noGrp="1"/>
          </p:cNvSpPr>
          <p:nvPr>
            <p:ph idx="1"/>
          </p:nvPr>
        </p:nvSpPr>
        <p:spPr>
          <a:xfrm>
            <a:off x="838200" y="1485900"/>
            <a:ext cx="10515600" cy="5143499"/>
          </a:xfrm>
        </p:spPr>
        <p:txBody>
          <a:bodyPr>
            <a:normAutofit/>
          </a:bodyPr>
          <a:lstStyle/>
          <a:p>
            <a:r>
              <a:rPr lang="ar-SA" dirty="0" smtClean="0"/>
              <a:t>يُسبّبُ شرب الكحول فقداناً للتّركيز والقدرة على الحكم على المواقف والتّصرف خلالها، كما أنّه يُؤثّر على القدرة على الرّؤية ويُؤثّر على الذّاكرة، وقد يُسبّب الإغماء.</a:t>
            </a:r>
          </a:p>
          <a:p>
            <a:r>
              <a:rPr lang="ar-SA" dirty="0" smtClean="0"/>
              <a:t>كما يُسبّب شرب الكحول العديد من العواقب، وفيما يلي بعض عواقبه قصيرة المدى التي تُؤثّر على الأشخاص الذين يقومون بشربِه، كما تؤثّر على غيرهم ممّن لا يقومون بشربه:</a:t>
            </a:r>
          </a:p>
          <a:p>
            <a:r>
              <a:rPr lang="ar-SA" dirty="0" smtClean="0"/>
              <a:t>الكحول مسؤولة عن ثُلث الحالات التي تدخل قسم الطّوارئ. </a:t>
            </a:r>
          </a:p>
          <a:p>
            <a:r>
              <a:rPr lang="ar-SA" dirty="0" smtClean="0"/>
              <a:t>مسؤولة عن نصف حالات جرائم القتل. </a:t>
            </a:r>
          </a:p>
          <a:p>
            <a:r>
              <a:rPr lang="ar-SA" dirty="0" smtClean="0"/>
              <a:t>مسؤولة عن نصف حالات العنف الأسريّ. </a:t>
            </a:r>
          </a:p>
          <a:p>
            <a:r>
              <a:rPr lang="ar-SA" dirty="0" smtClean="0"/>
              <a:t>مسؤولة عن نصف حالات الوفاة بحوادث السّير. </a:t>
            </a:r>
          </a:p>
          <a:p>
            <a:r>
              <a:rPr lang="ar-SA" dirty="0" smtClean="0"/>
              <a:t>مسؤولة عن نصف الوفيات النّاتجة عن الحرائق. </a:t>
            </a:r>
          </a:p>
          <a:p>
            <a:r>
              <a:rPr lang="ar-SA" dirty="0" smtClean="0"/>
              <a:t>يُؤثّرُ تناول الكحول على الطّلاب الجامعييّن في العالم بشكل أكبر من غيرهم؛ بسبب تقبّل أفراد هذه المرحلة العمريّة للإفراط في الشّرب، حيث يعتبرُ شرب الكحول مسؤولاً عن:</a:t>
            </a:r>
          </a:p>
          <a:p>
            <a:r>
              <a:rPr lang="ar-SA" dirty="0" smtClean="0"/>
              <a:t>مقتل ما مُعدّله 4 طلّاب جامعيين يوميّاً. الاعتداء الجنسيّ على 192 طالباً جامعيّاً يوميّاً.</a:t>
            </a:r>
          </a:p>
          <a:p>
            <a:r>
              <a:rPr lang="ar-SA" dirty="0" smtClean="0"/>
              <a:t> تأذّي 1370 طالباً جامعيّاً يوميّاً. الاعتداء على 1644 طالباً جامعيّاً يوميّاً.</a:t>
            </a:r>
          </a:p>
          <a:p>
            <a:pPr marL="0" indent="0">
              <a:buNone/>
            </a:pPr>
            <a:endParaRPr lang="ar-SA" dirty="0" smtClean="0"/>
          </a:p>
        </p:txBody>
      </p:sp>
    </p:spTree>
    <p:extLst>
      <p:ext uri="{BB962C8B-B14F-4D97-AF65-F5344CB8AC3E}">
        <p14:creationId xmlns:p14="http://schemas.microsoft.com/office/powerpoint/2010/main" val="140477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العواقب بعيدة المدى </a:t>
            </a:r>
            <a:endParaRPr lang="he-IL" dirty="0"/>
          </a:p>
        </p:txBody>
      </p:sp>
      <p:sp>
        <p:nvSpPr>
          <p:cNvPr id="3" name="מציין מיקום תוכן 2"/>
          <p:cNvSpPr>
            <a:spLocks noGrp="1"/>
          </p:cNvSpPr>
          <p:nvPr>
            <p:ph idx="1"/>
          </p:nvPr>
        </p:nvSpPr>
        <p:spPr/>
        <p:txBody>
          <a:bodyPr>
            <a:normAutofit/>
          </a:bodyPr>
          <a:lstStyle/>
          <a:p>
            <a:r>
              <a:rPr lang="ar-SA" dirty="0" smtClean="0"/>
              <a:t>وجدتِ الأبحاث العلميّة أنّ شرب الكحول يرتبطُ بأكثر من 60 مرضاً، وهو يحملُ الكثير من التأثيرات على الجسم، والتي لم يتمّ اكتشافها بعد بشكلٍ كامل، وعندما تكونُ كميّات الكحول التي يتمّ تناولُها كبيرة أو الفترة بين تناولها قصيرة فإن الجسم لا يستطيع التّعافي بشكل كامل من تأثير المشروب، ويُؤثّر تكرار ذلك على جميع أعضاء الجسم، بحيث يكون خطر الوفاة من جميع الأسباب أكبر في الأشخاص الذين يتناولون الكحول بكثرة، خاصّة الأشخاص تحت عمر 35 عاماً، ومن المشاكل الصحيّة بعيدة المدى التي يسبّبُها شرب الكحول ما يأتي:</a:t>
            </a:r>
          </a:p>
          <a:p>
            <a:endParaRPr lang="ar-SA" dirty="0" smtClean="0"/>
          </a:p>
        </p:txBody>
      </p:sp>
    </p:spTree>
    <p:extLst>
      <p:ext uri="{BB962C8B-B14F-4D97-AF65-F5344CB8AC3E}">
        <p14:creationId xmlns:p14="http://schemas.microsoft.com/office/powerpoint/2010/main" val="386574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200" y="214313"/>
            <a:ext cx="10515600" cy="6443662"/>
          </a:xfrm>
        </p:spPr>
        <p:txBody>
          <a:bodyPr>
            <a:normAutofit/>
          </a:bodyPr>
          <a:lstStyle/>
          <a:p>
            <a:r>
              <a:rPr lang="ar-SA" dirty="0" smtClean="0"/>
              <a:t>ارتفاع خطر الإصابة بالتهاب المفاصل.</a:t>
            </a:r>
          </a:p>
          <a:p>
            <a:r>
              <a:rPr lang="ar-SA" dirty="0" smtClean="0"/>
              <a:t> يمكن أن يسبّبَ شرب الكحول فقر الدّم.</a:t>
            </a:r>
          </a:p>
          <a:p>
            <a:r>
              <a:rPr lang="ar-SA" dirty="0" smtClean="0"/>
              <a:t>ارتفاع خطر الإصابة بالسرطان؛ بسبب تحويل الكحول في الجسم في مركّب </a:t>
            </a:r>
            <a:r>
              <a:rPr lang="ar-SA" dirty="0" err="1" smtClean="0"/>
              <a:t>الأسيتالديهايد</a:t>
            </a:r>
            <a:r>
              <a:rPr lang="ar-SA" dirty="0" smtClean="0"/>
              <a:t> (بالإنجليزيّة: </a:t>
            </a:r>
            <a:r>
              <a:rPr lang="en-US" dirty="0" smtClean="0"/>
              <a:t>Acetaldehyde) </a:t>
            </a:r>
            <a:r>
              <a:rPr lang="ar-SA" dirty="0" smtClean="0"/>
              <a:t>) المُسرطن وهو يرفعُ من خطر الإصابة بسرطان الكبد والبنكرياس والمستقيم والثّدي، كما أنّه يرفعُ من خطر الإصابة بسرطان الفم، والحَنجرة، والبلعوم، والمريء، وهو يتفاعلُ مع التّدخين لترتفعَ الخطورة في هذه الأنواع من السرطان بشكل أكبر.</a:t>
            </a:r>
          </a:p>
          <a:p>
            <a:r>
              <a:rPr lang="ar-SA" dirty="0" smtClean="0"/>
              <a:t>يسبّب شرب الكحول أثناءَ الحمل ما يُطلق عليه متلازمة الجنين الكحوليّ (بالإنجليزيّة: </a:t>
            </a:r>
            <a:r>
              <a:rPr lang="en-US" dirty="0" smtClean="0"/>
              <a:t>Fetal alcohol syndrome)، </a:t>
            </a:r>
            <a:r>
              <a:rPr lang="ar-SA" dirty="0" smtClean="0"/>
              <a:t>بحيث يُصاب الجنين بتشوّهات خلقيّة وتغيّرات غير طبيعيّة في السّلوك، ويُعتبرُ هذا التأثير هو الأكثر خطورةً لشرب الكحول.</a:t>
            </a:r>
          </a:p>
          <a:p>
            <a:r>
              <a:rPr lang="ar-SA" dirty="0" smtClean="0"/>
              <a:t>يرفع شربُ الكحولِ بشكلٍ كبير من ضغط الدّم </a:t>
            </a:r>
            <a:r>
              <a:rPr lang="ar-SA" dirty="0" err="1" smtClean="0"/>
              <a:t>وليبيدات</a:t>
            </a:r>
            <a:r>
              <a:rPr lang="ar-SA" dirty="0" smtClean="0"/>
              <a:t> (دهون) الدم، كما أنّه يرفعُ من خطر الإصابة بالسّكتة الدّماغيّة وأمراض القلب، والتي تشملُ فشل عضلة القلب.</a:t>
            </a:r>
          </a:p>
          <a:p>
            <a:r>
              <a:rPr lang="ar-SA" dirty="0" smtClean="0"/>
              <a:t>يمكن أن يسبّب شرب الكحول ارتفاع سكّر الدّم، كما أنّه قد يسبّب انخفاضه، خاصّة في الأشخاص المصابين بمرض السّكري.</a:t>
            </a:r>
          </a:p>
          <a:p>
            <a:r>
              <a:rPr lang="ar-SA" dirty="0" smtClean="0"/>
              <a:t>ارتفاع خطر الإجهاض في النساء والعقم في النساء والرجال.</a:t>
            </a:r>
          </a:p>
          <a:p>
            <a:r>
              <a:rPr lang="ar-SA" dirty="0" smtClean="0"/>
              <a:t>زيادة حجم الكلى والتّأثير على وظائف الهرمونات، ورفع خطر الإصابة بالفشل الكلويّ.</a:t>
            </a:r>
          </a:p>
        </p:txBody>
      </p:sp>
    </p:spTree>
    <p:extLst>
      <p:ext uri="{BB962C8B-B14F-4D97-AF65-F5344CB8AC3E}">
        <p14:creationId xmlns:p14="http://schemas.microsoft.com/office/powerpoint/2010/main" val="1343102335"/>
      </p:ext>
    </p:extLst>
  </p:cSld>
  <p:clrMapOvr>
    <a:masterClrMapping/>
  </p:clrMapOvr>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זרם מדחף">
  <a:themeElements>
    <a:clrScheme name="יסודי">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זרם מדחף">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זרם מדחף">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1340</TotalTime>
  <Words>1408</Words>
  <Application>Microsoft Office PowerPoint</Application>
  <PresentationFormat>מסך רחב</PresentationFormat>
  <Paragraphs>69</Paragraphs>
  <Slides>13</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2</vt:i4>
      </vt:variant>
      <vt:variant>
        <vt:lpstr>כותרות שקופיות</vt:lpstr>
      </vt:variant>
      <vt:variant>
        <vt:i4>13</vt:i4>
      </vt:variant>
    </vt:vector>
  </HeadingPairs>
  <TitlesOfParts>
    <vt:vector size="22" baseType="lpstr">
      <vt:lpstr>Arial</vt:lpstr>
      <vt:lpstr>Century Gothic</vt:lpstr>
      <vt:lpstr>Georgia</vt:lpstr>
      <vt:lpstr>Gisha</vt:lpstr>
      <vt:lpstr>Tahoma</vt:lpstr>
      <vt:lpstr>Trebuchet MS</vt:lpstr>
      <vt:lpstr>Wingdings 3</vt:lpstr>
      <vt:lpstr>עשן מתפתל</vt:lpstr>
      <vt:lpstr>זרם מדחף</vt:lpstr>
      <vt:lpstr>المشروبات الكحولية</vt:lpstr>
      <vt:lpstr>لماذا نشرب الكحول؟؟؟</vt:lpstr>
      <vt:lpstr>מצגת של PowerPoint‏</vt:lpstr>
      <vt:lpstr>ما هو الكحول؟؟؟</vt:lpstr>
      <vt:lpstr>مخاطر الكحول</vt:lpstr>
      <vt:lpstr>اضرار الكحول على جسم الانسان</vt:lpstr>
      <vt:lpstr>عواقب شرب الكحول-  العواقب قصيرة المدى</vt:lpstr>
      <vt:lpstr>العواقب بعيدة المدى </vt:lpstr>
      <vt:lpstr>מצגת של PowerPoint‏</vt:lpstr>
      <vt:lpstr>מצגת של PowerPoint‏</vt:lpstr>
      <vt:lpstr>الإدمان على الكحول </vt:lpstr>
      <vt:lpstr>لن يحدث هذا لي</vt:lpstr>
      <vt:lpstr>شكرا على الاصغاء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المشروبات الكحولية</dc:title>
  <dc:creator>‏‏משתמש Windows</dc:creator>
  <cp:lastModifiedBy>‏‏משתמש Windows</cp:lastModifiedBy>
  <cp:revision>10</cp:revision>
  <dcterms:created xsi:type="dcterms:W3CDTF">2019-12-13T15:00:26Z</dcterms:created>
  <dcterms:modified xsi:type="dcterms:W3CDTF">2020-01-25T10:04:02Z</dcterms:modified>
</cp:coreProperties>
</file>