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sldIdLst>
    <p:sldId id="256" r:id="rId2"/>
    <p:sldId id="257" r:id="rId3"/>
    <p:sldId id="258" r:id="rId4"/>
    <p:sldId id="263" r:id="rId5"/>
    <p:sldId id="259" r:id="rId6"/>
    <p:sldId id="260" r:id="rId7"/>
    <p:sldId id="264" r:id="rId8"/>
    <p:sldId id="261" r:id="rId9"/>
    <p:sldId id="266" r:id="rId10"/>
    <p:sldId id="267" r:id="rId11"/>
    <p:sldId id="265" r:id="rId12"/>
    <p:sldId id="262" r:id="rId13"/>
    <p:sldId id="268"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60" autoAdjust="0"/>
    <p:restoredTop sz="94660"/>
  </p:normalViewPr>
  <p:slideViewPr>
    <p:cSldViewPr snapToGrid="0">
      <p:cViewPr varScale="1">
        <p:scale>
          <a:sx n="74" d="100"/>
          <a:sy n="74" d="100"/>
        </p:scale>
        <p:origin x="49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161818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155469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032A27-096E-4B92-96ED-B62F45EB2EC3}" type="slidenum">
              <a:rPr lang="he-IL" smtClean="0"/>
              <a:t>‹#›</a:t>
            </a:fld>
            <a:endParaRPr lang="he-I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290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338620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032A27-096E-4B92-96ED-B62F45EB2EC3}" type="slidenum">
              <a:rPr lang="he-IL" smtClean="0"/>
              <a:t>‹#›</a:t>
            </a:fld>
            <a:endParaRPr lang="he-I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0965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2477961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34664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52651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1645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23665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6" name="Footer Placeholder 5"/>
          <p:cNvSpPr>
            <a:spLocks noGrp="1"/>
          </p:cNvSpPr>
          <p:nvPr>
            <p:ph type="ftr" sz="quarter" idx="11"/>
          </p:nvPr>
        </p:nvSpPr>
        <p:spPr/>
        <p:txBody>
          <a:bodyPr/>
          <a:lstStyle/>
          <a:p>
            <a:endParaRPr lang="he-I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253715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8" name="Footer Placeholder 7"/>
          <p:cNvSpPr>
            <a:spLocks noGrp="1"/>
          </p:cNvSpPr>
          <p:nvPr>
            <p:ph type="ftr" sz="quarter" idx="11"/>
          </p:nvPr>
        </p:nvSpPr>
        <p:spPr/>
        <p:txBody>
          <a:bodyPr/>
          <a:lstStyle/>
          <a:p>
            <a:endParaRPr lang="he-I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362500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4" name="Footer Placeholder 3"/>
          <p:cNvSpPr>
            <a:spLocks noGrp="1"/>
          </p:cNvSpPr>
          <p:nvPr>
            <p:ph type="ftr" sz="quarter" idx="11"/>
          </p:nvPr>
        </p:nvSpPr>
        <p:spPr/>
        <p:txBody>
          <a:bodyPr/>
          <a:lstStyle/>
          <a:p>
            <a:endParaRPr lang="he-I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303773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153960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13925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EA9E7BEF-0857-4027-AE06-1071CDEC1828}" type="datetimeFigureOut">
              <a:rPr lang="he-IL" smtClean="0"/>
              <a:t>כ"ז/אלול/תשע"ט</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032A27-096E-4B92-96ED-B62F45EB2EC3}" type="slidenum">
              <a:rPr lang="he-IL" smtClean="0"/>
              <a:t>‹#›</a:t>
            </a:fld>
            <a:endParaRPr lang="he-IL"/>
          </a:p>
        </p:txBody>
      </p:sp>
    </p:spTree>
    <p:extLst>
      <p:ext uri="{BB962C8B-B14F-4D97-AF65-F5344CB8AC3E}">
        <p14:creationId xmlns:p14="http://schemas.microsoft.com/office/powerpoint/2010/main" val="334766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A9E7BEF-0857-4027-AE06-1071CDEC1828}" type="datetimeFigureOut">
              <a:rPr lang="he-IL" smtClean="0"/>
              <a:t>כ"ז/אלול/תשע"ט</a:t>
            </a:fld>
            <a:endParaRPr lang="he-I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F032A27-096E-4B92-96ED-B62F45EB2EC3}" type="slidenum">
              <a:rPr lang="he-IL" smtClean="0"/>
              <a:t>‹#›</a:t>
            </a:fld>
            <a:endParaRPr lang="he-IL"/>
          </a:p>
        </p:txBody>
      </p:sp>
    </p:spTree>
    <p:extLst>
      <p:ext uri="{BB962C8B-B14F-4D97-AF65-F5344CB8AC3E}">
        <p14:creationId xmlns:p14="http://schemas.microsoft.com/office/powerpoint/2010/main" val="12499526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PRK0x4r9rV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c-GHxyloCo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us7Pvy6a9Ik&amp;list=PL6458058A7CEDADD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421788" y="1445654"/>
            <a:ext cx="8915399" cy="2262781"/>
          </a:xfrm>
        </p:spPr>
        <p:txBody>
          <a:bodyPr>
            <a:normAutofit fontScale="90000"/>
          </a:bodyPr>
          <a:lstStyle/>
          <a:p>
            <a:pPr algn="ctr"/>
            <a:r>
              <a:rPr lang="he-IL" dirty="0" smtClean="0"/>
              <a:t>חינוך תעבורתי</a:t>
            </a:r>
            <a:br>
              <a:rPr lang="he-IL" dirty="0" smtClean="0"/>
            </a:br>
            <a:r>
              <a:rPr lang="ar-SA" dirty="0" smtClean="0"/>
              <a:t>تثقيف مروري</a:t>
            </a:r>
            <a:br>
              <a:rPr lang="ar-SA" dirty="0" smtClean="0"/>
            </a:br>
            <a:r>
              <a:rPr lang="ar-SA" dirty="0" smtClean="0"/>
              <a:t/>
            </a:r>
            <a:br>
              <a:rPr lang="ar-SA" dirty="0" smtClean="0"/>
            </a:br>
            <a:r>
              <a:rPr lang="ar-SA" b="1" i="1" dirty="0" smtClean="0">
                <a:solidFill>
                  <a:schemeClr val="accent6">
                    <a:lumMod val="50000"/>
                  </a:schemeClr>
                </a:solidFill>
              </a:rPr>
              <a:t>السرعة</a:t>
            </a:r>
            <a:endParaRPr lang="he-IL" b="1" i="1" dirty="0">
              <a:solidFill>
                <a:schemeClr val="accent6">
                  <a:lumMod val="50000"/>
                </a:schemeClr>
              </a:solidFill>
            </a:endParaRPr>
          </a:p>
        </p:txBody>
      </p:sp>
      <p:sp>
        <p:nvSpPr>
          <p:cNvPr id="3" name="כותרת משנה 2"/>
          <p:cNvSpPr>
            <a:spLocks noGrp="1"/>
          </p:cNvSpPr>
          <p:nvPr>
            <p:ph type="subTitle" idx="1"/>
          </p:nvPr>
        </p:nvSpPr>
        <p:spPr/>
        <p:txBody>
          <a:bodyPr>
            <a:normAutofit/>
          </a:bodyPr>
          <a:lstStyle/>
          <a:p>
            <a:pPr algn="ctr"/>
            <a:r>
              <a:rPr lang="ar-SA" sz="2000" dirty="0" smtClean="0">
                <a:solidFill>
                  <a:schemeClr val="accent6">
                    <a:lumMod val="50000"/>
                  </a:schemeClr>
                </a:solidFill>
              </a:rPr>
              <a:t>تقديم المعلمة ايمان دراوشة</a:t>
            </a:r>
            <a:endParaRPr lang="he-IL" sz="2000" dirty="0">
              <a:solidFill>
                <a:schemeClr val="accent6">
                  <a:lumMod val="50000"/>
                </a:schemeClr>
              </a:solidFill>
            </a:endParaRPr>
          </a:p>
        </p:txBody>
      </p:sp>
    </p:spTree>
    <p:extLst>
      <p:ext uri="{BB962C8B-B14F-4D97-AF65-F5344CB8AC3E}">
        <p14:creationId xmlns:p14="http://schemas.microsoft.com/office/powerpoint/2010/main" val="282125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1584101" y="231295"/>
            <a:ext cx="9684913" cy="6414267"/>
          </a:xfrm>
          <a:prstGeom prst="rect">
            <a:avLst/>
          </a:prstGeom>
        </p:spPr>
      </p:pic>
    </p:spTree>
    <p:extLst>
      <p:ext uri="{BB962C8B-B14F-4D97-AF65-F5344CB8AC3E}">
        <p14:creationId xmlns:p14="http://schemas.microsoft.com/office/powerpoint/2010/main" val="154810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702414"/>
          </a:xfrm>
        </p:spPr>
        <p:txBody>
          <a:bodyPr>
            <a:normAutofit/>
          </a:bodyPr>
          <a:lstStyle/>
          <a:p>
            <a:r>
              <a:rPr lang="ar-SA" sz="3200" dirty="0" smtClean="0"/>
              <a:t>مسافة الوقوف- مسافة رد الفعل- مسافة الفرملة</a:t>
            </a:r>
            <a:endParaRPr lang="he-IL" sz="3200"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999338312"/>
              </p:ext>
            </p:extLst>
          </p:nvPr>
        </p:nvGraphicFramePr>
        <p:xfrm>
          <a:off x="838199" y="1690690"/>
          <a:ext cx="10820400" cy="4595808"/>
        </p:xfrm>
        <a:graphic>
          <a:graphicData uri="http://schemas.openxmlformats.org/drawingml/2006/table">
            <a:tbl>
              <a:tblPr/>
              <a:tblGrid>
                <a:gridCol w="3606800">
                  <a:extLst>
                    <a:ext uri="{9D8B030D-6E8A-4147-A177-3AD203B41FA5}">
                      <a16:colId xmlns:a16="http://schemas.microsoft.com/office/drawing/2014/main" val="1246194941"/>
                    </a:ext>
                  </a:extLst>
                </a:gridCol>
                <a:gridCol w="3606800">
                  <a:extLst>
                    <a:ext uri="{9D8B030D-6E8A-4147-A177-3AD203B41FA5}">
                      <a16:colId xmlns:a16="http://schemas.microsoft.com/office/drawing/2014/main" val="2041627417"/>
                    </a:ext>
                  </a:extLst>
                </a:gridCol>
                <a:gridCol w="3606800">
                  <a:extLst>
                    <a:ext uri="{9D8B030D-6E8A-4147-A177-3AD203B41FA5}">
                      <a16:colId xmlns:a16="http://schemas.microsoft.com/office/drawing/2014/main" val="4214315796"/>
                    </a:ext>
                  </a:extLst>
                </a:gridCol>
              </a:tblGrid>
              <a:tr h="1671204">
                <a:tc>
                  <a:txBody>
                    <a:bodyPr/>
                    <a:lstStyle/>
                    <a:p>
                      <a:pPr algn="r" fontAlgn="t"/>
                      <a:r>
                        <a:rPr lang="ar-SA" b="1" dirty="0" smtClean="0">
                          <a:solidFill>
                            <a:srgbClr val="C00000"/>
                          </a:solidFill>
                          <a:effectLst/>
                        </a:rPr>
                        <a:t> السرعة</a:t>
                      </a:r>
                      <a:endParaRPr lang="ar-SA" b="1" dirty="0">
                        <a:solidFill>
                          <a:srgbClr val="C00000"/>
                        </a:solidFill>
                        <a:effectLst/>
                      </a:endParaRPr>
                    </a:p>
                  </a:txBody>
                  <a:tcPr marL="95250" marT="76200" marB="76200">
                    <a:lnL>
                      <a:noFill/>
                    </a:lnL>
                    <a:lnR>
                      <a:noFill/>
                    </a:lnR>
                    <a:lnT>
                      <a:noFill/>
                    </a:lnT>
                    <a:lnB w="9525" cap="flat" cmpd="sng" algn="ctr">
                      <a:solidFill>
                        <a:srgbClr val="EBEBEB"/>
                      </a:solidFill>
                      <a:prstDash val="solid"/>
                      <a:round/>
                      <a:headEnd type="none" w="med" len="med"/>
                      <a:tailEnd type="none" w="med" len="med"/>
                    </a:lnB>
                  </a:tcPr>
                </a:tc>
                <a:tc>
                  <a:txBody>
                    <a:bodyPr/>
                    <a:lstStyle/>
                    <a:p>
                      <a:pPr algn="r" fontAlgn="t"/>
                      <a:r>
                        <a:rPr lang="ar-SA" b="1" dirty="0">
                          <a:solidFill>
                            <a:schemeClr val="accent1">
                              <a:lumMod val="50000"/>
                            </a:schemeClr>
                          </a:solidFill>
                          <a:effectLst/>
                        </a:rPr>
                        <a:t>مسافة ردة </a:t>
                      </a:r>
                      <a:r>
                        <a:rPr lang="ar-SA" b="1" dirty="0" smtClean="0">
                          <a:solidFill>
                            <a:schemeClr val="accent1">
                              <a:lumMod val="50000"/>
                            </a:schemeClr>
                          </a:solidFill>
                          <a:effectLst/>
                        </a:rPr>
                        <a:t>الفعل </a:t>
                      </a:r>
                    </a:p>
                    <a:p>
                      <a:pPr algn="r" fontAlgn="t"/>
                      <a:r>
                        <a:rPr lang="ar-SA" b="1" dirty="0" smtClean="0">
                          <a:solidFill>
                            <a:schemeClr val="accent1">
                              <a:lumMod val="50000"/>
                            </a:schemeClr>
                          </a:solidFill>
                          <a:effectLst/>
                        </a:rPr>
                        <a:t>(نحذف </a:t>
                      </a:r>
                      <a:r>
                        <a:rPr lang="ar-SA" b="1" dirty="0">
                          <a:solidFill>
                            <a:schemeClr val="accent1">
                              <a:lumMod val="50000"/>
                            </a:schemeClr>
                          </a:solidFill>
                          <a:effectLst/>
                        </a:rPr>
                        <a:t>الصفر من السرعة ضرب العدد </a:t>
                      </a:r>
                      <a:r>
                        <a:rPr lang="ar-SA" b="1" dirty="0" smtClean="0">
                          <a:solidFill>
                            <a:schemeClr val="accent1">
                              <a:lumMod val="50000"/>
                            </a:schemeClr>
                          </a:solidFill>
                          <a:effectLst/>
                        </a:rPr>
                        <a:t>3)</a:t>
                      </a:r>
                      <a:endParaRPr lang="ar-SA" b="1" dirty="0">
                        <a:solidFill>
                          <a:schemeClr val="accent1">
                            <a:lumMod val="50000"/>
                          </a:schemeClr>
                        </a:solidFill>
                        <a:effectLst/>
                      </a:endParaRPr>
                    </a:p>
                  </a:txBody>
                  <a:tcPr marL="95250" marR="95250" marT="76200" marB="76200">
                    <a:lnL>
                      <a:noFill/>
                    </a:lnL>
                    <a:lnR>
                      <a:noFill/>
                    </a:lnR>
                    <a:lnT>
                      <a:noFill/>
                    </a:lnT>
                    <a:lnB w="9525" cap="flat" cmpd="sng" algn="ctr">
                      <a:solidFill>
                        <a:srgbClr val="EBEBEB"/>
                      </a:solidFill>
                      <a:prstDash val="solid"/>
                      <a:round/>
                      <a:headEnd type="none" w="med" len="med"/>
                      <a:tailEnd type="none" w="med" len="med"/>
                    </a:lnB>
                  </a:tcPr>
                </a:tc>
                <a:tc>
                  <a:txBody>
                    <a:bodyPr/>
                    <a:lstStyle/>
                    <a:p>
                      <a:pPr algn="r" fontAlgn="t"/>
                      <a:r>
                        <a:rPr lang="ar-SA" b="1" dirty="0">
                          <a:solidFill>
                            <a:srgbClr val="00B050"/>
                          </a:solidFill>
                          <a:effectLst/>
                        </a:rPr>
                        <a:t>مسافة الوقوق </a:t>
                      </a:r>
                      <a:endParaRPr lang="ar-SA" b="1" dirty="0" smtClean="0">
                        <a:solidFill>
                          <a:srgbClr val="00B050"/>
                        </a:solidFill>
                        <a:effectLst/>
                      </a:endParaRPr>
                    </a:p>
                    <a:p>
                      <a:pPr algn="r" fontAlgn="t"/>
                      <a:r>
                        <a:rPr lang="ar-SA" b="1" dirty="0" smtClean="0">
                          <a:solidFill>
                            <a:srgbClr val="00B050"/>
                          </a:solidFill>
                          <a:effectLst/>
                        </a:rPr>
                        <a:t>وهي</a:t>
                      </a:r>
                      <a:r>
                        <a:rPr lang="ar-SA" b="1" dirty="0">
                          <a:solidFill>
                            <a:srgbClr val="00B050"/>
                          </a:solidFill>
                          <a:effectLst/>
                        </a:rPr>
                        <a:t> مسافة رده الفعل + مسافة الفرملة</a:t>
                      </a:r>
                    </a:p>
                  </a:txBody>
                  <a:tcPr marL="95250" marR="95250" marT="76200" marB="76200">
                    <a:lnL>
                      <a:noFill/>
                    </a:lnL>
                    <a:lnR>
                      <a:noFill/>
                    </a:lnR>
                    <a:lnT>
                      <a:noFill/>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997974146"/>
                  </a:ext>
                </a:extLst>
              </a:tr>
              <a:tr h="731151">
                <a:tc>
                  <a:txBody>
                    <a:bodyPr/>
                    <a:lstStyle/>
                    <a:p>
                      <a:r>
                        <a:rPr lang="ar-SA" dirty="0">
                          <a:solidFill>
                            <a:srgbClr val="C00000"/>
                          </a:solidFill>
                          <a:effectLst/>
                        </a:rPr>
                        <a:t>20 كلم</a:t>
                      </a:r>
                    </a:p>
                  </a:txBody>
                  <a:tcPr marL="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ar-SA" dirty="0">
                          <a:solidFill>
                            <a:schemeClr val="accent1">
                              <a:lumMod val="50000"/>
                            </a:schemeClr>
                          </a:solidFill>
                          <a:effectLst/>
                        </a:rPr>
                        <a:t>6 </a:t>
                      </a:r>
                      <a:r>
                        <a:rPr lang="ar-SA" dirty="0" smtClean="0">
                          <a:solidFill>
                            <a:schemeClr val="accent1">
                              <a:lumMod val="50000"/>
                            </a:schemeClr>
                          </a:solidFill>
                          <a:effectLst/>
                        </a:rPr>
                        <a:t>متر                                                                </a:t>
                      </a:r>
                      <a:endParaRPr lang="ar-SA" dirty="0">
                        <a:solidFill>
                          <a:schemeClr val="accent1">
                            <a:lumMod val="50000"/>
                          </a:schemeClr>
                        </a:solidFill>
                        <a:effectLst/>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ar-SA" dirty="0">
                          <a:solidFill>
                            <a:srgbClr val="00B050"/>
                          </a:solidFill>
                          <a:effectLst/>
                        </a:rPr>
                        <a:t>8 متر</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857053909"/>
                  </a:ext>
                </a:extLst>
              </a:tr>
              <a:tr h="731151">
                <a:tc>
                  <a:txBody>
                    <a:bodyPr/>
                    <a:lstStyle/>
                    <a:p>
                      <a:r>
                        <a:rPr lang="ar-SA" dirty="0">
                          <a:solidFill>
                            <a:srgbClr val="C00000"/>
                          </a:solidFill>
                          <a:effectLst/>
                        </a:rPr>
                        <a:t>30 كلم</a:t>
                      </a:r>
                    </a:p>
                  </a:txBody>
                  <a:tcPr marL="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ar-SA" dirty="0">
                          <a:solidFill>
                            <a:schemeClr val="accent1">
                              <a:lumMod val="50000"/>
                            </a:schemeClr>
                          </a:solidFill>
                          <a:effectLst/>
                        </a:rPr>
                        <a:t>9 متر</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ar-SA" dirty="0">
                          <a:solidFill>
                            <a:srgbClr val="00B050"/>
                          </a:solidFill>
                          <a:effectLst/>
                        </a:rPr>
                        <a:t>13 متر</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386583647"/>
                  </a:ext>
                </a:extLst>
              </a:tr>
              <a:tr h="731151">
                <a:tc>
                  <a:txBody>
                    <a:bodyPr/>
                    <a:lstStyle/>
                    <a:p>
                      <a:r>
                        <a:rPr lang="ar-SA" dirty="0">
                          <a:solidFill>
                            <a:srgbClr val="C00000"/>
                          </a:solidFill>
                          <a:effectLst/>
                        </a:rPr>
                        <a:t>40 كلم</a:t>
                      </a:r>
                    </a:p>
                  </a:txBody>
                  <a:tcPr marL="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ar-SA" dirty="0">
                          <a:solidFill>
                            <a:schemeClr val="accent1">
                              <a:lumMod val="50000"/>
                            </a:schemeClr>
                          </a:solidFill>
                          <a:effectLst/>
                        </a:rPr>
                        <a:t>12 متر</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ar-SA" dirty="0">
                          <a:solidFill>
                            <a:srgbClr val="00B050"/>
                          </a:solidFill>
                          <a:effectLst/>
                        </a:rPr>
                        <a:t>20 متر</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460472752"/>
                  </a:ext>
                </a:extLst>
              </a:tr>
              <a:tr h="731151">
                <a:tc>
                  <a:txBody>
                    <a:bodyPr/>
                    <a:lstStyle/>
                    <a:p>
                      <a:r>
                        <a:rPr lang="ar-SA" dirty="0">
                          <a:solidFill>
                            <a:srgbClr val="C00000"/>
                          </a:solidFill>
                          <a:effectLst/>
                        </a:rPr>
                        <a:t>50 كلم</a:t>
                      </a:r>
                    </a:p>
                  </a:txBody>
                  <a:tcPr marL="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ar-SA" dirty="0">
                          <a:solidFill>
                            <a:schemeClr val="accent1">
                              <a:lumMod val="50000"/>
                            </a:schemeClr>
                          </a:solidFill>
                          <a:effectLst/>
                        </a:rPr>
                        <a:t>15 متر</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ar-SA" dirty="0">
                          <a:solidFill>
                            <a:srgbClr val="00B050"/>
                          </a:solidFill>
                          <a:effectLst/>
                        </a:rPr>
                        <a:t>27 متر</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216076648"/>
                  </a:ext>
                </a:extLst>
              </a:tr>
            </a:tbl>
          </a:graphicData>
        </a:graphic>
      </p:graphicFrame>
    </p:spTree>
    <p:extLst>
      <p:ext uri="{BB962C8B-B14F-4D97-AF65-F5344CB8AC3E}">
        <p14:creationId xmlns:p14="http://schemas.microsoft.com/office/powerpoint/2010/main" val="91742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نتعرف على بعض القصص</a:t>
            </a:r>
            <a:endParaRPr lang="he-IL" dirty="0"/>
          </a:p>
        </p:txBody>
      </p:sp>
      <p:sp>
        <p:nvSpPr>
          <p:cNvPr id="3" name="מציין מיקום תוכן 2"/>
          <p:cNvSpPr>
            <a:spLocks noGrp="1"/>
          </p:cNvSpPr>
          <p:nvPr>
            <p:ph idx="1"/>
          </p:nvPr>
        </p:nvSpPr>
        <p:spPr/>
        <p:txBody>
          <a:bodyPr/>
          <a:lstStyle/>
          <a:p>
            <a:r>
              <a:rPr lang="en-US" dirty="0" smtClean="0">
                <a:hlinkClick r:id="rId2"/>
              </a:rPr>
              <a:t>https://www.youtube.com/watch?v=PRK0x4r9rV8</a:t>
            </a:r>
            <a:endParaRPr lang="ar-SA" dirty="0" smtClean="0"/>
          </a:p>
          <a:p>
            <a:endParaRPr lang="he-IL" dirty="0"/>
          </a:p>
        </p:txBody>
      </p:sp>
    </p:spTree>
    <p:extLst>
      <p:ext uri="{BB962C8B-B14F-4D97-AF65-F5344CB8AC3E}">
        <p14:creationId xmlns:p14="http://schemas.microsoft.com/office/powerpoint/2010/main" val="301002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26854" y="3365902"/>
            <a:ext cx="7223974" cy="1325563"/>
          </a:xfrm>
        </p:spPr>
        <p:txBody>
          <a:bodyPr/>
          <a:lstStyle/>
          <a:p>
            <a:pPr algn="ctr"/>
            <a:r>
              <a:rPr lang="ar-SA" i="1" dirty="0" smtClean="0"/>
              <a:t>شكرا على اصغائكم</a:t>
            </a:r>
            <a:endParaRPr lang="he-IL" i="1" dirty="0"/>
          </a:p>
        </p:txBody>
      </p:sp>
    </p:spTree>
    <p:extLst>
      <p:ext uri="{BB962C8B-B14F-4D97-AF65-F5344CB8AC3E}">
        <p14:creationId xmlns:p14="http://schemas.microsoft.com/office/powerpoint/2010/main" val="300466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dirty="0" smtClean="0"/>
              <a:t>السرعة وحوادث الطرق</a:t>
            </a:r>
            <a:endParaRPr lang="he-IL" dirty="0"/>
          </a:p>
        </p:txBody>
      </p:sp>
      <p:sp>
        <p:nvSpPr>
          <p:cNvPr id="3" name="מציין מיקום תוכן 2"/>
          <p:cNvSpPr>
            <a:spLocks noGrp="1"/>
          </p:cNvSpPr>
          <p:nvPr>
            <p:ph idx="1"/>
          </p:nvPr>
        </p:nvSpPr>
        <p:spPr>
          <a:xfrm>
            <a:off x="1025236" y="1971098"/>
            <a:ext cx="10515600" cy="4351338"/>
          </a:xfrm>
        </p:spPr>
        <p:txBody>
          <a:bodyPr>
            <a:normAutofit fontScale="85000" lnSpcReduction="20000"/>
          </a:bodyPr>
          <a:lstStyle/>
          <a:p>
            <a:r>
              <a:rPr lang="ar-SA" sz="3200" b="1" dirty="0" smtClean="0">
                <a:solidFill>
                  <a:srgbClr val="FF0000"/>
                </a:solidFill>
              </a:rPr>
              <a:t>هل يوجد للسرعة تأثير على حوادث الطرق ؟؟؟</a:t>
            </a:r>
            <a:endParaRPr lang="ar-SA" sz="3200" b="1" dirty="0">
              <a:solidFill>
                <a:srgbClr val="FF0000"/>
              </a:solidFill>
            </a:endParaRPr>
          </a:p>
          <a:p>
            <a:r>
              <a:rPr lang="ar-SA" sz="3200" dirty="0" smtClean="0"/>
              <a:t>يقال ان للسرعة لا يوجد تأثير على حوادث الطرق !!!</a:t>
            </a:r>
            <a:endParaRPr lang="ar-SA" sz="3200" dirty="0"/>
          </a:p>
          <a:p>
            <a:r>
              <a:rPr lang="ar-SA" sz="3200" dirty="0" smtClean="0"/>
              <a:t>وهناك من يعتقد بان السرعة هي المسبب الرئيسي للحوادث!</a:t>
            </a:r>
          </a:p>
          <a:p>
            <a:pPr algn="ctr"/>
            <a:r>
              <a:rPr lang="ar-SA" sz="8000" b="1" dirty="0"/>
              <a:t> </a:t>
            </a:r>
            <a:r>
              <a:rPr lang="ar-SA" sz="4000" b="1" dirty="0" smtClean="0"/>
              <a:t>ما رأيكم؟؟</a:t>
            </a:r>
          </a:p>
          <a:p>
            <a:pPr algn="ctr"/>
            <a:r>
              <a:rPr lang="ar-SA" sz="8000" b="1" dirty="0" smtClean="0"/>
              <a:t>حقا ان السرعة الزائدة قاتلة</a:t>
            </a:r>
            <a:endParaRPr lang="he-IL" sz="8000" b="1" dirty="0"/>
          </a:p>
        </p:txBody>
      </p:sp>
    </p:spTree>
    <p:extLst>
      <p:ext uri="{BB962C8B-B14F-4D97-AF65-F5344CB8AC3E}">
        <p14:creationId xmlns:p14="http://schemas.microsoft.com/office/powerpoint/2010/main" val="2028471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dirty="0" smtClean="0"/>
              <a:t>ما هي سرعة القيادة؟</a:t>
            </a:r>
            <a:endParaRPr lang="he-IL" dirty="0"/>
          </a:p>
        </p:txBody>
      </p:sp>
      <p:sp>
        <p:nvSpPr>
          <p:cNvPr id="3" name="מציין מיקום תוכן 2"/>
          <p:cNvSpPr>
            <a:spLocks noGrp="1"/>
          </p:cNvSpPr>
          <p:nvPr>
            <p:ph idx="1"/>
          </p:nvPr>
        </p:nvSpPr>
        <p:spPr/>
        <p:txBody>
          <a:bodyPr/>
          <a:lstStyle/>
          <a:p>
            <a:r>
              <a:rPr lang="ar-SA" dirty="0" smtClean="0"/>
              <a:t>السرعة = المسافة / الزمن</a:t>
            </a:r>
          </a:p>
          <a:p>
            <a:endParaRPr lang="ar-SA" dirty="0"/>
          </a:p>
          <a:p>
            <a:r>
              <a:rPr lang="ar-SA" dirty="0" smtClean="0"/>
              <a:t>في إسرائيل  تقاس السرعة  بالكيلومترات بالساعة</a:t>
            </a:r>
            <a:endParaRPr lang="he-IL" dirty="0"/>
          </a:p>
        </p:txBody>
      </p:sp>
      <p:pic>
        <p:nvPicPr>
          <p:cNvPr id="4" name="תמונה 3"/>
          <p:cNvPicPr>
            <a:picLocks noChangeAspect="1"/>
          </p:cNvPicPr>
          <p:nvPr/>
        </p:nvPicPr>
        <p:blipFill>
          <a:blip r:embed="rId2"/>
          <a:stretch>
            <a:fillRect/>
          </a:stretch>
        </p:blipFill>
        <p:spPr>
          <a:xfrm>
            <a:off x="0" y="-1"/>
            <a:ext cx="5048518" cy="3781515"/>
          </a:xfrm>
          <a:prstGeom prst="rect">
            <a:avLst/>
          </a:prstGeom>
        </p:spPr>
      </p:pic>
    </p:spTree>
    <p:extLst>
      <p:ext uri="{BB962C8B-B14F-4D97-AF65-F5344CB8AC3E}">
        <p14:creationId xmlns:p14="http://schemas.microsoft.com/office/powerpoint/2010/main" val="9245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dirty="0" smtClean="0"/>
              <a:t>السرعة</a:t>
            </a:r>
            <a:endParaRPr lang="he-IL" dirty="0"/>
          </a:p>
        </p:txBody>
      </p:sp>
      <p:sp>
        <p:nvSpPr>
          <p:cNvPr id="3" name="מציין מיקום תוכן 2"/>
          <p:cNvSpPr>
            <a:spLocks noGrp="1"/>
          </p:cNvSpPr>
          <p:nvPr>
            <p:ph idx="1"/>
          </p:nvPr>
        </p:nvSpPr>
        <p:spPr/>
        <p:txBody>
          <a:bodyPr>
            <a:normAutofit lnSpcReduction="10000"/>
          </a:bodyPr>
          <a:lstStyle/>
          <a:p>
            <a:r>
              <a:rPr lang="ar-SA" dirty="0" smtClean="0"/>
              <a:t>السرعة عامل خطر رئيسي لحوادث الطرق بجميع أنحاء العالم. إذا صـُدم أحد المشاة بسيارة سرعتها 50 كيلومترا في الساعة فإن احتمال وفاته يقدر بعشرين في المئة، ولكن إذا كانت سرعتها ثمانين كيلومترا في الساعة فإن النسبة تزيد إلى 60%. إننا نعلم ما الذي يتعين فعله، ولكن الأمر يتوقف على اعتماد التشريع اللازم وضمان وضع حد أقصى للسرعة على الطرق، وضمان الالتزام بهذا الحد."</a:t>
            </a:r>
          </a:p>
          <a:p>
            <a:endParaRPr lang="ar-SA" dirty="0" smtClean="0"/>
          </a:p>
          <a:p>
            <a:r>
              <a:rPr lang="ar-SA" dirty="0" smtClean="0"/>
              <a:t>ويلقى نحو 1.25 مليون شخص حتفهم في حوادث الطرق كل عام. وتفيد الدراسات بأن ما بين 40 و50% من السائقين يقودون بسرعة أكبر من الحد الأقصى المحدد.</a:t>
            </a:r>
          </a:p>
          <a:p>
            <a:endParaRPr lang="ar-SA" dirty="0" smtClean="0"/>
          </a:p>
          <a:p>
            <a:r>
              <a:rPr lang="ar-SA" dirty="0" smtClean="0"/>
              <a:t>وتزيد احتمالات وقوع الحوادث عندما يكون السائق ذكرا وشابا وتحت تأثير الكحول. وتبقى حوادث الطرق السبب الأول للوفيات بين الشباب الذين تتراوح أعمارهم بين الخامسة عشرة والتاسعة والعشرين.</a:t>
            </a:r>
            <a:endParaRPr lang="he-IL" dirty="0"/>
          </a:p>
        </p:txBody>
      </p:sp>
    </p:spTree>
    <p:extLst>
      <p:ext uri="{BB962C8B-B14F-4D97-AF65-F5344CB8AC3E}">
        <p14:creationId xmlns:p14="http://schemas.microsoft.com/office/powerpoint/2010/main" val="384856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dirty="0" smtClean="0"/>
              <a:t>مصطلحات</a:t>
            </a:r>
            <a:endParaRPr lang="he-IL" dirty="0"/>
          </a:p>
        </p:txBody>
      </p:sp>
      <p:sp>
        <p:nvSpPr>
          <p:cNvPr id="3" name="מציין מיקום תוכן 2"/>
          <p:cNvSpPr>
            <a:spLocks noGrp="1"/>
          </p:cNvSpPr>
          <p:nvPr>
            <p:ph idx="1"/>
          </p:nvPr>
        </p:nvSpPr>
        <p:spPr>
          <a:xfrm>
            <a:off x="838200" y="2356833"/>
            <a:ext cx="10515600" cy="3820129"/>
          </a:xfrm>
        </p:spPr>
        <p:txBody>
          <a:bodyPr>
            <a:normAutofit/>
          </a:bodyPr>
          <a:lstStyle/>
          <a:p>
            <a:r>
              <a:rPr lang="ar-SA" dirty="0" smtClean="0"/>
              <a:t>تعرف السرعة بأنها المسافة التي يقطعها الجسم مقسومة على الوقت الذي يحتاجه الجسم لقطع هذه المسافة، فإذا كان الرمز (ف) يمثل المسافة، والرمز (ز) يمثل الزمن، فإن السرعة (ع)= المسافة/الزمن</a:t>
            </a:r>
          </a:p>
          <a:p>
            <a:r>
              <a:rPr lang="ar-SA" b="1" dirty="0" smtClean="0"/>
              <a:t>سرعة مفرطة</a:t>
            </a:r>
            <a:r>
              <a:rPr lang="ar-SA" dirty="0" smtClean="0"/>
              <a:t>: هي السرعة القصوى المسموح للمركبة حسب شروط (وضع) الشارع ، مثل شارع داخل البلدة طريق سريع.(سرعة زائدة)</a:t>
            </a:r>
          </a:p>
          <a:p>
            <a:r>
              <a:rPr lang="ar-SA" b="1" dirty="0" smtClean="0"/>
              <a:t>سرعة قانونية</a:t>
            </a:r>
            <a:r>
              <a:rPr lang="ar-SA" dirty="0" smtClean="0"/>
              <a:t>: هي السرعة المسموحة بمقطع الشارع بحسب الإشارات او تحديد برخصة المركبة حسب نوع السيارة.</a:t>
            </a:r>
          </a:p>
          <a:p>
            <a:r>
              <a:rPr lang="ar-SA" b="1" dirty="0" smtClean="0"/>
              <a:t>سرعة معقولة: </a:t>
            </a:r>
            <a:r>
              <a:rPr lang="ar-SA" dirty="0" smtClean="0"/>
              <a:t>هي السرعة كقانون يتكيف مع ظروف الطريق والبيئة وحركة المرور ، وأن السائق يتمتع بالسيطرة الكاملة على سيارته.</a:t>
            </a:r>
          </a:p>
          <a:p>
            <a:r>
              <a:rPr lang="ar-SA" dirty="0" smtClean="0"/>
              <a:t>على سبيل المثال: على الرغم من أنه يُسمح بالسفر بالمدينة بسرعة قصوى تصل إلى 50 كم / ساعة ، في أي مكان تزداد فيه علامات الخطر ، مثل قرب المشاة والمدارس ورياض الأطفال ، فإن السرعة المعقولة ستكون أقل من السرعة القصوى المسموح بها.</a:t>
            </a:r>
            <a:endParaRPr lang="he-IL" dirty="0"/>
          </a:p>
        </p:txBody>
      </p:sp>
      <p:pic>
        <p:nvPicPr>
          <p:cNvPr id="4" name="תמונה 3"/>
          <p:cNvPicPr>
            <a:picLocks noChangeAspect="1"/>
          </p:cNvPicPr>
          <p:nvPr/>
        </p:nvPicPr>
        <p:blipFill>
          <a:blip r:embed="rId2"/>
          <a:stretch>
            <a:fillRect/>
          </a:stretch>
        </p:blipFill>
        <p:spPr>
          <a:xfrm>
            <a:off x="0" y="-1"/>
            <a:ext cx="3978652" cy="2228045"/>
          </a:xfrm>
          <a:prstGeom prst="rect">
            <a:avLst/>
          </a:prstGeom>
        </p:spPr>
      </p:pic>
    </p:spTree>
    <p:extLst>
      <p:ext uri="{BB962C8B-B14F-4D97-AF65-F5344CB8AC3E}">
        <p14:creationId xmlns:p14="http://schemas.microsoft.com/office/powerpoint/2010/main" val="191176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dirty="0" smtClean="0"/>
              <a:t>انقلب السحر على الساحر</a:t>
            </a:r>
            <a:endParaRPr lang="he-IL" dirty="0"/>
          </a:p>
        </p:txBody>
      </p:sp>
      <p:sp>
        <p:nvSpPr>
          <p:cNvPr id="3" name="מציין מיקום תוכן 2"/>
          <p:cNvSpPr>
            <a:spLocks noGrp="1"/>
          </p:cNvSpPr>
          <p:nvPr>
            <p:ph idx="1"/>
          </p:nvPr>
        </p:nvSpPr>
        <p:spPr/>
        <p:txBody>
          <a:bodyPr/>
          <a:lstStyle/>
          <a:p>
            <a:r>
              <a:rPr lang="ar-SA" dirty="0" smtClean="0"/>
              <a:t>السحر= السيارة، بالتكنولوجيا المتطورة طورها الانسان لتسير بسرعات جنونية</a:t>
            </a:r>
          </a:p>
          <a:p>
            <a:r>
              <a:rPr lang="ar-SA" dirty="0" smtClean="0"/>
              <a:t>الساحر= الانسان، لم يستطيع تطوير ردة فعله لتصبح سريعة مع سرعة السيارة.</a:t>
            </a:r>
          </a:p>
          <a:p>
            <a:r>
              <a:rPr lang="ar-SA" dirty="0" smtClean="0"/>
              <a:t>زمن رد الفعل: هو استجابة حركية أو حسية </a:t>
            </a:r>
            <a:r>
              <a:rPr lang="ar-SA" dirty="0" err="1" smtClean="0"/>
              <a:t>إنفعالية</a:t>
            </a:r>
            <a:r>
              <a:rPr lang="ar-SA" dirty="0" smtClean="0"/>
              <a:t> نتيجة مثيرات العالم الخارجي التي يلتقطها الإنسان عبر الإدراك الحسي. هو الزمن الذي نحتاجه من لحظة استيعاب الدماغ المعطيات من البيئة المحيطة به وحتى يتخذ القرار بالرد الفعلي (زمن رد الفعل للإنسان الطبيعي هو 0.75  أجزاء من الثانية.</a:t>
            </a:r>
          </a:p>
          <a:p>
            <a:endParaRPr lang="he-IL" dirty="0"/>
          </a:p>
        </p:txBody>
      </p:sp>
      <p:pic>
        <p:nvPicPr>
          <p:cNvPr id="4" name="תמונה 3"/>
          <p:cNvPicPr>
            <a:picLocks noChangeAspect="1"/>
          </p:cNvPicPr>
          <p:nvPr/>
        </p:nvPicPr>
        <p:blipFill>
          <a:blip r:embed="rId2"/>
          <a:stretch>
            <a:fillRect/>
          </a:stretch>
        </p:blipFill>
        <p:spPr>
          <a:xfrm>
            <a:off x="-1" y="4763"/>
            <a:ext cx="2936383" cy="1830070"/>
          </a:xfrm>
          <a:prstGeom prst="rect">
            <a:avLst/>
          </a:prstGeom>
        </p:spPr>
      </p:pic>
    </p:spTree>
    <p:extLst>
      <p:ext uri="{BB962C8B-B14F-4D97-AF65-F5344CB8AC3E}">
        <p14:creationId xmlns:p14="http://schemas.microsoft.com/office/powerpoint/2010/main" val="41273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
            <a:ext cx="10515600" cy="888641"/>
          </a:xfrm>
        </p:spPr>
        <p:txBody>
          <a:bodyPr/>
          <a:lstStyle/>
          <a:p>
            <a:pPr algn="r"/>
            <a:r>
              <a:rPr lang="ar-SA" dirty="0" smtClean="0"/>
              <a:t>مسافة الاستجابة (رد الفعل)</a:t>
            </a:r>
            <a:endParaRPr lang="he-IL" dirty="0"/>
          </a:p>
        </p:txBody>
      </p:sp>
      <p:sp>
        <p:nvSpPr>
          <p:cNvPr id="3" name="מציין מיקום תוכן 2"/>
          <p:cNvSpPr>
            <a:spLocks noGrp="1"/>
          </p:cNvSpPr>
          <p:nvPr>
            <p:ph idx="1"/>
          </p:nvPr>
        </p:nvSpPr>
        <p:spPr>
          <a:xfrm>
            <a:off x="4286250" y="1017431"/>
            <a:ext cx="7067550" cy="5602309"/>
          </a:xfrm>
        </p:spPr>
        <p:txBody>
          <a:bodyPr>
            <a:normAutofit/>
          </a:bodyPr>
          <a:lstStyle/>
          <a:p>
            <a:r>
              <a:rPr lang="ar-SA" dirty="0" smtClean="0"/>
              <a:t>هو المسافة التي تمرها المركبة من لحظة قرار السائق بالحاجة للتوقف وحتى استجابته وتوقفه تماما. هذه المساحة تسمى </a:t>
            </a:r>
            <a:r>
              <a:rPr lang="ar-SA" b="1" dirty="0" smtClean="0">
                <a:solidFill>
                  <a:srgbClr val="C00000"/>
                </a:solidFill>
              </a:rPr>
              <a:t>"المساحة الحمراء" </a:t>
            </a:r>
            <a:r>
              <a:rPr lang="ar-SA" dirty="0" smtClean="0"/>
              <a:t>كل ما يتواجد بالشارع بهذه المساحة يمكن اصابته.</a:t>
            </a:r>
          </a:p>
          <a:p>
            <a:r>
              <a:rPr lang="ar-SA" dirty="0" smtClean="0"/>
              <a:t>يتم احتساب مسافة التوقف لعملية الكبح العادية بالتفصيل وفقا للمعادلة التالية: (السرعة ÷ 10) × 3 يعطي قيمة مسافة الاستجابة ، ويضاف الناتج من مسافة الاستجابة  إلى الناتج من مسافة الكبح، التي تحسب كالتالي: (السرعة ÷ 10) × (سرعة ÷ 10).</a:t>
            </a:r>
          </a:p>
          <a:p>
            <a:r>
              <a:rPr lang="ar-SA" dirty="0" smtClean="0"/>
              <a:t>فعند قيادة السيارة بسرعة 30 كم/ساعة مثلا، ينتج عن ذلك 9 أمتار في كل من مسافة الكبح و 9 أمتار مسافة الاستجابة، أي أن مسافة التوقف تبلغ 18 مترا.</a:t>
            </a:r>
          </a:p>
          <a:p>
            <a:endParaRPr lang="ar-SA" dirty="0" smtClean="0"/>
          </a:p>
          <a:p>
            <a:r>
              <a:rPr lang="ar-SA" dirty="0" smtClean="0"/>
              <a:t>وذلك في ظروف الطريق العادية؛ نظرا لأن الأوراق الرطبة والثلج والإطارات البالية وأقراص المكابح المتآكلة تؤدي إلى زيادة مسافة الكبح بكل تأكيد، كما أن الإجهاد والتعب والانشغال بالهاتف أثناء القيادة يؤثر بالسلب على مسافة الاستجابة، ومن ثم يؤدي إلى زيادة مسافة التوقف.</a:t>
            </a:r>
            <a:endParaRPr lang="he-IL" dirty="0"/>
          </a:p>
        </p:txBody>
      </p:sp>
      <p:pic>
        <p:nvPicPr>
          <p:cNvPr id="4" name="תמונה 3"/>
          <p:cNvPicPr>
            <a:picLocks noChangeAspect="1"/>
          </p:cNvPicPr>
          <p:nvPr/>
        </p:nvPicPr>
        <p:blipFill>
          <a:blip r:embed="rId2"/>
          <a:stretch>
            <a:fillRect/>
          </a:stretch>
        </p:blipFill>
        <p:spPr>
          <a:xfrm>
            <a:off x="0" y="0"/>
            <a:ext cx="4286250" cy="2905125"/>
          </a:xfrm>
          <a:prstGeom prst="rect">
            <a:avLst/>
          </a:prstGeom>
        </p:spPr>
      </p:pic>
    </p:spTree>
    <p:extLst>
      <p:ext uri="{BB962C8B-B14F-4D97-AF65-F5344CB8AC3E}">
        <p14:creationId xmlns:p14="http://schemas.microsoft.com/office/powerpoint/2010/main" val="126267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dirty="0" smtClean="0"/>
              <a:t>مسافة الكبح</a:t>
            </a:r>
            <a:endParaRPr lang="he-IL" dirty="0"/>
          </a:p>
        </p:txBody>
      </p:sp>
      <p:sp>
        <p:nvSpPr>
          <p:cNvPr id="3" name="מציין מיקום תוכן 2"/>
          <p:cNvSpPr>
            <a:spLocks noGrp="1"/>
          </p:cNvSpPr>
          <p:nvPr>
            <p:ph idx="1"/>
          </p:nvPr>
        </p:nvSpPr>
        <p:spPr/>
        <p:txBody>
          <a:bodyPr/>
          <a:lstStyle/>
          <a:p>
            <a:r>
              <a:rPr lang="en-US" dirty="0" smtClean="0">
                <a:hlinkClick r:id="rId2"/>
              </a:rPr>
              <a:t>https://www.youtube.com/watch?v=c-GHxyloCo4</a:t>
            </a:r>
            <a:endParaRPr lang="ar-SA" dirty="0" smtClean="0"/>
          </a:p>
          <a:p>
            <a:r>
              <a:rPr lang="ar-SA" dirty="0" smtClean="0"/>
              <a:t>وهي المسافة التي تقطعها السيارة ابتداء بعملية </a:t>
            </a:r>
            <a:r>
              <a:rPr lang="ar-SA" dirty="0" err="1" smtClean="0"/>
              <a:t>الفرميلة</a:t>
            </a:r>
            <a:r>
              <a:rPr lang="ar-SA" dirty="0" smtClean="0"/>
              <a:t> لحين وقوف السيارة بشكل كامل وتتأثر هذه المسافة ب:</a:t>
            </a:r>
          </a:p>
          <a:p>
            <a:r>
              <a:rPr lang="ar-SA" dirty="0" smtClean="0"/>
              <a:t>1. حالة الطريق: اذا كانت الأرضية جافة او اسفلت ستكون اقصر من ان يكون الطريق مبلل او مغطى في الثلوج .</a:t>
            </a:r>
          </a:p>
          <a:p>
            <a:r>
              <a:rPr lang="ar-SA" dirty="0" smtClean="0"/>
              <a:t>2. السرعة عندما تضاعف السرعة مرتين تصبح مسافة الفرملة أطول 4 مرات اما حينما تضاعف السرعة 3 مرات تصبح مسافة الفرملة أطول 9 مرات.</a:t>
            </a:r>
          </a:p>
          <a:p>
            <a:r>
              <a:rPr lang="ar-SA" dirty="0" smtClean="0"/>
              <a:t>3. حالة الإطارات.</a:t>
            </a:r>
          </a:p>
          <a:p>
            <a:r>
              <a:rPr lang="ar-SA" dirty="0" smtClean="0"/>
              <a:t>حالة الفرامل (البريكات)</a:t>
            </a:r>
            <a:endParaRPr lang="he-IL" dirty="0"/>
          </a:p>
        </p:txBody>
      </p:sp>
    </p:spTree>
    <p:extLst>
      <p:ext uri="{BB962C8B-B14F-4D97-AF65-F5344CB8AC3E}">
        <p14:creationId xmlns:p14="http://schemas.microsoft.com/office/powerpoint/2010/main" val="2760165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dirty="0" smtClean="0"/>
              <a:t>مسافة الوقوف</a:t>
            </a:r>
            <a:endParaRPr lang="he-IL" dirty="0"/>
          </a:p>
        </p:txBody>
      </p:sp>
      <p:sp>
        <p:nvSpPr>
          <p:cNvPr id="3" name="מציין מיקום תוכן 2"/>
          <p:cNvSpPr>
            <a:spLocks noGrp="1"/>
          </p:cNvSpPr>
          <p:nvPr>
            <p:ph idx="1"/>
          </p:nvPr>
        </p:nvSpPr>
        <p:spPr/>
        <p:txBody>
          <a:bodyPr/>
          <a:lstStyle/>
          <a:p>
            <a:r>
              <a:rPr lang="ar-SA" i="1" dirty="0" smtClean="0">
                <a:solidFill>
                  <a:schemeClr val="accent1">
                    <a:lumMod val="50000"/>
                  </a:schemeClr>
                </a:solidFill>
              </a:rPr>
              <a:t>مسافة الوقوف = مسافة رد الفعل + مسافة الفرملة</a:t>
            </a:r>
          </a:p>
          <a:p>
            <a:r>
              <a:rPr lang="ar-SA" i="1" dirty="0" smtClean="0"/>
              <a:t>مسافة الوقوف: هي المسافة التي تقطعها السيارة </a:t>
            </a:r>
            <a:r>
              <a:rPr lang="ar-SA" i="1" dirty="0" err="1" smtClean="0"/>
              <a:t>ابتداءا</a:t>
            </a:r>
            <a:r>
              <a:rPr lang="ar-SA" i="1" dirty="0" smtClean="0"/>
              <a:t> من اكتشاف السائق للخطر لحين وقوف السيارة تماما.</a:t>
            </a:r>
          </a:p>
          <a:p>
            <a:r>
              <a:rPr lang="en-US" i="1" dirty="0" smtClean="0">
                <a:hlinkClick r:id="rId2"/>
              </a:rPr>
              <a:t>https://www.youtube.com/watch?v=us7Pvy6a9Ik&amp;list=PL6458058A7CEDADD2</a:t>
            </a:r>
            <a:endParaRPr lang="ar-SA" i="1" dirty="0" smtClean="0"/>
          </a:p>
          <a:p>
            <a:endParaRPr lang="he-IL" i="1" dirty="0"/>
          </a:p>
        </p:txBody>
      </p:sp>
    </p:spTree>
    <p:extLst>
      <p:ext uri="{BB962C8B-B14F-4D97-AF65-F5344CB8AC3E}">
        <p14:creationId xmlns:p14="http://schemas.microsoft.com/office/powerpoint/2010/main" val="171686257"/>
      </p:ext>
    </p:extLst>
  </p:cSld>
  <p:clrMapOvr>
    <a:masterClrMapping/>
  </p:clrMapOvr>
</p:sld>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1033</TotalTime>
  <Words>749</Words>
  <Application>Microsoft Office PowerPoint</Application>
  <PresentationFormat>מסך רחב</PresentationFormat>
  <Paragraphs>66</Paragraphs>
  <Slides>13</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13</vt:i4>
      </vt:variant>
    </vt:vector>
  </HeadingPairs>
  <TitlesOfParts>
    <vt:vector size="19" baseType="lpstr">
      <vt:lpstr>Arial</vt:lpstr>
      <vt:lpstr>Century Gothic</vt:lpstr>
      <vt:lpstr>Gisha</vt:lpstr>
      <vt:lpstr>Tahoma</vt:lpstr>
      <vt:lpstr>Wingdings 3</vt:lpstr>
      <vt:lpstr>עשן מתפתל</vt:lpstr>
      <vt:lpstr>חינוך תעבורתי تثقيف مروري  السرعة</vt:lpstr>
      <vt:lpstr>السرعة وحوادث الطرق</vt:lpstr>
      <vt:lpstr>ما هي سرعة القيادة؟</vt:lpstr>
      <vt:lpstr>السرعة</vt:lpstr>
      <vt:lpstr>مصطلحات</vt:lpstr>
      <vt:lpstr>انقلب السحر على الساحر</vt:lpstr>
      <vt:lpstr>مسافة الاستجابة (رد الفعل)</vt:lpstr>
      <vt:lpstr>مسافة الكبح</vt:lpstr>
      <vt:lpstr>مسافة الوقوف</vt:lpstr>
      <vt:lpstr>מצגת של PowerPoint‏</vt:lpstr>
      <vt:lpstr>مسافة الوقوف- مسافة رد الفعل- مسافة الفرملة</vt:lpstr>
      <vt:lpstr>نتعرف على بعض القصص</vt:lpstr>
      <vt:lpstr>شكرا على اصغائكم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חינוך תעבורתי تثقيف مروري السرعة</dc:title>
  <dc:creator>‏‏משתמש Windows</dc:creator>
  <cp:lastModifiedBy>‏‏משתמש Windows</cp:lastModifiedBy>
  <cp:revision>10</cp:revision>
  <dcterms:created xsi:type="dcterms:W3CDTF">2019-09-27T13:39:54Z</dcterms:created>
  <dcterms:modified xsi:type="dcterms:W3CDTF">2019-09-28T06:53:49Z</dcterms:modified>
</cp:coreProperties>
</file>