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1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סגנון ביניים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E6ADF986-BEF7-4351-8F3D-CC8C716D8D65}" type="datetimeFigureOut">
              <a:rPr lang="he-IL" smtClean="0"/>
              <a:t>ט'/כסלו/תש"פ</a:t>
            </a:fld>
            <a:endParaRPr lang="he-IL"/>
          </a:p>
        </p:txBody>
      </p:sp>
      <p:sp>
        <p:nvSpPr>
          <p:cNvPr id="5" name="Footer Placeholder 4"/>
          <p:cNvSpPr>
            <a:spLocks noGrp="1"/>
          </p:cNvSpPr>
          <p:nvPr>
            <p:ph type="ftr" sz="quarter" idx="11"/>
          </p:nvPr>
        </p:nvSpPr>
        <p:spPr>
          <a:xfrm>
            <a:off x="1371600" y="4323845"/>
            <a:ext cx="6400800" cy="365125"/>
          </a:xfrm>
        </p:spPr>
        <p:txBody>
          <a:bodyPr/>
          <a:lstStyle/>
          <a:p>
            <a:endParaRPr lang="he-IL"/>
          </a:p>
        </p:txBody>
      </p:sp>
      <p:sp>
        <p:nvSpPr>
          <p:cNvPr id="6" name="Slide Number Placeholder 5"/>
          <p:cNvSpPr>
            <a:spLocks noGrp="1"/>
          </p:cNvSpPr>
          <p:nvPr>
            <p:ph type="sldNum" sz="quarter" idx="12"/>
          </p:nvPr>
        </p:nvSpPr>
        <p:spPr>
          <a:xfrm>
            <a:off x="8077200" y="1430866"/>
            <a:ext cx="2743200" cy="365125"/>
          </a:xfrm>
        </p:spPr>
        <p:txBody>
          <a:bodyPr/>
          <a:lstStyle/>
          <a:p>
            <a:fld id="{D4BB47B5-CCBB-458A-91E7-7B0A365C8E35}" type="slidenum">
              <a:rPr lang="he-IL" smtClean="0"/>
              <a:t>‹#›</a:t>
            </a:fld>
            <a:endParaRPr lang="he-IL"/>
          </a:p>
        </p:txBody>
      </p:sp>
    </p:spTree>
    <p:extLst>
      <p:ext uri="{BB962C8B-B14F-4D97-AF65-F5344CB8AC3E}">
        <p14:creationId xmlns:p14="http://schemas.microsoft.com/office/powerpoint/2010/main" val="2253109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תמונה פנורמית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E6ADF986-BEF7-4351-8F3D-CC8C716D8D65}" type="datetimeFigureOut">
              <a:rPr lang="he-IL" smtClean="0"/>
              <a:t>ט'/כסלו/תש"פ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D4BB47B5-CCBB-458A-91E7-7B0A365C8E35}" type="slidenum">
              <a:rPr lang="he-IL" smtClean="0"/>
              <a:t>‹#›</a:t>
            </a:fld>
            <a:endParaRPr lang="he-IL"/>
          </a:p>
        </p:txBody>
      </p:sp>
    </p:spTree>
    <p:extLst>
      <p:ext uri="{BB962C8B-B14F-4D97-AF65-F5344CB8AC3E}">
        <p14:creationId xmlns:p14="http://schemas.microsoft.com/office/powerpoint/2010/main" val="2920133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כותרת וכיתוב">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he-IL" smtClean="0"/>
              <a:t>לחץ כדי לערוך סגנון כותרת של תבנית בסיס</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E6ADF986-BEF7-4351-8F3D-CC8C716D8D65}" type="datetimeFigureOut">
              <a:rPr lang="he-IL" smtClean="0"/>
              <a:t>ט'/כסלו/תש"פ</a:t>
            </a:fld>
            <a:endParaRPr lang="he-IL"/>
          </a:p>
        </p:txBody>
      </p:sp>
      <p:sp>
        <p:nvSpPr>
          <p:cNvPr id="6" name="Footer Placeholder 5"/>
          <p:cNvSpPr>
            <a:spLocks noGrp="1"/>
          </p:cNvSpPr>
          <p:nvPr>
            <p:ph type="ftr" sz="quarter" idx="11"/>
          </p:nvPr>
        </p:nvSpPr>
        <p:spPr>
          <a:xfrm>
            <a:off x="685800" y="379941"/>
            <a:ext cx="6991492" cy="365125"/>
          </a:xfrm>
        </p:spPr>
        <p:txBody>
          <a:bodyPr/>
          <a:lstStyle/>
          <a:p>
            <a:endParaRPr lang="he-IL"/>
          </a:p>
        </p:txBody>
      </p:sp>
      <p:sp>
        <p:nvSpPr>
          <p:cNvPr id="7" name="Slide Number Placeholder 6"/>
          <p:cNvSpPr>
            <a:spLocks noGrp="1"/>
          </p:cNvSpPr>
          <p:nvPr>
            <p:ph type="sldNum" sz="quarter" idx="12"/>
          </p:nvPr>
        </p:nvSpPr>
        <p:spPr>
          <a:xfrm>
            <a:off x="10862452" y="381000"/>
            <a:ext cx="643748" cy="365125"/>
          </a:xfrm>
        </p:spPr>
        <p:txBody>
          <a:bodyPr/>
          <a:lstStyle/>
          <a:p>
            <a:fld id="{D4BB47B5-CCBB-458A-91E7-7B0A365C8E35}" type="slidenum">
              <a:rPr lang="he-IL" smtClean="0"/>
              <a:t>‹#›</a:t>
            </a:fld>
            <a:endParaRPr lang="he-IL"/>
          </a:p>
        </p:txBody>
      </p:sp>
    </p:spTree>
    <p:extLst>
      <p:ext uri="{BB962C8B-B14F-4D97-AF65-F5344CB8AC3E}">
        <p14:creationId xmlns:p14="http://schemas.microsoft.com/office/powerpoint/2010/main" val="1044545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ציטוט עם כיתוב">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he-IL" smtClean="0"/>
              <a:t>לחץ כדי לערוך סגנון כותרת של תבנית בסיס</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E6ADF986-BEF7-4351-8F3D-CC8C716D8D65}" type="datetimeFigureOut">
              <a:rPr lang="he-IL" smtClean="0"/>
              <a:t>ט'/כסלו/תש"פ</a:t>
            </a:fld>
            <a:endParaRPr lang="he-IL"/>
          </a:p>
        </p:txBody>
      </p:sp>
      <p:sp>
        <p:nvSpPr>
          <p:cNvPr id="6" name="Footer Placeholder 5"/>
          <p:cNvSpPr>
            <a:spLocks noGrp="1"/>
          </p:cNvSpPr>
          <p:nvPr>
            <p:ph type="ftr" sz="quarter" idx="11"/>
          </p:nvPr>
        </p:nvSpPr>
        <p:spPr>
          <a:xfrm>
            <a:off x="685800" y="379941"/>
            <a:ext cx="6991492" cy="365125"/>
          </a:xfrm>
        </p:spPr>
        <p:txBody>
          <a:bodyPr/>
          <a:lstStyle/>
          <a:p>
            <a:endParaRPr lang="he-IL"/>
          </a:p>
        </p:txBody>
      </p:sp>
      <p:sp>
        <p:nvSpPr>
          <p:cNvPr id="7" name="Slide Number Placeholder 6"/>
          <p:cNvSpPr>
            <a:spLocks noGrp="1"/>
          </p:cNvSpPr>
          <p:nvPr>
            <p:ph type="sldNum" sz="quarter" idx="12"/>
          </p:nvPr>
        </p:nvSpPr>
        <p:spPr>
          <a:xfrm>
            <a:off x="10862452" y="381000"/>
            <a:ext cx="643748" cy="365125"/>
          </a:xfrm>
        </p:spPr>
        <p:txBody>
          <a:bodyPr/>
          <a:lstStyle/>
          <a:p>
            <a:fld id="{D4BB47B5-CCBB-458A-91E7-7B0A365C8E35}" type="slidenum">
              <a:rPr lang="he-IL" smtClean="0"/>
              <a:t>‹#›</a:t>
            </a:fld>
            <a:endParaRPr lang="he-IL"/>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8798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כרטיס שם">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he-IL" smtClean="0"/>
              <a:t>לחץ כדי לערוך סגנון כותרת של תבנית בסיס</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E6ADF986-BEF7-4351-8F3D-CC8C716D8D65}" type="datetimeFigureOut">
              <a:rPr lang="he-IL" smtClean="0"/>
              <a:t>ט'/כסלו/תש"פ</a:t>
            </a:fld>
            <a:endParaRPr lang="he-IL"/>
          </a:p>
        </p:txBody>
      </p:sp>
      <p:sp>
        <p:nvSpPr>
          <p:cNvPr id="6" name="Footer Placeholder 5"/>
          <p:cNvSpPr>
            <a:spLocks noGrp="1"/>
          </p:cNvSpPr>
          <p:nvPr>
            <p:ph type="ftr" sz="quarter" idx="11"/>
          </p:nvPr>
        </p:nvSpPr>
        <p:spPr>
          <a:xfrm>
            <a:off x="685800" y="378883"/>
            <a:ext cx="6991492" cy="365125"/>
          </a:xfrm>
        </p:spPr>
        <p:txBody>
          <a:bodyPr/>
          <a:lstStyle/>
          <a:p>
            <a:endParaRPr lang="he-IL"/>
          </a:p>
        </p:txBody>
      </p:sp>
      <p:sp>
        <p:nvSpPr>
          <p:cNvPr id="7" name="Slide Number Placeholder 6"/>
          <p:cNvSpPr>
            <a:spLocks noGrp="1"/>
          </p:cNvSpPr>
          <p:nvPr>
            <p:ph type="sldNum" sz="quarter" idx="12"/>
          </p:nvPr>
        </p:nvSpPr>
        <p:spPr>
          <a:xfrm>
            <a:off x="10862452" y="381000"/>
            <a:ext cx="643748" cy="365125"/>
          </a:xfrm>
        </p:spPr>
        <p:txBody>
          <a:bodyPr/>
          <a:lstStyle/>
          <a:p>
            <a:fld id="{D4BB47B5-CCBB-458A-91E7-7B0A365C8E35}" type="slidenum">
              <a:rPr lang="he-IL" smtClean="0"/>
              <a:t>‹#›</a:t>
            </a:fld>
            <a:endParaRPr lang="he-IL"/>
          </a:p>
        </p:txBody>
      </p:sp>
    </p:spTree>
    <p:extLst>
      <p:ext uri="{BB962C8B-B14F-4D97-AF65-F5344CB8AC3E}">
        <p14:creationId xmlns:p14="http://schemas.microsoft.com/office/powerpoint/2010/main" val="2505294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עמודות">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he-IL" smtClean="0"/>
              <a:t>לחץ כדי לערוך סגנון כותרת של תבנית בסיס</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3" name="Date Placeholder 2"/>
          <p:cNvSpPr>
            <a:spLocks noGrp="1"/>
          </p:cNvSpPr>
          <p:nvPr>
            <p:ph type="dt" sz="half" idx="10"/>
          </p:nvPr>
        </p:nvSpPr>
        <p:spPr/>
        <p:txBody>
          <a:bodyPr/>
          <a:lstStyle/>
          <a:p>
            <a:fld id="{E6ADF986-BEF7-4351-8F3D-CC8C716D8D65}" type="datetimeFigureOut">
              <a:rPr lang="he-IL" smtClean="0"/>
              <a:t>ט'/כסלו/תש"פ</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D4BB47B5-CCBB-458A-91E7-7B0A365C8E35}" type="slidenum">
              <a:rPr lang="he-IL" smtClean="0"/>
              <a:t>‹#›</a:t>
            </a:fld>
            <a:endParaRPr lang="he-IL"/>
          </a:p>
        </p:txBody>
      </p:sp>
    </p:spTree>
    <p:extLst>
      <p:ext uri="{BB962C8B-B14F-4D97-AF65-F5344CB8AC3E}">
        <p14:creationId xmlns:p14="http://schemas.microsoft.com/office/powerpoint/2010/main" val="3544044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עמודת 3 תמונות">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he-IL" smtClean="0"/>
              <a:t>לחץ כדי לערוך סגנון כותרת של תבנית בסיס</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3" name="Date Placeholder 2"/>
          <p:cNvSpPr>
            <a:spLocks noGrp="1"/>
          </p:cNvSpPr>
          <p:nvPr>
            <p:ph type="dt" sz="half" idx="10"/>
          </p:nvPr>
        </p:nvSpPr>
        <p:spPr/>
        <p:txBody>
          <a:bodyPr/>
          <a:lstStyle/>
          <a:p>
            <a:fld id="{E6ADF986-BEF7-4351-8F3D-CC8C716D8D65}" type="datetimeFigureOut">
              <a:rPr lang="he-IL" smtClean="0"/>
              <a:t>ט'/כסלו/תש"פ</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D4BB47B5-CCBB-458A-91E7-7B0A365C8E35}" type="slidenum">
              <a:rPr lang="he-IL" smtClean="0"/>
              <a:t>‹#›</a:t>
            </a:fld>
            <a:endParaRPr lang="he-IL"/>
          </a:p>
        </p:txBody>
      </p:sp>
    </p:spTree>
    <p:extLst>
      <p:ext uri="{BB962C8B-B14F-4D97-AF65-F5344CB8AC3E}">
        <p14:creationId xmlns:p14="http://schemas.microsoft.com/office/powerpoint/2010/main" val="2968792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E6ADF986-BEF7-4351-8F3D-CC8C716D8D65}" type="datetimeFigureOut">
              <a:rPr lang="he-IL" smtClean="0"/>
              <a:t>ט'/כסלו/תש"פ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D4BB47B5-CCBB-458A-91E7-7B0A365C8E35}" type="slidenum">
              <a:rPr lang="he-IL" smtClean="0"/>
              <a:t>‹#›</a:t>
            </a:fld>
            <a:endParaRPr lang="he-IL"/>
          </a:p>
        </p:txBody>
      </p:sp>
    </p:spTree>
    <p:extLst>
      <p:ext uri="{BB962C8B-B14F-4D97-AF65-F5344CB8AC3E}">
        <p14:creationId xmlns:p14="http://schemas.microsoft.com/office/powerpoint/2010/main" val="22320908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E6ADF986-BEF7-4351-8F3D-CC8C716D8D65}" type="datetimeFigureOut">
              <a:rPr lang="he-IL" smtClean="0"/>
              <a:t>ט'/כסלו/תש"פ</a:t>
            </a:fld>
            <a:endParaRPr lang="he-IL"/>
          </a:p>
        </p:txBody>
      </p:sp>
      <p:sp>
        <p:nvSpPr>
          <p:cNvPr id="5" name="Footer Placeholder 4"/>
          <p:cNvSpPr>
            <a:spLocks noGrp="1"/>
          </p:cNvSpPr>
          <p:nvPr>
            <p:ph type="ftr" sz="quarter" idx="11"/>
          </p:nvPr>
        </p:nvSpPr>
        <p:spPr>
          <a:xfrm>
            <a:off x="685800" y="381000"/>
            <a:ext cx="6991492" cy="365125"/>
          </a:xfrm>
        </p:spPr>
        <p:txBody>
          <a:bodyPr/>
          <a:lstStyle/>
          <a:p>
            <a:endParaRPr lang="he-IL"/>
          </a:p>
        </p:txBody>
      </p:sp>
      <p:sp>
        <p:nvSpPr>
          <p:cNvPr id="6" name="Slide Number Placeholder 5"/>
          <p:cNvSpPr>
            <a:spLocks noGrp="1"/>
          </p:cNvSpPr>
          <p:nvPr>
            <p:ph type="sldNum" sz="quarter" idx="12"/>
          </p:nvPr>
        </p:nvSpPr>
        <p:spPr>
          <a:xfrm>
            <a:off x="10862452" y="381000"/>
            <a:ext cx="643748" cy="365125"/>
          </a:xfrm>
        </p:spPr>
        <p:txBody>
          <a:bodyPr/>
          <a:lstStyle/>
          <a:p>
            <a:fld id="{D4BB47B5-CCBB-458A-91E7-7B0A365C8E35}" type="slidenum">
              <a:rPr lang="he-IL" smtClean="0"/>
              <a:t>‹#›</a:t>
            </a:fld>
            <a:endParaRPr lang="he-IL"/>
          </a:p>
        </p:txBody>
      </p:sp>
    </p:spTree>
    <p:extLst>
      <p:ext uri="{BB962C8B-B14F-4D97-AF65-F5344CB8AC3E}">
        <p14:creationId xmlns:p14="http://schemas.microsoft.com/office/powerpoint/2010/main" val="319495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E6ADF986-BEF7-4351-8F3D-CC8C716D8D65}" type="datetimeFigureOut">
              <a:rPr lang="he-IL" smtClean="0"/>
              <a:t>ט'/כסלו/תש"פ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D4BB47B5-CCBB-458A-91E7-7B0A365C8E35}" type="slidenum">
              <a:rPr lang="he-IL" smtClean="0"/>
              <a:t>‹#›</a:t>
            </a:fld>
            <a:endParaRPr lang="he-IL"/>
          </a:p>
        </p:txBody>
      </p:sp>
    </p:spTree>
    <p:extLst>
      <p:ext uri="{BB962C8B-B14F-4D97-AF65-F5344CB8AC3E}">
        <p14:creationId xmlns:p14="http://schemas.microsoft.com/office/powerpoint/2010/main" val="2155257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E6ADF986-BEF7-4351-8F3D-CC8C716D8D65}" type="datetimeFigureOut">
              <a:rPr lang="he-IL" smtClean="0"/>
              <a:t>ט'/כסלו/תש"פ</a:t>
            </a:fld>
            <a:endParaRPr lang="he-IL"/>
          </a:p>
        </p:txBody>
      </p:sp>
      <p:sp>
        <p:nvSpPr>
          <p:cNvPr id="5" name="Footer Placeholder 4"/>
          <p:cNvSpPr>
            <a:spLocks noGrp="1"/>
          </p:cNvSpPr>
          <p:nvPr>
            <p:ph type="ftr" sz="quarter" idx="11"/>
          </p:nvPr>
        </p:nvSpPr>
        <p:spPr>
          <a:xfrm>
            <a:off x="685800" y="381001"/>
            <a:ext cx="6991492" cy="364065"/>
          </a:xfrm>
        </p:spPr>
        <p:txBody>
          <a:bodyPr/>
          <a:lstStyle/>
          <a:p>
            <a:endParaRPr lang="he-IL"/>
          </a:p>
        </p:txBody>
      </p:sp>
      <p:sp>
        <p:nvSpPr>
          <p:cNvPr id="6" name="Slide Number Placeholder 5"/>
          <p:cNvSpPr>
            <a:spLocks noGrp="1"/>
          </p:cNvSpPr>
          <p:nvPr>
            <p:ph type="sldNum" sz="quarter" idx="12"/>
          </p:nvPr>
        </p:nvSpPr>
        <p:spPr>
          <a:xfrm>
            <a:off x="10862452" y="381000"/>
            <a:ext cx="643748" cy="365125"/>
          </a:xfrm>
        </p:spPr>
        <p:txBody>
          <a:bodyPr/>
          <a:lstStyle/>
          <a:p>
            <a:fld id="{D4BB47B5-CCBB-458A-91E7-7B0A365C8E35}" type="slidenum">
              <a:rPr lang="he-IL" smtClean="0"/>
              <a:t>‹#›</a:t>
            </a:fld>
            <a:endParaRPr lang="he-IL"/>
          </a:p>
        </p:txBody>
      </p:sp>
    </p:spTree>
    <p:extLst>
      <p:ext uri="{BB962C8B-B14F-4D97-AF65-F5344CB8AC3E}">
        <p14:creationId xmlns:p14="http://schemas.microsoft.com/office/powerpoint/2010/main" val="564532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E6ADF986-BEF7-4351-8F3D-CC8C716D8D65}" type="datetimeFigureOut">
              <a:rPr lang="he-IL" smtClean="0"/>
              <a:t>ט'/כסלו/תש"פ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D4BB47B5-CCBB-458A-91E7-7B0A365C8E35}" type="slidenum">
              <a:rPr lang="he-IL" smtClean="0"/>
              <a:t>‹#›</a:t>
            </a:fld>
            <a:endParaRPr lang="he-IL"/>
          </a:p>
        </p:txBody>
      </p:sp>
    </p:spTree>
    <p:extLst>
      <p:ext uri="{BB962C8B-B14F-4D97-AF65-F5344CB8AC3E}">
        <p14:creationId xmlns:p14="http://schemas.microsoft.com/office/powerpoint/2010/main" val="2964197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Content Placeholder 3"/>
          <p:cNvSpPr>
            <a:spLocks noGrp="1"/>
          </p:cNvSpPr>
          <p:nvPr>
            <p:ph sz="half" idx="2"/>
          </p:nvPr>
        </p:nvSpPr>
        <p:spPr>
          <a:xfrm>
            <a:off x="685800" y="3132666"/>
            <a:ext cx="5311775" cy="3086019"/>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Content Placeholder 5"/>
          <p:cNvSpPr>
            <a:spLocks noGrp="1"/>
          </p:cNvSpPr>
          <p:nvPr>
            <p:ph sz="quarter" idx="4"/>
          </p:nvPr>
        </p:nvSpPr>
        <p:spPr>
          <a:xfrm>
            <a:off x="6172200" y="3132666"/>
            <a:ext cx="5334000" cy="3086019"/>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E6ADF986-BEF7-4351-8F3D-CC8C716D8D65}" type="datetimeFigureOut">
              <a:rPr lang="he-IL" smtClean="0"/>
              <a:t>ט'/כסלו/תש"פ</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D4BB47B5-CCBB-458A-91E7-7B0A365C8E35}" type="slidenum">
              <a:rPr lang="he-IL" smtClean="0"/>
              <a:t>‹#›</a:t>
            </a:fld>
            <a:endParaRPr lang="he-IL"/>
          </a:p>
        </p:txBody>
      </p:sp>
    </p:spTree>
    <p:extLst>
      <p:ext uri="{BB962C8B-B14F-4D97-AF65-F5344CB8AC3E}">
        <p14:creationId xmlns:p14="http://schemas.microsoft.com/office/powerpoint/2010/main" val="1647424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E6ADF986-BEF7-4351-8F3D-CC8C716D8D65}" type="datetimeFigureOut">
              <a:rPr lang="he-IL" smtClean="0"/>
              <a:t>ט'/כסלו/תש"פ</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D4BB47B5-CCBB-458A-91E7-7B0A365C8E35}" type="slidenum">
              <a:rPr lang="he-IL" smtClean="0"/>
              <a:t>‹#›</a:t>
            </a:fld>
            <a:endParaRPr lang="he-IL"/>
          </a:p>
        </p:txBody>
      </p:sp>
    </p:spTree>
    <p:extLst>
      <p:ext uri="{BB962C8B-B14F-4D97-AF65-F5344CB8AC3E}">
        <p14:creationId xmlns:p14="http://schemas.microsoft.com/office/powerpoint/2010/main" val="1045412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ADF986-BEF7-4351-8F3D-CC8C716D8D65}" type="datetimeFigureOut">
              <a:rPr lang="he-IL" smtClean="0"/>
              <a:t>ט'/כסלו/תש"פ</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D4BB47B5-CCBB-458A-91E7-7B0A365C8E35}" type="slidenum">
              <a:rPr lang="he-IL" smtClean="0"/>
              <a:t>‹#›</a:t>
            </a:fld>
            <a:endParaRPr lang="he-IL"/>
          </a:p>
        </p:txBody>
      </p:sp>
    </p:spTree>
    <p:extLst>
      <p:ext uri="{BB962C8B-B14F-4D97-AF65-F5344CB8AC3E}">
        <p14:creationId xmlns:p14="http://schemas.microsoft.com/office/powerpoint/2010/main" val="3299099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E6ADF986-BEF7-4351-8F3D-CC8C716D8D65}" type="datetimeFigureOut">
              <a:rPr lang="he-IL" smtClean="0"/>
              <a:t>ט'/כסלו/תש"פ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D4BB47B5-CCBB-458A-91E7-7B0A365C8E35}" type="slidenum">
              <a:rPr lang="he-IL" smtClean="0"/>
              <a:t>‹#›</a:t>
            </a:fld>
            <a:endParaRPr lang="he-IL"/>
          </a:p>
        </p:txBody>
      </p:sp>
    </p:spTree>
    <p:extLst>
      <p:ext uri="{BB962C8B-B14F-4D97-AF65-F5344CB8AC3E}">
        <p14:creationId xmlns:p14="http://schemas.microsoft.com/office/powerpoint/2010/main" val="3471565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E6ADF986-BEF7-4351-8F3D-CC8C716D8D65}" type="datetimeFigureOut">
              <a:rPr lang="he-IL" smtClean="0"/>
              <a:t>ט'/כסלו/תש"פ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D4BB47B5-CCBB-458A-91E7-7B0A365C8E35}" type="slidenum">
              <a:rPr lang="he-IL" smtClean="0"/>
              <a:t>‹#›</a:t>
            </a:fld>
            <a:endParaRPr lang="he-IL"/>
          </a:p>
        </p:txBody>
      </p:sp>
    </p:spTree>
    <p:extLst>
      <p:ext uri="{BB962C8B-B14F-4D97-AF65-F5344CB8AC3E}">
        <p14:creationId xmlns:p14="http://schemas.microsoft.com/office/powerpoint/2010/main" val="4275788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6ADF986-BEF7-4351-8F3D-CC8C716D8D65}" type="datetimeFigureOut">
              <a:rPr lang="he-IL" smtClean="0"/>
              <a:t>ט'/כסלו/תש"פ</a:t>
            </a:fld>
            <a:endParaRPr lang="he-IL"/>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4BB47B5-CCBB-458A-91E7-7B0A365C8E35}" type="slidenum">
              <a:rPr lang="he-IL" smtClean="0"/>
              <a:t>‹#›</a:t>
            </a:fld>
            <a:endParaRPr lang="he-IL"/>
          </a:p>
        </p:txBody>
      </p:sp>
    </p:spTree>
    <p:extLst>
      <p:ext uri="{BB962C8B-B14F-4D97-AF65-F5344CB8AC3E}">
        <p14:creationId xmlns:p14="http://schemas.microsoft.com/office/powerpoint/2010/main" val="292170976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0KJenuzNlcc" TargetMode="External"/><Relationship Id="rId2" Type="http://schemas.openxmlformats.org/officeDocument/2006/relationships/hyperlink" Target="https://www.youtube.com/watch?v=Gji9UPGGWno" TargetMode="External"/><Relationship Id="rId1" Type="http://schemas.openxmlformats.org/officeDocument/2006/relationships/slideLayout" Target="../slideLayouts/slideLayout2.xml"/><Relationship Id="rId6" Type="http://schemas.openxmlformats.org/officeDocument/2006/relationships/hyperlink" Target="https://www.youtube.com/watch?v=_984Hsm0NVg" TargetMode="External"/><Relationship Id="rId5" Type="http://schemas.openxmlformats.org/officeDocument/2006/relationships/hyperlink" Target="https://www.youtube.com/watch?v=2FX8iuKEYGg" TargetMode="External"/><Relationship Id="rId4" Type="http://schemas.openxmlformats.org/officeDocument/2006/relationships/hyperlink" Target="https://www.youtube.com/watch?v=J0h_FIqcBrE"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ckqDAwQw8Z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ggVTod1Zl8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fzUGJuqfW9U" TargetMode="External"/><Relationship Id="rId2" Type="http://schemas.openxmlformats.org/officeDocument/2006/relationships/hyperlink" Target="https://www.youtube.com/watch?v=6vgrRCAFOmQ&amp;t=156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gov.il/he/departments/legalInfo/speed_regulation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751012" y="1300786"/>
            <a:ext cx="8689976" cy="1841660"/>
          </a:xfrm>
        </p:spPr>
        <p:txBody>
          <a:bodyPr/>
          <a:lstStyle/>
          <a:p>
            <a:r>
              <a:rPr lang="ar-SA" dirty="0" smtClean="0"/>
              <a:t>السرعة أ + ب</a:t>
            </a:r>
            <a:endParaRPr lang="he-IL" dirty="0"/>
          </a:p>
        </p:txBody>
      </p:sp>
      <p:sp>
        <p:nvSpPr>
          <p:cNvPr id="3" name="כותרת משנה 2"/>
          <p:cNvSpPr>
            <a:spLocks noGrp="1"/>
          </p:cNvSpPr>
          <p:nvPr>
            <p:ph type="subTitle" idx="1"/>
          </p:nvPr>
        </p:nvSpPr>
        <p:spPr/>
        <p:txBody>
          <a:bodyPr/>
          <a:lstStyle/>
          <a:p>
            <a:r>
              <a:rPr lang="ar-SA" dirty="0" smtClean="0"/>
              <a:t>اعداد المعلمة: ايمان دراوشة</a:t>
            </a:r>
            <a:endParaRPr lang="he-IL" dirty="0"/>
          </a:p>
        </p:txBody>
      </p:sp>
    </p:spTree>
    <p:extLst>
      <p:ext uri="{BB962C8B-B14F-4D97-AF65-F5344CB8AC3E}">
        <p14:creationId xmlns:p14="http://schemas.microsoft.com/office/powerpoint/2010/main" val="1948654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القيادة بسرعة فائقة</a:t>
            </a:r>
            <a:endParaRPr lang="he-IL" dirty="0"/>
          </a:p>
        </p:txBody>
      </p:sp>
      <p:sp>
        <p:nvSpPr>
          <p:cNvPr id="3" name="מציין מיקום תוכן 2"/>
          <p:cNvSpPr>
            <a:spLocks noGrp="1"/>
          </p:cNvSpPr>
          <p:nvPr>
            <p:ph idx="1"/>
          </p:nvPr>
        </p:nvSpPr>
        <p:spPr>
          <a:xfrm>
            <a:off x="969851" y="1465017"/>
            <a:ext cx="10515600" cy="4922904"/>
          </a:xfrm>
        </p:spPr>
        <p:txBody>
          <a:bodyPr/>
          <a:lstStyle/>
          <a:p>
            <a:r>
              <a:rPr lang="ar-SA" dirty="0" smtClean="0"/>
              <a:t>السفر بسرعة فوق السرعة المسموح بها، والتي حددها القانون، تعتبر سرعة فائقة، وسيعاقب السائق عليها وفق ما ينص القانون</a:t>
            </a:r>
          </a:p>
          <a:p>
            <a:r>
              <a:rPr lang="ar-SA" dirty="0" smtClean="0"/>
              <a:t>اكثر المخالفات شيوعا- السرعة</a:t>
            </a:r>
          </a:p>
          <a:p>
            <a:r>
              <a:rPr lang="ar-SA" dirty="0" smtClean="0"/>
              <a:t>يحق للشرطي برتبة مراقب سحب الرخصة في الحال وتجريده منها لمدة 30 يوما</a:t>
            </a:r>
          </a:p>
          <a:p>
            <a:r>
              <a:rPr lang="ar-SA" dirty="0" smtClean="0"/>
              <a:t>فرض مبلغ غرامة على السائق يحدده مقدار السرعة، ويتم أحيانا استبدال الغرامة بدعوة الى محكمة المرور للبت في الامر.</a:t>
            </a:r>
          </a:p>
          <a:p>
            <a:r>
              <a:rPr lang="ar-SA" b="1" dirty="0" smtClean="0"/>
              <a:t>                داخل المدينة                                                                     خارج المدينة</a:t>
            </a:r>
          </a:p>
          <a:p>
            <a:endParaRPr lang="he-IL" dirty="0"/>
          </a:p>
        </p:txBody>
      </p:sp>
      <p:graphicFrame>
        <p:nvGraphicFramePr>
          <p:cNvPr id="4" name="טבלה 3"/>
          <p:cNvGraphicFramePr>
            <a:graphicFrameLocks noGrp="1"/>
          </p:cNvGraphicFramePr>
          <p:nvPr>
            <p:extLst>
              <p:ext uri="{D42A27DB-BD31-4B8C-83A1-F6EECF244321}">
                <p14:modId xmlns:p14="http://schemas.microsoft.com/office/powerpoint/2010/main" val="2455122074"/>
              </p:ext>
            </p:extLst>
          </p:nvPr>
        </p:nvGraphicFramePr>
        <p:xfrm>
          <a:off x="6348211" y="4374686"/>
          <a:ext cx="5137240" cy="2011648"/>
        </p:xfrm>
        <a:graphic>
          <a:graphicData uri="http://schemas.openxmlformats.org/drawingml/2006/table">
            <a:tbl>
              <a:tblPr rtl="1" firstRow="1" bandRow="1">
                <a:tableStyleId>{5C22544A-7EE6-4342-B048-85BDC9FD1C3A}</a:tableStyleId>
              </a:tblPr>
              <a:tblGrid>
                <a:gridCol w="2568620">
                  <a:extLst>
                    <a:ext uri="{9D8B030D-6E8A-4147-A177-3AD203B41FA5}">
                      <a16:colId xmlns:a16="http://schemas.microsoft.com/office/drawing/2014/main" val="3706569534"/>
                    </a:ext>
                  </a:extLst>
                </a:gridCol>
                <a:gridCol w="2568620">
                  <a:extLst>
                    <a:ext uri="{9D8B030D-6E8A-4147-A177-3AD203B41FA5}">
                      <a16:colId xmlns:a16="http://schemas.microsoft.com/office/drawing/2014/main" val="3065840497"/>
                    </a:ext>
                  </a:extLst>
                </a:gridCol>
              </a:tblGrid>
              <a:tr h="502912">
                <a:tc>
                  <a:txBody>
                    <a:bodyPr/>
                    <a:lstStyle/>
                    <a:p>
                      <a:pPr rtl="1"/>
                      <a:r>
                        <a:rPr lang="ar-SA" dirty="0" smtClean="0"/>
                        <a:t>السير بسرعة اعلى ب</a:t>
                      </a:r>
                      <a:endParaRPr lang="he-IL" dirty="0"/>
                    </a:p>
                  </a:txBody>
                  <a:tcPr/>
                </a:tc>
                <a:tc>
                  <a:txBody>
                    <a:bodyPr/>
                    <a:lstStyle/>
                    <a:p>
                      <a:pPr rtl="1"/>
                      <a:r>
                        <a:rPr lang="ar-SA" dirty="0" smtClean="0"/>
                        <a:t>قيمة الغرامة</a:t>
                      </a:r>
                      <a:endParaRPr lang="he-IL" dirty="0"/>
                    </a:p>
                  </a:txBody>
                  <a:tcPr/>
                </a:tc>
                <a:extLst>
                  <a:ext uri="{0D108BD9-81ED-4DB2-BD59-A6C34878D82A}">
                    <a16:rowId xmlns:a16="http://schemas.microsoft.com/office/drawing/2014/main" val="2113448018"/>
                  </a:ext>
                </a:extLst>
              </a:tr>
              <a:tr h="502912">
                <a:tc>
                  <a:txBody>
                    <a:bodyPr/>
                    <a:lstStyle/>
                    <a:p>
                      <a:pPr rtl="1"/>
                      <a:r>
                        <a:rPr lang="ar-SA" dirty="0" smtClean="0"/>
                        <a:t>20 كم/ الساعة</a:t>
                      </a:r>
                      <a:endParaRPr lang="he-IL" dirty="0"/>
                    </a:p>
                  </a:txBody>
                  <a:tcPr/>
                </a:tc>
                <a:tc>
                  <a:txBody>
                    <a:bodyPr/>
                    <a:lstStyle/>
                    <a:p>
                      <a:pPr rtl="1"/>
                      <a:r>
                        <a:rPr lang="ar-SA" dirty="0" smtClean="0"/>
                        <a:t>250 شيكل</a:t>
                      </a:r>
                      <a:endParaRPr lang="he-IL" dirty="0"/>
                    </a:p>
                  </a:txBody>
                  <a:tcPr/>
                </a:tc>
                <a:extLst>
                  <a:ext uri="{0D108BD9-81ED-4DB2-BD59-A6C34878D82A}">
                    <a16:rowId xmlns:a16="http://schemas.microsoft.com/office/drawing/2014/main" val="609942565"/>
                  </a:ext>
                </a:extLst>
              </a:tr>
              <a:tr h="502912">
                <a:tc>
                  <a:txBody>
                    <a:bodyPr/>
                    <a:lstStyle/>
                    <a:p>
                      <a:pPr rtl="1"/>
                      <a:r>
                        <a:rPr lang="ar-SA" dirty="0" smtClean="0"/>
                        <a:t>21-30 كم/ الساعة</a:t>
                      </a:r>
                      <a:endParaRPr lang="he-IL" dirty="0"/>
                    </a:p>
                  </a:txBody>
                  <a:tcPr/>
                </a:tc>
                <a:tc>
                  <a:txBody>
                    <a:bodyPr/>
                    <a:lstStyle/>
                    <a:p>
                      <a:pPr rtl="1"/>
                      <a:r>
                        <a:rPr lang="ar-SA" dirty="0" smtClean="0"/>
                        <a:t>750 شيكل</a:t>
                      </a:r>
                      <a:endParaRPr lang="he-IL" dirty="0"/>
                    </a:p>
                  </a:txBody>
                  <a:tcPr/>
                </a:tc>
                <a:extLst>
                  <a:ext uri="{0D108BD9-81ED-4DB2-BD59-A6C34878D82A}">
                    <a16:rowId xmlns:a16="http://schemas.microsoft.com/office/drawing/2014/main" val="1427238014"/>
                  </a:ext>
                </a:extLst>
              </a:tr>
              <a:tr h="502912">
                <a:tc>
                  <a:txBody>
                    <a:bodyPr/>
                    <a:lstStyle/>
                    <a:p>
                      <a:pPr rtl="1"/>
                      <a:r>
                        <a:rPr lang="ar-SA" dirty="0" smtClean="0"/>
                        <a:t>31 كم/الساعة</a:t>
                      </a:r>
                      <a:endParaRPr lang="he-IL" dirty="0"/>
                    </a:p>
                  </a:txBody>
                  <a:tcPr/>
                </a:tc>
                <a:tc>
                  <a:txBody>
                    <a:bodyPr/>
                    <a:lstStyle/>
                    <a:p>
                      <a:pPr rtl="1"/>
                      <a:r>
                        <a:rPr lang="ar-SA" dirty="0" smtClean="0"/>
                        <a:t>دعوة الى المحكمة</a:t>
                      </a:r>
                      <a:endParaRPr lang="he-IL" dirty="0"/>
                    </a:p>
                  </a:txBody>
                  <a:tcPr/>
                </a:tc>
                <a:extLst>
                  <a:ext uri="{0D108BD9-81ED-4DB2-BD59-A6C34878D82A}">
                    <a16:rowId xmlns:a16="http://schemas.microsoft.com/office/drawing/2014/main" val="3835057530"/>
                  </a:ext>
                </a:extLst>
              </a:tr>
            </a:tbl>
          </a:graphicData>
        </a:graphic>
      </p:graphicFrame>
      <p:graphicFrame>
        <p:nvGraphicFramePr>
          <p:cNvPr id="5" name="טבלה 4"/>
          <p:cNvGraphicFramePr>
            <a:graphicFrameLocks noGrp="1"/>
          </p:cNvGraphicFramePr>
          <p:nvPr>
            <p:extLst>
              <p:ext uri="{D42A27DB-BD31-4B8C-83A1-F6EECF244321}">
                <p14:modId xmlns:p14="http://schemas.microsoft.com/office/powerpoint/2010/main" val="573012306"/>
              </p:ext>
            </p:extLst>
          </p:nvPr>
        </p:nvGraphicFramePr>
        <p:xfrm>
          <a:off x="1154805" y="4295825"/>
          <a:ext cx="5008452" cy="2011648"/>
        </p:xfrm>
        <a:graphic>
          <a:graphicData uri="http://schemas.openxmlformats.org/drawingml/2006/table">
            <a:tbl>
              <a:tblPr rtl="1" firstRow="1" bandRow="1">
                <a:tableStyleId>{5C22544A-7EE6-4342-B048-85BDC9FD1C3A}</a:tableStyleId>
              </a:tblPr>
              <a:tblGrid>
                <a:gridCol w="2504226">
                  <a:extLst>
                    <a:ext uri="{9D8B030D-6E8A-4147-A177-3AD203B41FA5}">
                      <a16:colId xmlns:a16="http://schemas.microsoft.com/office/drawing/2014/main" val="1080731709"/>
                    </a:ext>
                  </a:extLst>
                </a:gridCol>
                <a:gridCol w="2504226">
                  <a:extLst>
                    <a:ext uri="{9D8B030D-6E8A-4147-A177-3AD203B41FA5}">
                      <a16:colId xmlns:a16="http://schemas.microsoft.com/office/drawing/2014/main" val="3182014889"/>
                    </a:ext>
                  </a:extLst>
                </a:gridCol>
              </a:tblGrid>
              <a:tr h="502912">
                <a:tc>
                  <a:txBody>
                    <a:bodyPr/>
                    <a:lstStyle/>
                    <a:p>
                      <a:pPr rtl="1"/>
                      <a:r>
                        <a:rPr lang="ar-SA" dirty="0" smtClean="0"/>
                        <a:t>السير بسرعة اعلى ب</a:t>
                      </a:r>
                      <a:endParaRPr lang="he-IL" dirty="0"/>
                    </a:p>
                  </a:txBody>
                  <a:tcPr/>
                </a:tc>
                <a:tc>
                  <a:txBody>
                    <a:bodyPr/>
                    <a:lstStyle/>
                    <a:p>
                      <a:pPr rtl="1"/>
                      <a:r>
                        <a:rPr lang="ar-SA" dirty="0" smtClean="0"/>
                        <a:t>قيمة الغرامة</a:t>
                      </a:r>
                      <a:endParaRPr lang="he-IL" dirty="0"/>
                    </a:p>
                  </a:txBody>
                  <a:tcPr/>
                </a:tc>
                <a:extLst>
                  <a:ext uri="{0D108BD9-81ED-4DB2-BD59-A6C34878D82A}">
                    <a16:rowId xmlns:a16="http://schemas.microsoft.com/office/drawing/2014/main" val="170981028"/>
                  </a:ext>
                </a:extLst>
              </a:tr>
              <a:tr h="502912">
                <a:tc>
                  <a:txBody>
                    <a:bodyPr/>
                    <a:lstStyle/>
                    <a:p>
                      <a:pPr rtl="1"/>
                      <a:r>
                        <a:rPr lang="ar-SA" dirty="0" smtClean="0"/>
                        <a:t>25 كم/الساعة</a:t>
                      </a:r>
                      <a:endParaRPr lang="he-IL" dirty="0"/>
                    </a:p>
                  </a:txBody>
                  <a:tcPr/>
                </a:tc>
                <a:tc>
                  <a:txBody>
                    <a:bodyPr/>
                    <a:lstStyle/>
                    <a:p>
                      <a:pPr rtl="1"/>
                      <a:r>
                        <a:rPr lang="ar-SA" dirty="0" smtClean="0"/>
                        <a:t>250 شيكل</a:t>
                      </a:r>
                      <a:endParaRPr lang="he-IL" dirty="0"/>
                    </a:p>
                  </a:txBody>
                  <a:tcPr/>
                </a:tc>
                <a:extLst>
                  <a:ext uri="{0D108BD9-81ED-4DB2-BD59-A6C34878D82A}">
                    <a16:rowId xmlns:a16="http://schemas.microsoft.com/office/drawing/2014/main" val="1293333764"/>
                  </a:ext>
                </a:extLst>
              </a:tr>
              <a:tr h="502912">
                <a:tc>
                  <a:txBody>
                    <a:bodyPr/>
                    <a:lstStyle/>
                    <a:p>
                      <a:pPr rtl="1"/>
                      <a:r>
                        <a:rPr lang="ar-SA" dirty="0" smtClean="0"/>
                        <a:t>26-40</a:t>
                      </a:r>
                      <a:r>
                        <a:rPr lang="ar-SA" baseline="0" dirty="0" smtClean="0"/>
                        <a:t> كم/ الساعة</a:t>
                      </a:r>
                      <a:endParaRPr lang="he-IL" dirty="0"/>
                    </a:p>
                  </a:txBody>
                  <a:tcPr/>
                </a:tc>
                <a:tc>
                  <a:txBody>
                    <a:bodyPr/>
                    <a:lstStyle/>
                    <a:p>
                      <a:pPr rtl="1"/>
                      <a:r>
                        <a:rPr lang="ar-SA" dirty="0" smtClean="0"/>
                        <a:t>750 شيكل</a:t>
                      </a:r>
                      <a:endParaRPr lang="he-IL" dirty="0"/>
                    </a:p>
                  </a:txBody>
                  <a:tcPr/>
                </a:tc>
                <a:extLst>
                  <a:ext uri="{0D108BD9-81ED-4DB2-BD59-A6C34878D82A}">
                    <a16:rowId xmlns:a16="http://schemas.microsoft.com/office/drawing/2014/main" val="1537635388"/>
                  </a:ext>
                </a:extLst>
              </a:tr>
              <a:tr h="502912">
                <a:tc>
                  <a:txBody>
                    <a:bodyPr/>
                    <a:lstStyle/>
                    <a:p>
                      <a:pPr rtl="1"/>
                      <a:r>
                        <a:rPr lang="ar-SA" dirty="0" smtClean="0"/>
                        <a:t>41+ كم/ الساعة</a:t>
                      </a:r>
                      <a:endParaRPr lang="he-IL" dirty="0"/>
                    </a:p>
                  </a:txBody>
                  <a:tcPr/>
                </a:tc>
                <a:tc>
                  <a:txBody>
                    <a:bodyPr/>
                    <a:lstStyle/>
                    <a:p>
                      <a:pPr rtl="1"/>
                      <a:r>
                        <a:rPr lang="ar-SA" dirty="0" smtClean="0"/>
                        <a:t>دعوة الى المحكمة</a:t>
                      </a:r>
                      <a:endParaRPr lang="he-IL" dirty="0"/>
                    </a:p>
                  </a:txBody>
                  <a:tcPr/>
                </a:tc>
                <a:extLst>
                  <a:ext uri="{0D108BD9-81ED-4DB2-BD59-A6C34878D82A}">
                    <a16:rowId xmlns:a16="http://schemas.microsoft.com/office/drawing/2014/main" val="1159056662"/>
                  </a:ext>
                </a:extLst>
              </a:tr>
            </a:tbl>
          </a:graphicData>
        </a:graphic>
      </p:graphicFrame>
    </p:spTree>
    <p:extLst>
      <p:ext uri="{BB962C8B-B14F-4D97-AF65-F5344CB8AC3E}">
        <p14:creationId xmlns:p14="http://schemas.microsoft.com/office/powerpoint/2010/main" val="2874638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لنشاهد قليلا ما هي العواقب الأصعب من الدفع؟؟؟ أفلام في موضوع تطبيق السرعة </a:t>
            </a:r>
            <a:endParaRPr lang="he-IL" dirty="0"/>
          </a:p>
        </p:txBody>
      </p:sp>
      <p:sp>
        <p:nvSpPr>
          <p:cNvPr id="3" name="מציין מיקום תוכן 2"/>
          <p:cNvSpPr>
            <a:spLocks noGrp="1"/>
          </p:cNvSpPr>
          <p:nvPr>
            <p:ph idx="1"/>
          </p:nvPr>
        </p:nvSpPr>
        <p:spPr/>
        <p:txBody>
          <a:bodyPr/>
          <a:lstStyle/>
          <a:p>
            <a:r>
              <a:rPr lang="en-US" dirty="0" smtClean="0">
                <a:hlinkClick r:id="rId2"/>
              </a:rPr>
              <a:t>https://www.youtube.com/watch?v=Gji9UPGGWno</a:t>
            </a:r>
            <a:endParaRPr lang="en-US" dirty="0" smtClean="0"/>
          </a:p>
          <a:p>
            <a:r>
              <a:rPr lang="en-US" dirty="0" smtClean="0">
                <a:hlinkClick r:id="rId3"/>
              </a:rPr>
              <a:t>https://www.youtube.com/watch?v=0KJenuzNlcc</a:t>
            </a:r>
            <a:endParaRPr lang="en-US" dirty="0" smtClean="0"/>
          </a:p>
          <a:p>
            <a:r>
              <a:rPr lang="en-US" dirty="0" smtClean="0">
                <a:hlinkClick r:id="rId4"/>
              </a:rPr>
              <a:t>https://www.youtube.com/watch?v=J0h_FIqcBrE</a:t>
            </a:r>
            <a:endParaRPr lang="en-US" dirty="0" smtClean="0"/>
          </a:p>
          <a:p>
            <a:r>
              <a:rPr lang="en-US" dirty="0" smtClean="0">
                <a:hlinkClick r:id="rId5"/>
              </a:rPr>
              <a:t>https://www.youtube.com/watch?v=2FX8iuKEYGg</a:t>
            </a:r>
            <a:endParaRPr lang="en-US" dirty="0" smtClean="0"/>
          </a:p>
          <a:p>
            <a:r>
              <a:rPr lang="en-US" dirty="0" smtClean="0">
                <a:hlinkClick r:id="rId6"/>
              </a:rPr>
              <a:t>https://www.youtube.com/watch?v=_984Hsm0NVg</a:t>
            </a:r>
            <a:endParaRPr lang="en-US" dirty="0" smtClean="0"/>
          </a:p>
          <a:p>
            <a:endParaRPr lang="en-US" dirty="0" smtClean="0"/>
          </a:p>
          <a:p>
            <a:endParaRPr lang="he-IL" dirty="0"/>
          </a:p>
        </p:txBody>
      </p:sp>
    </p:spTree>
    <p:extLst>
      <p:ext uri="{BB962C8B-B14F-4D97-AF65-F5344CB8AC3E}">
        <p14:creationId xmlns:p14="http://schemas.microsoft.com/office/powerpoint/2010/main" val="4142434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45594" y="103362"/>
            <a:ext cx="10364451" cy="1596177"/>
          </a:xfrm>
        </p:spPr>
        <p:txBody>
          <a:bodyPr/>
          <a:lstStyle/>
          <a:p>
            <a:r>
              <a:rPr lang="ar-SA" dirty="0" smtClean="0"/>
              <a:t>جدول مقارنة بين الطرق- يوجد/ لا يوجد</a:t>
            </a:r>
            <a:endParaRPr lang="he-IL" dirty="0"/>
          </a:p>
        </p:txBody>
      </p:sp>
      <p:pic>
        <p:nvPicPr>
          <p:cNvPr id="6" name="מציין מיקום תוכן 3"/>
          <p:cNvPicPr>
            <a:picLocks noGrp="1" noChangeAspect="1"/>
          </p:cNvPicPr>
          <p:nvPr>
            <p:ph idx="1"/>
          </p:nvPr>
        </p:nvPicPr>
        <p:blipFill>
          <a:blip r:embed="rId2"/>
          <a:stretch>
            <a:fillRect/>
          </a:stretch>
        </p:blipFill>
        <p:spPr>
          <a:xfrm>
            <a:off x="1275008" y="1429555"/>
            <a:ext cx="10335835" cy="5203723"/>
          </a:xfrm>
          <a:prstGeom prst="rect">
            <a:avLst/>
          </a:prstGeom>
        </p:spPr>
      </p:pic>
    </p:spTree>
    <p:extLst>
      <p:ext uri="{BB962C8B-B14F-4D97-AF65-F5344CB8AC3E}">
        <p14:creationId xmlns:p14="http://schemas.microsoft.com/office/powerpoint/2010/main" val="4271161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676400" y="0"/>
            <a:ext cx="10515600" cy="1004557"/>
          </a:xfrm>
        </p:spPr>
        <p:txBody>
          <a:bodyPr/>
          <a:lstStyle/>
          <a:p>
            <a:r>
              <a:rPr lang="ar-SA" dirty="0" smtClean="0"/>
              <a:t>جدول مقارنة بين الطرق- حلول</a:t>
            </a:r>
            <a:endParaRPr lang="he-IL" dirty="0"/>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1695445249"/>
              </p:ext>
            </p:extLst>
          </p:nvPr>
        </p:nvGraphicFramePr>
        <p:xfrm>
          <a:off x="1326525" y="771231"/>
          <a:ext cx="9865216" cy="5943600"/>
        </p:xfrm>
        <a:graphic>
          <a:graphicData uri="http://schemas.openxmlformats.org/drawingml/2006/table">
            <a:tbl>
              <a:tblPr rtl="1" firstRow="1" bandRow="1">
                <a:tableStyleId>{073A0DAA-6AF3-43AB-8588-CEC1D06C72B9}</a:tableStyleId>
              </a:tblPr>
              <a:tblGrid>
                <a:gridCol w="2358877">
                  <a:extLst>
                    <a:ext uri="{9D8B030D-6E8A-4147-A177-3AD203B41FA5}">
                      <a16:colId xmlns:a16="http://schemas.microsoft.com/office/drawing/2014/main" val="2742176785"/>
                    </a:ext>
                  </a:extLst>
                </a:gridCol>
                <a:gridCol w="2502113">
                  <a:extLst>
                    <a:ext uri="{9D8B030D-6E8A-4147-A177-3AD203B41FA5}">
                      <a16:colId xmlns:a16="http://schemas.microsoft.com/office/drawing/2014/main" val="1483959703"/>
                    </a:ext>
                  </a:extLst>
                </a:gridCol>
                <a:gridCol w="2502113">
                  <a:extLst>
                    <a:ext uri="{9D8B030D-6E8A-4147-A177-3AD203B41FA5}">
                      <a16:colId xmlns:a16="http://schemas.microsoft.com/office/drawing/2014/main" val="3346229848"/>
                    </a:ext>
                  </a:extLst>
                </a:gridCol>
                <a:gridCol w="2502113">
                  <a:extLst>
                    <a:ext uri="{9D8B030D-6E8A-4147-A177-3AD203B41FA5}">
                      <a16:colId xmlns:a16="http://schemas.microsoft.com/office/drawing/2014/main" val="2910187218"/>
                    </a:ext>
                  </a:extLst>
                </a:gridCol>
              </a:tblGrid>
              <a:tr h="362564">
                <a:tc>
                  <a:txBody>
                    <a:bodyPr/>
                    <a:lstStyle/>
                    <a:p>
                      <a:pPr rtl="1"/>
                      <a:r>
                        <a:rPr lang="ar-SA" dirty="0" smtClean="0"/>
                        <a:t>المميزات</a:t>
                      </a:r>
                      <a:endParaRPr lang="he-IL" dirty="0"/>
                    </a:p>
                  </a:txBody>
                  <a:tcPr/>
                </a:tc>
                <a:tc>
                  <a:txBody>
                    <a:bodyPr/>
                    <a:lstStyle/>
                    <a:p>
                      <a:pPr rtl="1"/>
                      <a:r>
                        <a:rPr lang="ar-SA" dirty="0" smtClean="0"/>
                        <a:t>طريق داخل المدينة</a:t>
                      </a:r>
                      <a:endParaRPr lang="he-IL" dirty="0"/>
                    </a:p>
                  </a:txBody>
                  <a:tcPr/>
                </a:tc>
                <a:tc>
                  <a:txBody>
                    <a:bodyPr/>
                    <a:lstStyle/>
                    <a:p>
                      <a:pPr rtl="1"/>
                      <a:r>
                        <a:rPr lang="ar-SA" dirty="0" smtClean="0"/>
                        <a:t>طريق خارج المدينة</a:t>
                      </a:r>
                      <a:endParaRPr lang="he-IL" dirty="0"/>
                    </a:p>
                  </a:txBody>
                  <a:tcPr/>
                </a:tc>
                <a:tc>
                  <a:txBody>
                    <a:bodyPr/>
                    <a:lstStyle/>
                    <a:p>
                      <a:pPr rtl="1"/>
                      <a:r>
                        <a:rPr lang="ar-SA" dirty="0" smtClean="0"/>
                        <a:t>طريق سريعة</a:t>
                      </a:r>
                      <a:endParaRPr lang="he-IL" dirty="0"/>
                    </a:p>
                  </a:txBody>
                  <a:tcPr/>
                </a:tc>
                <a:extLst>
                  <a:ext uri="{0D108BD9-81ED-4DB2-BD59-A6C34878D82A}">
                    <a16:rowId xmlns:a16="http://schemas.microsoft.com/office/drawing/2014/main" val="956042639"/>
                  </a:ext>
                </a:extLst>
              </a:tr>
              <a:tr h="362564">
                <a:tc>
                  <a:txBody>
                    <a:bodyPr/>
                    <a:lstStyle/>
                    <a:p>
                      <a:pPr rtl="1"/>
                      <a:r>
                        <a:rPr lang="ar-SA" dirty="0" smtClean="0"/>
                        <a:t>إشارات ضوئية</a:t>
                      </a:r>
                      <a:endParaRPr lang="he-IL" dirty="0"/>
                    </a:p>
                  </a:txBody>
                  <a:tcPr/>
                </a:tc>
                <a:tc>
                  <a:txBody>
                    <a:bodyPr/>
                    <a:lstStyle/>
                    <a:p>
                      <a:pPr rtl="1"/>
                      <a:r>
                        <a:rPr lang="ar-SA" smtClean="0"/>
                        <a:t>يوجد</a:t>
                      </a:r>
                      <a:endParaRPr lang="ar-SA" dirty="0" smtClean="0"/>
                    </a:p>
                  </a:txBody>
                  <a:tcPr/>
                </a:tc>
                <a:tc>
                  <a:txBody>
                    <a:bodyPr/>
                    <a:lstStyle/>
                    <a:p>
                      <a:pPr rtl="1"/>
                      <a:r>
                        <a:rPr lang="ar-SA" smtClean="0"/>
                        <a:t>يوجد</a:t>
                      </a:r>
                      <a:endParaRPr lang="ar-SA"/>
                    </a:p>
                  </a:txBody>
                  <a:tcPr/>
                </a:tc>
                <a:tc>
                  <a:txBody>
                    <a:bodyPr/>
                    <a:lstStyle/>
                    <a:p>
                      <a:pPr rtl="1"/>
                      <a:r>
                        <a:rPr lang="ar-SA" dirty="0" smtClean="0"/>
                        <a:t>لا يوجد</a:t>
                      </a:r>
                      <a:endParaRPr lang="he-IL" dirty="0"/>
                    </a:p>
                  </a:txBody>
                  <a:tcPr/>
                </a:tc>
                <a:extLst>
                  <a:ext uri="{0D108BD9-81ED-4DB2-BD59-A6C34878D82A}">
                    <a16:rowId xmlns:a16="http://schemas.microsoft.com/office/drawing/2014/main" val="4201725814"/>
                  </a:ext>
                </a:extLst>
              </a:tr>
              <a:tr h="362564">
                <a:tc>
                  <a:txBody>
                    <a:bodyPr/>
                    <a:lstStyle/>
                    <a:p>
                      <a:pPr rtl="1"/>
                      <a:r>
                        <a:rPr lang="ar-SA" dirty="0" smtClean="0"/>
                        <a:t>مفترقات</a:t>
                      </a:r>
                      <a:endParaRPr lang="he-IL" dirty="0"/>
                    </a:p>
                  </a:txBody>
                  <a:tcPr/>
                </a:tc>
                <a:tc>
                  <a:txBody>
                    <a:bodyPr/>
                    <a:lstStyle/>
                    <a:p>
                      <a:pPr rtl="1"/>
                      <a:r>
                        <a:rPr lang="ar-SA" smtClean="0"/>
                        <a:t>يوجد</a:t>
                      </a:r>
                      <a:endParaRPr lang="ar-SA" dirty="0"/>
                    </a:p>
                  </a:txBody>
                  <a:tcPr/>
                </a:tc>
                <a:tc>
                  <a:txBody>
                    <a:bodyPr/>
                    <a:lstStyle/>
                    <a:p>
                      <a:pPr rtl="1"/>
                      <a:r>
                        <a:rPr lang="ar-SA" smtClean="0"/>
                        <a:t>يوجد</a:t>
                      </a:r>
                      <a:endParaRPr lang="ar-SA" dirty="0"/>
                    </a:p>
                  </a:txBody>
                  <a:tcPr/>
                </a:tc>
                <a:tc>
                  <a:txBody>
                    <a:bodyPr/>
                    <a:lstStyle/>
                    <a:p>
                      <a:pPr rtl="1"/>
                      <a:r>
                        <a:rPr lang="ar-SA" smtClean="0"/>
                        <a:t>لا يوجد</a:t>
                      </a:r>
                      <a:endParaRPr lang="ar-SA" dirty="0"/>
                    </a:p>
                  </a:txBody>
                  <a:tcPr/>
                </a:tc>
                <a:extLst>
                  <a:ext uri="{0D108BD9-81ED-4DB2-BD59-A6C34878D82A}">
                    <a16:rowId xmlns:a16="http://schemas.microsoft.com/office/drawing/2014/main" val="555904336"/>
                  </a:ext>
                </a:extLst>
              </a:tr>
              <a:tr h="362564">
                <a:tc>
                  <a:txBody>
                    <a:bodyPr/>
                    <a:lstStyle/>
                    <a:p>
                      <a:pPr rtl="1"/>
                      <a:r>
                        <a:rPr lang="ar-SA" dirty="0" smtClean="0"/>
                        <a:t>محطة وقود</a:t>
                      </a:r>
                      <a:endParaRPr lang="he-IL" dirty="0"/>
                    </a:p>
                  </a:txBody>
                  <a:tcPr/>
                </a:tc>
                <a:tc>
                  <a:txBody>
                    <a:bodyPr/>
                    <a:lstStyle/>
                    <a:p>
                      <a:pPr rtl="1"/>
                      <a:r>
                        <a:rPr lang="ar-SA" smtClean="0"/>
                        <a:t>يوجد</a:t>
                      </a:r>
                      <a:endParaRPr lang="ar-SA"/>
                    </a:p>
                  </a:txBody>
                  <a:tcPr/>
                </a:tc>
                <a:tc>
                  <a:txBody>
                    <a:bodyPr/>
                    <a:lstStyle/>
                    <a:p>
                      <a:pPr rtl="1"/>
                      <a:r>
                        <a:rPr lang="ar-SA" smtClean="0"/>
                        <a:t>يوجد</a:t>
                      </a:r>
                      <a:endParaRPr lang="ar-SA" dirty="0"/>
                    </a:p>
                  </a:txBody>
                  <a:tcPr/>
                </a:tc>
                <a:tc>
                  <a:txBody>
                    <a:bodyPr/>
                    <a:lstStyle/>
                    <a:p>
                      <a:pPr rtl="1"/>
                      <a:r>
                        <a:rPr lang="ar-SA" smtClean="0"/>
                        <a:t>لا يوجد</a:t>
                      </a:r>
                      <a:endParaRPr lang="ar-SA" dirty="0"/>
                    </a:p>
                  </a:txBody>
                  <a:tcPr/>
                </a:tc>
                <a:extLst>
                  <a:ext uri="{0D108BD9-81ED-4DB2-BD59-A6C34878D82A}">
                    <a16:rowId xmlns:a16="http://schemas.microsoft.com/office/drawing/2014/main" val="2932379558"/>
                  </a:ext>
                </a:extLst>
              </a:tr>
              <a:tr h="362564">
                <a:tc>
                  <a:txBody>
                    <a:bodyPr/>
                    <a:lstStyle/>
                    <a:p>
                      <a:pPr rtl="1"/>
                      <a:r>
                        <a:rPr lang="ar-SA" dirty="0" smtClean="0"/>
                        <a:t>مركز تجاري</a:t>
                      </a:r>
                      <a:endParaRPr lang="he-IL" dirty="0"/>
                    </a:p>
                  </a:txBody>
                  <a:tcPr/>
                </a:tc>
                <a:tc>
                  <a:txBody>
                    <a:bodyPr/>
                    <a:lstStyle/>
                    <a:p>
                      <a:pPr rtl="1"/>
                      <a:r>
                        <a:rPr lang="ar-SA" smtClean="0"/>
                        <a:t>يوجد</a:t>
                      </a:r>
                      <a:endParaRPr lang="ar-SA"/>
                    </a:p>
                  </a:txBody>
                  <a:tcPr/>
                </a:tc>
                <a:tc>
                  <a:txBody>
                    <a:bodyPr/>
                    <a:lstStyle/>
                    <a:p>
                      <a:pPr rtl="1"/>
                      <a:r>
                        <a:rPr lang="ar-SA" smtClean="0"/>
                        <a:t>يوجد</a:t>
                      </a:r>
                      <a:endParaRPr lang="ar-SA" dirty="0"/>
                    </a:p>
                  </a:txBody>
                  <a:tcPr/>
                </a:tc>
                <a:tc>
                  <a:txBody>
                    <a:bodyPr/>
                    <a:lstStyle/>
                    <a:p>
                      <a:pPr rtl="1"/>
                      <a:r>
                        <a:rPr lang="ar-SA" smtClean="0"/>
                        <a:t>لا يوجد</a:t>
                      </a:r>
                      <a:endParaRPr lang="ar-SA" dirty="0"/>
                    </a:p>
                  </a:txBody>
                  <a:tcPr/>
                </a:tc>
                <a:extLst>
                  <a:ext uri="{0D108BD9-81ED-4DB2-BD59-A6C34878D82A}">
                    <a16:rowId xmlns:a16="http://schemas.microsoft.com/office/drawing/2014/main" val="3510470825"/>
                  </a:ext>
                </a:extLst>
              </a:tr>
              <a:tr h="362564">
                <a:tc>
                  <a:txBody>
                    <a:bodyPr/>
                    <a:lstStyle/>
                    <a:p>
                      <a:pPr rtl="1"/>
                      <a:r>
                        <a:rPr lang="ar-SA" dirty="0" smtClean="0"/>
                        <a:t>مداخل</a:t>
                      </a:r>
                      <a:r>
                        <a:rPr lang="ar-SA" baseline="0" dirty="0" smtClean="0"/>
                        <a:t> الى بلدات</a:t>
                      </a:r>
                      <a:endParaRPr lang="he-IL" dirty="0"/>
                    </a:p>
                  </a:txBody>
                  <a:tcPr/>
                </a:tc>
                <a:tc>
                  <a:txBody>
                    <a:bodyPr/>
                    <a:lstStyle/>
                    <a:p>
                      <a:pPr rtl="1"/>
                      <a:r>
                        <a:rPr lang="ar-SA" smtClean="0"/>
                        <a:t>يوجد</a:t>
                      </a:r>
                      <a:endParaRPr lang="ar-SA"/>
                    </a:p>
                  </a:txBody>
                  <a:tcPr/>
                </a:tc>
                <a:tc>
                  <a:txBody>
                    <a:bodyPr/>
                    <a:lstStyle/>
                    <a:p>
                      <a:pPr rtl="1"/>
                      <a:r>
                        <a:rPr lang="ar-SA" smtClean="0"/>
                        <a:t>يوجد</a:t>
                      </a:r>
                      <a:endParaRPr lang="ar-SA" dirty="0"/>
                    </a:p>
                  </a:txBody>
                  <a:tcPr/>
                </a:tc>
                <a:tc>
                  <a:txBody>
                    <a:bodyPr/>
                    <a:lstStyle/>
                    <a:p>
                      <a:pPr rtl="1"/>
                      <a:r>
                        <a:rPr lang="ar-SA" smtClean="0"/>
                        <a:t>لا يوجد</a:t>
                      </a:r>
                      <a:endParaRPr lang="ar-SA" dirty="0"/>
                    </a:p>
                  </a:txBody>
                  <a:tcPr/>
                </a:tc>
                <a:extLst>
                  <a:ext uri="{0D108BD9-81ED-4DB2-BD59-A6C34878D82A}">
                    <a16:rowId xmlns:a16="http://schemas.microsoft.com/office/drawing/2014/main" val="2247989855"/>
                  </a:ext>
                </a:extLst>
              </a:tr>
              <a:tr h="362564">
                <a:tc>
                  <a:txBody>
                    <a:bodyPr/>
                    <a:lstStyle/>
                    <a:p>
                      <a:pPr rtl="1"/>
                      <a:r>
                        <a:rPr lang="ar-SA" dirty="0" smtClean="0"/>
                        <a:t>تقاطع طرق</a:t>
                      </a:r>
                      <a:endParaRPr lang="he-IL" dirty="0"/>
                    </a:p>
                  </a:txBody>
                  <a:tcPr/>
                </a:tc>
                <a:tc>
                  <a:txBody>
                    <a:bodyPr/>
                    <a:lstStyle/>
                    <a:p>
                      <a:pPr rtl="1"/>
                      <a:r>
                        <a:rPr lang="ar-SA" smtClean="0"/>
                        <a:t>يوجد</a:t>
                      </a:r>
                      <a:endParaRPr lang="ar-SA"/>
                    </a:p>
                  </a:txBody>
                  <a:tcPr/>
                </a:tc>
                <a:tc>
                  <a:txBody>
                    <a:bodyPr/>
                    <a:lstStyle/>
                    <a:p>
                      <a:pPr rtl="1"/>
                      <a:r>
                        <a:rPr lang="ar-SA" smtClean="0"/>
                        <a:t>يوجد</a:t>
                      </a:r>
                      <a:endParaRPr lang="ar-SA" dirty="0"/>
                    </a:p>
                  </a:txBody>
                  <a:tcPr/>
                </a:tc>
                <a:tc>
                  <a:txBody>
                    <a:bodyPr/>
                    <a:lstStyle/>
                    <a:p>
                      <a:pPr rtl="1"/>
                      <a:r>
                        <a:rPr lang="ar-SA" smtClean="0"/>
                        <a:t>لا يوجد</a:t>
                      </a:r>
                      <a:endParaRPr lang="ar-SA" dirty="0"/>
                    </a:p>
                  </a:txBody>
                  <a:tcPr/>
                </a:tc>
                <a:extLst>
                  <a:ext uri="{0D108BD9-81ED-4DB2-BD59-A6C34878D82A}">
                    <a16:rowId xmlns:a16="http://schemas.microsoft.com/office/drawing/2014/main" val="570462822"/>
                  </a:ext>
                </a:extLst>
              </a:tr>
              <a:tr h="362564">
                <a:tc>
                  <a:txBody>
                    <a:bodyPr/>
                    <a:lstStyle/>
                    <a:p>
                      <a:pPr rtl="1"/>
                      <a:r>
                        <a:rPr lang="ar-SA" dirty="0" smtClean="0"/>
                        <a:t>محطات للحافلات</a:t>
                      </a:r>
                      <a:endParaRPr lang="he-IL" dirty="0"/>
                    </a:p>
                  </a:txBody>
                  <a:tcPr/>
                </a:tc>
                <a:tc>
                  <a:txBody>
                    <a:bodyPr/>
                    <a:lstStyle/>
                    <a:p>
                      <a:pPr rtl="1"/>
                      <a:r>
                        <a:rPr lang="ar-SA" smtClean="0"/>
                        <a:t>يوجد</a:t>
                      </a:r>
                      <a:endParaRPr lang="ar-SA"/>
                    </a:p>
                  </a:txBody>
                  <a:tcPr/>
                </a:tc>
                <a:tc>
                  <a:txBody>
                    <a:bodyPr/>
                    <a:lstStyle/>
                    <a:p>
                      <a:pPr rtl="1"/>
                      <a:r>
                        <a:rPr lang="ar-SA" dirty="0" smtClean="0"/>
                        <a:t>يوجد</a:t>
                      </a:r>
                      <a:endParaRPr lang="ar-SA" dirty="0"/>
                    </a:p>
                  </a:txBody>
                  <a:tcPr/>
                </a:tc>
                <a:tc>
                  <a:txBody>
                    <a:bodyPr/>
                    <a:lstStyle/>
                    <a:p>
                      <a:pPr rtl="1"/>
                      <a:r>
                        <a:rPr lang="ar-SA" dirty="0" smtClean="0"/>
                        <a:t>لا يوجد</a:t>
                      </a:r>
                      <a:endParaRPr lang="ar-SA" dirty="0"/>
                    </a:p>
                  </a:txBody>
                  <a:tcPr/>
                </a:tc>
                <a:extLst>
                  <a:ext uri="{0D108BD9-81ED-4DB2-BD59-A6C34878D82A}">
                    <a16:rowId xmlns:a16="http://schemas.microsoft.com/office/drawing/2014/main" val="1536524421"/>
                  </a:ext>
                </a:extLst>
              </a:tr>
              <a:tr h="362564">
                <a:tc>
                  <a:txBody>
                    <a:bodyPr/>
                    <a:lstStyle/>
                    <a:p>
                      <a:pPr rtl="1"/>
                      <a:r>
                        <a:rPr lang="ar-SA" dirty="0" smtClean="0"/>
                        <a:t>السرعة المسموح بها</a:t>
                      </a:r>
                      <a:endParaRPr lang="he-IL" dirty="0"/>
                    </a:p>
                  </a:txBody>
                  <a:tcPr/>
                </a:tc>
                <a:tc>
                  <a:txBody>
                    <a:bodyPr/>
                    <a:lstStyle/>
                    <a:p>
                      <a:pPr rtl="1"/>
                      <a:r>
                        <a:rPr lang="ar-SA" dirty="0" smtClean="0"/>
                        <a:t>50 كم/ الساعة</a:t>
                      </a:r>
                      <a:endParaRPr lang="he-IL" dirty="0"/>
                    </a:p>
                  </a:txBody>
                  <a:tcPr/>
                </a:tc>
                <a:tc>
                  <a:txBody>
                    <a:bodyPr/>
                    <a:lstStyle/>
                    <a:p>
                      <a:pPr rtl="1"/>
                      <a:r>
                        <a:rPr lang="ar-SA" dirty="0" smtClean="0"/>
                        <a:t>80-90 كم/ الساعة</a:t>
                      </a:r>
                      <a:endParaRPr lang="he-IL" dirty="0"/>
                    </a:p>
                  </a:txBody>
                  <a:tcPr/>
                </a:tc>
                <a:tc>
                  <a:txBody>
                    <a:bodyPr/>
                    <a:lstStyle/>
                    <a:p>
                      <a:pPr rtl="1"/>
                      <a:r>
                        <a:rPr lang="ar-SA" dirty="0" smtClean="0"/>
                        <a:t>110 كم/ الساعة</a:t>
                      </a:r>
                      <a:endParaRPr lang="he-IL" dirty="0"/>
                    </a:p>
                  </a:txBody>
                  <a:tcPr/>
                </a:tc>
                <a:extLst>
                  <a:ext uri="{0D108BD9-81ED-4DB2-BD59-A6C34878D82A}">
                    <a16:rowId xmlns:a16="http://schemas.microsoft.com/office/drawing/2014/main" val="2977058823"/>
                  </a:ext>
                </a:extLst>
              </a:tr>
              <a:tr h="439753">
                <a:tc>
                  <a:txBody>
                    <a:bodyPr/>
                    <a:lstStyle/>
                    <a:p>
                      <a:pPr rtl="1"/>
                      <a:r>
                        <a:rPr lang="ar-SA" dirty="0" smtClean="0"/>
                        <a:t>مبنى الطريق متعرجة/ مستقيمة</a:t>
                      </a:r>
                      <a:endParaRPr lang="he-IL" dirty="0"/>
                    </a:p>
                  </a:txBody>
                  <a:tcPr/>
                </a:tc>
                <a:tc>
                  <a:txBody>
                    <a:bodyPr/>
                    <a:lstStyle/>
                    <a:p>
                      <a:pPr rtl="1"/>
                      <a:r>
                        <a:rPr lang="ar-SA" dirty="0" smtClean="0"/>
                        <a:t>متغيرة</a:t>
                      </a:r>
                      <a:endParaRPr lang="he-IL" dirty="0"/>
                    </a:p>
                  </a:txBody>
                  <a:tcPr/>
                </a:tc>
                <a:tc>
                  <a:txBody>
                    <a:bodyPr/>
                    <a:lstStyle/>
                    <a:p>
                      <a:pPr rtl="1"/>
                      <a:r>
                        <a:rPr lang="ar-SA" dirty="0" smtClean="0"/>
                        <a:t>متغيرة</a:t>
                      </a:r>
                      <a:endParaRPr lang="he-IL" dirty="0"/>
                    </a:p>
                  </a:txBody>
                  <a:tcPr/>
                </a:tc>
                <a:tc>
                  <a:txBody>
                    <a:bodyPr/>
                    <a:lstStyle/>
                    <a:p>
                      <a:pPr rtl="1"/>
                      <a:r>
                        <a:rPr lang="ar-SA" dirty="0" smtClean="0"/>
                        <a:t>مستقيم</a:t>
                      </a:r>
                      <a:endParaRPr lang="he-IL" dirty="0"/>
                    </a:p>
                  </a:txBody>
                  <a:tcPr/>
                </a:tc>
                <a:extLst>
                  <a:ext uri="{0D108BD9-81ED-4DB2-BD59-A6C34878D82A}">
                    <a16:rowId xmlns:a16="http://schemas.microsoft.com/office/drawing/2014/main" val="1441708569"/>
                  </a:ext>
                </a:extLst>
              </a:tr>
              <a:tr h="893995">
                <a:tc>
                  <a:txBody>
                    <a:bodyPr/>
                    <a:lstStyle/>
                    <a:p>
                      <a:pPr rtl="1"/>
                      <a:r>
                        <a:rPr lang="ar-SA" dirty="0" smtClean="0"/>
                        <a:t>مساحة فاصلة</a:t>
                      </a:r>
                      <a:endParaRPr lang="he-IL" dirty="0"/>
                    </a:p>
                  </a:txBody>
                  <a:tcPr/>
                </a:tc>
                <a:tc>
                  <a:txBody>
                    <a:bodyPr/>
                    <a:lstStyle/>
                    <a:p>
                      <a:pPr rtl="1"/>
                      <a:r>
                        <a:rPr lang="ar-SA" dirty="0" smtClean="0"/>
                        <a:t>يوجد</a:t>
                      </a:r>
                      <a:endParaRPr lang="he-IL" dirty="0"/>
                    </a:p>
                  </a:txBody>
                  <a:tcPr/>
                </a:tc>
                <a:tc>
                  <a:txBody>
                    <a:bodyPr/>
                    <a:lstStyle/>
                    <a:p>
                      <a:pPr rtl="1"/>
                      <a:r>
                        <a:rPr lang="ar-SA" dirty="0" smtClean="0"/>
                        <a:t>المساحة الفاصلة موجودة – 90 كم/ الساعة غير موجودة في سرعة 80</a:t>
                      </a:r>
                      <a:endParaRPr lang="he-IL" dirty="0"/>
                    </a:p>
                  </a:txBody>
                  <a:tcPr/>
                </a:tc>
                <a:tc>
                  <a:txBody>
                    <a:bodyPr/>
                    <a:lstStyle/>
                    <a:p>
                      <a:pPr rtl="1"/>
                      <a:r>
                        <a:rPr lang="ar-SA" dirty="0" smtClean="0"/>
                        <a:t>لا يوجد</a:t>
                      </a:r>
                      <a:endParaRPr lang="he-IL" dirty="0"/>
                    </a:p>
                  </a:txBody>
                  <a:tcPr/>
                </a:tc>
                <a:extLst>
                  <a:ext uri="{0D108BD9-81ED-4DB2-BD59-A6C34878D82A}">
                    <a16:rowId xmlns:a16="http://schemas.microsoft.com/office/drawing/2014/main" val="1744945608"/>
                  </a:ext>
                </a:extLst>
              </a:tr>
              <a:tr h="362564">
                <a:tc>
                  <a:txBody>
                    <a:bodyPr/>
                    <a:lstStyle/>
                    <a:p>
                      <a:pPr rtl="1"/>
                      <a:r>
                        <a:rPr lang="ar-SA" dirty="0" smtClean="0"/>
                        <a:t>مشاة</a:t>
                      </a:r>
                      <a:endParaRPr lang="he-IL" dirty="0"/>
                    </a:p>
                  </a:txBody>
                  <a:tcPr/>
                </a:tc>
                <a:tc>
                  <a:txBody>
                    <a:bodyPr/>
                    <a:lstStyle/>
                    <a:p>
                      <a:pPr rtl="1"/>
                      <a:r>
                        <a:rPr lang="ar-SA" dirty="0" smtClean="0"/>
                        <a:t>يوجد</a:t>
                      </a:r>
                      <a:endParaRPr lang="he-IL" dirty="0"/>
                    </a:p>
                  </a:txBody>
                  <a:tcPr/>
                </a:tc>
                <a:tc>
                  <a:txBody>
                    <a:bodyPr/>
                    <a:lstStyle/>
                    <a:p>
                      <a:pPr rtl="1"/>
                      <a:r>
                        <a:rPr lang="ar-SA" dirty="0" smtClean="0"/>
                        <a:t>يوجد</a:t>
                      </a:r>
                      <a:endParaRPr lang="he-IL" dirty="0"/>
                    </a:p>
                  </a:txBody>
                  <a:tcPr/>
                </a:tc>
                <a:tc>
                  <a:txBody>
                    <a:bodyPr/>
                    <a:lstStyle/>
                    <a:p>
                      <a:pPr rtl="1"/>
                      <a:r>
                        <a:rPr lang="ar-SA" dirty="0" smtClean="0"/>
                        <a:t>لا يوجد</a:t>
                      </a:r>
                      <a:endParaRPr lang="he-IL" dirty="0"/>
                    </a:p>
                  </a:txBody>
                  <a:tcPr/>
                </a:tc>
                <a:extLst>
                  <a:ext uri="{0D108BD9-81ED-4DB2-BD59-A6C34878D82A}">
                    <a16:rowId xmlns:a16="http://schemas.microsoft.com/office/drawing/2014/main" val="2853336702"/>
                  </a:ext>
                </a:extLst>
              </a:tr>
              <a:tr h="362564">
                <a:tc>
                  <a:txBody>
                    <a:bodyPr/>
                    <a:lstStyle/>
                    <a:p>
                      <a:pPr rtl="1"/>
                      <a:r>
                        <a:rPr lang="ar-SA" dirty="0" smtClean="0"/>
                        <a:t>خطوط ابطاء</a:t>
                      </a:r>
                      <a:endParaRPr lang="he-IL" dirty="0"/>
                    </a:p>
                  </a:txBody>
                  <a:tcPr/>
                </a:tc>
                <a:tc>
                  <a:txBody>
                    <a:bodyPr/>
                    <a:lstStyle/>
                    <a:p>
                      <a:pPr rtl="1"/>
                      <a:r>
                        <a:rPr lang="ar-SA" dirty="0" smtClean="0"/>
                        <a:t>يوجد</a:t>
                      </a:r>
                      <a:endParaRPr lang="he-IL" dirty="0"/>
                    </a:p>
                  </a:txBody>
                  <a:tcPr/>
                </a:tc>
                <a:tc>
                  <a:txBody>
                    <a:bodyPr/>
                    <a:lstStyle/>
                    <a:p>
                      <a:pPr rtl="1"/>
                      <a:r>
                        <a:rPr lang="ar-SA" dirty="0" smtClean="0"/>
                        <a:t>لا يوجد</a:t>
                      </a:r>
                      <a:endParaRPr lang="he-IL" dirty="0"/>
                    </a:p>
                  </a:txBody>
                  <a:tcPr/>
                </a:tc>
                <a:tc>
                  <a:txBody>
                    <a:bodyPr/>
                    <a:lstStyle/>
                    <a:p>
                      <a:pPr rtl="1"/>
                      <a:r>
                        <a:rPr lang="ar-SA" dirty="0" smtClean="0"/>
                        <a:t>لا</a:t>
                      </a:r>
                      <a:r>
                        <a:rPr lang="ar-SA" baseline="0" dirty="0" smtClean="0"/>
                        <a:t> يوجد</a:t>
                      </a:r>
                      <a:endParaRPr lang="he-IL" dirty="0"/>
                    </a:p>
                  </a:txBody>
                  <a:tcPr/>
                </a:tc>
                <a:extLst>
                  <a:ext uri="{0D108BD9-81ED-4DB2-BD59-A6C34878D82A}">
                    <a16:rowId xmlns:a16="http://schemas.microsoft.com/office/drawing/2014/main" val="2308788445"/>
                  </a:ext>
                </a:extLst>
              </a:tr>
              <a:tr h="362564">
                <a:tc>
                  <a:txBody>
                    <a:bodyPr/>
                    <a:lstStyle/>
                    <a:p>
                      <a:pPr rtl="1"/>
                      <a:r>
                        <a:rPr lang="ar-SA" dirty="0" smtClean="0"/>
                        <a:t>تقاطع سكة حديد</a:t>
                      </a:r>
                      <a:endParaRPr lang="he-IL" dirty="0"/>
                    </a:p>
                  </a:txBody>
                  <a:tcPr/>
                </a:tc>
                <a:tc>
                  <a:txBody>
                    <a:bodyPr/>
                    <a:lstStyle/>
                    <a:p>
                      <a:pPr rtl="1"/>
                      <a:r>
                        <a:rPr lang="ar-SA" dirty="0" smtClean="0"/>
                        <a:t>يوجد</a:t>
                      </a:r>
                      <a:endParaRPr lang="he-IL" dirty="0"/>
                    </a:p>
                  </a:txBody>
                  <a:tcPr/>
                </a:tc>
                <a:tc>
                  <a:txBody>
                    <a:bodyPr/>
                    <a:lstStyle/>
                    <a:p>
                      <a:pPr rtl="1"/>
                      <a:r>
                        <a:rPr lang="ar-SA" dirty="0" smtClean="0"/>
                        <a:t>يوجد</a:t>
                      </a:r>
                      <a:endParaRPr lang="he-IL" dirty="0"/>
                    </a:p>
                  </a:txBody>
                  <a:tcPr/>
                </a:tc>
                <a:tc>
                  <a:txBody>
                    <a:bodyPr/>
                    <a:lstStyle/>
                    <a:p>
                      <a:pPr rtl="1"/>
                      <a:r>
                        <a:rPr lang="ar-SA" dirty="0" smtClean="0"/>
                        <a:t>لا يوجد</a:t>
                      </a:r>
                      <a:endParaRPr lang="he-IL" dirty="0"/>
                    </a:p>
                  </a:txBody>
                  <a:tcPr/>
                </a:tc>
                <a:extLst>
                  <a:ext uri="{0D108BD9-81ED-4DB2-BD59-A6C34878D82A}">
                    <a16:rowId xmlns:a16="http://schemas.microsoft.com/office/drawing/2014/main" val="2828244827"/>
                  </a:ext>
                </a:extLst>
              </a:tr>
            </a:tbl>
          </a:graphicData>
        </a:graphic>
      </p:graphicFrame>
    </p:spTree>
    <p:extLst>
      <p:ext uri="{BB962C8B-B14F-4D97-AF65-F5344CB8AC3E}">
        <p14:creationId xmlns:p14="http://schemas.microsoft.com/office/powerpoint/2010/main" val="632334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62259" y="2382923"/>
            <a:ext cx="10364451" cy="1596177"/>
          </a:xfrm>
        </p:spPr>
        <p:txBody>
          <a:bodyPr/>
          <a:lstStyle/>
          <a:p>
            <a:r>
              <a:rPr lang="ar-SA" dirty="0" smtClean="0"/>
              <a:t>شكرا على الاصغاء</a:t>
            </a:r>
            <a:endParaRPr lang="he-IL" dirty="0"/>
          </a:p>
        </p:txBody>
      </p:sp>
    </p:spTree>
    <p:extLst>
      <p:ext uri="{BB962C8B-B14F-4D97-AF65-F5344CB8AC3E}">
        <p14:creationId xmlns:p14="http://schemas.microsoft.com/office/powerpoint/2010/main" val="1590224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الوحدة أ- ورقة اجمال- السرعة</a:t>
            </a:r>
            <a:endParaRPr lang="he-IL" dirty="0"/>
          </a:p>
        </p:txBody>
      </p:sp>
      <p:sp>
        <p:nvSpPr>
          <p:cNvPr id="3" name="מציין מיקום תוכן 2"/>
          <p:cNvSpPr>
            <a:spLocks noGrp="1"/>
          </p:cNvSpPr>
          <p:nvPr>
            <p:ph idx="1"/>
          </p:nvPr>
        </p:nvSpPr>
        <p:spPr/>
        <p:txBody>
          <a:bodyPr>
            <a:normAutofit/>
          </a:bodyPr>
          <a:lstStyle/>
          <a:p>
            <a:r>
              <a:rPr lang="ar-SA" dirty="0" smtClean="0"/>
              <a:t>السرعة القصوى</a:t>
            </a:r>
          </a:p>
          <a:p>
            <a:r>
              <a:rPr lang="ar-SA" dirty="0" smtClean="0"/>
              <a:t>السرعة القانونية</a:t>
            </a:r>
          </a:p>
          <a:p>
            <a:r>
              <a:rPr lang="ar-SA" dirty="0" smtClean="0"/>
              <a:t>السرعة المعقولة</a:t>
            </a:r>
          </a:p>
          <a:p>
            <a:r>
              <a:rPr lang="ar-SA" dirty="0" smtClean="0"/>
              <a:t>السرعة الفائقة</a:t>
            </a:r>
          </a:p>
          <a:p>
            <a:r>
              <a:rPr lang="ar-SA" dirty="0" smtClean="0"/>
              <a:t>زمن رد الفعل</a:t>
            </a:r>
          </a:p>
          <a:p>
            <a:r>
              <a:rPr lang="ar-SA" dirty="0" smtClean="0"/>
              <a:t>مسافة رد الفعل</a:t>
            </a:r>
          </a:p>
          <a:p>
            <a:r>
              <a:rPr lang="ar-SA" dirty="0" smtClean="0"/>
              <a:t>مسافة الفرملة- تتعلق ب: سرعة السير، وضع الفرامل، جودة الطريق، وضع الطريق</a:t>
            </a:r>
          </a:p>
          <a:p>
            <a:r>
              <a:rPr lang="ar-SA" dirty="0" smtClean="0"/>
              <a:t>مسافة التوقف</a:t>
            </a:r>
          </a:p>
        </p:txBody>
      </p:sp>
    </p:spTree>
    <p:extLst>
      <p:ext uri="{BB962C8B-B14F-4D97-AF65-F5344CB8AC3E}">
        <p14:creationId xmlns:p14="http://schemas.microsoft.com/office/powerpoint/2010/main" val="2744005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مسافة التوقف</a:t>
            </a:r>
            <a:endParaRPr lang="he-IL" dirty="0"/>
          </a:p>
        </p:txBody>
      </p:sp>
      <p:graphicFrame>
        <p:nvGraphicFramePr>
          <p:cNvPr id="6" name="מציין מיקום תוכן 5"/>
          <p:cNvGraphicFramePr>
            <a:graphicFrameLocks noGrp="1"/>
          </p:cNvGraphicFramePr>
          <p:nvPr>
            <p:ph idx="1"/>
            <p:extLst>
              <p:ext uri="{D42A27DB-BD31-4B8C-83A1-F6EECF244321}">
                <p14:modId xmlns:p14="http://schemas.microsoft.com/office/powerpoint/2010/main" val="3989498763"/>
              </p:ext>
            </p:extLst>
          </p:nvPr>
        </p:nvGraphicFramePr>
        <p:xfrm>
          <a:off x="685800" y="2193925"/>
          <a:ext cx="10820400" cy="2966720"/>
        </p:xfrm>
        <a:graphic>
          <a:graphicData uri="http://schemas.openxmlformats.org/drawingml/2006/table">
            <a:tbl>
              <a:tblPr rtl="1" firstRow="1" bandRow="1">
                <a:tableStyleId>{5C22544A-7EE6-4342-B048-85BDC9FD1C3A}</a:tableStyleId>
              </a:tblPr>
              <a:tblGrid>
                <a:gridCol w="2164080">
                  <a:extLst>
                    <a:ext uri="{9D8B030D-6E8A-4147-A177-3AD203B41FA5}">
                      <a16:colId xmlns:a16="http://schemas.microsoft.com/office/drawing/2014/main" val="6155389"/>
                    </a:ext>
                  </a:extLst>
                </a:gridCol>
                <a:gridCol w="2164080">
                  <a:extLst>
                    <a:ext uri="{9D8B030D-6E8A-4147-A177-3AD203B41FA5}">
                      <a16:colId xmlns:a16="http://schemas.microsoft.com/office/drawing/2014/main" val="3987042019"/>
                    </a:ext>
                  </a:extLst>
                </a:gridCol>
                <a:gridCol w="2164080">
                  <a:extLst>
                    <a:ext uri="{9D8B030D-6E8A-4147-A177-3AD203B41FA5}">
                      <a16:colId xmlns:a16="http://schemas.microsoft.com/office/drawing/2014/main" val="1195488657"/>
                    </a:ext>
                  </a:extLst>
                </a:gridCol>
                <a:gridCol w="2164080">
                  <a:extLst>
                    <a:ext uri="{9D8B030D-6E8A-4147-A177-3AD203B41FA5}">
                      <a16:colId xmlns:a16="http://schemas.microsoft.com/office/drawing/2014/main" val="2916172157"/>
                    </a:ext>
                  </a:extLst>
                </a:gridCol>
                <a:gridCol w="2164080">
                  <a:extLst>
                    <a:ext uri="{9D8B030D-6E8A-4147-A177-3AD203B41FA5}">
                      <a16:colId xmlns:a16="http://schemas.microsoft.com/office/drawing/2014/main" val="629002589"/>
                    </a:ext>
                  </a:extLst>
                </a:gridCol>
              </a:tblGrid>
              <a:tr h="370840">
                <a:tc>
                  <a:txBody>
                    <a:bodyPr/>
                    <a:lstStyle/>
                    <a:p>
                      <a:pPr rtl="1"/>
                      <a:r>
                        <a:rPr lang="ar-SA" dirty="0" smtClean="0"/>
                        <a:t>كم/ السرعة</a:t>
                      </a:r>
                      <a:endParaRPr lang="he-IL" dirty="0"/>
                    </a:p>
                  </a:txBody>
                  <a:tcPr marL="94091" marR="94091"/>
                </a:tc>
                <a:tc>
                  <a:txBody>
                    <a:bodyPr/>
                    <a:lstStyle/>
                    <a:p>
                      <a:pPr rtl="1"/>
                      <a:r>
                        <a:rPr lang="ar-SA" dirty="0" smtClean="0"/>
                        <a:t>متر/ الثانية</a:t>
                      </a:r>
                      <a:endParaRPr lang="he-IL" dirty="0"/>
                    </a:p>
                  </a:txBody>
                  <a:tcPr marL="94091" marR="94091"/>
                </a:tc>
                <a:tc>
                  <a:txBody>
                    <a:bodyPr/>
                    <a:lstStyle/>
                    <a:p>
                      <a:pPr rtl="1"/>
                      <a:r>
                        <a:rPr lang="ar-SA" dirty="0" smtClean="0"/>
                        <a:t>مسافة رد الفعل</a:t>
                      </a:r>
                      <a:endParaRPr lang="he-IL" dirty="0"/>
                    </a:p>
                  </a:txBody>
                  <a:tcPr marL="94091" marR="94091"/>
                </a:tc>
                <a:tc>
                  <a:txBody>
                    <a:bodyPr/>
                    <a:lstStyle/>
                    <a:p>
                      <a:pPr rtl="1"/>
                      <a:r>
                        <a:rPr lang="ar-SA" dirty="0" smtClean="0"/>
                        <a:t>مسافة الفرملة</a:t>
                      </a:r>
                      <a:endParaRPr lang="he-IL" dirty="0"/>
                    </a:p>
                  </a:txBody>
                  <a:tcPr marL="94091" marR="94091"/>
                </a:tc>
                <a:tc>
                  <a:txBody>
                    <a:bodyPr/>
                    <a:lstStyle/>
                    <a:p>
                      <a:pPr rtl="1"/>
                      <a:r>
                        <a:rPr lang="ar-SA" dirty="0" smtClean="0"/>
                        <a:t>مسافة الوقوف</a:t>
                      </a:r>
                      <a:endParaRPr lang="he-IL" dirty="0"/>
                    </a:p>
                  </a:txBody>
                  <a:tcPr marL="94091" marR="94091"/>
                </a:tc>
                <a:extLst>
                  <a:ext uri="{0D108BD9-81ED-4DB2-BD59-A6C34878D82A}">
                    <a16:rowId xmlns:a16="http://schemas.microsoft.com/office/drawing/2014/main" val="4180464171"/>
                  </a:ext>
                </a:extLst>
              </a:tr>
              <a:tr h="370840">
                <a:tc>
                  <a:txBody>
                    <a:bodyPr/>
                    <a:lstStyle/>
                    <a:p>
                      <a:pPr rtl="1"/>
                      <a:r>
                        <a:rPr lang="ar-SA" dirty="0" smtClean="0"/>
                        <a:t>40</a:t>
                      </a:r>
                      <a:endParaRPr lang="he-IL" dirty="0"/>
                    </a:p>
                  </a:txBody>
                  <a:tcPr marL="94091" marR="94091"/>
                </a:tc>
                <a:tc>
                  <a:txBody>
                    <a:bodyPr/>
                    <a:lstStyle/>
                    <a:p>
                      <a:pPr rtl="1"/>
                      <a:r>
                        <a:rPr lang="ar-SA" dirty="0" smtClean="0"/>
                        <a:t>11.1</a:t>
                      </a:r>
                      <a:endParaRPr lang="he-IL" dirty="0"/>
                    </a:p>
                  </a:txBody>
                  <a:tcPr marL="94091" marR="94091"/>
                </a:tc>
                <a:tc>
                  <a:txBody>
                    <a:bodyPr/>
                    <a:lstStyle/>
                    <a:p>
                      <a:pPr rtl="1"/>
                      <a:r>
                        <a:rPr lang="ar-SA" dirty="0" smtClean="0"/>
                        <a:t>8</a:t>
                      </a:r>
                      <a:endParaRPr lang="he-IL" dirty="0"/>
                    </a:p>
                  </a:txBody>
                  <a:tcPr marL="94091" marR="94091"/>
                </a:tc>
                <a:tc>
                  <a:txBody>
                    <a:bodyPr/>
                    <a:lstStyle/>
                    <a:p>
                      <a:pPr rtl="1"/>
                      <a:r>
                        <a:rPr lang="ar-SA" dirty="0" smtClean="0"/>
                        <a:t>9</a:t>
                      </a:r>
                      <a:endParaRPr lang="he-IL" dirty="0"/>
                    </a:p>
                  </a:txBody>
                  <a:tcPr marL="94091" marR="94091"/>
                </a:tc>
                <a:tc>
                  <a:txBody>
                    <a:bodyPr/>
                    <a:lstStyle/>
                    <a:p>
                      <a:pPr rtl="1"/>
                      <a:r>
                        <a:rPr lang="ar-SA" dirty="0" smtClean="0"/>
                        <a:t>17</a:t>
                      </a:r>
                      <a:endParaRPr lang="he-IL" dirty="0"/>
                    </a:p>
                  </a:txBody>
                  <a:tcPr marL="94091" marR="94091"/>
                </a:tc>
                <a:extLst>
                  <a:ext uri="{0D108BD9-81ED-4DB2-BD59-A6C34878D82A}">
                    <a16:rowId xmlns:a16="http://schemas.microsoft.com/office/drawing/2014/main" val="777843100"/>
                  </a:ext>
                </a:extLst>
              </a:tr>
              <a:tr h="370840">
                <a:tc>
                  <a:txBody>
                    <a:bodyPr/>
                    <a:lstStyle/>
                    <a:p>
                      <a:pPr rtl="1"/>
                      <a:r>
                        <a:rPr lang="ar-SA" dirty="0" smtClean="0"/>
                        <a:t>50</a:t>
                      </a:r>
                      <a:endParaRPr lang="he-IL" dirty="0"/>
                    </a:p>
                  </a:txBody>
                  <a:tcPr marL="94091" marR="94091"/>
                </a:tc>
                <a:tc>
                  <a:txBody>
                    <a:bodyPr/>
                    <a:lstStyle/>
                    <a:p>
                      <a:pPr rtl="1"/>
                      <a:r>
                        <a:rPr lang="ar-SA" dirty="0" smtClean="0"/>
                        <a:t>13.9</a:t>
                      </a:r>
                      <a:endParaRPr lang="he-IL" dirty="0"/>
                    </a:p>
                  </a:txBody>
                  <a:tcPr marL="94091" marR="94091"/>
                </a:tc>
                <a:tc>
                  <a:txBody>
                    <a:bodyPr/>
                    <a:lstStyle/>
                    <a:p>
                      <a:pPr rtl="1"/>
                      <a:r>
                        <a:rPr lang="ar-SA" dirty="0" smtClean="0"/>
                        <a:t>10</a:t>
                      </a:r>
                      <a:endParaRPr lang="he-IL" dirty="0"/>
                    </a:p>
                  </a:txBody>
                  <a:tcPr marL="94091" marR="94091"/>
                </a:tc>
                <a:tc>
                  <a:txBody>
                    <a:bodyPr/>
                    <a:lstStyle/>
                    <a:p>
                      <a:pPr rtl="1"/>
                      <a:r>
                        <a:rPr lang="ar-SA" dirty="0" smtClean="0"/>
                        <a:t>14</a:t>
                      </a:r>
                      <a:endParaRPr lang="he-IL" dirty="0"/>
                    </a:p>
                  </a:txBody>
                  <a:tcPr marL="94091" marR="94091"/>
                </a:tc>
                <a:tc>
                  <a:txBody>
                    <a:bodyPr/>
                    <a:lstStyle/>
                    <a:p>
                      <a:pPr rtl="1"/>
                      <a:r>
                        <a:rPr lang="ar-SA" dirty="0" smtClean="0"/>
                        <a:t>24</a:t>
                      </a:r>
                      <a:endParaRPr lang="he-IL" dirty="0"/>
                    </a:p>
                  </a:txBody>
                  <a:tcPr marL="94091" marR="94091"/>
                </a:tc>
                <a:extLst>
                  <a:ext uri="{0D108BD9-81ED-4DB2-BD59-A6C34878D82A}">
                    <a16:rowId xmlns:a16="http://schemas.microsoft.com/office/drawing/2014/main" val="3168495561"/>
                  </a:ext>
                </a:extLst>
              </a:tr>
              <a:tr h="370840">
                <a:tc>
                  <a:txBody>
                    <a:bodyPr/>
                    <a:lstStyle/>
                    <a:p>
                      <a:pPr rtl="1"/>
                      <a:r>
                        <a:rPr lang="ar-SA" dirty="0" smtClean="0"/>
                        <a:t>60</a:t>
                      </a:r>
                      <a:endParaRPr lang="he-IL" dirty="0"/>
                    </a:p>
                  </a:txBody>
                  <a:tcPr marL="94091" marR="94091"/>
                </a:tc>
                <a:tc>
                  <a:txBody>
                    <a:bodyPr/>
                    <a:lstStyle/>
                    <a:p>
                      <a:pPr rtl="1"/>
                      <a:r>
                        <a:rPr lang="ar-SA" dirty="0" smtClean="0"/>
                        <a:t>16.6</a:t>
                      </a:r>
                      <a:endParaRPr lang="he-IL" dirty="0"/>
                    </a:p>
                  </a:txBody>
                  <a:tcPr marL="94091" marR="94091"/>
                </a:tc>
                <a:tc>
                  <a:txBody>
                    <a:bodyPr/>
                    <a:lstStyle/>
                    <a:p>
                      <a:pPr rtl="1"/>
                      <a:r>
                        <a:rPr lang="ar-SA" dirty="0" smtClean="0"/>
                        <a:t>12.5</a:t>
                      </a:r>
                      <a:endParaRPr lang="he-IL" dirty="0"/>
                    </a:p>
                  </a:txBody>
                  <a:tcPr marL="94091" marR="94091"/>
                </a:tc>
                <a:tc>
                  <a:txBody>
                    <a:bodyPr/>
                    <a:lstStyle/>
                    <a:p>
                      <a:pPr rtl="1"/>
                      <a:r>
                        <a:rPr lang="ar-SA" dirty="0" smtClean="0"/>
                        <a:t>20</a:t>
                      </a:r>
                      <a:endParaRPr lang="he-IL" dirty="0"/>
                    </a:p>
                  </a:txBody>
                  <a:tcPr marL="94091" marR="94091"/>
                </a:tc>
                <a:tc>
                  <a:txBody>
                    <a:bodyPr/>
                    <a:lstStyle/>
                    <a:p>
                      <a:pPr rtl="1"/>
                      <a:r>
                        <a:rPr lang="ar-SA" dirty="0" smtClean="0"/>
                        <a:t>32.5</a:t>
                      </a:r>
                      <a:endParaRPr lang="he-IL" dirty="0"/>
                    </a:p>
                  </a:txBody>
                  <a:tcPr marL="94091" marR="94091"/>
                </a:tc>
                <a:extLst>
                  <a:ext uri="{0D108BD9-81ED-4DB2-BD59-A6C34878D82A}">
                    <a16:rowId xmlns:a16="http://schemas.microsoft.com/office/drawing/2014/main" val="2380760373"/>
                  </a:ext>
                </a:extLst>
              </a:tr>
              <a:tr h="370840">
                <a:tc>
                  <a:txBody>
                    <a:bodyPr/>
                    <a:lstStyle/>
                    <a:p>
                      <a:pPr rtl="1"/>
                      <a:r>
                        <a:rPr lang="ar-SA" dirty="0" smtClean="0"/>
                        <a:t>70</a:t>
                      </a:r>
                      <a:endParaRPr lang="he-IL" dirty="0"/>
                    </a:p>
                  </a:txBody>
                  <a:tcPr marL="94091" marR="94091"/>
                </a:tc>
                <a:tc>
                  <a:txBody>
                    <a:bodyPr/>
                    <a:lstStyle/>
                    <a:p>
                      <a:pPr rtl="1"/>
                      <a:r>
                        <a:rPr lang="ar-SA" dirty="0" smtClean="0"/>
                        <a:t>19.4</a:t>
                      </a:r>
                      <a:endParaRPr lang="he-IL" dirty="0"/>
                    </a:p>
                  </a:txBody>
                  <a:tcPr marL="94091" marR="94091"/>
                </a:tc>
                <a:tc>
                  <a:txBody>
                    <a:bodyPr/>
                    <a:lstStyle/>
                    <a:p>
                      <a:pPr rtl="1"/>
                      <a:r>
                        <a:rPr lang="ar-SA" dirty="0" smtClean="0"/>
                        <a:t>14.5</a:t>
                      </a:r>
                      <a:endParaRPr lang="he-IL" dirty="0"/>
                    </a:p>
                  </a:txBody>
                  <a:tcPr marL="94091" marR="94091"/>
                </a:tc>
                <a:tc>
                  <a:txBody>
                    <a:bodyPr/>
                    <a:lstStyle/>
                    <a:p>
                      <a:pPr rtl="1"/>
                      <a:r>
                        <a:rPr lang="ar-SA" dirty="0" smtClean="0"/>
                        <a:t>28</a:t>
                      </a:r>
                      <a:endParaRPr lang="he-IL" dirty="0"/>
                    </a:p>
                  </a:txBody>
                  <a:tcPr marL="94091" marR="94091"/>
                </a:tc>
                <a:tc>
                  <a:txBody>
                    <a:bodyPr/>
                    <a:lstStyle/>
                    <a:p>
                      <a:pPr rtl="1"/>
                      <a:r>
                        <a:rPr lang="ar-SA" dirty="0" smtClean="0"/>
                        <a:t>42.5</a:t>
                      </a:r>
                      <a:endParaRPr lang="he-IL" dirty="0"/>
                    </a:p>
                  </a:txBody>
                  <a:tcPr marL="94091" marR="94091"/>
                </a:tc>
                <a:extLst>
                  <a:ext uri="{0D108BD9-81ED-4DB2-BD59-A6C34878D82A}">
                    <a16:rowId xmlns:a16="http://schemas.microsoft.com/office/drawing/2014/main" val="1475690663"/>
                  </a:ext>
                </a:extLst>
              </a:tr>
              <a:tr h="370840">
                <a:tc>
                  <a:txBody>
                    <a:bodyPr/>
                    <a:lstStyle/>
                    <a:p>
                      <a:pPr rtl="1"/>
                      <a:r>
                        <a:rPr lang="ar-SA" dirty="0" smtClean="0"/>
                        <a:t>80</a:t>
                      </a:r>
                      <a:endParaRPr lang="he-IL" dirty="0"/>
                    </a:p>
                  </a:txBody>
                  <a:tcPr marL="94091" marR="94091"/>
                </a:tc>
                <a:tc>
                  <a:txBody>
                    <a:bodyPr/>
                    <a:lstStyle/>
                    <a:p>
                      <a:pPr rtl="1"/>
                      <a:r>
                        <a:rPr lang="ar-SA" dirty="0" smtClean="0"/>
                        <a:t>22.2</a:t>
                      </a:r>
                      <a:endParaRPr lang="he-IL" dirty="0"/>
                    </a:p>
                  </a:txBody>
                  <a:tcPr marL="94091" marR="94091"/>
                </a:tc>
                <a:tc>
                  <a:txBody>
                    <a:bodyPr/>
                    <a:lstStyle/>
                    <a:p>
                      <a:pPr rtl="1"/>
                      <a:r>
                        <a:rPr lang="ar-SA" dirty="0" smtClean="0"/>
                        <a:t>17</a:t>
                      </a:r>
                      <a:endParaRPr lang="he-IL" dirty="0"/>
                    </a:p>
                  </a:txBody>
                  <a:tcPr marL="94091" marR="94091"/>
                </a:tc>
                <a:tc>
                  <a:txBody>
                    <a:bodyPr/>
                    <a:lstStyle/>
                    <a:p>
                      <a:pPr rtl="1"/>
                      <a:r>
                        <a:rPr lang="ar-SA" dirty="0" smtClean="0"/>
                        <a:t>36</a:t>
                      </a:r>
                      <a:endParaRPr lang="he-IL" dirty="0"/>
                    </a:p>
                  </a:txBody>
                  <a:tcPr marL="94091" marR="94091"/>
                </a:tc>
                <a:tc>
                  <a:txBody>
                    <a:bodyPr/>
                    <a:lstStyle/>
                    <a:p>
                      <a:pPr rtl="1"/>
                      <a:r>
                        <a:rPr lang="ar-SA" dirty="0" smtClean="0"/>
                        <a:t>53</a:t>
                      </a:r>
                      <a:endParaRPr lang="he-IL" dirty="0"/>
                    </a:p>
                  </a:txBody>
                  <a:tcPr marL="94091" marR="94091"/>
                </a:tc>
                <a:extLst>
                  <a:ext uri="{0D108BD9-81ED-4DB2-BD59-A6C34878D82A}">
                    <a16:rowId xmlns:a16="http://schemas.microsoft.com/office/drawing/2014/main" val="2195277135"/>
                  </a:ext>
                </a:extLst>
              </a:tr>
              <a:tr h="370840">
                <a:tc>
                  <a:txBody>
                    <a:bodyPr/>
                    <a:lstStyle/>
                    <a:p>
                      <a:pPr rtl="1"/>
                      <a:r>
                        <a:rPr lang="ar-SA" dirty="0" smtClean="0"/>
                        <a:t>90</a:t>
                      </a:r>
                      <a:endParaRPr lang="he-IL" dirty="0"/>
                    </a:p>
                  </a:txBody>
                  <a:tcPr marL="94091" marR="94091"/>
                </a:tc>
                <a:tc>
                  <a:txBody>
                    <a:bodyPr/>
                    <a:lstStyle/>
                    <a:p>
                      <a:pPr rtl="1"/>
                      <a:r>
                        <a:rPr lang="ar-SA" dirty="0" smtClean="0"/>
                        <a:t>25</a:t>
                      </a:r>
                      <a:endParaRPr lang="he-IL" dirty="0"/>
                    </a:p>
                  </a:txBody>
                  <a:tcPr marL="94091" marR="94091"/>
                </a:tc>
                <a:tc>
                  <a:txBody>
                    <a:bodyPr/>
                    <a:lstStyle/>
                    <a:p>
                      <a:pPr rtl="1"/>
                      <a:r>
                        <a:rPr lang="ar-SA" dirty="0" smtClean="0"/>
                        <a:t>19</a:t>
                      </a:r>
                      <a:endParaRPr lang="he-IL" dirty="0"/>
                    </a:p>
                  </a:txBody>
                  <a:tcPr marL="94091" marR="94091"/>
                </a:tc>
                <a:tc>
                  <a:txBody>
                    <a:bodyPr/>
                    <a:lstStyle/>
                    <a:p>
                      <a:pPr rtl="1"/>
                      <a:r>
                        <a:rPr lang="ar-SA" dirty="0" smtClean="0"/>
                        <a:t>46</a:t>
                      </a:r>
                      <a:endParaRPr lang="he-IL" dirty="0"/>
                    </a:p>
                  </a:txBody>
                  <a:tcPr marL="94091" marR="94091"/>
                </a:tc>
                <a:tc>
                  <a:txBody>
                    <a:bodyPr/>
                    <a:lstStyle/>
                    <a:p>
                      <a:pPr rtl="1"/>
                      <a:r>
                        <a:rPr lang="ar-SA" dirty="0" smtClean="0"/>
                        <a:t>65</a:t>
                      </a:r>
                      <a:endParaRPr lang="he-IL" dirty="0"/>
                    </a:p>
                  </a:txBody>
                  <a:tcPr marL="94091" marR="94091"/>
                </a:tc>
                <a:extLst>
                  <a:ext uri="{0D108BD9-81ED-4DB2-BD59-A6C34878D82A}">
                    <a16:rowId xmlns:a16="http://schemas.microsoft.com/office/drawing/2014/main" val="3993088538"/>
                  </a:ext>
                </a:extLst>
              </a:tr>
              <a:tr h="370840">
                <a:tc>
                  <a:txBody>
                    <a:bodyPr/>
                    <a:lstStyle/>
                    <a:p>
                      <a:pPr rtl="1"/>
                      <a:r>
                        <a:rPr lang="ar-SA" dirty="0" smtClean="0"/>
                        <a:t>100</a:t>
                      </a:r>
                      <a:endParaRPr lang="he-IL" dirty="0"/>
                    </a:p>
                  </a:txBody>
                  <a:tcPr marL="94091" marR="94091"/>
                </a:tc>
                <a:tc>
                  <a:txBody>
                    <a:bodyPr/>
                    <a:lstStyle/>
                    <a:p>
                      <a:pPr rtl="1"/>
                      <a:r>
                        <a:rPr lang="ar-SA" dirty="0" smtClean="0"/>
                        <a:t>27.8</a:t>
                      </a:r>
                      <a:endParaRPr lang="he-IL" dirty="0"/>
                    </a:p>
                  </a:txBody>
                  <a:tcPr marL="94091" marR="94091"/>
                </a:tc>
                <a:tc>
                  <a:txBody>
                    <a:bodyPr/>
                    <a:lstStyle/>
                    <a:p>
                      <a:pPr rtl="1"/>
                      <a:r>
                        <a:rPr lang="ar-SA" dirty="0" smtClean="0"/>
                        <a:t>21</a:t>
                      </a:r>
                      <a:endParaRPr lang="he-IL" dirty="0"/>
                    </a:p>
                  </a:txBody>
                  <a:tcPr marL="94091" marR="94091"/>
                </a:tc>
                <a:tc>
                  <a:txBody>
                    <a:bodyPr/>
                    <a:lstStyle/>
                    <a:p>
                      <a:pPr rtl="1"/>
                      <a:r>
                        <a:rPr lang="ar-SA" dirty="0" smtClean="0"/>
                        <a:t>56</a:t>
                      </a:r>
                      <a:endParaRPr lang="he-IL" dirty="0"/>
                    </a:p>
                  </a:txBody>
                  <a:tcPr marL="94091" marR="94091"/>
                </a:tc>
                <a:tc>
                  <a:txBody>
                    <a:bodyPr/>
                    <a:lstStyle/>
                    <a:p>
                      <a:pPr rtl="1"/>
                      <a:r>
                        <a:rPr lang="ar-SA" dirty="0" smtClean="0"/>
                        <a:t>77</a:t>
                      </a:r>
                      <a:endParaRPr lang="he-IL" dirty="0"/>
                    </a:p>
                  </a:txBody>
                  <a:tcPr marL="94091" marR="94091"/>
                </a:tc>
                <a:extLst>
                  <a:ext uri="{0D108BD9-81ED-4DB2-BD59-A6C34878D82A}">
                    <a16:rowId xmlns:a16="http://schemas.microsoft.com/office/drawing/2014/main" val="2571975155"/>
                  </a:ext>
                </a:extLst>
              </a:tr>
            </a:tbl>
          </a:graphicData>
        </a:graphic>
      </p:graphicFrame>
    </p:spTree>
    <p:extLst>
      <p:ext uri="{BB962C8B-B14F-4D97-AF65-F5344CB8AC3E}">
        <p14:creationId xmlns:p14="http://schemas.microsoft.com/office/powerpoint/2010/main" val="3717314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الأماكن التي يتوجب فيها على السائق ابطاء السرعة</a:t>
            </a:r>
            <a:endParaRPr lang="he-IL" dirty="0"/>
          </a:p>
        </p:txBody>
      </p:sp>
      <p:sp>
        <p:nvSpPr>
          <p:cNvPr id="3" name="מציין מיקום תוכן 2"/>
          <p:cNvSpPr>
            <a:spLocks noGrp="1"/>
          </p:cNvSpPr>
          <p:nvPr>
            <p:ph idx="1"/>
          </p:nvPr>
        </p:nvSpPr>
        <p:spPr/>
        <p:txBody>
          <a:bodyPr>
            <a:normAutofit/>
          </a:bodyPr>
          <a:lstStyle/>
          <a:p>
            <a:r>
              <a:rPr lang="ar-SA" dirty="0" smtClean="0"/>
              <a:t>داخل منطقة مأهولة، بجانب مجموعة أولاد، في شارع مدمج</a:t>
            </a:r>
          </a:p>
          <a:p>
            <a:r>
              <a:rPr lang="ar-SA" dirty="0" smtClean="0"/>
              <a:t>عندما تكون الرؤية محدودة</a:t>
            </a:r>
          </a:p>
          <a:p>
            <a:r>
              <a:rPr lang="ar-SA" dirty="0" smtClean="0"/>
              <a:t>قبل الدخول الى منعطف، وعند الاقتراب من مفترق</a:t>
            </a:r>
          </a:p>
          <a:p>
            <a:r>
              <a:rPr lang="ar-SA" dirty="0" smtClean="0"/>
              <a:t>عند الاقتراب من مدرسة، محطة حافلات، حضانات أطفال</a:t>
            </a:r>
          </a:p>
          <a:p>
            <a:r>
              <a:rPr lang="ar-SA" dirty="0" smtClean="0"/>
              <a:t>عند الاقتراب من ممر للمشاة</a:t>
            </a:r>
          </a:p>
          <a:p>
            <a:r>
              <a:rPr lang="ar-SA" dirty="0" smtClean="0"/>
              <a:t>عند الاقتراب من تقاطع سكة حديد</a:t>
            </a:r>
          </a:p>
          <a:p>
            <a:r>
              <a:rPr lang="ar-SA" dirty="0" smtClean="0"/>
              <a:t>في طريق شديدة الانحدار او الطريق الطويلة</a:t>
            </a:r>
          </a:p>
          <a:p>
            <a:r>
              <a:rPr lang="ar-SA" dirty="0" smtClean="0"/>
              <a:t>عند الاقتراب من حافلة او سيارة تجارية في حالة انزال او صعود الأولاد</a:t>
            </a:r>
          </a:p>
          <a:p>
            <a:r>
              <a:rPr lang="en-US" dirty="0" smtClean="0">
                <a:hlinkClick r:id="rId2"/>
              </a:rPr>
              <a:t>https://www.youtube.com/watch?v=ckqDAwQw8Zo</a:t>
            </a:r>
            <a:endParaRPr lang="ar-SA" dirty="0" smtClean="0"/>
          </a:p>
          <a:p>
            <a:endParaRPr lang="he-IL" dirty="0"/>
          </a:p>
        </p:txBody>
      </p:sp>
    </p:spTree>
    <p:extLst>
      <p:ext uri="{BB962C8B-B14F-4D97-AF65-F5344CB8AC3E}">
        <p14:creationId xmlns:p14="http://schemas.microsoft.com/office/powerpoint/2010/main" val="3980795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القيادة بسرعة معقولة تجنبك حادث طرق</a:t>
            </a:r>
            <a:endParaRPr lang="he-IL" dirty="0"/>
          </a:p>
        </p:txBody>
      </p:sp>
      <p:sp>
        <p:nvSpPr>
          <p:cNvPr id="3" name="מציין מיקום תוכן 2"/>
          <p:cNvSpPr>
            <a:spLocks noGrp="1"/>
          </p:cNvSpPr>
          <p:nvPr>
            <p:ph idx="1"/>
          </p:nvPr>
        </p:nvSpPr>
        <p:spPr/>
        <p:txBody>
          <a:bodyPr/>
          <a:lstStyle/>
          <a:p>
            <a:r>
              <a:rPr lang="en-US" dirty="0" smtClean="0">
                <a:hlinkClick r:id="rId2"/>
              </a:rPr>
              <a:t>https://www.youtube.com/watch?v=ggVTod1Zl8s</a:t>
            </a:r>
            <a:endParaRPr lang="he-IL" dirty="0"/>
          </a:p>
        </p:txBody>
      </p:sp>
    </p:spTree>
    <p:extLst>
      <p:ext uri="{BB962C8B-B14F-4D97-AF65-F5344CB8AC3E}">
        <p14:creationId xmlns:p14="http://schemas.microsoft.com/office/powerpoint/2010/main" val="753274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الوحدة ب- أنواع الطرق</a:t>
            </a:r>
            <a:endParaRPr lang="he-IL" dirty="0"/>
          </a:p>
        </p:txBody>
      </p:sp>
      <p:sp>
        <p:nvSpPr>
          <p:cNvPr id="3" name="מציין מיקום תוכן 2"/>
          <p:cNvSpPr>
            <a:spLocks noGrp="1"/>
          </p:cNvSpPr>
          <p:nvPr>
            <p:ph idx="1"/>
          </p:nvPr>
        </p:nvSpPr>
        <p:spPr/>
        <p:txBody>
          <a:bodyPr/>
          <a:lstStyle/>
          <a:p>
            <a:r>
              <a:rPr lang="ar-SA" dirty="0" smtClean="0"/>
              <a:t>طريق داخل المدينة</a:t>
            </a:r>
          </a:p>
          <a:p>
            <a:r>
              <a:rPr lang="ar-SA" dirty="0" smtClean="0"/>
              <a:t>طريق خارج المدينة</a:t>
            </a:r>
          </a:p>
          <a:p>
            <a:r>
              <a:rPr lang="ar-SA" dirty="0" smtClean="0"/>
              <a:t>طريق سريعة</a:t>
            </a:r>
            <a:endParaRPr lang="he-IL" dirty="0"/>
          </a:p>
        </p:txBody>
      </p:sp>
    </p:spTree>
    <p:extLst>
      <p:ext uri="{BB962C8B-B14F-4D97-AF65-F5344CB8AC3E}">
        <p14:creationId xmlns:p14="http://schemas.microsoft.com/office/powerpoint/2010/main" val="406261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111351"/>
            <a:ext cx="10515600" cy="1325563"/>
          </a:xfrm>
        </p:spPr>
        <p:txBody>
          <a:bodyPr/>
          <a:lstStyle/>
          <a:p>
            <a:r>
              <a:rPr lang="ar-SA" dirty="0" smtClean="0"/>
              <a:t>قانون السرعة</a:t>
            </a:r>
            <a:endParaRPr lang="he-IL" dirty="0"/>
          </a:p>
        </p:txBody>
      </p:sp>
      <p:sp>
        <p:nvSpPr>
          <p:cNvPr id="3" name="מציין מיקום תוכן 2"/>
          <p:cNvSpPr>
            <a:spLocks noGrp="1"/>
          </p:cNvSpPr>
          <p:nvPr>
            <p:ph idx="1"/>
          </p:nvPr>
        </p:nvSpPr>
        <p:spPr>
          <a:xfrm>
            <a:off x="838200" y="1436914"/>
            <a:ext cx="10515600" cy="5094515"/>
          </a:xfrm>
        </p:spPr>
        <p:txBody>
          <a:bodyPr>
            <a:normAutofit/>
          </a:bodyPr>
          <a:lstStyle/>
          <a:p>
            <a:r>
              <a:rPr lang="ar-SA" dirty="0" smtClean="0"/>
              <a:t>القيادة بسرعة هي واحدة من المسببات الرئيسية لحوادث الطرق. تؤثر السرعة على احتمال التعرّض لحادث وأيضاً على درجة خطورة الحادث. يزداد احتمال وقوع حادث سيارة مع زيادة سرعة السفر.</a:t>
            </a:r>
          </a:p>
          <a:p>
            <a:r>
              <a:rPr lang="ar-SA" dirty="0" smtClean="0"/>
              <a:t>قوة الاصطدام تزداد وفقاً لتربيع السرعات النسبية، فإن لأي تغيير طفيف خلال القيادة بسرعة عالية آثار هائلة على شدة الإصابات الخطيرة والمميتة.</a:t>
            </a:r>
          </a:p>
          <a:p>
            <a:r>
              <a:rPr lang="ar-SA" dirty="0" smtClean="0"/>
              <a:t>وجود علاقة مباشرة بين سرعات السفر وشدة الحوادث في العديد من الدراسات في جميع أنحاء العالم. وتعتبر القيادة فوق السرعة المسموح بها مشكلة شائعة وسبب رئيسي لحوادث الطرق أيضاً في إسرائيل.</a:t>
            </a:r>
          </a:p>
          <a:p>
            <a:r>
              <a:rPr lang="ar-SA" dirty="0" smtClean="0"/>
              <a:t>يصبح الشخص بمجرد نزوله من الرصيف إلى الطريق أكثر عرضة للخطر. كلما كنتم تسيرون بسرعة أكبر، ستسبب الإصابة المزيد من الضرر.</a:t>
            </a:r>
          </a:p>
          <a:p>
            <a:r>
              <a:rPr lang="ar-SA" dirty="0" smtClean="0"/>
              <a:t>كلما خفضتم من سرعتكم أثناء القيادة، كلما زادت فرصة المشاة في البقاء على قيد الحياة.</a:t>
            </a:r>
          </a:p>
          <a:p>
            <a:r>
              <a:rPr lang="ar-SA" dirty="0" smtClean="0"/>
              <a:t>يجب السير في المدينة بسرعة التي تسمح بالتوقف المفاجئ. في حالة عدم وجود علامة تشير إلى خلاف ذلك، السرعة القصوى هي 50 كم/ساعة. </a:t>
            </a:r>
          </a:p>
          <a:p>
            <a:r>
              <a:rPr lang="ar-SA" dirty="0" smtClean="0"/>
              <a:t>يجب القيادة ببطء أكبر في محيط المدارس والملاعب والأحياء السكنية. </a:t>
            </a:r>
            <a:endParaRPr lang="he-IL" dirty="0"/>
          </a:p>
        </p:txBody>
      </p:sp>
    </p:spTree>
    <p:extLst>
      <p:ext uri="{BB962C8B-B14F-4D97-AF65-F5344CB8AC3E}">
        <p14:creationId xmlns:p14="http://schemas.microsoft.com/office/powerpoint/2010/main" val="1625369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حادث الطرق </a:t>
            </a:r>
            <a:r>
              <a:rPr lang="ar-SA" dirty="0" err="1" smtClean="0"/>
              <a:t>بالعرفاه</a:t>
            </a:r>
            <a:r>
              <a:rPr lang="ar-SA" dirty="0" smtClean="0"/>
              <a:t>- هل تذكرونه؟؟</a:t>
            </a:r>
            <a:endParaRPr lang="he-IL" dirty="0"/>
          </a:p>
        </p:txBody>
      </p:sp>
      <p:sp>
        <p:nvSpPr>
          <p:cNvPr id="3" name="מציין מיקום תוכן 2"/>
          <p:cNvSpPr>
            <a:spLocks noGrp="1"/>
          </p:cNvSpPr>
          <p:nvPr>
            <p:ph idx="1"/>
          </p:nvPr>
        </p:nvSpPr>
        <p:spPr/>
        <p:txBody>
          <a:bodyPr/>
          <a:lstStyle/>
          <a:p>
            <a:r>
              <a:rPr lang="en-US" dirty="0" smtClean="0">
                <a:hlinkClick r:id="rId2"/>
              </a:rPr>
              <a:t>https://www.youtube.com/watch?v=6vgrRCAFOmQ&amp;t=156s</a:t>
            </a:r>
            <a:endParaRPr lang="he-IL" dirty="0" smtClean="0"/>
          </a:p>
          <a:p>
            <a:r>
              <a:rPr lang="en-US" dirty="0" smtClean="0">
                <a:hlinkClick r:id="rId3"/>
              </a:rPr>
              <a:t>https://www.youtube.com/watch?v=fzUGJuqfW9U</a:t>
            </a:r>
            <a:endParaRPr lang="he-IL" dirty="0" smtClean="0"/>
          </a:p>
          <a:p>
            <a:r>
              <a:rPr lang="ar-SA" dirty="0" smtClean="0"/>
              <a:t>من هو المسبب للحادث؟ السائق ام جميعهم؟</a:t>
            </a:r>
          </a:p>
          <a:p>
            <a:r>
              <a:rPr lang="ar-SA" dirty="0" smtClean="0"/>
              <a:t>ماذا كنت ستفعل لو كنت داخل السيارة؟</a:t>
            </a:r>
          </a:p>
          <a:p>
            <a:r>
              <a:rPr lang="ar-SA" dirty="0" smtClean="0"/>
              <a:t>هل هناك دور </a:t>
            </a:r>
            <a:r>
              <a:rPr lang="ar-SA" dirty="0" err="1" smtClean="0"/>
              <a:t>للاهل</a:t>
            </a:r>
            <a:r>
              <a:rPr lang="ar-SA" dirty="0" smtClean="0"/>
              <a:t> في قيادة الأولاد؟</a:t>
            </a:r>
          </a:p>
          <a:p>
            <a:r>
              <a:rPr lang="ar-SA" dirty="0" smtClean="0"/>
              <a:t>هل هناك تأثير للمجتمع على تصرف الشباب؟</a:t>
            </a:r>
            <a:endParaRPr lang="he-IL" dirty="0"/>
          </a:p>
        </p:txBody>
      </p:sp>
    </p:spTree>
    <p:extLst>
      <p:ext uri="{BB962C8B-B14F-4D97-AF65-F5344CB8AC3E}">
        <p14:creationId xmlns:p14="http://schemas.microsoft.com/office/powerpoint/2010/main" val="42069840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على ماذا ينص القانون؟</a:t>
            </a:r>
            <a:endParaRPr lang="he-IL" dirty="0"/>
          </a:p>
        </p:txBody>
      </p:sp>
      <p:sp>
        <p:nvSpPr>
          <p:cNvPr id="3" name="מציין מיקום תוכן 2"/>
          <p:cNvSpPr>
            <a:spLocks noGrp="1"/>
          </p:cNvSpPr>
          <p:nvPr>
            <p:ph idx="1"/>
          </p:nvPr>
        </p:nvSpPr>
        <p:spPr/>
        <p:txBody>
          <a:bodyPr/>
          <a:lstStyle/>
          <a:p>
            <a:r>
              <a:rPr lang="ar-SA" dirty="0" smtClean="0"/>
              <a:t>القيادة بسرعة فائقة هي قيادة فوق السرعة المسموح بها والتي يحددها القانون بحسب النظام 54 </a:t>
            </a:r>
            <a:r>
              <a:rPr lang="ar-SA" dirty="0" err="1" smtClean="0"/>
              <a:t>لانظمة</a:t>
            </a:r>
            <a:r>
              <a:rPr lang="ar-SA" dirty="0" smtClean="0"/>
              <a:t> المرور ووفقا لتعليمات إشارات المرور المثبتة على الطريق</a:t>
            </a:r>
            <a:r>
              <a:rPr lang="he-IL" dirty="0" smtClean="0"/>
              <a:t>.</a:t>
            </a:r>
          </a:p>
          <a:p>
            <a:r>
              <a:rPr lang="en-US" dirty="0" smtClean="0">
                <a:hlinkClick r:id="rId2"/>
              </a:rPr>
              <a:t>https://www.gov.il/he/departments/legalInfo/speed_regulations</a:t>
            </a:r>
            <a:endParaRPr lang="he-IL" dirty="0" smtClean="0"/>
          </a:p>
          <a:p>
            <a:r>
              <a:rPr lang="ar-SA" dirty="0" smtClean="0"/>
              <a:t>النظام 54 من أنظمة المرور يفصل بواسطة جدول السرعة القصوى المسموح بها لكل نوع من السيارات، ولكل نوع من الطرق:</a:t>
            </a:r>
          </a:p>
          <a:p>
            <a:endParaRPr lang="he-IL" dirty="0"/>
          </a:p>
        </p:txBody>
      </p:sp>
      <p:graphicFrame>
        <p:nvGraphicFramePr>
          <p:cNvPr id="4" name="טבלה 3"/>
          <p:cNvGraphicFramePr>
            <a:graphicFrameLocks noGrp="1"/>
          </p:cNvGraphicFramePr>
          <p:nvPr>
            <p:extLst>
              <p:ext uri="{D42A27DB-BD31-4B8C-83A1-F6EECF244321}">
                <p14:modId xmlns:p14="http://schemas.microsoft.com/office/powerpoint/2010/main" val="903085642"/>
              </p:ext>
            </p:extLst>
          </p:nvPr>
        </p:nvGraphicFramePr>
        <p:xfrm>
          <a:off x="1094704" y="3971704"/>
          <a:ext cx="8923316" cy="2384140"/>
        </p:xfrm>
        <a:graphic>
          <a:graphicData uri="http://schemas.openxmlformats.org/drawingml/2006/table">
            <a:tbl>
              <a:tblPr rtl="1" firstRow="1" bandRow="1">
                <a:tableStyleId>{5C22544A-7EE6-4342-B048-85BDC9FD1C3A}</a:tableStyleId>
              </a:tblPr>
              <a:tblGrid>
                <a:gridCol w="4461658">
                  <a:extLst>
                    <a:ext uri="{9D8B030D-6E8A-4147-A177-3AD203B41FA5}">
                      <a16:colId xmlns:a16="http://schemas.microsoft.com/office/drawing/2014/main" val="3262257007"/>
                    </a:ext>
                  </a:extLst>
                </a:gridCol>
                <a:gridCol w="4461658">
                  <a:extLst>
                    <a:ext uri="{9D8B030D-6E8A-4147-A177-3AD203B41FA5}">
                      <a16:colId xmlns:a16="http://schemas.microsoft.com/office/drawing/2014/main" val="1392591770"/>
                    </a:ext>
                  </a:extLst>
                </a:gridCol>
              </a:tblGrid>
              <a:tr h="476828">
                <a:tc>
                  <a:txBody>
                    <a:bodyPr/>
                    <a:lstStyle/>
                    <a:p>
                      <a:pPr rtl="1"/>
                      <a:r>
                        <a:rPr lang="ar-SA" dirty="0" smtClean="0"/>
                        <a:t>نوع الطرق</a:t>
                      </a:r>
                      <a:endParaRPr lang="he-IL" dirty="0"/>
                    </a:p>
                  </a:txBody>
                  <a:tcPr/>
                </a:tc>
                <a:tc>
                  <a:txBody>
                    <a:bodyPr/>
                    <a:lstStyle/>
                    <a:p>
                      <a:pPr rtl="1"/>
                      <a:r>
                        <a:rPr lang="ar-SA" dirty="0" smtClean="0"/>
                        <a:t>السرعة القصوى المسموحة</a:t>
                      </a:r>
                      <a:endParaRPr lang="he-IL" dirty="0"/>
                    </a:p>
                  </a:txBody>
                  <a:tcPr/>
                </a:tc>
                <a:extLst>
                  <a:ext uri="{0D108BD9-81ED-4DB2-BD59-A6C34878D82A}">
                    <a16:rowId xmlns:a16="http://schemas.microsoft.com/office/drawing/2014/main" val="2381277646"/>
                  </a:ext>
                </a:extLst>
              </a:tr>
              <a:tr h="476828">
                <a:tc>
                  <a:txBody>
                    <a:bodyPr/>
                    <a:lstStyle/>
                    <a:p>
                      <a:pPr rtl="1"/>
                      <a:r>
                        <a:rPr lang="ar-SA" dirty="0" smtClean="0"/>
                        <a:t>طريق داخل المدينة</a:t>
                      </a:r>
                      <a:endParaRPr lang="he-IL" dirty="0"/>
                    </a:p>
                  </a:txBody>
                  <a:tcPr/>
                </a:tc>
                <a:tc>
                  <a:txBody>
                    <a:bodyPr/>
                    <a:lstStyle/>
                    <a:p>
                      <a:pPr rtl="1"/>
                      <a:r>
                        <a:rPr lang="ar-SA" dirty="0" smtClean="0"/>
                        <a:t>50 كم/ الساعة</a:t>
                      </a:r>
                      <a:endParaRPr lang="he-IL" dirty="0"/>
                    </a:p>
                  </a:txBody>
                  <a:tcPr/>
                </a:tc>
                <a:extLst>
                  <a:ext uri="{0D108BD9-81ED-4DB2-BD59-A6C34878D82A}">
                    <a16:rowId xmlns:a16="http://schemas.microsoft.com/office/drawing/2014/main" val="3093249749"/>
                  </a:ext>
                </a:extLst>
              </a:tr>
              <a:tr h="476828">
                <a:tc>
                  <a:txBody>
                    <a:bodyPr/>
                    <a:lstStyle/>
                    <a:p>
                      <a:pPr rtl="1"/>
                      <a:r>
                        <a:rPr lang="ar-SA" dirty="0" smtClean="0"/>
                        <a:t>طريق خارج المدينة</a:t>
                      </a:r>
                      <a:endParaRPr lang="he-IL" dirty="0"/>
                    </a:p>
                  </a:txBody>
                  <a:tcPr/>
                </a:tc>
                <a:tc>
                  <a:txBody>
                    <a:bodyPr/>
                    <a:lstStyle/>
                    <a:p>
                      <a:pPr rtl="1"/>
                      <a:r>
                        <a:rPr lang="ar-SA" dirty="0" smtClean="0"/>
                        <a:t>80كم/ الساعة</a:t>
                      </a:r>
                      <a:endParaRPr lang="he-IL" dirty="0"/>
                    </a:p>
                  </a:txBody>
                  <a:tcPr/>
                </a:tc>
                <a:extLst>
                  <a:ext uri="{0D108BD9-81ED-4DB2-BD59-A6C34878D82A}">
                    <a16:rowId xmlns:a16="http://schemas.microsoft.com/office/drawing/2014/main" val="281170210"/>
                  </a:ext>
                </a:extLst>
              </a:tr>
              <a:tr h="476828">
                <a:tc>
                  <a:txBody>
                    <a:bodyPr/>
                    <a:lstStyle/>
                    <a:p>
                      <a:pPr rtl="1"/>
                      <a:r>
                        <a:rPr lang="ar-SA" dirty="0" smtClean="0"/>
                        <a:t>طريق خارج المدينة</a:t>
                      </a:r>
                      <a:r>
                        <a:rPr lang="ar-SA" baseline="0" dirty="0" smtClean="0"/>
                        <a:t> مع مسافة فاصلة مبنية</a:t>
                      </a:r>
                      <a:endParaRPr lang="he-IL" dirty="0"/>
                    </a:p>
                  </a:txBody>
                  <a:tcPr/>
                </a:tc>
                <a:tc>
                  <a:txBody>
                    <a:bodyPr/>
                    <a:lstStyle/>
                    <a:p>
                      <a:pPr rtl="1"/>
                      <a:r>
                        <a:rPr lang="ar-SA" dirty="0" smtClean="0"/>
                        <a:t>90كم/ الساعة</a:t>
                      </a:r>
                      <a:endParaRPr lang="he-IL" dirty="0"/>
                    </a:p>
                  </a:txBody>
                  <a:tcPr/>
                </a:tc>
                <a:extLst>
                  <a:ext uri="{0D108BD9-81ED-4DB2-BD59-A6C34878D82A}">
                    <a16:rowId xmlns:a16="http://schemas.microsoft.com/office/drawing/2014/main" val="1162526448"/>
                  </a:ext>
                </a:extLst>
              </a:tr>
              <a:tr h="476828">
                <a:tc>
                  <a:txBody>
                    <a:bodyPr/>
                    <a:lstStyle/>
                    <a:p>
                      <a:pPr rtl="1"/>
                      <a:r>
                        <a:rPr lang="ar-SA" dirty="0" smtClean="0"/>
                        <a:t>طريق سريعة</a:t>
                      </a:r>
                      <a:endParaRPr lang="he-IL" dirty="0"/>
                    </a:p>
                  </a:txBody>
                  <a:tcPr/>
                </a:tc>
                <a:tc>
                  <a:txBody>
                    <a:bodyPr/>
                    <a:lstStyle/>
                    <a:p>
                      <a:pPr rtl="1"/>
                      <a:r>
                        <a:rPr lang="ar-SA" dirty="0" smtClean="0"/>
                        <a:t>110كم/ الساعة</a:t>
                      </a:r>
                      <a:endParaRPr lang="he-IL" dirty="0"/>
                    </a:p>
                  </a:txBody>
                  <a:tcPr/>
                </a:tc>
                <a:extLst>
                  <a:ext uri="{0D108BD9-81ED-4DB2-BD59-A6C34878D82A}">
                    <a16:rowId xmlns:a16="http://schemas.microsoft.com/office/drawing/2014/main" val="3122041047"/>
                  </a:ext>
                </a:extLst>
              </a:tr>
            </a:tbl>
          </a:graphicData>
        </a:graphic>
      </p:graphicFrame>
    </p:spTree>
    <p:extLst>
      <p:ext uri="{BB962C8B-B14F-4D97-AF65-F5344CB8AC3E}">
        <p14:creationId xmlns:p14="http://schemas.microsoft.com/office/powerpoint/2010/main" val="286152348"/>
      </p:ext>
    </p:extLst>
  </p:cSld>
  <p:clrMapOvr>
    <a:masterClrMapping/>
  </p:clrMapOvr>
  <p:timing>
    <p:tnLst>
      <p:par>
        <p:cTn id="1" dur="indefinite" restart="never" nodeType="tmRoot"/>
      </p:par>
    </p:tnLst>
  </p:timing>
</p:sld>
</file>

<file path=ppt/theme/theme1.xml><?xml version="1.0" encoding="utf-8"?>
<a:theme xmlns:a="http://schemas.openxmlformats.org/drawingml/2006/main" name="שובל אדים">
  <a:themeElements>
    <a:clrScheme name="שובל אדים">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שובל אדים">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שובל אדים">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שובל אדים</Template>
  <TotalTime>88</TotalTime>
  <Words>768</Words>
  <Application>Microsoft Office PowerPoint</Application>
  <PresentationFormat>מסך רחב</PresentationFormat>
  <Paragraphs>184</Paragraphs>
  <Slides>14</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14</vt:i4>
      </vt:variant>
    </vt:vector>
  </HeadingPairs>
  <TitlesOfParts>
    <vt:vector size="18" baseType="lpstr">
      <vt:lpstr>Arial</vt:lpstr>
      <vt:lpstr>Century Gothic</vt:lpstr>
      <vt:lpstr>Times New Roman</vt:lpstr>
      <vt:lpstr>שובל אדים</vt:lpstr>
      <vt:lpstr>السرعة أ + ب</vt:lpstr>
      <vt:lpstr>الوحدة أ- ورقة اجمال- السرعة</vt:lpstr>
      <vt:lpstr>مسافة التوقف</vt:lpstr>
      <vt:lpstr>الأماكن التي يتوجب فيها على السائق ابطاء السرعة</vt:lpstr>
      <vt:lpstr>القيادة بسرعة معقولة تجنبك حادث طرق</vt:lpstr>
      <vt:lpstr>الوحدة ب- أنواع الطرق</vt:lpstr>
      <vt:lpstr>قانون السرعة</vt:lpstr>
      <vt:lpstr>حادث الطرق بالعرفاه- هل تذكرونه؟؟</vt:lpstr>
      <vt:lpstr>على ماذا ينص القانون؟</vt:lpstr>
      <vt:lpstr>القيادة بسرعة فائقة</vt:lpstr>
      <vt:lpstr>لنشاهد قليلا ما هي العواقب الأصعب من الدفع؟؟؟ أفلام في موضوع تطبيق السرعة </vt:lpstr>
      <vt:lpstr>جدول مقارنة بين الطرق- يوجد/ لا يوجد</vt:lpstr>
      <vt:lpstr>جدول مقارنة بين الطرق- حلول</vt:lpstr>
      <vt:lpstr>شكرا على الاصغاء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السرعة أ+ب</dc:title>
  <dc:creator>‏‏משתמש Windows</dc:creator>
  <cp:lastModifiedBy>‏‏משתמש Windows</cp:lastModifiedBy>
  <cp:revision>11</cp:revision>
  <dcterms:created xsi:type="dcterms:W3CDTF">2019-12-07T07:44:06Z</dcterms:created>
  <dcterms:modified xsi:type="dcterms:W3CDTF">2019-12-07T09:12:43Z</dcterms:modified>
</cp:coreProperties>
</file>